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entation.xml" ContentType="application/vnd.openxmlformats-officedocument.presentationml.presentation.main+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39.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105"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3A487-388A-495C-9BB3-FF69312B4D2B}"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954BA-6BEF-4EE0-A59B-0E8AB7CDA990}" type="slidenum">
              <a:rPr lang="en-US" smtClean="0"/>
              <a:t>‹#›</a:t>
            </a:fld>
            <a:endParaRPr lang="en-US"/>
          </a:p>
        </p:txBody>
      </p:sp>
    </p:spTree>
    <p:extLst>
      <p:ext uri="{BB962C8B-B14F-4D97-AF65-F5344CB8AC3E}">
        <p14:creationId xmlns:p14="http://schemas.microsoft.com/office/powerpoint/2010/main" val="451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0" name="Google Shape;48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7" name="Google Shape;4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94" name="Google Shape;4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3" name="Google Shape;5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10" name="Google Shape;5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26" name="Google Shape;5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2" name="Google Shape;5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9" name="Google Shape;5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57" name="Google Shape;55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64" name="Google Shape;56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71" name="Google Shape;57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78" name="Google Shape;57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85" name="Google Shape;58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4" name="Google Shape;65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4" name="Google Shape;66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4" name="Google Shape;67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7" name="Google Shape;71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6" name="Google Shape;73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4" name="Google Shape;74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59" name="Google Shape;75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66" name="Google Shape;76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73" name="Google Shape;77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80" name="Google Shape;78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83eb9a620e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283eb9a620e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g283eb9a620e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83d6dfa0fd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83d6dfa0fd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283d6dfa0fd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83d6dfa0fd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83d6dfa0fd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83d6dfa0fd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83eb9a620e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283eb9a620e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g283eb9a620e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E4E79"/>
              </a:buClr>
              <a:buSzPts val="1200"/>
              <a:buFont typeface="Calibri"/>
              <a:buNone/>
            </a:pPr>
            <a:endParaRPr/>
          </a:p>
        </p:txBody>
      </p:sp>
      <p:sp>
        <p:nvSpPr>
          <p:cNvPr id="274" name="Google Shape;2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00" name="Google Shape;30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07" name="Google Shape;3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83eb9a620e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283eb9a620e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83eb9a620e_0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1" name="Google Shape;34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8" name="Google Shape;34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57" name="Google Shape;3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63" name="Google Shape;3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0" name="Google Shape;3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7" name="Google Shape;3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85" name="Google Shape;38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91" name="Google Shape;3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15" name="Google Shape;41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0" name="Google Shape;44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9" name="Google Shape;44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48aaa6d3d0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248aaa6d3d0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65" name="Google Shape;465;g248aaa6d3d0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15900" algn="l" rtl="0">
              <a:lnSpc>
                <a:spcPct val="100000"/>
              </a:lnSpc>
              <a:spcBef>
                <a:spcPts val="800"/>
              </a:spcBef>
              <a:spcAft>
                <a:spcPts val="0"/>
              </a:spcAft>
              <a:buClr>
                <a:schemeClr val="dk1"/>
              </a:buClr>
              <a:buSzPts val="1100"/>
              <a:buFont typeface="Arial"/>
              <a:buNone/>
            </a:pPr>
            <a:endParaRPr/>
          </a:p>
        </p:txBody>
      </p:sp>
      <p:sp>
        <p:nvSpPr>
          <p:cNvPr id="492" name="Google Shape;49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15900" algn="l" rtl="0">
              <a:lnSpc>
                <a:spcPct val="100000"/>
              </a:lnSpc>
              <a:spcBef>
                <a:spcPts val="800"/>
              </a:spcBef>
              <a:spcAft>
                <a:spcPts val="0"/>
              </a:spcAft>
              <a:buClr>
                <a:schemeClr val="dk1"/>
              </a:buClr>
              <a:buSzPts val="1100"/>
              <a:buFont typeface="Arial"/>
              <a:buNone/>
            </a:pPr>
            <a:endParaRPr/>
          </a:p>
        </p:txBody>
      </p:sp>
      <p:sp>
        <p:nvSpPr>
          <p:cNvPr id="501" name="Google Shape;50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09" name="Google Shape;50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16" name="Google Shape;51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23" name="Google Shape;52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6CEB-EF5A-C60D-149C-EFC5DC129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2A943F-1E44-7D63-F573-6014DF6BB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1E911-5E5D-0BAD-0BC0-1FE2147B1DAA}"/>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5" name="Footer Placeholder 4">
            <a:extLst>
              <a:ext uri="{FF2B5EF4-FFF2-40B4-BE49-F238E27FC236}">
                <a16:creationId xmlns:a16="http://schemas.microsoft.com/office/drawing/2014/main" id="{C9CF6503-E15A-DE81-5094-4D4C82C72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8F128-845B-939A-3858-4400F9C70CB4}"/>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189403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B353-D8BC-358D-3615-64958FF8B8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962323-673A-A8F4-212C-FBC799BA0A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8A40F-71F5-DC88-BF73-4D62CADFEC83}"/>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5" name="Footer Placeholder 4">
            <a:extLst>
              <a:ext uri="{FF2B5EF4-FFF2-40B4-BE49-F238E27FC236}">
                <a16:creationId xmlns:a16="http://schemas.microsoft.com/office/drawing/2014/main" id="{8F2CF5BA-5BFC-4B9B-DEF3-740E8896B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1FE95-72F3-0962-A690-8AA6EB4B1F7B}"/>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30808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391096-B55B-B397-D888-61831437B8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A341FA-230B-E440-4B57-50C9A25938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02533-CE40-3AA0-CB45-B589C76BCBEA}"/>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5" name="Footer Placeholder 4">
            <a:extLst>
              <a:ext uri="{FF2B5EF4-FFF2-40B4-BE49-F238E27FC236}">
                <a16:creationId xmlns:a16="http://schemas.microsoft.com/office/drawing/2014/main" id="{85D7152A-51A2-E43B-4823-7C3C9DCFD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3DE8F-67A8-F4C3-2B85-9106FC278AF5}"/>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185861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sp>
        <p:nvSpPr>
          <p:cNvPr id="16" name="Google Shape;16;p50"/>
          <p:cNvSpPr/>
          <p:nvPr/>
        </p:nvSpPr>
        <p:spPr>
          <a:xfrm>
            <a:off x="0" y="949152"/>
            <a:ext cx="12192000" cy="5973131"/>
          </a:xfrm>
          <a:prstGeom prst="rect">
            <a:avLst/>
          </a:prstGeom>
          <a:gradFill>
            <a:gsLst>
              <a:gs pos="0">
                <a:srgbClr val="004583"/>
              </a:gs>
              <a:gs pos="50000">
                <a:srgbClr val="0064BE"/>
              </a:gs>
              <a:gs pos="100000">
                <a:srgbClr val="0078E3"/>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7" name="Google Shape;17;p50"/>
          <p:cNvSpPr txBox="1">
            <a:spLocks noGrp="1"/>
          </p:cNvSpPr>
          <p:nvPr>
            <p:ph type="ctrTitle"/>
          </p:nvPr>
        </p:nvSpPr>
        <p:spPr>
          <a:xfrm>
            <a:off x="293828" y="1462927"/>
            <a:ext cx="10584108" cy="800302"/>
          </a:xfrm>
          <a:prstGeom prst="rect">
            <a:avLst/>
          </a:prstGeom>
          <a:noFill/>
          <a:ln>
            <a:noFill/>
          </a:ln>
        </p:spPr>
        <p:txBody>
          <a:bodyPr spcFirstLastPara="1" wrap="square" lIns="0" tIns="0" rIns="0" bIns="0" anchor="ctr" anchorCtr="0">
            <a:normAutofit/>
          </a:bodyPr>
          <a:lstStyle>
            <a:lvl1pPr lvl="0" algn="l">
              <a:lnSpc>
                <a:spcPct val="86718"/>
              </a:lnSpc>
              <a:spcBef>
                <a:spcPts val="0"/>
              </a:spcBef>
              <a:spcAft>
                <a:spcPts val="0"/>
              </a:spcAft>
              <a:buClr>
                <a:schemeClr val="lt1"/>
              </a:buClr>
              <a:buSzPts val="3200"/>
              <a:buFont typeface="Calibri"/>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293828" y="2464403"/>
            <a:ext cx="9112560" cy="397532"/>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Clr>
                <a:srgbClr val="FFFFFF"/>
              </a:buClr>
              <a:buSzPts val="2800"/>
              <a:buNone/>
              <a:defRPr sz="2800">
                <a:solidFill>
                  <a:srgbClr val="FFFFFF"/>
                </a:solidFill>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9" name="Google Shape;19;p50"/>
          <p:cNvSpPr>
            <a:spLocks noGrp="1"/>
          </p:cNvSpPr>
          <p:nvPr>
            <p:ph type="pic" idx="2"/>
          </p:nvPr>
        </p:nvSpPr>
        <p:spPr>
          <a:xfrm>
            <a:off x="-14990" y="3162238"/>
            <a:ext cx="12192000" cy="3760045"/>
          </a:xfrm>
          <a:prstGeom prst="rect">
            <a:avLst/>
          </a:prstGeom>
          <a:noFill/>
          <a:ln>
            <a:noFill/>
          </a:ln>
        </p:spPr>
      </p:sp>
      <p:grpSp>
        <p:nvGrpSpPr>
          <p:cNvPr id="20" name="Google Shape;20;p50"/>
          <p:cNvGrpSpPr/>
          <p:nvPr/>
        </p:nvGrpSpPr>
        <p:grpSpPr>
          <a:xfrm>
            <a:off x="215077" y="82056"/>
            <a:ext cx="11761846" cy="824891"/>
            <a:chOff x="215077" y="82056"/>
            <a:chExt cx="11761846" cy="824891"/>
          </a:xfrm>
        </p:grpSpPr>
        <p:pic>
          <p:nvPicPr>
            <p:cNvPr id="21" name="Google Shape;21;p50"/>
            <p:cNvPicPr preferRelativeResize="0"/>
            <p:nvPr/>
          </p:nvPicPr>
          <p:blipFill rotWithShape="1">
            <a:blip r:embed="rId2">
              <a:alphaModFix/>
            </a:blip>
            <a:srcRect/>
            <a:stretch/>
          </p:blipFill>
          <p:spPr>
            <a:xfrm>
              <a:off x="10104017" y="82056"/>
              <a:ext cx="1872906" cy="794614"/>
            </a:xfrm>
            <a:prstGeom prst="rect">
              <a:avLst/>
            </a:prstGeom>
            <a:noFill/>
            <a:ln>
              <a:noFill/>
            </a:ln>
          </p:spPr>
        </p:pic>
        <p:grpSp>
          <p:nvGrpSpPr>
            <p:cNvPr id="22" name="Google Shape;22;p50"/>
            <p:cNvGrpSpPr/>
            <p:nvPr/>
          </p:nvGrpSpPr>
          <p:grpSpPr>
            <a:xfrm>
              <a:off x="215077" y="160595"/>
              <a:ext cx="4754317" cy="746352"/>
              <a:chOff x="215077" y="160595"/>
              <a:chExt cx="4754317" cy="746352"/>
            </a:xfrm>
          </p:grpSpPr>
          <p:pic>
            <p:nvPicPr>
              <p:cNvPr id="23" name="Google Shape;23;p50"/>
              <p:cNvPicPr preferRelativeResize="0"/>
              <p:nvPr/>
            </p:nvPicPr>
            <p:blipFill rotWithShape="1">
              <a:blip r:embed="rId3">
                <a:alphaModFix/>
              </a:blip>
              <a:srcRect/>
              <a:stretch/>
            </p:blipFill>
            <p:spPr>
              <a:xfrm>
                <a:off x="2369542" y="160595"/>
                <a:ext cx="2599852" cy="746352"/>
              </a:xfrm>
              <a:prstGeom prst="rect">
                <a:avLst/>
              </a:prstGeom>
              <a:noFill/>
              <a:ln>
                <a:noFill/>
              </a:ln>
            </p:spPr>
          </p:pic>
          <p:pic>
            <p:nvPicPr>
              <p:cNvPr id="24" name="Google Shape;24;p50"/>
              <p:cNvPicPr preferRelativeResize="0"/>
              <p:nvPr/>
            </p:nvPicPr>
            <p:blipFill rotWithShape="1">
              <a:blip r:embed="rId4">
                <a:alphaModFix/>
              </a:blip>
              <a:srcRect/>
              <a:stretch/>
            </p:blipFill>
            <p:spPr>
              <a:xfrm>
                <a:off x="215077" y="229902"/>
                <a:ext cx="2179865" cy="498923"/>
              </a:xfrm>
              <a:prstGeom prst="rect">
                <a:avLst/>
              </a:prstGeom>
              <a:noFill/>
              <a:ln>
                <a:noFill/>
              </a:ln>
            </p:spPr>
          </p:pic>
        </p:grpSp>
      </p:grpSp>
    </p:spTree>
    <p:extLst>
      <p:ext uri="{BB962C8B-B14F-4D97-AF65-F5344CB8AC3E}">
        <p14:creationId xmlns:p14="http://schemas.microsoft.com/office/powerpoint/2010/main" val="265093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51"/>
          <p:cNvSpPr/>
          <p:nvPr/>
        </p:nvSpPr>
        <p:spPr>
          <a:xfrm>
            <a:off x="0" y="6336080"/>
            <a:ext cx="12192000" cy="521921"/>
          </a:xfrm>
          <a:prstGeom prst="rect">
            <a:avLst/>
          </a:prstGeom>
          <a:gradFill>
            <a:gsLst>
              <a:gs pos="0">
                <a:srgbClr val="004983"/>
              </a:gs>
              <a:gs pos="100000">
                <a:srgbClr val="0077D4"/>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51"/>
          <p:cNvSpPr/>
          <p:nvPr/>
        </p:nvSpPr>
        <p:spPr>
          <a:xfrm>
            <a:off x="-1065" y="28"/>
            <a:ext cx="12191997" cy="758619"/>
          </a:xfrm>
          <a:prstGeom prst="rect">
            <a:avLst/>
          </a:prstGeom>
          <a:gradFill>
            <a:gsLst>
              <a:gs pos="0">
                <a:srgbClr val="0077D4"/>
              </a:gs>
              <a:gs pos="100000">
                <a:srgbClr val="004983"/>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baseline="-25000">
              <a:solidFill>
                <a:schemeClr val="dk1"/>
              </a:solidFill>
              <a:latin typeface="Calibri"/>
              <a:ea typeface="Calibri"/>
              <a:cs typeface="Calibri"/>
              <a:sym typeface="Calibri"/>
            </a:endParaRPr>
          </a:p>
        </p:txBody>
      </p:sp>
      <p:sp>
        <p:nvSpPr>
          <p:cNvPr id="28" name="Google Shape;28;p5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lvl1pPr lvl="0" algn="l">
              <a:lnSpc>
                <a:spcPct val="99107"/>
              </a:lnSpc>
              <a:spcBef>
                <a:spcPts val="0"/>
              </a:spcBef>
              <a:spcAft>
                <a:spcPts val="0"/>
              </a:spcAft>
              <a:buClr>
                <a:schemeClr val="lt1"/>
              </a:buClr>
              <a:buSzPts val="2800"/>
              <a:buFont typeface="Calibri"/>
              <a:buNone/>
              <a:defRPr sz="2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1"/>
          <p:cNvSpPr txBox="1">
            <a:spLocks noGrp="1"/>
          </p:cNvSpPr>
          <p:nvPr>
            <p:ph type="body" idx="1"/>
          </p:nvPr>
        </p:nvSpPr>
        <p:spPr>
          <a:xfrm>
            <a:off x="420879" y="959562"/>
            <a:ext cx="11350208" cy="44630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4A84"/>
              </a:buClr>
              <a:buSzPts val="2400"/>
              <a:buFont typeface="Arial"/>
              <a:buNone/>
              <a:defRPr sz="2400" b="1">
                <a:solidFill>
                  <a:srgbClr val="171616"/>
                </a:solidFill>
              </a:defRPr>
            </a:lvl1pPr>
            <a:lvl2pPr marL="914400" lvl="1" indent="-228600" algn="l">
              <a:lnSpc>
                <a:spcPct val="90000"/>
              </a:lnSpc>
              <a:spcBef>
                <a:spcPts val="500"/>
              </a:spcBef>
              <a:spcAft>
                <a:spcPts val="0"/>
              </a:spcAft>
              <a:buClr>
                <a:srgbClr val="024A84"/>
              </a:buClr>
              <a:buSzPts val="2200"/>
              <a:buFont typeface="Arial"/>
              <a:buNone/>
              <a:defRPr sz="2200" b="1">
                <a:solidFill>
                  <a:srgbClr val="0077D4"/>
                </a:solidFill>
              </a:defRPr>
            </a:lvl2pPr>
            <a:lvl3pPr marL="1371600" lvl="2" indent="-228600" algn="l">
              <a:lnSpc>
                <a:spcPct val="90000"/>
              </a:lnSpc>
              <a:spcBef>
                <a:spcPts val="500"/>
              </a:spcBef>
              <a:spcAft>
                <a:spcPts val="0"/>
              </a:spcAft>
              <a:buClr>
                <a:srgbClr val="024A84"/>
              </a:buClr>
              <a:buSzPts val="2000"/>
              <a:buFont typeface="Arial"/>
              <a:buNone/>
              <a:defRPr sz="2000"/>
            </a:lvl3pPr>
            <a:lvl4pPr marL="1828800" lvl="3" indent="-280987" algn="just">
              <a:lnSpc>
                <a:spcPct val="90000"/>
              </a:lnSpc>
              <a:spcBef>
                <a:spcPts val="500"/>
              </a:spcBef>
              <a:spcAft>
                <a:spcPts val="0"/>
              </a:spcAft>
              <a:buClr>
                <a:srgbClr val="024A84"/>
              </a:buClr>
              <a:buSzPts val="825"/>
              <a:buFont typeface="Arial"/>
              <a:buChar char="•"/>
              <a:defRPr sz="825"/>
            </a:lvl4pPr>
            <a:lvl5pPr marL="2286000" lvl="4" indent="-276225" algn="just">
              <a:lnSpc>
                <a:spcPct val="90000"/>
              </a:lnSpc>
              <a:spcBef>
                <a:spcPts val="500"/>
              </a:spcBef>
              <a:spcAft>
                <a:spcPts val="0"/>
              </a:spcAft>
              <a:buClr>
                <a:srgbClr val="024A84"/>
              </a:buClr>
              <a:buSzPts val="750"/>
              <a:buFont typeface="Arial"/>
              <a:buChar char="•"/>
              <a:defRPr sz="7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1"/>
          <p:cNvSpPr txBox="1"/>
          <p:nvPr/>
        </p:nvSpPr>
        <p:spPr>
          <a:xfrm>
            <a:off x="9995157" y="4419115"/>
            <a:ext cx="380267"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endParaRPr sz="1000" b="0" i="0" u="none" strike="noStrike" cap="none">
              <a:solidFill>
                <a:srgbClr val="C5192D"/>
              </a:solidFill>
              <a:latin typeface="Calibri"/>
              <a:ea typeface="Calibri"/>
              <a:cs typeface="Calibri"/>
              <a:sym typeface="Calibri"/>
            </a:endParaRPr>
          </a:p>
        </p:txBody>
      </p:sp>
      <p:sp>
        <p:nvSpPr>
          <p:cNvPr id="31" name="Google Shape;31;p51"/>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000"/>
              <a:buNone/>
              <a:defRPr sz="1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 name="Google Shape;32;p51" descr="A black and white logo&#10;&#10;Description automatically generated with medium confidence"/>
          <p:cNvPicPr preferRelativeResize="0"/>
          <p:nvPr/>
        </p:nvPicPr>
        <p:blipFill rotWithShape="1">
          <a:blip r:embed="rId2">
            <a:alphaModFix/>
          </a:blip>
          <a:srcRect/>
          <a:stretch/>
        </p:blipFill>
        <p:spPr>
          <a:xfrm>
            <a:off x="212156" y="6367184"/>
            <a:ext cx="2181802" cy="459711"/>
          </a:xfrm>
          <a:prstGeom prst="rect">
            <a:avLst/>
          </a:prstGeom>
          <a:noFill/>
          <a:ln>
            <a:noFill/>
          </a:ln>
        </p:spPr>
      </p:pic>
    </p:spTree>
    <p:extLst>
      <p:ext uri="{BB962C8B-B14F-4D97-AF65-F5344CB8AC3E}">
        <p14:creationId xmlns:p14="http://schemas.microsoft.com/office/powerpoint/2010/main" val="1318801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Number Slide BLUE">
  <p:cSld name="Number Slide BLUE">
    <p:spTree>
      <p:nvGrpSpPr>
        <p:cNvPr id="1" name="Shape 240"/>
        <p:cNvGrpSpPr/>
        <p:nvPr/>
      </p:nvGrpSpPr>
      <p:grpSpPr>
        <a:xfrm>
          <a:off x="0" y="0"/>
          <a:ext cx="0" cy="0"/>
          <a:chOff x="0" y="0"/>
          <a:chExt cx="0" cy="0"/>
        </a:xfrm>
      </p:grpSpPr>
      <p:sp>
        <p:nvSpPr>
          <p:cNvPr id="241" name="Google Shape;241;g248aaa6d3d0_0_209"/>
          <p:cNvSpPr/>
          <p:nvPr/>
        </p:nvSpPr>
        <p:spPr>
          <a:xfrm>
            <a:off x="-1065" y="0"/>
            <a:ext cx="12192000" cy="6858000"/>
          </a:xfrm>
          <a:prstGeom prst="rect">
            <a:avLst/>
          </a:prstGeom>
          <a:gradFill>
            <a:gsLst>
              <a:gs pos="0">
                <a:srgbClr val="004983"/>
              </a:gs>
              <a:gs pos="100000">
                <a:srgbClr val="0077D4"/>
              </a:gs>
            </a:gsLst>
            <a:lin ang="1350003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baseline="-25000">
              <a:solidFill>
                <a:schemeClr val="dk1"/>
              </a:solidFill>
              <a:latin typeface="Calibri"/>
              <a:ea typeface="Calibri"/>
              <a:cs typeface="Calibri"/>
              <a:sym typeface="Calibri"/>
            </a:endParaRPr>
          </a:p>
        </p:txBody>
      </p:sp>
      <p:sp>
        <p:nvSpPr>
          <p:cNvPr id="242" name="Google Shape;242;g248aaa6d3d0_0_209"/>
          <p:cNvSpPr txBox="1">
            <a:spLocks noGrp="1"/>
          </p:cNvSpPr>
          <p:nvPr>
            <p:ph type="body" idx="1"/>
          </p:nvPr>
        </p:nvSpPr>
        <p:spPr>
          <a:xfrm>
            <a:off x="7052615" y="4627245"/>
            <a:ext cx="3326700" cy="547800"/>
          </a:xfrm>
          <a:prstGeom prst="rect">
            <a:avLst/>
          </a:prstGeom>
          <a:noFill/>
          <a:ln>
            <a:noFill/>
          </a:ln>
        </p:spPr>
        <p:txBody>
          <a:bodyPr spcFirstLastPara="1" wrap="square" lIns="91425" tIns="45700" rIns="91425" bIns="45700" anchor="t" anchorCtr="0">
            <a:normAutofit/>
          </a:bodyPr>
          <a:lstStyle>
            <a:lvl1pPr marL="457200" lvl="0" indent="-228600" algn="r" rtl="0">
              <a:lnSpc>
                <a:spcPct val="90000"/>
              </a:lnSpc>
              <a:spcBef>
                <a:spcPts val="1000"/>
              </a:spcBef>
              <a:spcAft>
                <a:spcPts val="0"/>
              </a:spcAft>
              <a:buClr>
                <a:srgbClr val="EEF3FA"/>
              </a:buClr>
              <a:buSzPts val="1500"/>
              <a:buNone/>
              <a:defRPr sz="1500">
                <a:solidFill>
                  <a:srgbClr val="EEF3FA"/>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3" name="Google Shape;243;g248aaa6d3d0_0_209"/>
          <p:cNvSpPr txBox="1">
            <a:spLocks noGrp="1"/>
          </p:cNvSpPr>
          <p:nvPr>
            <p:ph type="body" idx="2"/>
          </p:nvPr>
        </p:nvSpPr>
        <p:spPr>
          <a:xfrm>
            <a:off x="1595137" y="1860095"/>
            <a:ext cx="8784300" cy="581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rgbClr val="EEF3FA"/>
              </a:buClr>
              <a:buSzPts val="2800"/>
              <a:buNone/>
              <a:defRPr>
                <a:solidFill>
                  <a:srgbClr val="EEF3FA"/>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4" name="Google Shape;244;g248aaa6d3d0_0_209"/>
          <p:cNvSpPr txBox="1">
            <a:spLocks noGrp="1"/>
          </p:cNvSpPr>
          <p:nvPr>
            <p:ph type="body" idx="3"/>
          </p:nvPr>
        </p:nvSpPr>
        <p:spPr>
          <a:xfrm>
            <a:off x="1150854" y="2700941"/>
            <a:ext cx="9605400" cy="14010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rgbClr val="EEF3FA"/>
              </a:buClr>
              <a:buSzPts val="7200"/>
              <a:buNone/>
              <a:defRPr sz="7200" b="1">
                <a:solidFill>
                  <a:srgbClr val="EEF3FA"/>
                </a:solidFill>
                <a:latin typeface="Calibri"/>
                <a:ea typeface="Calibri"/>
                <a:cs typeface="Calibri"/>
                <a:sym typeface="Calibri"/>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 name="Google Shape;245;g248aaa6d3d0_0_209"/>
          <p:cNvSpPr txBox="1">
            <a:spLocks noGrp="1"/>
          </p:cNvSpPr>
          <p:nvPr>
            <p:ph type="body" idx="4"/>
          </p:nvPr>
        </p:nvSpPr>
        <p:spPr>
          <a:xfrm>
            <a:off x="4467277" y="6488753"/>
            <a:ext cx="3255300" cy="2235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lt1"/>
              </a:buClr>
              <a:buSzPts val="900"/>
              <a:buNone/>
              <a:defRPr sz="900">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46" name="Google Shape;246;g248aaa6d3d0_0_209" descr="A black and white logo&#10;&#10;Description automatically generated with medium confidence"/>
          <p:cNvPicPr preferRelativeResize="0"/>
          <p:nvPr/>
        </p:nvPicPr>
        <p:blipFill rotWithShape="1">
          <a:blip r:embed="rId2">
            <a:alphaModFix/>
          </a:blip>
          <a:srcRect/>
          <a:stretch/>
        </p:blipFill>
        <p:spPr>
          <a:xfrm>
            <a:off x="212156" y="6367184"/>
            <a:ext cx="2181802" cy="459711"/>
          </a:xfrm>
          <a:prstGeom prst="rect">
            <a:avLst/>
          </a:prstGeom>
          <a:noFill/>
          <a:ln>
            <a:noFill/>
          </a:ln>
        </p:spPr>
      </p:pic>
    </p:spTree>
    <p:extLst>
      <p:ext uri="{BB962C8B-B14F-4D97-AF65-F5344CB8AC3E}">
        <p14:creationId xmlns:p14="http://schemas.microsoft.com/office/powerpoint/2010/main" val="2294881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Slide 1">
  <p:cSld name="1_Content Slide 1">
    <p:spTree>
      <p:nvGrpSpPr>
        <p:cNvPr id="1" name="Shape 41"/>
        <p:cNvGrpSpPr/>
        <p:nvPr/>
      </p:nvGrpSpPr>
      <p:grpSpPr>
        <a:xfrm>
          <a:off x="0" y="0"/>
          <a:ext cx="0" cy="0"/>
          <a:chOff x="0" y="0"/>
          <a:chExt cx="0" cy="0"/>
        </a:xfrm>
      </p:grpSpPr>
      <p:sp>
        <p:nvSpPr>
          <p:cNvPr id="42" name="Google Shape;42;p53"/>
          <p:cNvSpPr/>
          <p:nvPr/>
        </p:nvSpPr>
        <p:spPr>
          <a:xfrm>
            <a:off x="0" y="6336079"/>
            <a:ext cx="12192000" cy="521922"/>
          </a:xfrm>
          <a:prstGeom prst="rect">
            <a:avLst/>
          </a:prstGeom>
          <a:gradFill>
            <a:gsLst>
              <a:gs pos="0">
                <a:srgbClr val="004983"/>
              </a:gs>
              <a:gs pos="100000">
                <a:srgbClr val="0077D4"/>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 name="Google Shape;43;p53"/>
          <p:cNvSpPr>
            <a:spLocks noGrp="1"/>
          </p:cNvSpPr>
          <p:nvPr>
            <p:ph type="pic" idx="2"/>
          </p:nvPr>
        </p:nvSpPr>
        <p:spPr>
          <a:xfrm>
            <a:off x="6890876" y="971034"/>
            <a:ext cx="4711702" cy="5129356"/>
          </a:xfrm>
          <a:prstGeom prst="rect">
            <a:avLst/>
          </a:prstGeom>
          <a:noFill/>
          <a:ln>
            <a:noFill/>
          </a:ln>
        </p:spPr>
      </p:sp>
      <p:sp>
        <p:nvSpPr>
          <p:cNvPr id="44" name="Google Shape;44;p53"/>
          <p:cNvSpPr/>
          <p:nvPr/>
        </p:nvSpPr>
        <p:spPr>
          <a:xfrm>
            <a:off x="-1065" y="27"/>
            <a:ext cx="12191997" cy="758621"/>
          </a:xfrm>
          <a:prstGeom prst="rect">
            <a:avLst/>
          </a:prstGeom>
          <a:gradFill>
            <a:gsLst>
              <a:gs pos="0">
                <a:srgbClr val="0077D4"/>
              </a:gs>
              <a:gs pos="100000">
                <a:srgbClr val="004983"/>
              </a:gs>
            </a:gsLst>
            <a:lin ang="0" scaled="0"/>
          </a:gra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300"/>
              <a:buFont typeface="Calibri"/>
              <a:buNone/>
            </a:pPr>
            <a:endParaRPr sz="1300" b="0" i="0" u="none" strike="noStrike" cap="none" baseline="-25000">
              <a:solidFill>
                <a:srgbClr val="000000"/>
              </a:solidFill>
              <a:latin typeface="Calibri"/>
              <a:ea typeface="Calibri"/>
              <a:cs typeface="Calibri"/>
              <a:sym typeface="Calibri"/>
            </a:endParaRPr>
          </a:p>
        </p:txBody>
      </p:sp>
      <p:sp>
        <p:nvSpPr>
          <p:cNvPr id="45" name="Google Shape;45;p53"/>
          <p:cNvSpPr txBox="1">
            <a:spLocks noGrp="1"/>
          </p:cNvSpPr>
          <p:nvPr>
            <p:ph type="body" idx="1"/>
          </p:nvPr>
        </p:nvSpPr>
        <p:spPr>
          <a:xfrm>
            <a:off x="420877" y="959561"/>
            <a:ext cx="5675123" cy="5140820"/>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300"/>
              <a:buFont typeface="Calibri"/>
              <a:buNone/>
              <a:defRPr sz="1300" b="1"/>
            </a:lvl1pPr>
            <a:lvl2pPr marL="914400" lvl="1" indent="-228600" algn="l">
              <a:lnSpc>
                <a:spcPct val="90000"/>
              </a:lnSpc>
              <a:spcBef>
                <a:spcPts val="1000"/>
              </a:spcBef>
              <a:spcAft>
                <a:spcPts val="0"/>
              </a:spcAft>
              <a:buClr>
                <a:srgbClr val="000000"/>
              </a:buClr>
              <a:buSzPts val="1300"/>
              <a:buFont typeface="Calibri"/>
              <a:buNone/>
              <a:defRPr sz="1300" b="1"/>
            </a:lvl2pPr>
            <a:lvl3pPr marL="1371600" lvl="2" indent="-228600" algn="l">
              <a:lnSpc>
                <a:spcPct val="90000"/>
              </a:lnSpc>
              <a:spcBef>
                <a:spcPts val="1000"/>
              </a:spcBef>
              <a:spcAft>
                <a:spcPts val="0"/>
              </a:spcAft>
              <a:buClr>
                <a:srgbClr val="000000"/>
              </a:buClr>
              <a:buSzPts val="1300"/>
              <a:buFont typeface="Calibri"/>
              <a:buNone/>
              <a:defRPr sz="1300" b="1"/>
            </a:lvl3pPr>
            <a:lvl4pPr marL="1828800" lvl="3" indent="-311150" algn="l">
              <a:lnSpc>
                <a:spcPct val="90000"/>
              </a:lnSpc>
              <a:spcBef>
                <a:spcPts val="1000"/>
              </a:spcBef>
              <a:spcAft>
                <a:spcPts val="0"/>
              </a:spcAft>
              <a:buClr>
                <a:srgbClr val="000000"/>
              </a:buClr>
              <a:buSzPts val="1300"/>
              <a:buFont typeface="Calibri"/>
              <a:buChar char="•"/>
              <a:defRPr sz="1300" b="1"/>
            </a:lvl4pPr>
            <a:lvl5pPr marL="2286000" lvl="4" indent="-311150" algn="l">
              <a:lnSpc>
                <a:spcPct val="90000"/>
              </a:lnSpc>
              <a:spcBef>
                <a:spcPts val="1000"/>
              </a:spcBef>
              <a:spcAft>
                <a:spcPts val="0"/>
              </a:spcAft>
              <a:buClr>
                <a:srgbClr val="000000"/>
              </a:buClr>
              <a:buSzPts val="1300"/>
              <a:buFont typeface="Calibri"/>
              <a:buChar char="•"/>
              <a:defRPr sz="13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6" name="Google Shape;46;p53"/>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rmAutofit/>
          </a:bodyPr>
          <a:lstStyle>
            <a:lvl1pPr lvl="0" algn="l">
              <a:lnSpc>
                <a:spcPct val="112500"/>
              </a:lnSpc>
              <a:spcBef>
                <a:spcPts val="0"/>
              </a:spcBef>
              <a:spcAft>
                <a:spcPts val="0"/>
              </a:spcAft>
              <a:buClr>
                <a:srgbClr val="FFFFFF"/>
              </a:buClr>
              <a:buSzPts val="2400"/>
              <a:buFont typeface="Calibri"/>
              <a:buNone/>
              <a:defRPr sz="2400">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 name="Google Shape;47;p53"/>
          <p:cNvSpPr txBox="1">
            <a:spLocks noGrp="1"/>
          </p:cNvSpPr>
          <p:nvPr>
            <p:ph type="body" idx="3"/>
          </p:nvPr>
        </p:nvSpPr>
        <p:spPr>
          <a:xfrm>
            <a:off x="4467276" y="6488753"/>
            <a:ext cx="3255314" cy="22351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900"/>
              <a:buFont typeface="Calibri"/>
              <a:buNone/>
              <a:defRPr sz="900">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48" name="Google Shape;48;p53" descr="Picture 10"/>
          <p:cNvPicPr preferRelativeResize="0"/>
          <p:nvPr/>
        </p:nvPicPr>
        <p:blipFill rotWithShape="1">
          <a:blip r:embed="rId2">
            <a:alphaModFix/>
          </a:blip>
          <a:srcRect/>
          <a:stretch/>
        </p:blipFill>
        <p:spPr>
          <a:xfrm>
            <a:off x="212155" y="6367183"/>
            <a:ext cx="2181804" cy="459712"/>
          </a:xfrm>
          <a:prstGeom prst="rect">
            <a:avLst/>
          </a:prstGeom>
          <a:noFill/>
          <a:ln>
            <a:noFill/>
          </a:ln>
        </p:spPr>
      </p:pic>
      <p:sp>
        <p:nvSpPr>
          <p:cNvPr id="49" name="Google Shape;49;p5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20638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17"/>
        <p:cNvGrpSpPr/>
        <p:nvPr/>
      </p:nvGrpSpPr>
      <p:grpSpPr>
        <a:xfrm>
          <a:off x="0" y="0"/>
          <a:ext cx="0" cy="0"/>
          <a:chOff x="0" y="0"/>
          <a:chExt cx="0" cy="0"/>
        </a:xfrm>
      </p:grpSpPr>
      <p:sp>
        <p:nvSpPr>
          <p:cNvPr id="118" name="Google Shape;118;p57"/>
          <p:cNvSpPr/>
          <p:nvPr/>
        </p:nvSpPr>
        <p:spPr>
          <a:xfrm>
            <a:off x="0" y="6336080"/>
            <a:ext cx="12192000" cy="521921"/>
          </a:xfrm>
          <a:prstGeom prst="rect">
            <a:avLst/>
          </a:prstGeom>
          <a:gradFill>
            <a:gsLst>
              <a:gs pos="0">
                <a:srgbClr val="004983"/>
              </a:gs>
              <a:gs pos="100000">
                <a:srgbClr val="0077D4"/>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57"/>
          <p:cNvSpPr/>
          <p:nvPr/>
        </p:nvSpPr>
        <p:spPr>
          <a:xfrm>
            <a:off x="-1065" y="28"/>
            <a:ext cx="12191997" cy="758619"/>
          </a:xfrm>
          <a:prstGeom prst="rect">
            <a:avLst/>
          </a:prstGeom>
          <a:gradFill>
            <a:gsLst>
              <a:gs pos="0">
                <a:srgbClr val="0077D4"/>
              </a:gs>
              <a:gs pos="100000">
                <a:srgbClr val="004983"/>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baseline="-25000">
              <a:solidFill>
                <a:schemeClr val="dk1"/>
              </a:solidFill>
              <a:latin typeface="Calibri"/>
              <a:ea typeface="Calibri"/>
              <a:cs typeface="Calibri"/>
              <a:sym typeface="Calibri"/>
            </a:endParaRPr>
          </a:p>
        </p:txBody>
      </p:sp>
      <p:sp>
        <p:nvSpPr>
          <p:cNvPr id="120" name="Google Shape;120;p57"/>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lvl1pPr lvl="0" algn="l">
              <a:lnSpc>
                <a:spcPct val="115625"/>
              </a:lnSpc>
              <a:spcBef>
                <a:spcPts val="0"/>
              </a:spcBef>
              <a:spcAft>
                <a:spcPts val="0"/>
              </a:spcAft>
              <a:buClr>
                <a:schemeClr val="lt1"/>
              </a:buClr>
              <a:buSzPts val="2400"/>
              <a:buFont typeface="Calibri"/>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7"/>
          <p:cNvSpPr txBox="1">
            <a:spLocks noGrp="1"/>
          </p:cNvSpPr>
          <p:nvPr>
            <p:ph type="body" idx="1"/>
          </p:nvPr>
        </p:nvSpPr>
        <p:spPr>
          <a:xfrm>
            <a:off x="420879" y="959562"/>
            <a:ext cx="11350208" cy="9717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4A84"/>
              </a:buClr>
              <a:buSzPts val="1350"/>
              <a:buFont typeface="Arial"/>
              <a:buNone/>
              <a:defRPr sz="1350" b="1">
                <a:solidFill>
                  <a:srgbClr val="171616"/>
                </a:solidFill>
              </a:defRPr>
            </a:lvl1pPr>
            <a:lvl2pPr marL="914400" lvl="1" indent="-228600" algn="l">
              <a:lnSpc>
                <a:spcPct val="90000"/>
              </a:lnSpc>
              <a:spcBef>
                <a:spcPts val="500"/>
              </a:spcBef>
              <a:spcAft>
                <a:spcPts val="0"/>
              </a:spcAft>
              <a:buClr>
                <a:srgbClr val="024A84"/>
              </a:buClr>
              <a:buSzPts val="1050"/>
              <a:buFont typeface="Arial"/>
              <a:buNone/>
              <a:defRPr sz="1050" b="1">
                <a:solidFill>
                  <a:srgbClr val="0077D4"/>
                </a:solidFill>
              </a:defRPr>
            </a:lvl2pPr>
            <a:lvl3pPr marL="1371600" lvl="2" indent="-228600" algn="l">
              <a:lnSpc>
                <a:spcPct val="90000"/>
              </a:lnSpc>
              <a:spcBef>
                <a:spcPts val="500"/>
              </a:spcBef>
              <a:spcAft>
                <a:spcPts val="0"/>
              </a:spcAft>
              <a:buClr>
                <a:srgbClr val="024A84"/>
              </a:buClr>
              <a:buSzPts val="900"/>
              <a:buFont typeface="Arial"/>
              <a:buNone/>
              <a:defRPr sz="900"/>
            </a:lvl3pPr>
            <a:lvl4pPr marL="1828800" lvl="3" indent="-280987" algn="just">
              <a:lnSpc>
                <a:spcPct val="90000"/>
              </a:lnSpc>
              <a:spcBef>
                <a:spcPts val="500"/>
              </a:spcBef>
              <a:spcAft>
                <a:spcPts val="0"/>
              </a:spcAft>
              <a:buClr>
                <a:srgbClr val="024A84"/>
              </a:buClr>
              <a:buSzPts val="825"/>
              <a:buFont typeface="Arial"/>
              <a:buChar char="•"/>
              <a:defRPr sz="825"/>
            </a:lvl4pPr>
            <a:lvl5pPr marL="2286000" lvl="4" indent="-276225" algn="just">
              <a:lnSpc>
                <a:spcPct val="90000"/>
              </a:lnSpc>
              <a:spcBef>
                <a:spcPts val="500"/>
              </a:spcBef>
              <a:spcAft>
                <a:spcPts val="0"/>
              </a:spcAft>
              <a:buClr>
                <a:srgbClr val="024A84"/>
              </a:buClr>
              <a:buSzPts val="750"/>
              <a:buFont typeface="Arial"/>
              <a:buChar char="•"/>
              <a:defRPr sz="7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7"/>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endParaRPr sz="675" b="0" i="0" u="none" strike="noStrike" cap="none">
              <a:solidFill>
                <a:srgbClr val="C5192D"/>
              </a:solidFill>
              <a:latin typeface="Calibri"/>
              <a:ea typeface="Calibri"/>
              <a:cs typeface="Calibri"/>
              <a:sym typeface="Calibri"/>
            </a:endParaRPr>
          </a:p>
        </p:txBody>
      </p:sp>
      <p:sp>
        <p:nvSpPr>
          <p:cNvPr id="123" name="Google Shape;123;p57"/>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endParaRPr sz="675" b="0" i="0" u="none" strike="noStrike" cap="none">
              <a:solidFill>
                <a:srgbClr val="C5192D"/>
              </a:solidFill>
              <a:latin typeface="Calibri"/>
              <a:ea typeface="Calibri"/>
              <a:cs typeface="Calibri"/>
              <a:sym typeface="Calibri"/>
            </a:endParaRPr>
          </a:p>
        </p:txBody>
      </p:sp>
      <p:sp>
        <p:nvSpPr>
          <p:cNvPr id="124" name="Google Shape;124;p57"/>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900"/>
              <a:buNone/>
              <a:defRPr sz="9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5" name="Google Shape;125;p57" descr="A black and white logo&#10;&#10;Description automatically generated with medium confidence"/>
          <p:cNvPicPr preferRelativeResize="0"/>
          <p:nvPr/>
        </p:nvPicPr>
        <p:blipFill rotWithShape="1">
          <a:blip r:embed="rId2">
            <a:alphaModFix/>
          </a:blip>
          <a:srcRect/>
          <a:stretch/>
        </p:blipFill>
        <p:spPr>
          <a:xfrm>
            <a:off x="212156" y="6367184"/>
            <a:ext cx="2181802" cy="459711"/>
          </a:xfrm>
          <a:prstGeom prst="rect">
            <a:avLst/>
          </a:prstGeom>
          <a:noFill/>
          <a:ln>
            <a:noFill/>
          </a:ln>
        </p:spPr>
      </p:pic>
    </p:spTree>
    <p:extLst>
      <p:ext uri="{BB962C8B-B14F-4D97-AF65-F5344CB8AC3E}">
        <p14:creationId xmlns:p14="http://schemas.microsoft.com/office/powerpoint/2010/main" val="1847885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 slide OPTION 2">
  <p:cSld name="Thank you slide OPTION 2">
    <p:spTree>
      <p:nvGrpSpPr>
        <p:cNvPr id="1" name="Shape 58"/>
        <p:cNvGrpSpPr/>
        <p:nvPr/>
      </p:nvGrpSpPr>
      <p:grpSpPr>
        <a:xfrm>
          <a:off x="0" y="0"/>
          <a:ext cx="0" cy="0"/>
          <a:chOff x="0" y="0"/>
          <a:chExt cx="0" cy="0"/>
        </a:xfrm>
      </p:grpSpPr>
      <p:sp>
        <p:nvSpPr>
          <p:cNvPr id="59" name="Google Shape;59;p59"/>
          <p:cNvSpPr/>
          <p:nvPr/>
        </p:nvSpPr>
        <p:spPr>
          <a:xfrm>
            <a:off x="-1065" y="30"/>
            <a:ext cx="12191997" cy="3335384"/>
          </a:xfrm>
          <a:prstGeom prst="rect">
            <a:avLst/>
          </a:prstGeom>
          <a:gradFill>
            <a:gsLst>
              <a:gs pos="0">
                <a:srgbClr val="004983"/>
              </a:gs>
              <a:gs pos="100000">
                <a:srgbClr val="0077D4"/>
              </a:gs>
            </a:gsLst>
            <a:lin ang="13500000" scaled="0"/>
          </a:gra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300"/>
              <a:buFont typeface="Calibri"/>
              <a:buNone/>
            </a:pPr>
            <a:endParaRPr sz="1300" b="0" i="0" u="none" strike="noStrike" cap="none" baseline="-25000">
              <a:solidFill>
                <a:srgbClr val="000000"/>
              </a:solidFill>
              <a:latin typeface="Calibri"/>
              <a:ea typeface="Calibri"/>
              <a:cs typeface="Calibri"/>
              <a:sym typeface="Calibri"/>
            </a:endParaRPr>
          </a:p>
        </p:txBody>
      </p:sp>
      <p:cxnSp>
        <p:nvCxnSpPr>
          <p:cNvPr id="60" name="Google Shape;60;p59"/>
          <p:cNvCxnSpPr/>
          <p:nvPr/>
        </p:nvCxnSpPr>
        <p:spPr>
          <a:xfrm>
            <a:off x="3061471" y="6324867"/>
            <a:ext cx="1" cy="538186"/>
          </a:xfrm>
          <a:prstGeom prst="straightConnector1">
            <a:avLst/>
          </a:prstGeom>
          <a:noFill/>
          <a:ln w="9525" cap="flat" cmpd="sng">
            <a:solidFill>
              <a:srgbClr val="FFFFFF"/>
            </a:solidFill>
            <a:prstDash val="solid"/>
            <a:miter lim="8000"/>
            <a:headEnd type="none" w="sm" len="sm"/>
            <a:tailEnd type="none" w="sm" len="sm"/>
          </a:ln>
        </p:spPr>
      </p:cxnSp>
      <p:cxnSp>
        <p:nvCxnSpPr>
          <p:cNvPr id="61" name="Google Shape;61;p59"/>
          <p:cNvCxnSpPr/>
          <p:nvPr/>
        </p:nvCxnSpPr>
        <p:spPr>
          <a:xfrm>
            <a:off x="10560519" y="6314539"/>
            <a:ext cx="1" cy="538186"/>
          </a:xfrm>
          <a:prstGeom prst="straightConnector1">
            <a:avLst/>
          </a:prstGeom>
          <a:noFill/>
          <a:ln w="9525" cap="flat" cmpd="sng">
            <a:solidFill>
              <a:srgbClr val="FFFFFF"/>
            </a:solidFill>
            <a:prstDash val="solid"/>
            <a:miter lim="8000"/>
            <a:headEnd type="none" w="sm" len="sm"/>
            <a:tailEnd type="none" w="sm" len="sm"/>
          </a:ln>
        </p:spPr>
      </p:cxnSp>
      <p:sp>
        <p:nvSpPr>
          <p:cNvPr id="62" name="Google Shape;62;p59"/>
          <p:cNvSpPr txBox="1"/>
          <p:nvPr/>
        </p:nvSpPr>
        <p:spPr>
          <a:xfrm>
            <a:off x="0" y="1065816"/>
            <a:ext cx="12192000" cy="140617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FFFFFF"/>
              </a:buClr>
              <a:buSzPts val="11000"/>
              <a:buFont typeface="Calibri"/>
              <a:buNone/>
            </a:pPr>
            <a:r>
              <a:rPr lang="en-US" sz="11000" b="0" i="0" u="none" strike="noStrike" cap="none">
                <a:solidFill>
                  <a:srgbClr val="FFFFFF"/>
                </a:solidFill>
                <a:latin typeface="Calibri"/>
                <a:ea typeface="Calibri"/>
                <a:cs typeface="Calibri"/>
                <a:sym typeface="Calibri"/>
              </a:rPr>
              <a:t>Thank you</a:t>
            </a:r>
            <a:endParaRPr sz="1800" b="0" i="0" u="none" strike="noStrike" cap="none">
              <a:solidFill>
                <a:schemeClr val="dk1"/>
              </a:solidFill>
              <a:latin typeface="Calibri"/>
              <a:ea typeface="Calibri"/>
              <a:cs typeface="Calibri"/>
              <a:sym typeface="Calibri"/>
            </a:endParaRPr>
          </a:p>
        </p:txBody>
      </p:sp>
      <p:pic>
        <p:nvPicPr>
          <p:cNvPr id="63" name="Google Shape;63;p59" descr="Picture 2"/>
          <p:cNvPicPr preferRelativeResize="0"/>
          <p:nvPr/>
        </p:nvPicPr>
        <p:blipFill rotWithShape="1">
          <a:blip r:embed="rId2">
            <a:alphaModFix/>
          </a:blip>
          <a:srcRect/>
          <a:stretch/>
        </p:blipFill>
        <p:spPr>
          <a:xfrm>
            <a:off x="92042" y="5118751"/>
            <a:ext cx="1766577" cy="1595087"/>
          </a:xfrm>
          <a:prstGeom prst="rect">
            <a:avLst/>
          </a:prstGeom>
          <a:noFill/>
          <a:ln>
            <a:noFill/>
          </a:ln>
        </p:spPr>
      </p:pic>
      <p:sp>
        <p:nvSpPr>
          <p:cNvPr id="64" name="Google Shape;64;p5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7356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61"/>
        <p:cNvGrpSpPr/>
        <p:nvPr/>
      </p:nvGrpSpPr>
      <p:grpSpPr>
        <a:xfrm>
          <a:off x="0" y="0"/>
          <a:ext cx="0" cy="0"/>
          <a:chOff x="0" y="0"/>
          <a:chExt cx="0" cy="0"/>
        </a:xfrm>
      </p:grpSpPr>
      <p:sp>
        <p:nvSpPr>
          <p:cNvPr id="62" name="Google Shape;62;p55"/>
          <p:cNvSpPr/>
          <p:nvPr/>
        </p:nvSpPr>
        <p:spPr>
          <a:xfrm>
            <a:off x="-1065" y="33"/>
            <a:ext cx="12191997" cy="3335383"/>
          </a:xfrm>
          <a:prstGeom prst="rect">
            <a:avLst/>
          </a:prstGeom>
          <a:gradFill>
            <a:gsLst>
              <a:gs pos="0">
                <a:srgbClr val="004983"/>
              </a:gs>
              <a:gs pos="100000">
                <a:srgbClr val="0077D4"/>
              </a:gs>
            </a:gsLst>
            <a:lin ang="1350000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baseline="-25000">
              <a:solidFill>
                <a:schemeClr val="dk1"/>
              </a:solidFill>
              <a:latin typeface="Calibri"/>
              <a:ea typeface="Calibri"/>
              <a:cs typeface="Calibri"/>
              <a:sym typeface="Calibri"/>
            </a:endParaRPr>
          </a:p>
        </p:txBody>
      </p:sp>
      <p:sp>
        <p:nvSpPr>
          <p:cNvPr id="63" name="Google Shape;63;p55"/>
          <p:cNvSpPr txBox="1">
            <a:spLocks noGrp="1"/>
          </p:cNvSpPr>
          <p:nvPr>
            <p:ph type="body" idx="1"/>
          </p:nvPr>
        </p:nvSpPr>
        <p:spPr>
          <a:xfrm>
            <a:off x="2146291" y="3655002"/>
            <a:ext cx="7897284" cy="6066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77D4"/>
              </a:buClr>
              <a:buSzPts val="2800"/>
              <a:buNone/>
              <a:defRPr b="1">
                <a:solidFill>
                  <a:srgbClr val="0077D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5"/>
          <p:cNvSpPr txBox="1">
            <a:spLocks noGrp="1"/>
          </p:cNvSpPr>
          <p:nvPr>
            <p:ph type="body" idx="2"/>
          </p:nvPr>
        </p:nvSpPr>
        <p:spPr>
          <a:xfrm>
            <a:off x="2146291" y="4444580"/>
            <a:ext cx="7897284" cy="6066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63636"/>
              </a:buClr>
              <a:buSzPts val="1500"/>
              <a:buNone/>
              <a:defRPr sz="1500" b="1">
                <a:solidFill>
                  <a:srgbClr val="3636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5"/>
          <p:cNvSpPr txBox="1">
            <a:spLocks noGrp="1"/>
          </p:cNvSpPr>
          <p:nvPr>
            <p:ph type="body" idx="3"/>
          </p:nvPr>
        </p:nvSpPr>
        <p:spPr>
          <a:xfrm>
            <a:off x="2146291" y="1845102"/>
            <a:ext cx="1499196" cy="1155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000"/>
              <a:buNone/>
              <a:defRPr sz="6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5"/>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endParaRPr sz="675" b="0" i="0" u="none" strike="noStrike" cap="none">
              <a:solidFill>
                <a:srgbClr val="C5192D"/>
              </a:solidFill>
              <a:latin typeface="Calibri"/>
              <a:ea typeface="Calibri"/>
              <a:cs typeface="Calibri"/>
              <a:sym typeface="Calibri"/>
            </a:endParaRPr>
          </a:p>
        </p:txBody>
      </p:sp>
      <p:sp>
        <p:nvSpPr>
          <p:cNvPr id="67" name="Google Shape;67;p55"/>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endParaRPr sz="675" b="0" i="0" u="none" strike="noStrike" cap="none">
              <a:solidFill>
                <a:srgbClr val="C5192D"/>
              </a:solidFill>
              <a:latin typeface="Calibri"/>
              <a:ea typeface="Calibri"/>
              <a:cs typeface="Calibri"/>
              <a:sym typeface="Calibri"/>
            </a:endParaRPr>
          </a:p>
        </p:txBody>
      </p:sp>
      <p:cxnSp>
        <p:nvCxnSpPr>
          <p:cNvPr id="68" name="Google Shape;68;p55"/>
          <p:cNvCxnSpPr/>
          <p:nvPr/>
        </p:nvCxnSpPr>
        <p:spPr>
          <a:xfrm>
            <a:off x="3061471" y="6324869"/>
            <a:ext cx="0" cy="538185"/>
          </a:xfrm>
          <a:prstGeom prst="straightConnector1">
            <a:avLst/>
          </a:prstGeom>
          <a:noFill/>
          <a:ln w="9525" cap="flat" cmpd="sng">
            <a:solidFill>
              <a:schemeClr val="lt1"/>
            </a:solidFill>
            <a:prstDash val="solid"/>
            <a:miter lim="800000"/>
            <a:headEnd type="none" w="sm" len="sm"/>
            <a:tailEnd type="none" w="sm" len="sm"/>
          </a:ln>
        </p:spPr>
      </p:cxnSp>
      <p:sp>
        <p:nvSpPr>
          <p:cNvPr id="69" name="Google Shape;69;p55"/>
          <p:cNvSpPr txBox="1">
            <a:spLocks noGrp="1"/>
          </p:cNvSpPr>
          <p:nvPr>
            <p:ph type="body" idx="4"/>
          </p:nvPr>
        </p:nvSpPr>
        <p:spPr>
          <a:xfrm>
            <a:off x="4467278" y="6488755"/>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E75B5"/>
              </a:buClr>
              <a:buSzPts val="900"/>
              <a:buNone/>
              <a:defRPr sz="900">
                <a:solidFill>
                  <a:srgbClr val="2E75B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 name="Google Shape;70;p55"/>
          <p:cNvPicPr preferRelativeResize="0"/>
          <p:nvPr/>
        </p:nvPicPr>
        <p:blipFill rotWithShape="1">
          <a:blip r:embed="rId2">
            <a:alphaModFix/>
          </a:blip>
          <a:srcRect/>
          <a:stretch/>
        </p:blipFill>
        <p:spPr>
          <a:xfrm>
            <a:off x="219629" y="6361885"/>
            <a:ext cx="2181802" cy="462497"/>
          </a:xfrm>
          <a:prstGeom prst="rect">
            <a:avLst/>
          </a:prstGeom>
          <a:noFill/>
          <a:ln>
            <a:noFill/>
          </a:ln>
        </p:spPr>
      </p:pic>
    </p:spTree>
    <p:extLst>
      <p:ext uri="{BB962C8B-B14F-4D97-AF65-F5344CB8AC3E}">
        <p14:creationId xmlns:p14="http://schemas.microsoft.com/office/powerpoint/2010/main" val="234344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5BED-73D5-5083-D468-BB0422284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45D0B-33C3-D5BA-CA58-F653E2051B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EDE88-ABE4-808D-267D-B148D90967E8}"/>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5" name="Footer Placeholder 4">
            <a:extLst>
              <a:ext uri="{FF2B5EF4-FFF2-40B4-BE49-F238E27FC236}">
                <a16:creationId xmlns:a16="http://schemas.microsoft.com/office/drawing/2014/main" id="{E2DB91FF-4D16-A713-A4E0-4C0503E49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F370A-D6EE-36C0-C1AC-DD6574480D09}"/>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193956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BE00-ABF1-EB83-7FF9-EDD66A0A5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95AE87-291E-C9B9-7C65-19E47CF6E1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010440-D4FB-14E9-098F-8ABB3135D178}"/>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5" name="Footer Placeholder 4">
            <a:extLst>
              <a:ext uri="{FF2B5EF4-FFF2-40B4-BE49-F238E27FC236}">
                <a16:creationId xmlns:a16="http://schemas.microsoft.com/office/drawing/2014/main" id="{08F2DAEC-824A-AA9A-E5B7-F47ADD0FF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3F3A9-B067-2949-2356-8BFB1182E7FD}"/>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112136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1758-F030-2E51-43C4-57ECFE347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9386F-8D64-F963-B138-D2C419718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C713B4-7547-5BA8-56A0-76381DE12A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3C8079-5E3F-90D4-5038-11CB86869377}"/>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6" name="Footer Placeholder 5">
            <a:extLst>
              <a:ext uri="{FF2B5EF4-FFF2-40B4-BE49-F238E27FC236}">
                <a16:creationId xmlns:a16="http://schemas.microsoft.com/office/drawing/2014/main" id="{98A8B49E-50AD-E6E6-87FA-B846029AE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9AC74-A3C6-3058-A326-ED01EEA54400}"/>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175074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EA59-FFC5-0D37-8793-BD324B9850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CEACFE-E3A2-2324-7193-25484A54D4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4AD3A3-7B67-959A-3EBD-BD050F5880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DA3B70-1780-8347-EA79-D7A12018BB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83277A-1C51-CE2D-D92F-CFFC68E10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56CCCB-84DA-7E6E-D2CB-729CDD3202CF}"/>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8" name="Footer Placeholder 7">
            <a:extLst>
              <a:ext uri="{FF2B5EF4-FFF2-40B4-BE49-F238E27FC236}">
                <a16:creationId xmlns:a16="http://schemas.microsoft.com/office/drawing/2014/main" id="{4A7B6AD2-04F8-6C25-A988-35B8262565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538E55-7E7B-337B-3EE0-4628FC09DC35}"/>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75378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F157-D393-C5B2-25C7-E89A93F9ED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32514E-03CE-10C5-6AD7-68BEF35FB979}"/>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4" name="Footer Placeholder 3">
            <a:extLst>
              <a:ext uri="{FF2B5EF4-FFF2-40B4-BE49-F238E27FC236}">
                <a16:creationId xmlns:a16="http://schemas.microsoft.com/office/drawing/2014/main" id="{37DA902A-84B1-72F1-884A-E8888CEE3D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4C5D82-592C-4547-516D-EDC5A2144728}"/>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44138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47CA1-592F-B7B5-EFEF-8C6DE8F76BD9}"/>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3" name="Footer Placeholder 2">
            <a:extLst>
              <a:ext uri="{FF2B5EF4-FFF2-40B4-BE49-F238E27FC236}">
                <a16:creationId xmlns:a16="http://schemas.microsoft.com/office/drawing/2014/main" id="{E7B518B8-4050-16C9-276D-D79225E0AC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F516A7-018D-BDED-F7D9-1D93DA0A0D5D}"/>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75870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8635-456C-54FB-6092-C6AF5F3089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10BBAD-1CCB-99D2-AA80-4A8012252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71A103-7260-2BB3-5A3E-FE77B20CF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0938C-7B09-F7F1-22BF-3F0276242D56}"/>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6" name="Footer Placeholder 5">
            <a:extLst>
              <a:ext uri="{FF2B5EF4-FFF2-40B4-BE49-F238E27FC236}">
                <a16:creationId xmlns:a16="http://schemas.microsoft.com/office/drawing/2014/main" id="{A9F5EC88-2868-20A4-4C17-25479A7B3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B112-0F1A-A20A-DC0F-77AED84523F5}"/>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360545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AA4D-5965-0B81-4604-60A634D4E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83A286-AAEC-962B-E978-A7151A0BE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EA18CF-0194-B252-658D-F7C99DF1F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AE7919-76C0-7B7A-726B-21A40A8A6DCC}"/>
              </a:ext>
            </a:extLst>
          </p:cNvPr>
          <p:cNvSpPr>
            <a:spLocks noGrp="1"/>
          </p:cNvSpPr>
          <p:nvPr>
            <p:ph type="dt" sz="half" idx="10"/>
          </p:nvPr>
        </p:nvSpPr>
        <p:spPr/>
        <p:txBody>
          <a:bodyPr/>
          <a:lstStyle/>
          <a:p>
            <a:fld id="{311188AE-1705-4A0C-8924-EBEC1563664A}" type="datetimeFigureOut">
              <a:rPr lang="en-US" smtClean="0"/>
              <a:t>11/13/2024</a:t>
            </a:fld>
            <a:endParaRPr lang="en-US"/>
          </a:p>
        </p:txBody>
      </p:sp>
      <p:sp>
        <p:nvSpPr>
          <p:cNvPr id="6" name="Footer Placeholder 5">
            <a:extLst>
              <a:ext uri="{FF2B5EF4-FFF2-40B4-BE49-F238E27FC236}">
                <a16:creationId xmlns:a16="http://schemas.microsoft.com/office/drawing/2014/main" id="{A219E6E5-E900-0B7C-3EAF-B9C624DC6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3BE82-4877-024D-189C-9FD8E049E64A}"/>
              </a:ext>
            </a:extLst>
          </p:cNvPr>
          <p:cNvSpPr>
            <a:spLocks noGrp="1"/>
          </p:cNvSpPr>
          <p:nvPr>
            <p:ph type="sldNum" sz="quarter" idx="12"/>
          </p:nvPr>
        </p:nvSpPr>
        <p:spPr/>
        <p:txBody>
          <a:bodyPr/>
          <a:lstStyle/>
          <a:p>
            <a:fld id="{96495D85-FBB6-4CF2-96E8-C21EC1535C0C}" type="slidenum">
              <a:rPr lang="en-US" smtClean="0"/>
              <a:t>‹#›</a:t>
            </a:fld>
            <a:endParaRPr lang="en-US"/>
          </a:p>
        </p:txBody>
      </p:sp>
    </p:spTree>
    <p:extLst>
      <p:ext uri="{BB962C8B-B14F-4D97-AF65-F5344CB8AC3E}">
        <p14:creationId xmlns:p14="http://schemas.microsoft.com/office/powerpoint/2010/main" val="217436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E29690-1944-C177-32A0-DD8B69AE4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9B7CF1-6DDC-9BE3-3F81-F2B50726C6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AFA92-A1B8-FAB5-B35D-790585958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188AE-1705-4A0C-8924-EBEC1563664A}" type="datetimeFigureOut">
              <a:rPr lang="en-US" smtClean="0"/>
              <a:t>11/13/2024</a:t>
            </a:fld>
            <a:endParaRPr lang="en-US"/>
          </a:p>
        </p:txBody>
      </p:sp>
      <p:sp>
        <p:nvSpPr>
          <p:cNvPr id="5" name="Footer Placeholder 4">
            <a:extLst>
              <a:ext uri="{FF2B5EF4-FFF2-40B4-BE49-F238E27FC236}">
                <a16:creationId xmlns:a16="http://schemas.microsoft.com/office/drawing/2014/main" id="{E50838E7-3718-7226-FCDC-EA692DEA3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8ACB87-5576-1867-138E-2A0686B5B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95D85-FBB6-4CF2-96E8-C21EC1535C0C}" type="slidenum">
              <a:rPr lang="en-US" smtClean="0"/>
              <a:t>‹#›</a:t>
            </a:fld>
            <a:endParaRPr lang="en-US"/>
          </a:p>
        </p:txBody>
      </p:sp>
    </p:spTree>
    <p:extLst>
      <p:ext uri="{BB962C8B-B14F-4D97-AF65-F5344CB8AC3E}">
        <p14:creationId xmlns:p14="http://schemas.microsoft.com/office/powerpoint/2010/main" val="87363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https://www.rvasia.org/myanmar-country-cultural-diversit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177/1043659608317093"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 Id="rId5" Type="http://schemas.openxmlformats.org/officeDocument/2006/relationships/hyperlink" Target="https://www.lawinsider.com/dictionary/cultural-sensitivity" TargetMode="External"/><Relationship Id="rId4" Type="http://schemas.openxmlformats.org/officeDocument/2006/relationships/hyperlink" Target="https://unesdoc.unesco.org/ark:/48223/pf0000377068"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rvasia.org/myanmar-country-cultural-diversity" TargetMode="External"/><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hyperlink" Target="https://mmteacherplatform.net/en" TargetMode="External"/><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hyperlink" Target="https://www.spiceworks.com/it-security/identity-access-management/articles/what-is-biometric-authentication-definition-benefits-tools/" TargetMode="External"/><Relationship Id="rId2" Type="http://schemas.openxmlformats.org/officeDocument/2006/relationships/notesSlide" Target="../notesSlides/notesSlide7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notesSlide" Target="../notesSlides/notesSlide94.xml"/><Relationship Id="rId1" Type="http://schemas.openxmlformats.org/officeDocument/2006/relationships/slideLayout" Target="../slideLayouts/slideLayout16.xml"/><Relationship Id="rId4" Type="http://schemas.openxmlformats.org/officeDocument/2006/relationships/hyperlink" Target="https://unesdoc.unesco.org/ark:/48223/pf0000143797?posInSet=9&amp;queryId=N-EXPLORE-f7eeb41c-bca7-4001-910c-760b4455278b"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mmteacherplatform.net/en/courses" TargetMode="External"/><Relationship Id="rId2" Type="http://schemas.openxmlformats.org/officeDocument/2006/relationships/notesSlide" Target="../notesSlides/notesSlide95.xml"/><Relationship Id="rId1" Type="http://schemas.openxmlformats.org/officeDocument/2006/relationships/slideLayout" Target="../slideLayouts/slideLayout16.xml"/><Relationship Id="rId4" Type="http://schemas.openxmlformats.org/officeDocument/2006/relationships/hyperlink" Target="https://unesdoc.unesco.org/ark:/48223/pf0000143889?posInSet=1&amp;queryId=a3e7bb0e-01c9-4482-a271-c1241ee84191"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
          <p:cNvSpPr txBox="1">
            <a:spLocks noGrp="1"/>
          </p:cNvSpPr>
          <p:nvPr>
            <p:ph type="ctrTitle"/>
          </p:nvPr>
        </p:nvSpPr>
        <p:spPr>
          <a:xfrm>
            <a:off x="1942762" y="1813776"/>
            <a:ext cx="8306475" cy="2268814"/>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3200"/>
              <a:buFont typeface="Calibri"/>
              <a:buNone/>
            </a:pPr>
            <a:r>
              <a:rPr lang="en-US"/>
              <a:t>Media and Information Literacy </a:t>
            </a:r>
            <a:br>
              <a:rPr lang="en-US"/>
            </a:br>
            <a:r>
              <a:rPr lang="en-US"/>
              <a:t>through Conflict Sensitive Education</a:t>
            </a:r>
            <a:br>
              <a:rPr lang="en-US"/>
            </a:br>
            <a:r>
              <a:rPr lang="en-US"/>
              <a:t>(MIL-CSE)</a:t>
            </a:r>
            <a:endParaRPr/>
          </a:p>
        </p:txBody>
      </p:sp>
      <p:sp>
        <p:nvSpPr>
          <p:cNvPr id="406" name="Google Shape;406;p1"/>
          <p:cNvSpPr txBox="1"/>
          <p:nvPr/>
        </p:nvSpPr>
        <p:spPr>
          <a:xfrm>
            <a:off x="1193180" y="4082590"/>
            <a:ext cx="10160264"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Module 3.1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Media and Information Literacy (MIL) &amp; Conflict Sensitive Education (CSE) for Intercultural and Interreligious Dialogue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0"/>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75" name="Google Shape;475;p10"/>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What does cultural sensitivity mean?</a:t>
            </a:r>
            <a:endParaRPr/>
          </a:p>
        </p:txBody>
      </p:sp>
      <p:sp>
        <p:nvSpPr>
          <p:cNvPr id="476" name="Google Shape;476;p10"/>
          <p:cNvSpPr txBox="1">
            <a:spLocks noGrp="1"/>
          </p:cNvSpPr>
          <p:nvPr>
            <p:ph type="body" idx="1"/>
          </p:nvPr>
        </p:nvSpPr>
        <p:spPr>
          <a:xfrm>
            <a:off x="277188" y="1112812"/>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477" name="Google Shape;477;p10"/>
          <p:cNvSpPr txBox="1"/>
          <p:nvPr/>
        </p:nvSpPr>
        <p:spPr>
          <a:xfrm>
            <a:off x="669073" y="1024439"/>
            <a:ext cx="10583400" cy="600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Cultural Sensitivity means: </a:t>
            </a:r>
            <a:endParaRPr sz="2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demonstrating sensitivity to cultural differences and similarities, and effectiveness in using cultural symbols (e.g., language) to communicate a message.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11111"/>
              </a:buClr>
              <a:buSzPts val="2400"/>
              <a:buFont typeface="Arial"/>
              <a:buChar char="•"/>
            </a:pPr>
            <a:r>
              <a:rPr lang="en-US" sz="2400" b="0" i="0" u="none" strike="noStrike" cap="none">
                <a:solidFill>
                  <a:srgbClr val="242424"/>
                </a:solidFill>
                <a:latin typeface="Calibri"/>
                <a:ea typeface="Calibri"/>
                <a:cs typeface="Calibri"/>
                <a:sym typeface="Calibri"/>
              </a:rPr>
              <a:t>an awareness, understanding, and responsiveness to the beliefs, values, customs, and institutions (family, religious, etc.) of a group of people, particularly those of a race or ethnic group different from one's own, or the cultures of persons with specific characteristics (e.g., persons with disabilities such as deafness).</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rgbClr val="24242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2424"/>
                </a:solidFill>
                <a:latin typeface="Calibri"/>
                <a:ea typeface="Calibri"/>
                <a:cs typeface="Calibri"/>
                <a:sym typeface="Calibri"/>
              </a:rPr>
              <a:t>What are the main characteristics of culturally sensitive behavior?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242424"/>
              </a:buClr>
              <a:buSzPts val="2400"/>
              <a:buFont typeface="Arial"/>
              <a:buChar char="•"/>
            </a:pPr>
            <a:r>
              <a:rPr lang="en-US" sz="2400" b="0" i="0" u="none" strike="noStrike" cap="none">
                <a:solidFill>
                  <a:srgbClr val="242424"/>
                </a:solidFill>
                <a:latin typeface="Calibri"/>
                <a:ea typeface="Calibri"/>
                <a:cs typeface="Calibri"/>
                <a:sym typeface="Calibri"/>
              </a:rPr>
              <a:t>Neutral Language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242424"/>
              </a:buClr>
              <a:buSzPts val="2400"/>
              <a:buFont typeface="Arial"/>
              <a:buChar char="•"/>
            </a:pPr>
            <a:r>
              <a:rPr lang="en-US" sz="2400" b="0" i="0" u="none" strike="noStrike" cap="none">
                <a:solidFill>
                  <a:srgbClr val="242424"/>
                </a:solidFill>
                <a:latin typeface="Calibri"/>
                <a:ea typeface="Calibri"/>
                <a:cs typeface="Calibri"/>
                <a:sym typeface="Calibri"/>
              </a:rPr>
              <a:t>Polite and respectful behavior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4242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4242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242424"/>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1"/>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483" name="Google Shape;483;p11"/>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solidFill>
                  <a:srgbClr val="FFFFFF"/>
                </a:solidFill>
              </a:rPr>
              <a:t>What is meant by inter-religious dialogue?</a:t>
            </a:r>
            <a:endParaRPr sz="2800" b="1"/>
          </a:p>
        </p:txBody>
      </p:sp>
      <p:sp>
        <p:nvSpPr>
          <p:cNvPr id="484" name="Google Shape;484;p11"/>
          <p:cNvSpPr txBox="1">
            <a:spLocks noGrp="1"/>
          </p:cNvSpPr>
          <p:nvPr>
            <p:ph type="body" idx="1"/>
          </p:nvPr>
        </p:nvSpPr>
        <p:spPr>
          <a:xfrm>
            <a:off x="420900" y="1307900"/>
            <a:ext cx="11063700" cy="5140800"/>
          </a:xfrm>
          <a:prstGeom prst="rect">
            <a:avLst/>
          </a:prstGeom>
          <a:noFill/>
          <a:ln>
            <a:noFill/>
          </a:ln>
        </p:spPr>
        <p:txBody>
          <a:bodyPr spcFirstLastPara="1" wrap="square" lIns="45700" tIns="45700" rIns="45700" bIns="45700" anchor="t" anchorCtr="0">
            <a:normAutofit/>
          </a:bodyPr>
          <a:lstStyle/>
          <a:p>
            <a:pPr marL="342900" lvl="0" indent="0" algn="l" rtl="0">
              <a:lnSpc>
                <a:spcPct val="90000"/>
              </a:lnSpc>
              <a:spcBef>
                <a:spcPts val="1000"/>
              </a:spcBef>
              <a:spcAft>
                <a:spcPts val="0"/>
              </a:spcAft>
              <a:buSzPts val="1300"/>
              <a:buNone/>
            </a:pPr>
            <a:r>
              <a:rPr lang="en-US" sz="2400" b="1" i="0"/>
              <a:t>Interreligious dialogue</a:t>
            </a:r>
            <a:r>
              <a:rPr lang="en-US" sz="2400" b="0" i="0"/>
              <a:t> refers to the constructive and respectful communication and interaction between individuals or groups from different religious backgrounds. The primary goal of interreligious dialogue is to promote understanding, cooperation, and peaceful coexistence among people of diverse faiths. It involves discussing and exploring religious beliefs, practices, values, and traditions in an open and non-confrontational manner.</a:t>
            </a:r>
            <a:endParaRPr/>
          </a:p>
          <a:p>
            <a:pPr marL="342900" lvl="0" indent="0" algn="l" rtl="0">
              <a:lnSpc>
                <a:spcPct val="90000"/>
              </a:lnSpc>
              <a:spcBef>
                <a:spcPts val="1000"/>
              </a:spcBef>
              <a:spcAft>
                <a:spcPts val="0"/>
              </a:spcAft>
              <a:buSzPts val="1300"/>
              <a:buNone/>
            </a:pPr>
            <a:endParaRPr/>
          </a:p>
          <a:p>
            <a:pPr marL="342900" lvl="0" indent="0" algn="l" rtl="0">
              <a:lnSpc>
                <a:spcPct val="90000"/>
              </a:lnSpc>
              <a:spcBef>
                <a:spcPts val="1000"/>
              </a:spcBef>
              <a:spcAft>
                <a:spcPts val="0"/>
              </a:spcAft>
              <a:buSzPts val="1300"/>
              <a:buNone/>
            </a:pPr>
            <a:r>
              <a:rPr lang="en-US" sz="2400" b="0" i="0"/>
              <a:t>Especially in conflict-prone settings, achieving interreligious dialogue is crucial as religious differences can sometimes be a source of tension and conflict.</a:t>
            </a:r>
            <a:endParaRPr/>
          </a:p>
          <a:p>
            <a:pPr marL="457200" lvl="0" indent="-228600" algn="l" rtl="0">
              <a:lnSpc>
                <a:spcPct val="90000"/>
              </a:lnSpc>
              <a:spcBef>
                <a:spcPts val="1000"/>
              </a:spcBef>
              <a:spcAft>
                <a:spcPts val="0"/>
              </a:spcAft>
              <a:buSzPts val="1300"/>
              <a:buNone/>
            </a:pPr>
            <a:endParaRPr sz="24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2"/>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490" name="Google Shape;490;p12"/>
          <p:cNvSpPr txBox="1">
            <a:spLocks noGrp="1"/>
          </p:cNvSpPr>
          <p:nvPr>
            <p:ph type="body" idx="1"/>
          </p:nvPr>
        </p:nvSpPr>
        <p:spPr>
          <a:xfrm>
            <a:off x="420893" y="607018"/>
            <a:ext cx="10953367" cy="5140820"/>
          </a:xfrm>
          <a:prstGeom prst="rect">
            <a:avLst/>
          </a:prstGeom>
          <a:noFill/>
          <a:ln>
            <a:noFill/>
          </a:ln>
        </p:spPr>
        <p:txBody>
          <a:bodyPr spcFirstLastPara="1" wrap="square" lIns="45700" tIns="45700" rIns="45700" bIns="45700" anchor="t" anchorCtr="0">
            <a:normAutofit/>
          </a:bodyPr>
          <a:lstStyle/>
          <a:p>
            <a:pPr marL="457200" lvl="0" indent="-228600" algn="l" rtl="0">
              <a:lnSpc>
                <a:spcPct val="90000"/>
              </a:lnSpc>
              <a:spcBef>
                <a:spcPts val="1000"/>
              </a:spcBef>
              <a:spcAft>
                <a:spcPts val="0"/>
              </a:spcAft>
              <a:buSzPts val="1300"/>
              <a:buNone/>
            </a:pPr>
            <a:endParaRPr sz="2400" i="0"/>
          </a:p>
          <a:p>
            <a:pPr marL="457200" lvl="0" indent="-381000" algn="l" rtl="0">
              <a:lnSpc>
                <a:spcPct val="90000"/>
              </a:lnSpc>
              <a:spcBef>
                <a:spcPts val="1000"/>
              </a:spcBef>
              <a:spcAft>
                <a:spcPts val="0"/>
              </a:spcAft>
              <a:buSzPts val="2400"/>
              <a:buChar char="●"/>
            </a:pPr>
            <a:r>
              <a:rPr lang="en-US" sz="2400" b="0" i="0"/>
              <a:t>Mutual Understanding</a:t>
            </a:r>
            <a:endParaRPr/>
          </a:p>
          <a:p>
            <a:pPr marL="457200" lvl="0" indent="-381000" algn="l" rtl="0">
              <a:lnSpc>
                <a:spcPct val="90000"/>
              </a:lnSpc>
              <a:spcBef>
                <a:spcPts val="0"/>
              </a:spcBef>
              <a:spcAft>
                <a:spcPts val="0"/>
              </a:spcAft>
              <a:buSzPts val="2400"/>
              <a:buChar char="●"/>
            </a:pPr>
            <a:r>
              <a:rPr lang="en-US" sz="2400" b="0" i="0"/>
              <a:t>Constructiveness</a:t>
            </a:r>
            <a:endParaRPr/>
          </a:p>
          <a:p>
            <a:pPr marL="457200" lvl="0" indent="-381000" algn="l" rtl="0">
              <a:lnSpc>
                <a:spcPct val="90000"/>
              </a:lnSpc>
              <a:spcBef>
                <a:spcPts val="0"/>
              </a:spcBef>
              <a:spcAft>
                <a:spcPts val="0"/>
              </a:spcAft>
              <a:buSzPts val="2400"/>
              <a:buChar char="●"/>
            </a:pPr>
            <a:r>
              <a:rPr lang="en-US" sz="2400" b="0" i="0"/>
              <a:t>Empathy</a:t>
            </a:r>
            <a:endParaRPr/>
          </a:p>
          <a:p>
            <a:pPr marL="457200" lvl="0" indent="-381000" algn="l" rtl="0">
              <a:lnSpc>
                <a:spcPct val="90000"/>
              </a:lnSpc>
              <a:spcBef>
                <a:spcPts val="0"/>
              </a:spcBef>
              <a:spcAft>
                <a:spcPts val="0"/>
              </a:spcAft>
              <a:buSzPts val="2400"/>
              <a:buChar char="●"/>
            </a:pPr>
            <a:r>
              <a:rPr lang="en-US" sz="2400" b="0" i="0"/>
              <a:t>Non-coercion</a:t>
            </a:r>
            <a:endParaRPr/>
          </a:p>
          <a:p>
            <a:pPr marL="457200" lvl="0" indent="-381000" algn="l" rtl="0">
              <a:lnSpc>
                <a:spcPct val="90000"/>
              </a:lnSpc>
              <a:spcBef>
                <a:spcPts val="0"/>
              </a:spcBef>
              <a:spcAft>
                <a:spcPts val="0"/>
              </a:spcAft>
              <a:buSzPts val="2400"/>
              <a:buChar char="●"/>
            </a:pPr>
            <a:r>
              <a:rPr lang="en-US" sz="2400" b="0"/>
              <a:t>Education and Awareness</a:t>
            </a:r>
            <a:endParaRPr sz="2400" b="0" i="0"/>
          </a:p>
          <a:p>
            <a:pPr marL="457200" lvl="0" indent="-381000" algn="l" rtl="0">
              <a:lnSpc>
                <a:spcPct val="90000"/>
              </a:lnSpc>
              <a:spcBef>
                <a:spcPts val="0"/>
              </a:spcBef>
              <a:spcAft>
                <a:spcPts val="0"/>
              </a:spcAft>
              <a:buSzPts val="2400"/>
              <a:buChar char="●"/>
            </a:pPr>
            <a:r>
              <a:rPr lang="en-US" sz="2400" b="0" i="0"/>
              <a:t>Inclusivity</a:t>
            </a:r>
            <a:endParaRPr/>
          </a:p>
          <a:p>
            <a:pPr marL="1371600" lvl="0" indent="-1060450" algn="l" rtl="0">
              <a:lnSpc>
                <a:spcPct val="90000"/>
              </a:lnSpc>
              <a:spcBef>
                <a:spcPts val="1000"/>
              </a:spcBef>
              <a:spcAft>
                <a:spcPts val="0"/>
              </a:spcAft>
              <a:buSzPts val="1300"/>
              <a:buFont typeface="Arial"/>
              <a:buNone/>
            </a:pPr>
            <a:endParaRPr sz="2400" b="0"/>
          </a:p>
          <a:p>
            <a:pPr marL="228600" lvl="0" indent="0" algn="ctr" rtl="0">
              <a:lnSpc>
                <a:spcPct val="90000"/>
              </a:lnSpc>
              <a:spcBef>
                <a:spcPts val="1000"/>
              </a:spcBef>
              <a:spcAft>
                <a:spcPts val="0"/>
              </a:spcAft>
              <a:buSzPts val="1300"/>
              <a:buNone/>
            </a:pPr>
            <a:r>
              <a:rPr lang="en-US" sz="2400" b="0" i="0"/>
              <a:t>Inter-religious dialogue is characterized by an attitude of respect, a commitment to understanding, and a desire to build bridges of peace and cooperation among individuals and communities of different religious traditions.</a:t>
            </a:r>
            <a:endParaRPr/>
          </a:p>
          <a:p>
            <a:pPr marL="228600" lvl="0" indent="0" algn="l" rtl="0">
              <a:lnSpc>
                <a:spcPct val="90000"/>
              </a:lnSpc>
              <a:spcBef>
                <a:spcPts val="1000"/>
              </a:spcBef>
              <a:spcAft>
                <a:spcPts val="0"/>
              </a:spcAft>
              <a:buSzPts val="1300"/>
              <a:buNone/>
            </a:pPr>
            <a:endParaRPr sz="2400" b="0" i="0"/>
          </a:p>
          <a:p>
            <a:pPr marL="457200" lvl="0" indent="-228600" algn="l" rtl="0">
              <a:lnSpc>
                <a:spcPct val="90000"/>
              </a:lnSpc>
              <a:spcBef>
                <a:spcPts val="1000"/>
              </a:spcBef>
              <a:spcAft>
                <a:spcPts val="0"/>
              </a:spcAft>
              <a:buSzPts val="1300"/>
              <a:buNone/>
            </a:pPr>
            <a:endParaRPr sz="2400" b="0" i="0"/>
          </a:p>
          <a:p>
            <a:pPr marL="457200" lvl="0" indent="-228600" algn="l" rtl="0">
              <a:lnSpc>
                <a:spcPct val="90000"/>
              </a:lnSpc>
              <a:spcBef>
                <a:spcPts val="1000"/>
              </a:spcBef>
              <a:spcAft>
                <a:spcPts val="0"/>
              </a:spcAft>
              <a:buClr>
                <a:srgbClr val="000000"/>
              </a:buClr>
              <a:buSzPts val="1300"/>
              <a:buFont typeface="Calibri"/>
              <a:buNone/>
            </a:pPr>
            <a:endParaRPr sz="2400"/>
          </a:p>
        </p:txBody>
      </p:sp>
      <p:sp>
        <p:nvSpPr>
          <p:cNvPr id="491" name="Google Shape;491;p12"/>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SzPts val="2400"/>
              <a:buNone/>
            </a:pPr>
            <a:r>
              <a:rPr lang="en-US" sz="2800" b="1" i="0">
                <a:solidFill>
                  <a:schemeClr val="lt1"/>
                </a:solidFill>
              </a:rPr>
              <a:t>What are the key characteristics of constructive Inter-religious dialogue?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3"/>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497" name="Google Shape;497;p13"/>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t>Why is Intercultural &amp; Inter-religious dialogue important in Myanmar?</a:t>
            </a:r>
            <a:endParaRPr sz="2800" b="1"/>
          </a:p>
        </p:txBody>
      </p:sp>
      <p:sp>
        <p:nvSpPr>
          <p:cNvPr id="498" name="Google Shape;498;p13"/>
          <p:cNvSpPr txBox="1">
            <a:spLocks noGrp="1"/>
          </p:cNvSpPr>
          <p:nvPr>
            <p:ph type="body" idx="1"/>
          </p:nvPr>
        </p:nvSpPr>
        <p:spPr>
          <a:xfrm>
            <a:off x="420893" y="932834"/>
            <a:ext cx="5874483" cy="5140821"/>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000"/>
              </a:spcBef>
              <a:spcAft>
                <a:spcPts val="0"/>
              </a:spcAft>
              <a:buSzPts val="1300"/>
              <a:buNone/>
            </a:pPr>
            <a:r>
              <a:rPr lang="en-US" sz="2400" b="0" i="0">
                <a:solidFill>
                  <a:srgbClr val="111111"/>
                </a:solidFill>
              </a:rPr>
              <a:t>Myanmar has at least </a:t>
            </a:r>
            <a:r>
              <a:rPr lang="en-US" sz="2400" b="1" i="0">
                <a:solidFill>
                  <a:srgbClr val="111111"/>
                </a:solidFill>
              </a:rPr>
              <a:t>135 different ethnic groups</a:t>
            </a:r>
            <a:r>
              <a:rPr lang="en-US" sz="2400" b="0" i="0">
                <a:solidFill>
                  <a:srgbClr val="111111"/>
                </a:solidFill>
              </a:rPr>
              <a:t>, each with their own traditions, customs, cultures, and histories .</a:t>
            </a:r>
            <a:endParaRPr/>
          </a:p>
          <a:p>
            <a:pPr marL="0" lvl="0" indent="0" algn="l" rtl="0">
              <a:lnSpc>
                <a:spcPct val="90000"/>
              </a:lnSpc>
              <a:spcBef>
                <a:spcPts val="1000"/>
              </a:spcBef>
              <a:spcAft>
                <a:spcPts val="0"/>
              </a:spcAft>
              <a:buSzPts val="1300"/>
              <a:buNone/>
            </a:pPr>
            <a:r>
              <a:rPr lang="en-US" sz="2400" b="0" i="0">
                <a:solidFill>
                  <a:srgbClr val="111111"/>
                </a:solidFill>
              </a:rPr>
              <a:t>According to a report by Radio Veritas Asia (RVA) published in May 2020, Myanmar is rich in cultural diversities</a:t>
            </a:r>
            <a:r>
              <a:rPr lang="en-US" sz="2400" b="0">
                <a:solidFill>
                  <a:srgbClr val="111111"/>
                </a:solidFill>
              </a:rPr>
              <a:t>, </a:t>
            </a:r>
            <a:r>
              <a:rPr lang="en-US" sz="2400" b="0" i="0">
                <a:solidFill>
                  <a:srgbClr val="111111"/>
                </a:solidFill>
              </a:rPr>
              <a:t>like a colorful garden. </a:t>
            </a:r>
            <a:endParaRPr/>
          </a:p>
          <a:p>
            <a:pPr marL="0" lvl="0" indent="0" algn="l" rtl="0">
              <a:lnSpc>
                <a:spcPct val="90000"/>
              </a:lnSpc>
              <a:spcBef>
                <a:spcPts val="1000"/>
              </a:spcBef>
              <a:spcAft>
                <a:spcPts val="0"/>
              </a:spcAft>
              <a:buSzPts val="1300"/>
              <a:buNone/>
            </a:pPr>
            <a:r>
              <a:rPr lang="en-US" sz="2400" b="0" i="0">
                <a:solidFill>
                  <a:srgbClr val="111111"/>
                </a:solidFill>
              </a:rPr>
              <a:t>Being a country with great cultural diversity</a:t>
            </a:r>
            <a:r>
              <a:rPr lang="en-US" sz="2400" b="0">
                <a:solidFill>
                  <a:srgbClr val="111111"/>
                </a:solidFill>
              </a:rPr>
              <a:t> </a:t>
            </a:r>
            <a:r>
              <a:rPr lang="en-US" sz="2400" b="0" i="0">
                <a:solidFill>
                  <a:srgbClr val="111111"/>
                </a:solidFill>
              </a:rPr>
              <a:t>calls for dialogue. Dialogue can lead people of diverse cultures to peaceful co-existence and harmony. </a:t>
            </a:r>
            <a:endParaRPr/>
          </a:p>
          <a:p>
            <a:pPr marL="0" lvl="0" indent="0" algn="l" rtl="0">
              <a:lnSpc>
                <a:spcPct val="90000"/>
              </a:lnSpc>
              <a:spcBef>
                <a:spcPts val="1000"/>
              </a:spcBef>
              <a:spcAft>
                <a:spcPts val="0"/>
              </a:spcAft>
              <a:buSzPts val="1300"/>
              <a:buNone/>
            </a:pPr>
            <a:r>
              <a:rPr lang="en-US" sz="2400" b="0" i="0">
                <a:solidFill>
                  <a:srgbClr val="111111"/>
                </a:solidFill>
              </a:rPr>
              <a:t>However</a:t>
            </a:r>
            <a:r>
              <a:rPr lang="en-US" sz="2400" b="0">
                <a:solidFill>
                  <a:srgbClr val="111111"/>
                </a:solidFill>
              </a:rPr>
              <a:t>, in Myanmar, there are only a few books published about the do's and don'ts in traditional customs that should be studied in advance when visiting ethnic areas. </a:t>
            </a:r>
            <a:endParaRPr/>
          </a:p>
          <a:p>
            <a:pPr marL="0" lvl="0" indent="0" algn="l" rtl="0">
              <a:lnSpc>
                <a:spcPct val="90000"/>
              </a:lnSpc>
              <a:spcBef>
                <a:spcPts val="1000"/>
              </a:spcBef>
              <a:spcAft>
                <a:spcPts val="0"/>
              </a:spcAft>
              <a:buSzPts val="1300"/>
              <a:buNone/>
            </a:pPr>
            <a:endParaRPr sz="2400" b="0" i="0">
              <a:solidFill>
                <a:srgbClr val="111111"/>
              </a:solidFill>
            </a:endParaRPr>
          </a:p>
          <a:p>
            <a:pPr marL="0" lvl="0" indent="0" algn="l" rtl="0">
              <a:lnSpc>
                <a:spcPct val="90000"/>
              </a:lnSpc>
              <a:spcBef>
                <a:spcPts val="1000"/>
              </a:spcBef>
              <a:spcAft>
                <a:spcPts val="0"/>
              </a:spcAft>
              <a:buClr>
                <a:srgbClr val="000000"/>
              </a:buClr>
              <a:buSzPts val="800"/>
              <a:buNone/>
            </a:pPr>
            <a:endParaRPr sz="2400"/>
          </a:p>
        </p:txBody>
      </p:sp>
      <p:pic>
        <p:nvPicPr>
          <p:cNvPr id="499" name="Google Shape;499;p13"/>
          <p:cNvPicPr preferRelativeResize="0"/>
          <p:nvPr/>
        </p:nvPicPr>
        <p:blipFill rotWithShape="1">
          <a:blip r:embed="rId3">
            <a:alphaModFix/>
          </a:blip>
          <a:srcRect/>
          <a:stretch/>
        </p:blipFill>
        <p:spPr>
          <a:xfrm>
            <a:off x="6393368" y="1856677"/>
            <a:ext cx="5205405" cy="2927195"/>
          </a:xfrm>
          <a:prstGeom prst="rect">
            <a:avLst/>
          </a:prstGeom>
          <a:noFill/>
          <a:ln>
            <a:noFill/>
          </a:ln>
        </p:spPr>
      </p:pic>
      <p:sp>
        <p:nvSpPr>
          <p:cNvPr id="500" name="Google Shape;500;p13"/>
          <p:cNvSpPr txBox="1"/>
          <p:nvPr/>
        </p:nvSpPr>
        <p:spPr>
          <a:xfrm>
            <a:off x="6768790" y="4802628"/>
            <a:ext cx="459383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 of image: Myanmar: A country of cultural diversity | RVA (rvasia.org)</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4"/>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506" name="Google Shape;506;p14"/>
          <p:cNvSpPr txBox="1">
            <a:spLocks noGrp="1"/>
          </p:cNvSpPr>
          <p:nvPr>
            <p:ph type="body" idx="1"/>
          </p:nvPr>
        </p:nvSpPr>
        <p:spPr>
          <a:xfrm>
            <a:off x="420893" y="1565572"/>
            <a:ext cx="11350195" cy="5140820"/>
          </a:xfrm>
          <a:prstGeom prst="rect">
            <a:avLst/>
          </a:prstGeom>
          <a:noFill/>
          <a:ln>
            <a:noFill/>
          </a:ln>
        </p:spPr>
        <p:txBody>
          <a:bodyPr spcFirstLastPara="1" wrap="square" lIns="45700" tIns="45700" rIns="45700" bIns="45700" anchor="t" anchorCtr="0">
            <a:noAutofit/>
          </a:bodyPr>
          <a:lstStyle/>
          <a:p>
            <a:pPr marL="457200" lvl="0" indent="-228600" algn="l" rtl="0">
              <a:lnSpc>
                <a:spcPct val="120000"/>
              </a:lnSpc>
              <a:spcBef>
                <a:spcPts val="0"/>
              </a:spcBef>
              <a:spcAft>
                <a:spcPts val="0"/>
              </a:spcAft>
              <a:buSzPts val="1300"/>
              <a:buNone/>
            </a:pPr>
            <a:r>
              <a:rPr lang="en-US" sz="2400"/>
              <a:t>Fostering Tolerance and Inclusivity: </a:t>
            </a:r>
            <a:r>
              <a:rPr lang="en-US" sz="2400" b="0"/>
              <a:t>Helps combat prejudice and discrimination and foster a more inclusive society.</a:t>
            </a:r>
            <a:endParaRPr/>
          </a:p>
          <a:p>
            <a:pPr marL="457200" lvl="0" indent="-228600" algn="l" rtl="0">
              <a:lnSpc>
                <a:spcPct val="120000"/>
              </a:lnSpc>
              <a:spcBef>
                <a:spcPts val="0"/>
              </a:spcBef>
              <a:spcAft>
                <a:spcPts val="0"/>
              </a:spcAft>
              <a:buSzPts val="1300"/>
              <a:buNone/>
            </a:pPr>
            <a:r>
              <a:rPr lang="en-US" sz="2400"/>
              <a:t>Social Cohesion: </a:t>
            </a:r>
            <a:r>
              <a:rPr lang="en-US" sz="2400" b="0"/>
              <a:t>People from different backgrounds can better coexist and work together towards common goals.</a:t>
            </a:r>
            <a:endParaRPr/>
          </a:p>
          <a:p>
            <a:pPr marL="457200" lvl="0" indent="-228600" algn="l" rtl="0">
              <a:lnSpc>
                <a:spcPct val="120000"/>
              </a:lnSpc>
              <a:spcBef>
                <a:spcPts val="0"/>
              </a:spcBef>
              <a:spcAft>
                <a:spcPts val="0"/>
              </a:spcAft>
              <a:buSzPts val="1300"/>
              <a:buNone/>
            </a:pPr>
            <a:r>
              <a:rPr lang="en-US" sz="2400" b="1"/>
              <a:t>Preserving Cultural Heritage:</a:t>
            </a:r>
            <a:r>
              <a:rPr lang="en-US" sz="2400" b="0"/>
              <a:t> Sheds light on the importance of protecting traditions, languages, and historical artifacts.</a:t>
            </a:r>
            <a:endParaRPr sz="2400" b="0"/>
          </a:p>
          <a:p>
            <a:pPr marL="457200" lvl="0" indent="-228600" algn="l" rtl="0">
              <a:lnSpc>
                <a:spcPct val="120000"/>
              </a:lnSpc>
              <a:spcBef>
                <a:spcPts val="0"/>
              </a:spcBef>
              <a:spcAft>
                <a:spcPts val="0"/>
              </a:spcAft>
              <a:buSzPts val="1300"/>
              <a:buNone/>
            </a:pPr>
            <a:endParaRPr sz="2400" b="0"/>
          </a:p>
        </p:txBody>
      </p:sp>
      <p:sp>
        <p:nvSpPr>
          <p:cNvPr id="507" name="Google Shape;507;p14"/>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t>Why is it important to learn about cultural &amp; religious diversity in Myanmar?</a:t>
            </a:r>
            <a:endParaRPr sz="28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5"/>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513" name="Google Shape;513;p15"/>
          <p:cNvSpPr txBox="1">
            <a:spLocks noGrp="1"/>
          </p:cNvSpPr>
          <p:nvPr>
            <p:ph type="body" idx="1"/>
          </p:nvPr>
        </p:nvSpPr>
        <p:spPr>
          <a:xfrm>
            <a:off x="420877" y="959561"/>
            <a:ext cx="11350195" cy="5140820"/>
          </a:xfrm>
          <a:prstGeom prst="rect">
            <a:avLst/>
          </a:prstGeom>
          <a:noFill/>
          <a:ln>
            <a:noFill/>
          </a:ln>
        </p:spPr>
        <p:txBody>
          <a:bodyPr spcFirstLastPara="1" wrap="square" lIns="45700" tIns="45700" rIns="45700" bIns="45700" anchor="t" anchorCtr="0">
            <a:noAutofit/>
          </a:bodyPr>
          <a:lstStyle/>
          <a:p>
            <a:pPr marL="457200" lvl="0" indent="-228600" algn="l" rtl="0">
              <a:lnSpc>
                <a:spcPct val="120000"/>
              </a:lnSpc>
              <a:spcBef>
                <a:spcPts val="0"/>
              </a:spcBef>
              <a:spcAft>
                <a:spcPts val="0"/>
              </a:spcAft>
              <a:buSzPts val="1300"/>
              <a:buNone/>
            </a:pPr>
            <a:endParaRPr sz="2400" b="0"/>
          </a:p>
          <a:p>
            <a:pPr marL="457200" lvl="0" indent="-228600" algn="l" rtl="0">
              <a:lnSpc>
                <a:spcPct val="120000"/>
              </a:lnSpc>
              <a:spcBef>
                <a:spcPts val="0"/>
              </a:spcBef>
              <a:spcAft>
                <a:spcPts val="0"/>
              </a:spcAft>
              <a:buSzPts val="1300"/>
              <a:buNone/>
            </a:pPr>
            <a:r>
              <a:rPr lang="en-US" sz="2400" b="1"/>
              <a:t>Historical and Political Awareness</a:t>
            </a:r>
            <a:r>
              <a:rPr lang="en-US" sz="2400"/>
              <a:t>: </a:t>
            </a:r>
            <a:r>
              <a:rPr lang="en-US" sz="2400" b="0"/>
              <a:t>Raises awareness about the historical and political context thus contributing to informed discussions and potential political solutions.</a:t>
            </a:r>
            <a:endParaRPr/>
          </a:p>
          <a:p>
            <a:pPr marL="457200" lvl="0" indent="-228600" algn="l" rtl="0">
              <a:lnSpc>
                <a:spcPct val="120000"/>
              </a:lnSpc>
              <a:spcBef>
                <a:spcPts val="0"/>
              </a:spcBef>
              <a:spcAft>
                <a:spcPts val="0"/>
              </a:spcAft>
              <a:buSzPts val="1300"/>
              <a:buNone/>
            </a:pPr>
            <a:r>
              <a:rPr lang="en-US" sz="2400"/>
              <a:t>Economic Opportunities: </a:t>
            </a:r>
            <a:r>
              <a:rPr lang="en-US" sz="2400" b="0"/>
              <a:t>Tourism, for example, can benefit from a deeper appreciation of the country's cultural attractions. Additionally, businesses that understand and respect cultural nuances can engage in more effective marketing and trade.</a:t>
            </a:r>
            <a:endParaRPr/>
          </a:p>
          <a:p>
            <a:pPr marL="457200" lvl="0" indent="-228600" algn="l" rtl="0">
              <a:lnSpc>
                <a:spcPct val="120000"/>
              </a:lnSpc>
              <a:spcBef>
                <a:spcPts val="0"/>
              </a:spcBef>
              <a:spcAft>
                <a:spcPts val="0"/>
              </a:spcAft>
              <a:buSzPts val="1300"/>
              <a:buNone/>
            </a:pPr>
            <a:r>
              <a:rPr lang="en-US" sz="2400" b="1"/>
              <a:t>Human Rights and Social Justice:</a:t>
            </a:r>
            <a:r>
              <a:rPr lang="en-US" sz="2400"/>
              <a:t> </a:t>
            </a:r>
            <a:r>
              <a:rPr lang="en-US" sz="2400" b="0"/>
              <a:t>Empowers individuals to advocate for social justice and human rights, both within the country and on the global stage</a:t>
            </a:r>
            <a:endParaRPr/>
          </a:p>
        </p:txBody>
      </p:sp>
      <p:sp>
        <p:nvSpPr>
          <p:cNvPr id="514" name="Google Shape;514;p15"/>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t>Why is it important to learn about cultural &amp; religious diversity in Myanmar? </a:t>
            </a:r>
            <a:endParaRPr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6"/>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521" name="Google Shape;521;p16"/>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Quiz 1</a:t>
            </a:r>
            <a:endParaRPr/>
          </a:p>
        </p:txBody>
      </p:sp>
      <p:sp>
        <p:nvSpPr>
          <p:cNvPr id="522" name="Google Shape;522;p16"/>
          <p:cNvSpPr txBox="1">
            <a:spLocks noGrp="1"/>
          </p:cNvSpPr>
          <p:nvPr>
            <p:ph type="body" idx="1"/>
          </p:nvPr>
        </p:nvSpPr>
        <p:spPr>
          <a:xfrm>
            <a:off x="277188" y="879923"/>
            <a:ext cx="11350193" cy="47682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100" i="0">
                <a:solidFill>
                  <a:srgbClr val="374151"/>
                </a:solidFill>
              </a:rPr>
              <a:t>Mark the following statements as true or false</a:t>
            </a:r>
            <a:endParaRPr sz="2500"/>
          </a:p>
        </p:txBody>
      </p:sp>
      <p:graphicFrame>
        <p:nvGraphicFramePr>
          <p:cNvPr id="523" name="Google Shape;523;p16"/>
          <p:cNvGraphicFramePr/>
          <p:nvPr/>
        </p:nvGraphicFramePr>
        <p:xfrm>
          <a:off x="420894" y="1655956"/>
          <a:ext cx="3000000" cy="3000000"/>
        </p:xfrm>
        <a:graphic>
          <a:graphicData uri="http://schemas.openxmlformats.org/drawingml/2006/table">
            <a:tbl>
              <a:tblPr firstRow="1" bandRow="1">
                <a:noFill/>
              </a:tblPr>
              <a:tblGrid>
                <a:gridCol w="9927425">
                  <a:extLst>
                    <a:ext uri="{9D8B030D-6E8A-4147-A177-3AD203B41FA5}">
                      <a16:colId xmlns:a16="http://schemas.microsoft.com/office/drawing/2014/main" val="20000"/>
                    </a:ext>
                  </a:extLst>
                </a:gridCol>
                <a:gridCol w="713675">
                  <a:extLst>
                    <a:ext uri="{9D8B030D-6E8A-4147-A177-3AD203B41FA5}">
                      <a16:colId xmlns:a16="http://schemas.microsoft.com/office/drawing/2014/main" val="20001"/>
                    </a:ext>
                  </a:extLst>
                </a:gridCol>
                <a:gridCol w="709075">
                  <a:extLst>
                    <a:ext uri="{9D8B030D-6E8A-4147-A177-3AD203B41FA5}">
                      <a16:colId xmlns:a16="http://schemas.microsoft.com/office/drawing/2014/main" val="20002"/>
                    </a:ext>
                  </a:extLst>
                </a:gridCol>
              </a:tblGrid>
              <a:tr h="405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lt1"/>
                          </a:solidFill>
                          <a:latin typeface="Calibri"/>
                          <a:ea typeface="Calibri"/>
                          <a:cs typeface="Calibri"/>
                          <a:sym typeface="Calibri"/>
                        </a:rPr>
                        <a:t>Statement</a:t>
                      </a:r>
                      <a:r>
                        <a:rPr lang="en-US" sz="2400" u="none" strike="noStrike" cap="none">
                          <a:solidFill>
                            <a:schemeClr val="dk1"/>
                          </a:solidFill>
                          <a:latin typeface="Calibri"/>
                          <a:ea typeface="Calibri"/>
                          <a:cs typeface="Calibri"/>
                          <a:sym typeface="Calibri"/>
                        </a:rPr>
                        <a: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Calibri"/>
                          <a:ea typeface="Calibri"/>
                          <a:cs typeface="Calibri"/>
                          <a:sym typeface="Calibri"/>
                        </a:rPr>
                        <a:t>True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Calibri"/>
                          <a:ea typeface="Calibri"/>
                          <a:cs typeface="Calibri"/>
                          <a:sym typeface="Calibri"/>
                        </a:rPr>
                        <a:t>False</a:t>
                      </a:r>
                      <a:endParaRPr sz="1400" u="none" strike="noStrike" cap="none"/>
                    </a:p>
                  </a:txBody>
                  <a:tcPr marL="91450" marR="91450" marT="45725" marB="45725"/>
                </a:tc>
                <a:extLst>
                  <a:ext uri="{0D108BD9-81ED-4DB2-BD59-A6C34878D82A}">
                    <a16:rowId xmlns:a16="http://schemas.microsoft.com/office/drawing/2014/main" val="10000"/>
                  </a:ext>
                </a:extLst>
              </a:tr>
              <a:tr h="5606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a) </a:t>
                      </a:r>
                      <a:r>
                        <a:rPr lang="en-US" sz="2400" b="0" u="none" strike="noStrike" cap="none">
                          <a:solidFill>
                            <a:schemeClr val="dk1"/>
                          </a:solidFill>
                          <a:latin typeface="Calibri"/>
                          <a:ea typeface="Calibri"/>
                          <a:cs typeface="Calibri"/>
                          <a:sym typeface="Calibri"/>
                        </a:rPr>
                        <a:t>Teaching students about the rich cultures of their country helps raise awareness about the importance of protecting traditions, languages, and historical artifacts.</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6067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b)  It is much more important to learn about the global perspectives and cultures than one’s own; at the end of the day, we are digital citizens, and there is no value in preserving the national identify.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22375">
                <a:tc>
                  <a:txBody>
                    <a:bodyPr/>
                    <a:lstStyle/>
                    <a:p>
                      <a:pPr marL="0" marR="0" lvl="0" indent="0" algn="l" rtl="0">
                        <a:lnSpc>
                          <a:spcPct val="100000"/>
                        </a:lnSpc>
                        <a:spcBef>
                          <a:spcPts val="0"/>
                        </a:spcBef>
                        <a:spcAft>
                          <a:spcPts val="0"/>
                        </a:spcAft>
                        <a:buClr>
                          <a:schemeClr val="dk1"/>
                        </a:buClr>
                        <a:buSzPts val="2400"/>
                        <a:buFont typeface="Calibri"/>
                        <a:buNone/>
                      </a:pPr>
                      <a:r>
                        <a:rPr lang="en-US" sz="2400" b="0" u="none" strike="noStrike" cap="none">
                          <a:solidFill>
                            <a:schemeClr val="dk1"/>
                          </a:solidFill>
                          <a:latin typeface="Calibri"/>
                          <a:ea typeface="Calibri"/>
                          <a:cs typeface="Calibri"/>
                          <a:sym typeface="Calibri"/>
                        </a:rPr>
                        <a:t>c)   Knowledge of modern technology promotes tolerance and inclusivity. </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56067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d) </a:t>
                      </a:r>
                      <a:r>
                        <a:rPr lang="en-US" sz="2400" b="0" i="0" u="none" strike="noStrike" cap="none">
                          <a:solidFill>
                            <a:schemeClr val="dk1"/>
                          </a:solidFill>
                          <a:latin typeface="Calibri"/>
                          <a:ea typeface="Calibri"/>
                          <a:cs typeface="Calibri"/>
                          <a:sym typeface="Calibri"/>
                        </a:rPr>
                        <a:t>In conflict-prone settings, achieving interreligious dialogue is particularly crucial as religious differences can sometimes be a source of tension.</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7"/>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529" name="Google Shape;529;p17"/>
          <p:cNvSpPr txBox="1">
            <a:spLocks noGrp="1"/>
          </p:cNvSpPr>
          <p:nvPr>
            <p:ph type="title"/>
          </p:nvPr>
        </p:nvSpPr>
        <p:spPr>
          <a:xfrm>
            <a:off x="420900" y="173375"/>
            <a:ext cx="11771100" cy="45540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solidFill>
                  <a:srgbClr val="FFFFFF"/>
                </a:solidFill>
              </a:rPr>
              <a:t>What are the basic dos and don’ts that educators need to teach their students?</a:t>
            </a:r>
            <a:endParaRPr sz="2800" b="1"/>
          </a:p>
        </p:txBody>
      </p:sp>
      <p:sp>
        <p:nvSpPr>
          <p:cNvPr id="530" name="Google Shape;530;p17"/>
          <p:cNvSpPr txBox="1">
            <a:spLocks noGrp="1"/>
          </p:cNvSpPr>
          <p:nvPr>
            <p:ph type="body" idx="1"/>
          </p:nvPr>
        </p:nvSpPr>
        <p:spPr>
          <a:xfrm>
            <a:off x="517333" y="932834"/>
            <a:ext cx="10942216" cy="5568327"/>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1000"/>
              </a:spcBef>
              <a:spcAft>
                <a:spcPts val="0"/>
              </a:spcAft>
              <a:buClr>
                <a:srgbClr val="000000"/>
              </a:buClr>
              <a:buSzPts val="1300"/>
              <a:buNone/>
            </a:pPr>
            <a:r>
              <a:rPr lang="en-US" sz="2400" b="0"/>
              <a:t>Practices to foster intercultural and interreligious dialogue that educators need to teach their students includes a lot of do’s and don’ts. Those have been categorized into three categories:</a:t>
            </a:r>
            <a:endParaRPr/>
          </a:p>
          <a:p>
            <a:pPr marL="0" lvl="0" indent="0" algn="l" rtl="0">
              <a:lnSpc>
                <a:spcPct val="90000"/>
              </a:lnSpc>
              <a:spcBef>
                <a:spcPts val="1000"/>
              </a:spcBef>
              <a:spcAft>
                <a:spcPts val="0"/>
              </a:spcAft>
              <a:buClr>
                <a:srgbClr val="000000"/>
              </a:buClr>
              <a:buSzPts val="1300"/>
              <a:buNone/>
            </a:pPr>
            <a:endParaRPr sz="2400" b="0"/>
          </a:p>
          <a:p>
            <a:pPr marL="0" lvl="0" indent="0" algn="l" rtl="0">
              <a:lnSpc>
                <a:spcPct val="90000"/>
              </a:lnSpc>
              <a:spcBef>
                <a:spcPts val="1000"/>
              </a:spcBef>
              <a:spcAft>
                <a:spcPts val="0"/>
              </a:spcAft>
              <a:buClr>
                <a:srgbClr val="000000"/>
              </a:buClr>
              <a:buSzPts val="1300"/>
              <a:buNone/>
            </a:pPr>
            <a:r>
              <a:rPr lang="en-US" sz="2400" b="0"/>
              <a:t>- </a:t>
            </a:r>
            <a:r>
              <a:rPr lang="en-US" sz="2400"/>
              <a:t>Respectful Communication:  </a:t>
            </a:r>
            <a:r>
              <a:rPr lang="en-US" sz="2400" b="0"/>
              <a:t>(greetings, sensitivity of ethnic names, …etc)</a:t>
            </a:r>
            <a:endParaRPr/>
          </a:p>
          <a:p>
            <a:pPr marL="0" lvl="0" indent="0" algn="l" rtl="0">
              <a:lnSpc>
                <a:spcPct val="90000"/>
              </a:lnSpc>
              <a:spcBef>
                <a:spcPts val="1000"/>
              </a:spcBef>
              <a:spcAft>
                <a:spcPts val="0"/>
              </a:spcAft>
              <a:buClr>
                <a:srgbClr val="000000"/>
              </a:buClr>
              <a:buSzPts val="1300"/>
              <a:buNone/>
            </a:pPr>
            <a:r>
              <a:rPr lang="en-US" sz="2400" b="0"/>
              <a:t>- </a:t>
            </a:r>
            <a:r>
              <a:rPr lang="en-US" sz="2400"/>
              <a:t>Observance of</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Ethnic Traditions </a:t>
            </a:r>
            <a:r>
              <a:rPr lang="en-US" sz="2400"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r>
              <a:rPr lang="en-US" sz="2400" b="0"/>
              <a:t>e.g. traditional clothing, devices, artifacts, …etc.). </a:t>
            </a:r>
            <a:endParaRPr/>
          </a:p>
          <a:p>
            <a:pPr marL="0" lvl="0" indent="0" algn="l" rtl="0">
              <a:lnSpc>
                <a:spcPct val="90000"/>
              </a:lnSpc>
              <a:spcBef>
                <a:spcPts val="1000"/>
              </a:spcBef>
              <a:spcAft>
                <a:spcPts val="0"/>
              </a:spcAft>
              <a:buSzPts val="1300"/>
              <a:buNone/>
            </a:pPr>
            <a:r>
              <a:rPr lang="en-US" sz="2400" b="0"/>
              <a:t>- </a:t>
            </a:r>
            <a:r>
              <a:rPr lang="en-US" sz="2400"/>
              <a:t>Respect towards Religious R</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epresentations</a:t>
            </a:r>
            <a:r>
              <a:rPr lang="en-US" sz="2400"/>
              <a:t> and Beliefs</a:t>
            </a:r>
            <a:endParaRPr/>
          </a:p>
          <a:p>
            <a:pPr marL="0" lvl="0" indent="0" algn="l" rtl="0">
              <a:lnSpc>
                <a:spcPct val="90000"/>
              </a:lnSpc>
              <a:spcBef>
                <a:spcPts val="1000"/>
              </a:spcBef>
              <a:spcAft>
                <a:spcPts val="0"/>
              </a:spcAft>
              <a:buClr>
                <a:srgbClr val="000000"/>
              </a:buClr>
              <a:buSzPts val="1300"/>
              <a:buNone/>
            </a:pPr>
            <a:endParaRPr sz="2400" b="0"/>
          </a:p>
          <a:p>
            <a:pPr marL="0" lvl="0" indent="0" algn="l" rtl="0">
              <a:lnSpc>
                <a:spcPct val="90000"/>
              </a:lnSpc>
              <a:spcBef>
                <a:spcPts val="1000"/>
              </a:spcBef>
              <a:spcAft>
                <a:spcPts val="0"/>
              </a:spcAft>
              <a:buClr>
                <a:srgbClr val="000000"/>
              </a:buClr>
              <a:buSzPts val="1300"/>
              <a:buNone/>
            </a:pPr>
            <a:endParaRPr sz="2400" b="0"/>
          </a:p>
          <a:p>
            <a:pPr marL="0" lvl="0" indent="0" algn="l" rtl="0">
              <a:lnSpc>
                <a:spcPct val="90000"/>
              </a:lnSpc>
              <a:spcBef>
                <a:spcPts val="1000"/>
              </a:spcBef>
              <a:spcAft>
                <a:spcPts val="0"/>
              </a:spcAft>
              <a:buClr>
                <a:srgbClr val="000000"/>
              </a:buClr>
              <a:buSzPts val="1300"/>
              <a:buNone/>
            </a:pPr>
            <a:endParaRPr sz="2400" b="0"/>
          </a:p>
          <a:p>
            <a:pPr marL="0" lvl="0" indent="0" algn="l" rtl="0">
              <a:lnSpc>
                <a:spcPct val="90000"/>
              </a:lnSpc>
              <a:spcBef>
                <a:spcPts val="1000"/>
              </a:spcBef>
              <a:spcAft>
                <a:spcPts val="0"/>
              </a:spcAft>
              <a:buClr>
                <a:srgbClr val="000000"/>
              </a:buClr>
              <a:buSzPts val="1300"/>
              <a:buNone/>
            </a:pPr>
            <a:endParaRPr sz="2400"/>
          </a:p>
          <a:p>
            <a:pPr marL="0" lvl="0" indent="0" algn="l" rtl="0">
              <a:lnSpc>
                <a:spcPct val="90000"/>
              </a:lnSpc>
              <a:spcBef>
                <a:spcPts val="1000"/>
              </a:spcBef>
              <a:spcAft>
                <a:spcPts val="0"/>
              </a:spcAft>
              <a:buClr>
                <a:srgbClr val="000000"/>
              </a:buClr>
              <a:buSzPts val="1300"/>
              <a:buNone/>
            </a:pPr>
            <a:endParaRPr sz="2400"/>
          </a:p>
          <a:p>
            <a:pPr marL="0" lvl="0" indent="0" algn="l" rtl="0">
              <a:lnSpc>
                <a:spcPct val="90000"/>
              </a:lnSpc>
              <a:spcBef>
                <a:spcPts val="1000"/>
              </a:spcBef>
              <a:spcAft>
                <a:spcPts val="0"/>
              </a:spcAft>
              <a:buClr>
                <a:srgbClr val="000000"/>
              </a:buClr>
              <a:buSzPts val="800"/>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8"/>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537" name="Google Shape;537;p1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Quiz 2</a:t>
            </a:r>
            <a:endParaRPr/>
          </a:p>
        </p:txBody>
      </p:sp>
      <p:sp>
        <p:nvSpPr>
          <p:cNvPr id="538" name="Google Shape;538;p18"/>
          <p:cNvSpPr txBox="1">
            <a:spLocks noGrp="1"/>
          </p:cNvSpPr>
          <p:nvPr>
            <p:ph type="body" idx="1"/>
          </p:nvPr>
        </p:nvSpPr>
        <p:spPr>
          <a:xfrm>
            <a:off x="277188" y="879923"/>
            <a:ext cx="11350193" cy="47682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100" i="0">
                <a:solidFill>
                  <a:srgbClr val="374151"/>
                </a:solidFill>
              </a:rPr>
              <a:t>Which of the following statements are true and which are false?</a:t>
            </a:r>
            <a:endParaRPr sz="2500"/>
          </a:p>
        </p:txBody>
      </p:sp>
      <p:graphicFrame>
        <p:nvGraphicFramePr>
          <p:cNvPr id="539" name="Google Shape;539;p18"/>
          <p:cNvGraphicFramePr/>
          <p:nvPr/>
        </p:nvGraphicFramePr>
        <p:xfrm>
          <a:off x="268481" y="1436027"/>
          <a:ext cx="3000000" cy="3000000"/>
        </p:xfrm>
        <a:graphic>
          <a:graphicData uri="http://schemas.openxmlformats.org/drawingml/2006/table">
            <a:tbl>
              <a:tblPr firstRow="1" bandRow="1">
                <a:noFill/>
              </a:tblPr>
              <a:tblGrid>
                <a:gridCol w="10061250">
                  <a:extLst>
                    <a:ext uri="{9D8B030D-6E8A-4147-A177-3AD203B41FA5}">
                      <a16:colId xmlns:a16="http://schemas.microsoft.com/office/drawing/2014/main" val="20000"/>
                    </a:ext>
                  </a:extLst>
                </a:gridCol>
                <a:gridCol w="754050">
                  <a:extLst>
                    <a:ext uri="{9D8B030D-6E8A-4147-A177-3AD203B41FA5}">
                      <a16:colId xmlns:a16="http://schemas.microsoft.com/office/drawing/2014/main" val="20001"/>
                    </a:ext>
                  </a:extLst>
                </a:gridCol>
                <a:gridCol w="839700">
                  <a:extLst>
                    <a:ext uri="{9D8B030D-6E8A-4147-A177-3AD203B41FA5}">
                      <a16:colId xmlns:a16="http://schemas.microsoft.com/office/drawing/2014/main" val="20002"/>
                    </a:ext>
                  </a:extLst>
                </a:gridCol>
              </a:tblGrid>
              <a:tr h="405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lt1"/>
                          </a:solidFill>
                        </a:rPr>
                        <a:t>Statement</a:t>
                      </a:r>
                      <a:r>
                        <a:rPr lang="en-US" sz="2400" u="none" strike="noStrike" cap="none">
                          <a:solidFill>
                            <a:schemeClr val="dk1"/>
                          </a:solidFill>
                        </a:rPr>
                        <a: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lt1"/>
                          </a:solidFill>
                        </a:rPr>
                        <a:t>True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lt1"/>
                          </a:solidFill>
                        </a:rPr>
                        <a:t>False</a:t>
                      </a:r>
                      <a:endParaRPr sz="1400" u="none" strike="noStrike" cap="none"/>
                    </a:p>
                  </a:txBody>
                  <a:tcPr marL="91450" marR="91450" marT="45725" marB="45725"/>
                </a:tc>
                <a:extLst>
                  <a:ext uri="{0D108BD9-81ED-4DB2-BD59-A6C34878D82A}">
                    <a16:rowId xmlns:a16="http://schemas.microsoft.com/office/drawing/2014/main" val="10000"/>
                  </a:ext>
                </a:extLst>
              </a:tr>
              <a:tr h="5606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a) </a:t>
                      </a:r>
                      <a:r>
                        <a:rPr lang="en-US" sz="2400" b="0" u="none" strike="noStrike" cap="none">
                          <a:solidFill>
                            <a:schemeClr val="dk1"/>
                          </a:solidFill>
                        </a:rPr>
                        <a:t>Teaching students about the rich cultures of their country helps raise awareness about the importance of protecting traditions, languages, and historical artifacts.</a:t>
                      </a:r>
                      <a:endParaRPr sz="2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dk1"/>
                        </a:solidFill>
                      </a:endParaRPr>
                    </a:p>
                  </a:txBody>
                  <a:tcPr marL="91450" marR="91450" marT="45725" marB="45725"/>
                </a:tc>
                <a:extLst>
                  <a:ext uri="{0D108BD9-81ED-4DB2-BD59-A6C34878D82A}">
                    <a16:rowId xmlns:a16="http://schemas.microsoft.com/office/drawing/2014/main" val="10001"/>
                  </a:ext>
                </a:extLst>
              </a:tr>
              <a:tr h="56067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rPr>
                        <a:t>b)  It is much more important to learn about the global perspectives and cultures than one’s own; at the end of the day, we are digital citizens, and there is no value in preserving the national identify.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50" marR="91450" marT="45725" marB="45725"/>
                </a:tc>
                <a:extLst>
                  <a:ext uri="{0D108BD9-81ED-4DB2-BD59-A6C34878D82A}">
                    <a16:rowId xmlns:a16="http://schemas.microsoft.com/office/drawing/2014/main" val="10002"/>
                  </a:ext>
                </a:extLst>
              </a:tr>
              <a:tr h="322375">
                <a:tc>
                  <a:txBody>
                    <a:bodyPr/>
                    <a:lstStyle/>
                    <a:p>
                      <a:pPr marL="0" marR="0" lvl="0" indent="0" algn="l" rtl="0">
                        <a:lnSpc>
                          <a:spcPct val="100000"/>
                        </a:lnSpc>
                        <a:spcBef>
                          <a:spcPts val="0"/>
                        </a:spcBef>
                        <a:spcAft>
                          <a:spcPts val="0"/>
                        </a:spcAft>
                        <a:buClr>
                          <a:schemeClr val="dk1"/>
                        </a:buClr>
                        <a:buSzPts val="2400"/>
                        <a:buFont typeface="Calibri"/>
                        <a:buNone/>
                      </a:pPr>
                      <a:r>
                        <a:rPr lang="en-US" sz="2400" b="0" u="none" strike="noStrike" cap="none">
                          <a:solidFill>
                            <a:schemeClr val="dk1"/>
                          </a:solidFill>
                        </a:rPr>
                        <a:t>c)   Knowledge of modern technology promotes tolerance and inclusivity. </a:t>
                      </a:r>
                      <a:endParaRPr sz="2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50" marR="91450" marT="45725" marB="45725"/>
                </a:tc>
                <a:extLst>
                  <a:ext uri="{0D108BD9-81ED-4DB2-BD59-A6C34878D82A}">
                    <a16:rowId xmlns:a16="http://schemas.microsoft.com/office/drawing/2014/main" val="10003"/>
                  </a:ext>
                </a:extLst>
              </a:tr>
              <a:tr h="56067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rPr>
                        <a:t>d) </a:t>
                      </a:r>
                      <a:r>
                        <a:rPr lang="en-US" sz="2400" b="0" i="0" u="none" strike="noStrike" cap="none">
                          <a:solidFill>
                            <a:schemeClr val="dk1"/>
                          </a:solidFill>
                        </a:rPr>
                        <a:t>In conflict-prone settings, achieving interreligious dialogue is particularly crucial as religious differences can sometimes be a source of tension and conflict.</a:t>
                      </a:r>
                      <a:endParaRPr sz="2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solidFill>
                          <a:schemeClr val="dk1"/>
                        </a:solidFill>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9"/>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545" name="Google Shape;545;p19"/>
          <p:cNvSpPr txBox="1">
            <a:spLocks noGrp="1"/>
          </p:cNvSpPr>
          <p:nvPr>
            <p:ph type="title"/>
          </p:nvPr>
        </p:nvSpPr>
        <p:spPr>
          <a:xfrm>
            <a:off x="290275" y="151600"/>
            <a:ext cx="11901900" cy="45540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solidFill>
                  <a:srgbClr val="FFFFFF"/>
                </a:solidFill>
              </a:rPr>
              <a:t>What are the basic dos and don’ts that educators need to teach their students?</a:t>
            </a:r>
            <a:endParaRPr sz="2800" b="1"/>
          </a:p>
        </p:txBody>
      </p:sp>
      <p:sp>
        <p:nvSpPr>
          <p:cNvPr id="546" name="Google Shape;546;p19"/>
          <p:cNvSpPr txBox="1">
            <a:spLocks noGrp="1"/>
          </p:cNvSpPr>
          <p:nvPr>
            <p:ph type="body" idx="1"/>
          </p:nvPr>
        </p:nvSpPr>
        <p:spPr>
          <a:xfrm>
            <a:off x="542489" y="711506"/>
            <a:ext cx="10942216" cy="5568327"/>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1000"/>
              </a:spcBef>
              <a:spcAft>
                <a:spcPts val="0"/>
              </a:spcAft>
              <a:buClr>
                <a:srgbClr val="000000"/>
              </a:buClr>
              <a:buSzPts val="1300"/>
              <a:buNone/>
            </a:pPr>
            <a:endParaRPr sz="2400" b="0"/>
          </a:p>
          <a:p>
            <a:pPr marL="0" lvl="0" indent="0" algn="l" rtl="0">
              <a:lnSpc>
                <a:spcPct val="90000"/>
              </a:lnSpc>
              <a:spcBef>
                <a:spcPts val="1000"/>
              </a:spcBef>
              <a:spcAft>
                <a:spcPts val="0"/>
              </a:spcAft>
              <a:buClr>
                <a:srgbClr val="000000"/>
              </a:buClr>
              <a:buSzPts val="1300"/>
              <a:buNone/>
            </a:pPr>
            <a:r>
              <a:rPr lang="en-US" sz="2400"/>
              <a:t>Respectful Communication </a:t>
            </a:r>
            <a:endParaRPr/>
          </a:p>
          <a:p>
            <a:pPr marL="0" lvl="0" indent="0" algn="l" rtl="0">
              <a:lnSpc>
                <a:spcPct val="90000"/>
              </a:lnSpc>
              <a:spcBef>
                <a:spcPts val="1000"/>
              </a:spcBef>
              <a:spcAft>
                <a:spcPts val="0"/>
              </a:spcAft>
              <a:buClr>
                <a:srgbClr val="000000"/>
              </a:buClr>
              <a:buSzPts val="1300"/>
              <a:buNone/>
            </a:pPr>
            <a:endParaRPr sz="2400" b="0"/>
          </a:p>
          <a:p>
            <a:pPr marL="285750" lvl="0" indent="-285750" algn="l" rtl="0">
              <a:lnSpc>
                <a:spcPct val="90000"/>
              </a:lnSpc>
              <a:spcBef>
                <a:spcPts val="1000"/>
              </a:spcBef>
              <a:spcAft>
                <a:spcPts val="0"/>
              </a:spcAft>
              <a:buSzPts val="1300"/>
              <a:buFont typeface="Noto Sans Symbols"/>
              <a:buChar char="⮚"/>
            </a:pPr>
            <a:r>
              <a:rPr lang="en-US" sz="2400" b="0"/>
              <a:t>Using appropriate word/s for greeting is important for educators/learners to communicate with ethnic elders, and members of ethnic communities. It is a good practice to learn appropriate greetings in different ethnic languages.</a:t>
            </a:r>
            <a:endParaRPr/>
          </a:p>
          <a:p>
            <a:pPr marL="285750" lvl="0" indent="-285750" algn="l" rtl="0">
              <a:lnSpc>
                <a:spcPct val="90000"/>
              </a:lnSpc>
              <a:spcBef>
                <a:spcPts val="1000"/>
              </a:spcBef>
              <a:spcAft>
                <a:spcPts val="0"/>
              </a:spcAft>
              <a:buSzPts val="1300"/>
              <a:buFont typeface="Noto Sans Symbols"/>
              <a:buChar char="⮚"/>
            </a:pPr>
            <a:r>
              <a:rPr lang="en-US" sz="2400" b="0"/>
              <a:t>Using the correct ethnic names and pronunciations. </a:t>
            </a:r>
            <a:endParaRPr/>
          </a:p>
          <a:p>
            <a:pPr marL="285750" lvl="0" indent="-285750" algn="l" rtl="0">
              <a:lnSpc>
                <a:spcPct val="90000"/>
              </a:lnSpc>
              <a:spcBef>
                <a:spcPts val="1000"/>
              </a:spcBef>
              <a:spcAft>
                <a:spcPts val="0"/>
              </a:spcAft>
              <a:buSzPts val="1300"/>
              <a:buFont typeface="Noto Sans Symbols"/>
              <a:buChar char="⮚"/>
            </a:pPr>
            <a:r>
              <a:rPr lang="en-US" sz="2400" b="0"/>
              <a:t>Using ‘U’ or ‘Daw’ in front of ethnic names might be inappropriate for some ethnic groups. </a:t>
            </a:r>
            <a:endParaRPr/>
          </a:p>
          <a:p>
            <a:pPr marL="285750" lvl="0" indent="-285750" algn="l" rtl="0">
              <a:lnSpc>
                <a:spcPct val="90000"/>
              </a:lnSpc>
              <a:spcBef>
                <a:spcPts val="1000"/>
              </a:spcBef>
              <a:spcAft>
                <a:spcPts val="0"/>
              </a:spcAft>
              <a:buSzPts val="1300"/>
              <a:buFont typeface="Noto Sans Symbols"/>
              <a:buChar char="⮚"/>
            </a:pPr>
            <a:r>
              <a:rPr lang="en-US" sz="2400" b="0"/>
              <a:t>Making sure to address the name including the honorific term such as ‘Sai’, ‘Nang’, ‘Nai’, ‘Mi’, ‘Saw’, ‘Mann’, and ‘Naw’.</a:t>
            </a:r>
            <a:endParaRPr/>
          </a:p>
          <a:p>
            <a:pPr marL="0" lvl="0" indent="0" algn="l" rtl="0">
              <a:lnSpc>
                <a:spcPct val="90000"/>
              </a:lnSpc>
              <a:spcBef>
                <a:spcPts val="1000"/>
              </a:spcBef>
              <a:spcAft>
                <a:spcPts val="0"/>
              </a:spcAft>
              <a:buClr>
                <a:srgbClr val="000000"/>
              </a:buClr>
              <a:buSzPts val="1300"/>
              <a:buNone/>
            </a:pPr>
            <a:endParaRPr sz="2400"/>
          </a:p>
          <a:p>
            <a:pPr marL="0" lvl="0" indent="0" algn="l" rtl="0">
              <a:lnSpc>
                <a:spcPct val="90000"/>
              </a:lnSpc>
              <a:spcBef>
                <a:spcPts val="1000"/>
              </a:spcBef>
              <a:spcAft>
                <a:spcPts val="0"/>
              </a:spcAft>
              <a:buClr>
                <a:srgbClr val="000000"/>
              </a:buClr>
              <a:buSzPts val="1300"/>
              <a:buNone/>
            </a:pPr>
            <a:endParaRPr sz="2400"/>
          </a:p>
          <a:p>
            <a:pPr marL="0" lvl="0" indent="0" algn="l" rtl="0">
              <a:lnSpc>
                <a:spcPct val="90000"/>
              </a:lnSpc>
              <a:spcBef>
                <a:spcPts val="1000"/>
              </a:spcBef>
              <a:spcAft>
                <a:spcPts val="0"/>
              </a:spcAft>
              <a:buClr>
                <a:srgbClr val="000000"/>
              </a:buClr>
              <a:buSzPts val="800"/>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13" name="Google Shape;413;p2"/>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sz="2800"/>
              <a:t>Media &amp; Information Literacy through Conflict Sensitive Education (MIL-CSE)</a:t>
            </a:r>
            <a:endParaRPr b="0"/>
          </a:p>
        </p:txBody>
      </p:sp>
      <p:sp>
        <p:nvSpPr>
          <p:cNvPr id="414" name="Google Shape;414;p2"/>
          <p:cNvSpPr txBox="1">
            <a:spLocks noGrp="1"/>
          </p:cNvSpPr>
          <p:nvPr>
            <p:ph type="body" idx="1"/>
          </p:nvPr>
        </p:nvSpPr>
        <p:spPr>
          <a:xfrm>
            <a:off x="332944" y="119747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415" name="Google Shape;415;p2"/>
          <p:cNvSpPr txBox="1"/>
          <p:nvPr/>
        </p:nvSpPr>
        <p:spPr>
          <a:xfrm>
            <a:off x="621680" y="1108645"/>
            <a:ext cx="11061472" cy="51706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1.1: Media and Information Literacy: Definition, Importance and Implementation Scenarios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1.2: Conflict Sensitive Education: Definition, Importance and Competencies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1.3: The Relationship between MIL and CSE, and Their Position within the Teacher Competency Framework</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2.1: MIL and CSE to Combat Conflict Triggering Hate Speech</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2.2: MIL and CSE to Address Bias, Discrimination and Misrepresentation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2.3: MIL and CSE to Combat Information Disorder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Module 3.1: MIL and CSE for Intercultural and Interreligious Dialogue</a:t>
            </a:r>
            <a:endParaRPr sz="24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3.2: MIL and CSE to Foster Cyber Safety and Security</a:t>
            </a: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0"/>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552" name="Google Shape;552;p20"/>
          <p:cNvSpPr txBox="1">
            <a:spLocks noGrp="1"/>
          </p:cNvSpPr>
          <p:nvPr>
            <p:ph type="body" idx="1"/>
          </p:nvPr>
        </p:nvSpPr>
        <p:spPr>
          <a:xfrm>
            <a:off x="420893" y="858589"/>
            <a:ext cx="6818023" cy="5140821"/>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000"/>
              </a:spcBef>
              <a:spcAft>
                <a:spcPts val="0"/>
              </a:spcAft>
              <a:buClr>
                <a:srgbClr val="000000"/>
              </a:buClr>
              <a:buSzPts val="1300"/>
              <a:buNone/>
            </a:pPr>
            <a:r>
              <a:rPr lang="en-US" sz="2400"/>
              <a:t>Observance of Ethnic Traditions</a:t>
            </a:r>
            <a:endParaRPr sz="2400" b="0"/>
          </a:p>
          <a:p>
            <a:pPr marL="285750" lvl="0" indent="-285750" algn="l" rtl="0">
              <a:lnSpc>
                <a:spcPct val="90000"/>
              </a:lnSpc>
              <a:spcBef>
                <a:spcPts val="1000"/>
              </a:spcBef>
              <a:spcAft>
                <a:spcPts val="0"/>
              </a:spcAft>
              <a:buClr>
                <a:srgbClr val="000000"/>
              </a:buClr>
              <a:buSzPts val="1300"/>
              <a:buFont typeface="Noto Sans Symbols"/>
              <a:buChar char="⮚"/>
            </a:pPr>
            <a:r>
              <a:rPr lang="en-US" sz="2400" b="0"/>
              <a:t>The appropriate use of traditional clothing or traditional items. </a:t>
            </a:r>
            <a:endParaRPr/>
          </a:p>
          <a:p>
            <a:pPr marL="285750" lvl="0" indent="-285750" algn="l" rtl="0">
              <a:lnSpc>
                <a:spcPct val="90000"/>
              </a:lnSpc>
              <a:spcBef>
                <a:spcPts val="1000"/>
              </a:spcBef>
              <a:spcAft>
                <a:spcPts val="0"/>
              </a:spcAft>
              <a:buClr>
                <a:srgbClr val="000000"/>
              </a:buClr>
              <a:buSzPts val="1300"/>
              <a:buFont typeface="Noto Sans Symbols"/>
              <a:buChar char="⮚"/>
            </a:pPr>
            <a:r>
              <a:rPr lang="en-US" sz="2400" b="0"/>
              <a:t>Extra care for possible misuse of religious, indigenous/ethnic and traditional clothing or garments (including modifications of their elements)</a:t>
            </a:r>
            <a:endParaRPr/>
          </a:p>
          <a:p>
            <a:pPr marL="285750" lvl="0" indent="-285750" algn="l" rtl="0">
              <a:lnSpc>
                <a:spcPct val="90000"/>
              </a:lnSpc>
              <a:spcBef>
                <a:spcPts val="1000"/>
              </a:spcBef>
              <a:spcAft>
                <a:spcPts val="0"/>
              </a:spcAft>
              <a:buClr>
                <a:srgbClr val="000000"/>
              </a:buClr>
              <a:buSzPts val="1300"/>
              <a:buFont typeface="Noto Sans Symbols"/>
              <a:buChar char="⮚"/>
            </a:pPr>
            <a:r>
              <a:rPr lang="en-US" sz="2400" b="0"/>
              <a:t>Checking dress code and other restrictions before going to cultural and religious events or entering religious temples and buildings.</a:t>
            </a:r>
            <a:endParaRPr/>
          </a:p>
          <a:p>
            <a:pPr marL="285750" lvl="0" indent="-285750" algn="l" rtl="0">
              <a:lnSpc>
                <a:spcPct val="90000"/>
              </a:lnSpc>
              <a:spcBef>
                <a:spcPts val="1000"/>
              </a:spcBef>
              <a:spcAft>
                <a:spcPts val="0"/>
              </a:spcAft>
              <a:buSzPts val="1300"/>
              <a:buFont typeface="Noto Sans Symbols"/>
              <a:buChar char="⮚"/>
            </a:pPr>
            <a:r>
              <a:rPr lang="en-US" sz="2400" b="0"/>
              <a:t>Respect for authenticity of artistic elements of cultural and religious artifacts (e.g., design, color, music, intellectual property, musical instruments, and handicrafts).</a:t>
            </a:r>
            <a:endParaRPr/>
          </a:p>
          <a:p>
            <a:pPr marL="285750" lvl="0" indent="-203200" algn="l" rtl="0">
              <a:lnSpc>
                <a:spcPct val="90000"/>
              </a:lnSpc>
              <a:spcBef>
                <a:spcPts val="1000"/>
              </a:spcBef>
              <a:spcAft>
                <a:spcPts val="0"/>
              </a:spcAft>
              <a:buClr>
                <a:srgbClr val="000000"/>
              </a:buClr>
              <a:buSzPts val="1300"/>
              <a:buFont typeface="Noto Sans Symbols"/>
              <a:buNone/>
            </a:pPr>
            <a:endParaRPr sz="2400" b="0"/>
          </a:p>
          <a:p>
            <a:pPr marL="0" lvl="0" indent="0" algn="l" rtl="0">
              <a:lnSpc>
                <a:spcPct val="90000"/>
              </a:lnSpc>
              <a:spcBef>
                <a:spcPts val="1000"/>
              </a:spcBef>
              <a:spcAft>
                <a:spcPts val="0"/>
              </a:spcAft>
              <a:buClr>
                <a:srgbClr val="000000"/>
              </a:buClr>
              <a:buSzPts val="1300"/>
              <a:buNone/>
            </a:pPr>
            <a:endParaRPr sz="2400"/>
          </a:p>
          <a:p>
            <a:pPr marL="0" lvl="0" indent="0" algn="l" rtl="0">
              <a:lnSpc>
                <a:spcPct val="90000"/>
              </a:lnSpc>
              <a:spcBef>
                <a:spcPts val="1000"/>
              </a:spcBef>
              <a:spcAft>
                <a:spcPts val="0"/>
              </a:spcAft>
              <a:buClr>
                <a:srgbClr val="000000"/>
              </a:buClr>
              <a:buSzPts val="1300"/>
              <a:buNone/>
            </a:pPr>
            <a:endParaRPr sz="2400"/>
          </a:p>
          <a:p>
            <a:pPr marL="0" lvl="0" indent="0" algn="l" rtl="0">
              <a:lnSpc>
                <a:spcPct val="90000"/>
              </a:lnSpc>
              <a:spcBef>
                <a:spcPts val="1000"/>
              </a:spcBef>
              <a:spcAft>
                <a:spcPts val="0"/>
              </a:spcAft>
              <a:buClr>
                <a:srgbClr val="000000"/>
              </a:buClr>
              <a:buSzPts val="1300"/>
              <a:buNone/>
            </a:pPr>
            <a:endParaRPr sz="2400"/>
          </a:p>
          <a:p>
            <a:pPr marL="0" lvl="0" indent="0" algn="l" rtl="0">
              <a:lnSpc>
                <a:spcPct val="90000"/>
              </a:lnSpc>
              <a:spcBef>
                <a:spcPts val="1000"/>
              </a:spcBef>
              <a:spcAft>
                <a:spcPts val="0"/>
              </a:spcAft>
              <a:buClr>
                <a:srgbClr val="000000"/>
              </a:buClr>
              <a:buSzPts val="800"/>
              <a:buNone/>
            </a:pPr>
            <a:endParaRPr sz="2400"/>
          </a:p>
        </p:txBody>
      </p:sp>
      <p:sp>
        <p:nvSpPr>
          <p:cNvPr id="553" name="Google Shape;553;p20"/>
          <p:cNvSpPr txBox="1"/>
          <p:nvPr/>
        </p:nvSpPr>
        <p:spPr>
          <a:xfrm>
            <a:off x="7525299" y="1368248"/>
            <a:ext cx="4245789" cy="4316566"/>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261"/>
              <a:buFont typeface="Calibri"/>
              <a:buNone/>
            </a:pPr>
            <a:r>
              <a:rPr lang="en-US" sz="2000" b="1" i="1" u="none" strike="noStrike" cap="none">
                <a:solidFill>
                  <a:schemeClr val="dk1"/>
                </a:solidFill>
                <a:latin typeface="Calibri"/>
                <a:ea typeface="Calibri"/>
                <a:cs typeface="Calibri"/>
                <a:sym typeface="Calibri"/>
              </a:rPr>
              <a:t>Examples: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900"/>
              </a:spcBef>
              <a:spcAft>
                <a:spcPts val="0"/>
              </a:spcAft>
              <a:buClr>
                <a:srgbClr val="000000"/>
              </a:buClr>
              <a:buSzPts val="1261"/>
              <a:buFont typeface="Arial"/>
              <a:buChar char="•"/>
            </a:pPr>
            <a:r>
              <a:rPr lang="en-US" sz="2000" b="0" i="0" u="none" strike="noStrike" cap="none">
                <a:solidFill>
                  <a:schemeClr val="dk1"/>
                </a:solidFill>
                <a:latin typeface="Calibri"/>
                <a:ea typeface="Calibri"/>
                <a:cs typeface="Calibri"/>
                <a:sym typeface="Calibri"/>
              </a:rPr>
              <a:t>Overstepping the hammer guns, which are often prominently displayed as traditional items in the events in Chin State, is disrespectful to Chin tradition and culture.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900"/>
              </a:spcBef>
              <a:spcAft>
                <a:spcPts val="0"/>
              </a:spcAft>
              <a:buClr>
                <a:srgbClr val="000000"/>
              </a:buClr>
              <a:buSzPts val="1261"/>
              <a:buFont typeface="Arial"/>
              <a:buChar char="•"/>
            </a:pPr>
            <a:r>
              <a:rPr lang="en-US" sz="2000" b="0" i="0" u="none" strike="noStrike" cap="none">
                <a:solidFill>
                  <a:schemeClr val="dk1"/>
                </a:solidFill>
                <a:latin typeface="Calibri"/>
                <a:ea typeface="Calibri"/>
                <a:cs typeface="Calibri"/>
                <a:sym typeface="Calibri"/>
              </a:rPr>
              <a:t>Stepping over traditional Shan drums, which are valued by the Shan people, is also considered impolite.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900"/>
              </a:spcBef>
              <a:spcAft>
                <a:spcPts val="0"/>
              </a:spcAft>
              <a:buClr>
                <a:srgbClr val="000000"/>
              </a:buClr>
              <a:buSzPts val="1261"/>
              <a:buFont typeface="Arial"/>
              <a:buChar char="•"/>
            </a:pPr>
            <a:r>
              <a:rPr lang="en-US" sz="2000" b="0" i="0" u="none" strike="noStrike" cap="none">
                <a:solidFill>
                  <a:schemeClr val="dk1"/>
                </a:solidFill>
                <a:latin typeface="Calibri"/>
                <a:ea typeface="Calibri"/>
                <a:cs typeface="Calibri"/>
                <a:sym typeface="Calibri"/>
              </a:rPr>
              <a:t>Symbolic identity of ethnic people such as hornbill, hammer guns, traditional drums, knives, gong and other items should be respected.</a:t>
            </a:r>
            <a:endParaRPr sz="1400" b="0" i="0" u="none" strike="noStrike" cap="none">
              <a:solidFill>
                <a:srgbClr val="000000"/>
              </a:solidFill>
              <a:latin typeface="Arial"/>
              <a:ea typeface="Arial"/>
              <a:cs typeface="Arial"/>
              <a:sym typeface="Arial"/>
            </a:endParaRPr>
          </a:p>
        </p:txBody>
      </p:sp>
      <p:sp>
        <p:nvSpPr>
          <p:cNvPr id="554" name="Google Shape;554;p20"/>
          <p:cNvSpPr txBox="1">
            <a:spLocks noGrp="1"/>
          </p:cNvSpPr>
          <p:nvPr>
            <p:ph type="title"/>
          </p:nvPr>
        </p:nvSpPr>
        <p:spPr>
          <a:xfrm>
            <a:off x="420900" y="151600"/>
            <a:ext cx="11669400" cy="45540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solidFill>
                  <a:srgbClr val="FFFFFF"/>
                </a:solidFill>
              </a:rPr>
              <a:t>What are the basic dos and don’ts that educators need to teach their students?</a:t>
            </a:r>
            <a:endParaRPr sz="28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1"/>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560" name="Google Shape;560;p21"/>
          <p:cNvSpPr txBox="1">
            <a:spLocks noGrp="1"/>
          </p:cNvSpPr>
          <p:nvPr>
            <p:ph type="body" idx="1"/>
          </p:nvPr>
        </p:nvSpPr>
        <p:spPr>
          <a:xfrm>
            <a:off x="420893" y="1139012"/>
            <a:ext cx="10340050" cy="5140821"/>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1000"/>
              </a:spcBef>
              <a:spcAft>
                <a:spcPts val="0"/>
              </a:spcAft>
              <a:buClr>
                <a:srgbClr val="000000"/>
              </a:buClr>
              <a:buSzPts val="1300"/>
              <a:buNone/>
            </a:pPr>
            <a:r>
              <a:rPr lang="en-US" sz="2400"/>
              <a:t>Respect towards Religious Representations and Beliefs. </a:t>
            </a:r>
            <a:endParaRPr/>
          </a:p>
          <a:p>
            <a:pPr marL="0" lvl="0" indent="0" algn="l" rtl="0">
              <a:lnSpc>
                <a:spcPct val="90000"/>
              </a:lnSpc>
              <a:spcBef>
                <a:spcPts val="1000"/>
              </a:spcBef>
              <a:spcAft>
                <a:spcPts val="0"/>
              </a:spcAft>
              <a:buClr>
                <a:srgbClr val="000000"/>
              </a:buClr>
              <a:buSzPts val="1300"/>
              <a:buNone/>
            </a:pPr>
            <a:endParaRPr sz="2400" b="0"/>
          </a:p>
          <a:p>
            <a:pPr marL="342900" lvl="0" indent="-342900" algn="l" rtl="0">
              <a:lnSpc>
                <a:spcPct val="90000"/>
              </a:lnSpc>
              <a:spcBef>
                <a:spcPts val="1000"/>
              </a:spcBef>
              <a:spcAft>
                <a:spcPts val="0"/>
              </a:spcAft>
              <a:buClr>
                <a:srgbClr val="000000"/>
              </a:buClr>
              <a:buSzPts val="1300"/>
              <a:buFont typeface="Noto Sans Symbols"/>
              <a:buChar char="⮚"/>
            </a:pPr>
            <a:r>
              <a:rPr lang="en-US" sz="2400" b="0"/>
              <a:t>Checking dress code before entering religious sites</a:t>
            </a:r>
            <a:endParaRPr/>
          </a:p>
          <a:p>
            <a:pPr marL="342900" lvl="0" indent="-342900" algn="l" rtl="0">
              <a:lnSpc>
                <a:spcPct val="90000"/>
              </a:lnSpc>
              <a:spcBef>
                <a:spcPts val="1000"/>
              </a:spcBef>
              <a:spcAft>
                <a:spcPts val="0"/>
              </a:spcAft>
              <a:buClr>
                <a:srgbClr val="000000"/>
              </a:buClr>
              <a:buSzPts val="1300"/>
              <a:buFont typeface="Noto Sans Symbols"/>
              <a:buChar char="⮚"/>
            </a:pPr>
            <a:r>
              <a:rPr lang="en-US" sz="2400" b="0"/>
              <a:t>The appropriate use of language for cultural and religious sacred rites </a:t>
            </a:r>
            <a:endParaRPr/>
          </a:p>
          <a:p>
            <a:pPr marL="342900" lvl="0" indent="-342900" algn="l" rtl="0">
              <a:lnSpc>
                <a:spcPct val="90000"/>
              </a:lnSpc>
              <a:spcBef>
                <a:spcPts val="1000"/>
              </a:spcBef>
              <a:spcAft>
                <a:spcPts val="0"/>
              </a:spcAft>
              <a:buClr>
                <a:srgbClr val="000000"/>
              </a:buClr>
              <a:buSzPts val="1300"/>
              <a:buFont typeface="Noto Sans Symbols"/>
              <a:buChar char="⮚"/>
            </a:pPr>
            <a:r>
              <a:rPr lang="en-US" sz="2400" b="0"/>
              <a:t>Showing respect to local and religious customs and rituals</a:t>
            </a:r>
            <a:endParaRPr/>
          </a:p>
          <a:p>
            <a:pPr marL="342900" lvl="0" indent="-342900" algn="l" rtl="0">
              <a:lnSpc>
                <a:spcPct val="90000"/>
              </a:lnSpc>
              <a:spcBef>
                <a:spcPts val="1000"/>
              </a:spcBef>
              <a:spcAft>
                <a:spcPts val="0"/>
              </a:spcAft>
              <a:buClr>
                <a:srgbClr val="000000"/>
              </a:buClr>
              <a:buSzPts val="1300"/>
              <a:buFont typeface="Noto Sans Symbols"/>
              <a:buChar char="⮚"/>
            </a:pPr>
            <a:r>
              <a:rPr lang="en-US" sz="2400" b="0"/>
              <a:t>Avoiding wrong spelling of cultural and religious sacred rites and rituals as this can cause a problem. </a:t>
            </a:r>
            <a:endParaRPr/>
          </a:p>
          <a:p>
            <a:pPr marL="342900" lvl="0" indent="-342900" algn="l" rtl="0">
              <a:lnSpc>
                <a:spcPct val="90000"/>
              </a:lnSpc>
              <a:spcBef>
                <a:spcPts val="1000"/>
              </a:spcBef>
              <a:spcAft>
                <a:spcPts val="0"/>
              </a:spcAft>
              <a:buClr>
                <a:srgbClr val="000000"/>
              </a:buClr>
              <a:buSzPts val="1300"/>
              <a:buFont typeface="Noto Sans Symbols"/>
              <a:buChar char="⮚"/>
            </a:pPr>
            <a:r>
              <a:rPr lang="en-US" sz="2400" b="0"/>
              <a:t>Refraining from using prejudiced, biased, and stereotypical words and image captions. </a:t>
            </a:r>
            <a:endParaRPr/>
          </a:p>
          <a:p>
            <a:pPr marL="342900" lvl="0" indent="-260350" algn="l" rtl="0">
              <a:lnSpc>
                <a:spcPct val="90000"/>
              </a:lnSpc>
              <a:spcBef>
                <a:spcPts val="1000"/>
              </a:spcBef>
              <a:spcAft>
                <a:spcPts val="0"/>
              </a:spcAft>
              <a:buClr>
                <a:srgbClr val="000000"/>
              </a:buClr>
              <a:buSzPts val="1300"/>
              <a:buFont typeface="Noto Sans Symbols"/>
              <a:buNone/>
            </a:pPr>
            <a:endParaRPr sz="2400" b="0"/>
          </a:p>
          <a:p>
            <a:pPr marL="285750" lvl="0" indent="-203200" algn="l" rtl="0">
              <a:lnSpc>
                <a:spcPct val="90000"/>
              </a:lnSpc>
              <a:spcBef>
                <a:spcPts val="1000"/>
              </a:spcBef>
              <a:spcAft>
                <a:spcPts val="0"/>
              </a:spcAft>
              <a:buClr>
                <a:srgbClr val="000000"/>
              </a:buClr>
              <a:buSzPts val="1300"/>
              <a:buFont typeface="Noto Sans Symbols"/>
              <a:buNone/>
            </a:pPr>
            <a:endParaRPr sz="2400" b="0"/>
          </a:p>
          <a:p>
            <a:pPr marL="0" lvl="0" indent="0" algn="l" rtl="0">
              <a:lnSpc>
                <a:spcPct val="90000"/>
              </a:lnSpc>
              <a:spcBef>
                <a:spcPts val="1000"/>
              </a:spcBef>
              <a:spcAft>
                <a:spcPts val="0"/>
              </a:spcAft>
              <a:buClr>
                <a:srgbClr val="000000"/>
              </a:buClr>
              <a:buSzPts val="1300"/>
              <a:buNone/>
            </a:pPr>
            <a:endParaRPr sz="2400" b="0"/>
          </a:p>
          <a:p>
            <a:pPr marL="0" lvl="0" indent="0" algn="l" rtl="0">
              <a:lnSpc>
                <a:spcPct val="90000"/>
              </a:lnSpc>
              <a:spcBef>
                <a:spcPts val="1000"/>
              </a:spcBef>
              <a:spcAft>
                <a:spcPts val="0"/>
              </a:spcAft>
              <a:buClr>
                <a:srgbClr val="000000"/>
              </a:buClr>
              <a:buSzPts val="1300"/>
              <a:buNone/>
            </a:pPr>
            <a:endParaRPr sz="2400" b="0"/>
          </a:p>
          <a:p>
            <a:pPr marL="0" lvl="0" indent="0" algn="l" rtl="0">
              <a:lnSpc>
                <a:spcPct val="90000"/>
              </a:lnSpc>
              <a:spcBef>
                <a:spcPts val="1000"/>
              </a:spcBef>
              <a:spcAft>
                <a:spcPts val="0"/>
              </a:spcAft>
              <a:buClr>
                <a:srgbClr val="000000"/>
              </a:buClr>
              <a:buSzPts val="1300"/>
              <a:buNone/>
            </a:pPr>
            <a:endParaRPr sz="2400" b="0"/>
          </a:p>
          <a:p>
            <a:pPr marL="0" lvl="0" indent="0" algn="l" rtl="0">
              <a:lnSpc>
                <a:spcPct val="90000"/>
              </a:lnSpc>
              <a:spcBef>
                <a:spcPts val="1000"/>
              </a:spcBef>
              <a:spcAft>
                <a:spcPts val="0"/>
              </a:spcAft>
              <a:buClr>
                <a:srgbClr val="000000"/>
              </a:buClr>
              <a:buSzPts val="800"/>
              <a:buNone/>
            </a:pPr>
            <a:endParaRPr sz="2400" b="0"/>
          </a:p>
        </p:txBody>
      </p:sp>
      <p:sp>
        <p:nvSpPr>
          <p:cNvPr id="561" name="Google Shape;561;p21"/>
          <p:cNvSpPr txBox="1">
            <a:spLocks noGrp="1"/>
          </p:cNvSpPr>
          <p:nvPr>
            <p:ph type="title"/>
          </p:nvPr>
        </p:nvSpPr>
        <p:spPr>
          <a:xfrm>
            <a:off x="420900" y="151600"/>
            <a:ext cx="11771100" cy="45540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solidFill>
                  <a:srgbClr val="FFFFFF"/>
                </a:solidFill>
              </a:rPr>
              <a:t>What are the basic dos and don’ts that educators need to teach their students?</a:t>
            </a:r>
            <a:endParaRPr sz="2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22"/>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567" name="Google Shape;567;p22"/>
          <p:cNvSpPr txBox="1">
            <a:spLocks noGrp="1"/>
          </p:cNvSpPr>
          <p:nvPr>
            <p:ph type="title"/>
          </p:nvPr>
        </p:nvSpPr>
        <p:spPr>
          <a:xfrm>
            <a:off x="420902" y="151608"/>
            <a:ext cx="12964606" cy="426559"/>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solidFill>
                  <a:srgbClr val="FFFFFF"/>
                </a:solidFill>
              </a:rPr>
              <a:t>How can teachers foster intercultural/ interreligious dialogue?</a:t>
            </a:r>
            <a:endParaRPr sz="2800" b="1"/>
          </a:p>
        </p:txBody>
      </p:sp>
      <p:sp>
        <p:nvSpPr>
          <p:cNvPr id="568" name="Google Shape;568;p22"/>
          <p:cNvSpPr txBox="1">
            <a:spLocks noGrp="1"/>
          </p:cNvSpPr>
          <p:nvPr>
            <p:ph type="body" idx="1"/>
          </p:nvPr>
        </p:nvSpPr>
        <p:spPr>
          <a:xfrm>
            <a:off x="420902" y="858589"/>
            <a:ext cx="11350195" cy="5140821"/>
          </a:xfrm>
          <a:prstGeom prst="rect">
            <a:avLst/>
          </a:prstGeom>
          <a:noFill/>
          <a:ln>
            <a:noFill/>
          </a:ln>
        </p:spPr>
        <p:txBody>
          <a:bodyPr spcFirstLastPara="1" wrap="square" lIns="45700" tIns="45700" rIns="45700" bIns="45700" anchor="t" anchorCtr="0">
            <a:noAutofit/>
          </a:bodyPr>
          <a:lstStyle/>
          <a:p>
            <a:pPr marL="0" lvl="0" indent="0" algn="l" rtl="0">
              <a:lnSpc>
                <a:spcPct val="120000"/>
              </a:lnSpc>
              <a:spcBef>
                <a:spcPts val="0"/>
              </a:spcBef>
              <a:spcAft>
                <a:spcPts val="0"/>
              </a:spcAft>
              <a:buClr>
                <a:srgbClr val="000000"/>
              </a:buClr>
              <a:buSzPts val="1300"/>
              <a:buNone/>
            </a:pPr>
            <a:r>
              <a:rPr lang="en-US" sz="2400"/>
              <a:t>1. Cultural Exchange Programs: </a:t>
            </a:r>
            <a:r>
              <a:rPr lang="en-US" sz="2400" b="0"/>
              <a:t>Organize cultural exchange programs where students from different ethnic and religious backgrounds can interact, share their traditions, and learn from each other. These programs can include food festivals, art exhibitions, and cultural performances.</a:t>
            </a:r>
            <a:endParaRPr/>
          </a:p>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1300"/>
              <a:buNone/>
            </a:pPr>
            <a:r>
              <a:rPr lang="en-US" sz="2400"/>
              <a:t>2. Storytelling and Oral Traditions</a:t>
            </a:r>
            <a:r>
              <a:rPr lang="en-US" sz="2400" b="0"/>
              <a:t>: Use storytelling and oral traditions to convey the history, values, and beliefs of different ethnic and religious groups. Invite community members to share their stories, myths, and legends.</a:t>
            </a:r>
            <a:endParaRPr/>
          </a:p>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1300"/>
              <a:buNone/>
            </a:pPr>
            <a:r>
              <a:rPr lang="en-US" sz="2400"/>
              <a:t>3. Guest Speakers and Elders: </a:t>
            </a:r>
            <a:r>
              <a:rPr lang="en-US" sz="2400" b="0"/>
              <a:t>Invite elders, religious leaders, and representatives from various ethnic groups to speak to students about their cultures and religions. Hearing directly from community members can provide valuable insights and foster respect.</a:t>
            </a:r>
            <a:endParaRPr/>
          </a:p>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800"/>
              <a:buNone/>
            </a:pPr>
            <a:endParaRPr sz="24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3"/>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574" name="Google Shape;574;p23"/>
          <p:cNvSpPr txBox="1">
            <a:spLocks noGrp="1"/>
          </p:cNvSpPr>
          <p:nvPr>
            <p:ph type="body" idx="1"/>
          </p:nvPr>
        </p:nvSpPr>
        <p:spPr>
          <a:xfrm>
            <a:off x="420902" y="578167"/>
            <a:ext cx="11350195" cy="5140821"/>
          </a:xfrm>
          <a:prstGeom prst="rect">
            <a:avLst/>
          </a:prstGeom>
          <a:noFill/>
          <a:ln>
            <a:noFill/>
          </a:ln>
        </p:spPr>
        <p:txBody>
          <a:bodyPr spcFirstLastPara="1" wrap="square" lIns="45700" tIns="45700" rIns="45700" bIns="45700" anchor="t" anchorCtr="0">
            <a:noAutofit/>
          </a:bodyPr>
          <a:lstStyle/>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1300"/>
              <a:buNone/>
            </a:pPr>
            <a:r>
              <a:rPr lang="en-US" sz="2400"/>
              <a:t>4. Field Trips: </a:t>
            </a:r>
            <a:r>
              <a:rPr lang="en-US" sz="2400" b="0"/>
              <a:t>Organize field trips to visit places of worship, cultural sites, and historical landmarks associated with different ethnic and religious groups. These visits can help students gain firsthand knowledge and appreciation.</a:t>
            </a:r>
            <a:endParaRPr/>
          </a:p>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1300"/>
              <a:buNone/>
            </a:pPr>
            <a:r>
              <a:rPr lang="en-US" sz="2400"/>
              <a:t>5. Comparative Studies: </a:t>
            </a:r>
            <a:r>
              <a:rPr lang="en-US" sz="2400" b="0"/>
              <a:t>Encourage students to engage in small scale comparative studies of different cultures and religions. Explore commonalities and differences in beliefs, practices, and traditions.</a:t>
            </a:r>
            <a:endParaRPr/>
          </a:p>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1300"/>
              <a:buNone/>
            </a:pPr>
            <a:r>
              <a:rPr lang="en-US" sz="2400"/>
              <a:t>6. Conflict Resolution Workshops: </a:t>
            </a:r>
            <a:r>
              <a:rPr lang="en-US" sz="2400" b="0"/>
              <a:t>Teach conflict resolution skills that emphasize dialogue, empathy, and understanding. Help students develop the ability to address cultural and religious differences peacefully.</a:t>
            </a:r>
            <a:endParaRPr/>
          </a:p>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800"/>
              <a:buNone/>
            </a:pPr>
            <a:endParaRPr sz="2400" b="0"/>
          </a:p>
        </p:txBody>
      </p:sp>
      <p:sp>
        <p:nvSpPr>
          <p:cNvPr id="575" name="Google Shape;575;p23"/>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i="0" u="none" strike="noStrike" cap="none">
                <a:solidFill>
                  <a:srgbClr val="FFFFFF"/>
                </a:solidFill>
                <a:latin typeface="Calibri"/>
                <a:ea typeface="Calibri"/>
                <a:cs typeface="Calibri"/>
                <a:sym typeface="Calibri"/>
              </a:rPr>
              <a:t>How can teachers foster intercultural/ interreligious dialogue? (cont.)</a:t>
            </a:r>
            <a:endParaRPr sz="2800" b="1" i="0" u="none" strike="noStrike" cap="none">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4"/>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581" name="Google Shape;581;p24"/>
          <p:cNvSpPr txBox="1">
            <a:spLocks noGrp="1"/>
          </p:cNvSpPr>
          <p:nvPr>
            <p:ph type="body" idx="1"/>
          </p:nvPr>
        </p:nvSpPr>
        <p:spPr>
          <a:xfrm>
            <a:off x="420902" y="864478"/>
            <a:ext cx="11350195" cy="4904925"/>
          </a:xfrm>
          <a:prstGeom prst="rect">
            <a:avLst/>
          </a:prstGeom>
          <a:noFill/>
          <a:ln>
            <a:noFill/>
          </a:ln>
        </p:spPr>
        <p:txBody>
          <a:bodyPr spcFirstLastPara="1" wrap="square" lIns="45700" tIns="45700" rIns="45700" bIns="45700" anchor="t" anchorCtr="0">
            <a:noAutofit/>
          </a:bodyPr>
          <a:lstStyle/>
          <a:p>
            <a:pPr marL="0" lvl="0" indent="0" algn="l" rtl="0">
              <a:lnSpc>
                <a:spcPct val="120000"/>
              </a:lnSpc>
              <a:spcBef>
                <a:spcPts val="0"/>
              </a:spcBef>
              <a:spcAft>
                <a:spcPts val="0"/>
              </a:spcAft>
              <a:buClr>
                <a:srgbClr val="000000"/>
              </a:buClr>
              <a:buSzPts val="1300"/>
              <a:buNone/>
            </a:pPr>
            <a:r>
              <a:rPr lang="en-US" sz="2400"/>
              <a:t>7. Interfaith Dialogues</a:t>
            </a:r>
            <a:r>
              <a:rPr lang="en-US" sz="2400" b="0"/>
              <a:t>: Facilitate interfaith dialogues where students can openly discuss their religious beliefs and learn about the faiths of their peers. Encourage questions and discussions that promote tolerance and respect.</a:t>
            </a:r>
            <a:endParaRPr/>
          </a:p>
          <a:p>
            <a:pPr marL="0" lvl="0" indent="0" algn="l" rtl="0">
              <a:lnSpc>
                <a:spcPct val="120000"/>
              </a:lnSpc>
              <a:spcBef>
                <a:spcPts val="0"/>
              </a:spcBef>
              <a:spcAft>
                <a:spcPts val="0"/>
              </a:spcAft>
              <a:buClr>
                <a:srgbClr val="000000"/>
              </a:buClr>
              <a:buSzPts val="1300"/>
              <a:buNone/>
            </a:pPr>
            <a:endParaRPr sz="2400"/>
          </a:p>
          <a:p>
            <a:pPr marL="0" lvl="0" indent="0" algn="l" rtl="0">
              <a:lnSpc>
                <a:spcPct val="120000"/>
              </a:lnSpc>
              <a:spcBef>
                <a:spcPts val="0"/>
              </a:spcBef>
              <a:spcAft>
                <a:spcPts val="0"/>
              </a:spcAft>
              <a:buClr>
                <a:srgbClr val="000000"/>
              </a:buClr>
              <a:buSzPts val="1300"/>
              <a:buNone/>
            </a:pPr>
            <a:r>
              <a:rPr lang="en-US" sz="2400"/>
              <a:t>8. Inclusive Curriculum</a:t>
            </a:r>
            <a:r>
              <a:rPr lang="en-US" sz="2400" b="0"/>
              <a:t>: Ensure that the curriculum is inclusive and representative of the cultural and religious diversity in the community. Incorporate literature, history, and art from various ethnic and religious traditions.</a:t>
            </a:r>
            <a:endParaRPr/>
          </a:p>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1300"/>
              <a:buNone/>
            </a:pPr>
            <a:r>
              <a:rPr lang="en-US" sz="2400"/>
              <a:t>9. Community Projects: </a:t>
            </a:r>
            <a:r>
              <a:rPr lang="en-US" sz="2400" b="0"/>
              <a:t>Encourage students to engage in community projects that promote intercultural understanding and cooperation. For example, they could collaborate on initiatives that address common issues such as environmental conservation or healthcare.</a:t>
            </a:r>
            <a:endParaRPr/>
          </a:p>
          <a:p>
            <a:pPr marL="0" lvl="0" indent="0" algn="l" rtl="0">
              <a:lnSpc>
                <a:spcPct val="120000"/>
              </a:lnSpc>
              <a:spcBef>
                <a:spcPts val="0"/>
              </a:spcBef>
              <a:spcAft>
                <a:spcPts val="0"/>
              </a:spcAft>
              <a:buClr>
                <a:srgbClr val="000000"/>
              </a:buClr>
              <a:buSzPts val="800"/>
              <a:buNone/>
            </a:pPr>
            <a:endParaRPr sz="2400" b="0"/>
          </a:p>
        </p:txBody>
      </p:sp>
      <p:sp>
        <p:nvSpPr>
          <p:cNvPr id="582" name="Google Shape;582;p24"/>
          <p:cNvSpPr txBox="1">
            <a:spLocks noGrp="1"/>
          </p:cNvSpPr>
          <p:nvPr>
            <p:ph type="title"/>
          </p:nvPr>
        </p:nvSpPr>
        <p:spPr>
          <a:xfrm>
            <a:off x="148072" y="133667"/>
            <a:ext cx="13485607" cy="426559"/>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solidFill>
                  <a:srgbClr val="FFFFFF"/>
                </a:solidFill>
              </a:rPr>
              <a:t>How can teachers foster intercultural/ interreligious dialogue? </a:t>
            </a:r>
            <a:r>
              <a:rPr lang="en-US" sz="2800" b="1"/>
              <a:t>(cont.)</a:t>
            </a:r>
            <a:endParaRPr sz="2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5"/>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800" b="0" i="0" u="none" strike="noStrike" cap="none">
              <a:solidFill>
                <a:schemeClr val="dk1"/>
              </a:solidFill>
              <a:latin typeface="Calibri"/>
              <a:ea typeface="Calibri"/>
              <a:cs typeface="Calibri"/>
              <a:sym typeface="Calibri"/>
            </a:endParaRPr>
          </a:p>
        </p:txBody>
      </p:sp>
      <p:sp>
        <p:nvSpPr>
          <p:cNvPr id="588" name="Google Shape;588;p25"/>
          <p:cNvSpPr txBox="1">
            <a:spLocks noGrp="1"/>
          </p:cNvSpPr>
          <p:nvPr>
            <p:ph type="title"/>
          </p:nvPr>
        </p:nvSpPr>
        <p:spPr>
          <a:xfrm>
            <a:off x="210446" y="151608"/>
            <a:ext cx="11771107" cy="426559"/>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b="1">
                <a:solidFill>
                  <a:srgbClr val="FFFFFF"/>
                </a:solidFill>
              </a:rPr>
              <a:t>How can teachers foster intercultural/ interreligious dialogue? </a:t>
            </a:r>
            <a:r>
              <a:rPr lang="en-US" sz="2800" b="1"/>
              <a:t>(cont.)</a:t>
            </a:r>
            <a:endParaRPr sz="2800" b="1"/>
          </a:p>
        </p:txBody>
      </p:sp>
      <p:sp>
        <p:nvSpPr>
          <p:cNvPr id="589" name="Google Shape;589;p25"/>
          <p:cNvSpPr txBox="1">
            <a:spLocks noGrp="1"/>
          </p:cNvSpPr>
          <p:nvPr>
            <p:ph type="body" idx="1"/>
          </p:nvPr>
        </p:nvSpPr>
        <p:spPr>
          <a:xfrm>
            <a:off x="420877" y="970604"/>
            <a:ext cx="11350195" cy="5140821"/>
          </a:xfrm>
          <a:prstGeom prst="rect">
            <a:avLst/>
          </a:prstGeom>
          <a:noFill/>
          <a:ln>
            <a:noFill/>
          </a:ln>
        </p:spPr>
        <p:txBody>
          <a:bodyPr spcFirstLastPara="1" wrap="square" lIns="45700" tIns="45700" rIns="45700" bIns="45700" anchor="t" anchorCtr="0">
            <a:noAutofit/>
          </a:bodyPr>
          <a:lstStyle/>
          <a:p>
            <a:pPr marL="0" lvl="0" indent="0" algn="l" rtl="0">
              <a:lnSpc>
                <a:spcPct val="120000"/>
              </a:lnSpc>
              <a:spcBef>
                <a:spcPts val="0"/>
              </a:spcBef>
              <a:spcAft>
                <a:spcPts val="0"/>
              </a:spcAft>
              <a:buClr>
                <a:srgbClr val="000000"/>
              </a:buClr>
              <a:buSzPts val="1300"/>
              <a:buNone/>
            </a:pPr>
            <a:r>
              <a:rPr lang="en-US" sz="2400"/>
              <a:t>10. Conflict Resolution Role-Playing: </a:t>
            </a:r>
            <a:r>
              <a:rPr lang="en-US" sz="2400" b="0"/>
              <a:t>Use role-playing exercises to help students practice conflict resolution skills in hypothetical scenarios related to cultural or religious differences. Discuss the outcomes and lessons learned.</a:t>
            </a:r>
            <a:endParaRPr sz="2400"/>
          </a:p>
          <a:p>
            <a:pPr marL="0" lvl="0" indent="0" algn="l" rtl="0">
              <a:lnSpc>
                <a:spcPct val="120000"/>
              </a:lnSpc>
              <a:spcBef>
                <a:spcPts val="0"/>
              </a:spcBef>
              <a:spcAft>
                <a:spcPts val="0"/>
              </a:spcAft>
              <a:buClr>
                <a:srgbClr val="000000"/>
              </a:buClr>
              <a:buSzPts val="1300"/>
              <a:buNone/>
            </a:pPr>
            <a:r>
              <a:rPr lang="en-US" sz="2400"/>
              <a:t>11. Parent and Community Involvement: </a:t>
            </a:r>
            <a:r>
              <a:rPr lang="en-US" sz="2400" b="0"/>
              <a:t>Involve parents and the wider community in promoting intercultural and interreligious dialogue. Parents can play a significant role in reinforcing the values and lessons taught in school.</a:t>
            </a:r>
            <a:endParaRPr/>
          </a:p>
          <a:p>
            <a:pPr marL="0" lvl="0" indent="0" algn="l" rtl="0">
              <a:lnSpc>
                <a:spcPct val="120000"/>
              </a:lnSpc>
              <a:spcBef>
                <a:spcPts val="0"/>
              </a:spcBef>
              <a:spcAft>
                <a:spcPts val="0"/>
              </a:spcAft>
              <a:buClr>
                <a:srgbClr val="000000"/>
              </a:buClr>
              <a:buSzPts val="1300"/>
              <a:buNone/>
            </a:pPr>
            <a:r>
              <a:rPr lang="en-US" sz="2400"/>
              <a:t>12. Promote Critical Thinking: </a:t>
            </a:r>
            <a:r>
              <a:rPr lang="en-US" sz="2400" b="0"/>
              <a:t>Encourage students to think critically about stereotypes and biases that may exist in society. Help them develop the skills to challenge and counteract prejudice.</a:t>
            </a:r>
            <a:endParaRPr/>
          </a:p>
          <a:p>
            <a:pPr marL="0" lvl="0" indent="0" algn="l" rtl="0">
              <a:lnSpc>
                <a:spcPct val="120000"/>
              </a:lnSpc>
              <a:spcBef>
                <a:spcPts val="0"/>
              </a:spcBef>
              <a:spcAft>
                <a:spcPts val="0"/>
              </a:spcAft>
              <a:buClr>
                <a:srgbClr val="000000"/>
              </a:buClr>
              <a:buSzPts val="1300"/>
              <a:buNone/>
            </a:pPr>
            <a:r>
              <a:rPr lang="en-US" sz="2400"/>
              <a:t>13. Celebrate Cultural and Religious Holidays: </a:t>
            </a:r>
            <a:r>
              <a:rPr lang="en-US" sz="2400" b="0"/>
              <a:t>Acknowledge and celebrate cultural and religious holidays within the school community to demonstrate respect and appreciation for different traditions.</a:t>
            </a:r>
            <a:endParaRPr/>
          </a:p>
          <a:p>
            <a:pPr marL="0" lvl="0" indent="0" algn="l" rtl="0">
              <a:lnSpc>
                <a:spcPct val="120000"/>
              </a:lnSpc>
              <a:spcBef>
                <a:spcPts val="0"/>
              </a:spcBef>
              <a:spcAft>
                <a:spcPts val="0"/>
              </a:spcAft>
              <a:buClr>
                <a:srgbClr val="000000"/>
              </a:buClr>
              <a:buSzPts val="1300"/>
              <a:buNone/>
            </a:pPr>
            <a:endParaRPr sz="2400" b="0"/>
          </a:p>
          <a:p>
            <a:pPr marL="285750" lvl="0" indent="-203200" algn="l" rtl="0">
              <a:lnSpc>
                <a:spcPct val="120000"/>
              </a:lnSpc>
              <a:spcBef>
                <a:spcPts val="0"/>
              </a:spcBef>
              <a:spcAft>
                <a:spcPts val="0"/>
              </a:spcAft>
              <a:buClr>
                <a:srgbClr val="000000"/>
              </a:buClr>
              <a:buSzPts val="1300"/>
              <a:buFont typeface="Noto Sans Symbols"/>
              <a:buNone/>
            </a:pPr>
            <a:endParaRPr sz="2400" b="0"/>
          </a:p>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1300"/>
              <a:buNone/>
            </a:pPr>
            <a:endParaRPr sz="2400" b="0"/>
          </a:p>
          <a:p>
            <a:pPr marL="0" lvl="0" indent="0" algn="l" rtl="0">
              <a:lnSpc>
                <a:spcPct val="120000"/>
              </a:lnSpc>
              <a:spcBef>
                <a:spcPts val="0"/>
              </a:spcBef>
              <a:spcAft>
                <a:spcPts val="0"/>
              </a:spcAft>
              <a:buClr>
                <a:srgbClr val="000000"/>
              </a:buClr>
              <a:buSzPts val="800"/>
              <a:buNone/>
            </a:pPr>
            <a:endParaRPr sz="2400"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26"/>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596" name="Google Shape;596;p26"/>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Quiz 3</a:t>
            </a:r>
            <a:endParaRPr/>
          </a:p>
        </p:txBody>
      </p:sp>
      <p:sp>
        <p:nvSpPr>
          <p:cNvPr id="597" name="Google Shape;597;p26"/>
          <p:cNvSpPr txBox="1"/>
          <p:nvPr/>
        </p:nvSpPr>
        <p:spPr>
          <a:xfrm>
            <a:off x="635620" y="981307"/>
            <a:ext cx="10671717" cy="65535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What are characteristics of a culturally sensitive behavior? Select all that apply: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AutoNum type="alphaLcParenR"/>
            </a:pPr>
            <a:r>
              <a:rPr lang="en-US" sz="2400" b="0" i="0" u="none" strike="noStrike" cap="none">
                <a:solidFill>
                  <a:schemeClr val="dk1"/>
                </a:solidFill>
                <a:latin typeface="Calibri"/>
                <a:ea typeface="Calibri"/>
                <a:cs typeface="Calibri"/>
                <a:sym typeface="Calibri"/>
              </a:rPr>
              <a:t>Using appropriate word/s for greeting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Calibri"/>
              <a:buAutoNum type="alphaLcParenR"/>
            </a:pPr>
            <a:r>
              <a:rPr lang="en-US" sz="2400" b="0" i="0" u="none" strike="noStrike" cap="none">
                <a:solidFill>
                  <a:schemeClr val="dk1"/>
                </a:solidFill>
                <a:latin typeface="Calibri"/>
                <a:ea typeface="Calibri"/>
                <a:cs typeface="Calibri"/>
                <a:sym typeface="Calibri"/>
              </a:rPr>
              <a:t>Using the correct ethnic names and pronunciations.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Calibri"/>
              <a:buAutoNum type="alphaLcParenR"/>
            </a:pPr>
            <a:r>
              <a:rPr lang="en-US" sz="2400" b="0" i="0" u="none" strike="noStrike" cap="none">
                <a:solidFill>
                  <a:schemeClr val="dk1"/>
                </a:solidFill>
                <a:latin typeface="Calibri"/>
                <a:ea typeface="Calibri"/>
                <a:cs typeface="Calibri"/>
                <a:sym typeface="Calibri"/>
              </a:rPr>
              <a:t>Checking dress code before entering the religious sites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Calibri"/>
              <a:buAutoNum type="alphaLcParenR"/>
            </a:pPr>
            <a:r>
              <a:rPr lang="en-US" sz="2400" b="0" i="0" u="none" strike="noStrike" cap="none">
                <a:solidFill>
                  <a:schemeClr val="dk1"/>
                </a:solidFill>
                <a:latin typeface="Calibri"/>
                <a:ea typeface="Calibri"/>
                <a:cs typeface="Calibri"/>
                <a:sym typeface="Calibri"/>
              </a:rPr>
              <a:t>Showing indifference and disrespect towards local and religious customs and rituals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Calibri"/>
              <a:buAutoNum type="alphaLcParenR"/>
            </a:pPr>
            <a:r>
              <a:rPr lang="en-US" sz="2400" b="0" i="0" u="none" strike="noStrike" cap="none">
                <a:solidFill>
                  <a:schemeClr val="dk1"/>
                </a:solidFill>
                <a:latin typeface="Calibri"/>
                <a:ea typeface="Calibri"/>
                <a:cs typeface="Calibri"/>
                <a:sym typeface="Calibri"/>
              </a:rPr>
              <a:t>Intentionally misspelling cultural and religious sacred rites and rituals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Calibri"/>
              <a:buAutoNum type="alphaLcParenR"/>
            </a:pPr>
            <a:r>
              <a:rPr lang="en-US" sz="2400" b="0" i="0" u="none" strike="noStrike" cap="none">
                <a:solidFill>
                  <a:schemeClr val="dk1"/>
                </a:solidFill>
                <a:latin typeface="Calibri"/>
                <a:ea typeface="Calibri"/>
                <a:cs typeface="Calibri"/>
                <a:sym typeface="Calibri"/>
              </a:rPr>
              <a:t>Refraining from using prejudiced, biased, and stereotypical words and image captions.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Calibri"/>
              <a:buAutoNum type="alphaLcParenR"/>
            </a:pPr>
            <a:r>
              <a:rPr lang="en-US" sz="2400" b="0" i="0" u="none" strike="noStrike" cap="none">
                <a:solidFill>
                  <a:schemeClr val="dk1"/>
                </a:solidFill>
                <a:latin typeface="Calibri"/>
                <a:ea typeface="Calibri"/>
                <a:cs typeface="Calibri"/>
                <a:sym typeface="Calibri"/>
              </a:rPr>
              <a:t>Showing respect for authenticity of artistic elements of cultural and religious artifacts (e.g., design, color, music, intellectual property, and musical instruments, and handicrafts).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260350" algn="l" rtl="0">
              <a:lnSpc>
                <a:spcPct val="90000"/>
              </a:lnSpc>
              <a:spcBef>
                <a:spcPts val="1000"/>
              </a:spcBef>
              <a:spcAft>
                <a:spcPts val="0"/>
              </a:spcAft>
              <a:buClr>
                <a:srgbClr val="000000"/>
              </a:buClr>
              <a:buSzPts val="1300"/>
              <a:buFont typeface="Calibri"/>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7"/>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04" name="Google Shape;604;p27"/>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Quiz 4</a:t>
            </a:r>
            <a:endParaRPr/>
          </a:p>
        </p:txBody>
      </p:sp>
      <p:sp>
        <p:nvSpPr>
          <p:cNvPr id="605" name="Google Shape;605;p27"/>
          <p:cNvSpPr txBox="1">
            <a:spLocks noGrp="1"/>
          </p:cNvSpPr>
          <p:nvPr>
            <p:ph type="body" idx="1"/>
          </p:nvPr>
        </p:nvSpPr>
        <p:spPr>
          <a:xfrm>
            <a:off x="277188" y="879923"/>
            <a:ext cx="11350193" cy="47682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i="0">
                <a:solidFill>
                  <a:srgbClr val="374151"/>
                </a:solidFill>
              </a:rPr>
              <a:t>Mark the following statements as true or false</a:t>
            </a:r>
            <a:endParaRPr/>
          </a:p>
        </p:txBody>
      </p:sp>
      <p:graphicFrame>
        <p:nvGraphicFramePr>
          <p:cNvPr id="606" name="Google Shape;606;p27"/>
          <p:cNvGraphicFramePr/>
          <p:nvPr/>
        </p:nvGraphicFramePr>
        <p:xfrm>
          <a:off x="624468" y="1305377"/>
          <a:ext cx="3000000" cy="3000000"/>
        </p:xfrm>
        <a:graphic>
          <a:graphicData uri="http://schemas.openxmlformats.org/drawingml/2006/table">
            <a:tbl>
              <a:tblPr firstRow="1" bandRow="1">
                <a:noFill/>
              </a:tblPr>
              <a:tblGrid>
                <a:gridCol w="9645800">
                  <a:extLst>
                    <a:ext uri="{9D8B030D-6E8A-4147-A177-3AD203B41FA5}">
                      <a16:colId xmlns:a16="http://schemas.microsoft.com/office/drawing/2014/main" val="20000"/>
                    </a:ext>
                  </a:extLst>
                </a:gridCol>
                <a:gridCol w="791725">
                  <a:extLst>
                    <a:ext uri="{9D8B030D-6E8A-4147-A177-3AD203B41FA5}">
                      <a16:colId xmlns:a16="http://schemas.microsoft.com/office/drawing/2014/main" val="20001"/>
                    </a:ext>
                  </a:extLst>
                </a:gridCol>
                <a:gridCol w="709075">
                  <a:extLst>
                    <a:ext uri="{9D8B030D-6E8A-4147-A177-3AD203B41FA5}">
                      <a16:colId xmlns:a16="http://schemas.microsoft.com/office/drawing/2014/main" val="20002"/>
                    </a:ext>
                  </a:extLst>
                </a:gridCol>
              </a:tblGrid>
              <a:tr h="405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lt1"/>
                          </a:solidFill>
                          <a:latin typeface="Calibri"/>
                          <a:ea typeface="Calibri"/>
                          <a:cs typeface="Calibri"/>
                          <a:sym typeface="Calibri"/>
                        </a:rPr>
                        <a:t>Statement</a:t>
                      </a:r>
                      <a:r>
                        <a:rPr lang="en-US" sz="2400" u="none" strike="noStrike" cap="none">
                          <a:solidFill>
                            <a:schemeClr val="dk1"/>
                          </a:solidFill>
                          <a:latin typeface="Calibri"/>
                          <a:ea typeface="Calibri"/>
                          <a:cs typeface="Calibri"/>
                          <a:sym typeface="Calibri"/>
                        </a:rPr>
                        <a: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lt1"/>
                          </a:solidFill>
                          <a:latin typeface="Calibri"/>
                          <a:ea typeface="Calibri"/>
                          <a:cs typeface="Calibri"/>
                          <a:sym typeface="Calibri"/>
                        </a:rPr>
                        <a:t>True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lt1"/>
                          </a:solidFill>
                          <a:latin typeface="Calibri"/>
                          <a:ea typeface="Calibri"/>
                          <a:cs typeface="Calibri"/>
                          <a:sym typeface="Calibri"/>
                        </a:rPr>
                        <a:t>False</a:t>
                      </a:r>
                      <a:endParaRPr sz="1400" u="none" strike="noStrike" cap="none"/>
                    </a:p>
                  </a:txBody>
                  <a:tcPr marL="91450" marR="91450" marT="45725" marB="45725"/>
                </a:tc>
                <a:extLst>
                  <a:ext uri="{0D108BD9-81ED-4DB2-BD59-A6C34878D82A}">
                    <a16:rowId xmlns:a16="http://schemas.microsoft.com/office/drawing/2014/main" val="10000"/>
                  </a:ext>
                </a:extLst>
              </a:tr>
              <a:tr h="56067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a)   The use of </a:t>
                      </a:r>
                      <a:r>
                        <a:rPr lang="en-US" sz="2400" b="0" i="0" u="none" strike="noStrike" cap="none">
                          <a:solidFill>
                            <a:schemeClr val="dk1"/>
                          </a:solidFill>
                          <a:latin typeface="Calibri"/>
                          <a:ea typeface="Calibri"/>
                          <a:cs typeface="Calibri"/>
                          <a:sym typeface="Calibri"/>
                        </a:rPr>
                        <a:t>neutral language, both verbal and non-verbal is a way that reflects sensitivity and appreciation for the diversity of cultures and people. </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60675">
                <a:tc>
                  <a:txBody>
                    <a:bodyPr/>
                    <a:lstStyle/>
                    <a:p>
                      <a:pPr marL="0" marR="0" lvl="0" indent="0" algn="l" rtl="0">
                        <a:lnSpc>
                          <a:spcPct val="100000"/>
                        </a:lnSpc>
                        <a:spcBef>
                          <a:spcPts val="0"/>
                        </a:spcBef>
                        <a:spcAft>
                          <a:spcPts val="0"/>
                        </a:spcAft>
                        <a:buClr>
                          <a:schemeClr val="dk1"/>
                        </a:buClr>
                        <a:buSzPts val="2400"/>
                        <a:buFont typeface="Calibri"/>
                        <a:buNone/>
                      </a:pPr>
                      <a:r>
                        <a:rPr lang="en-US" sz="2400" b="0" u="none" strike="noStrike" cap="none">
                          <a:solidFill>
                            <a:schemeClr val="dk1"/>
                          </a:solidFill>
                          <a:latin typeface="Calibri"/>
                          <a:ea typeface="Calibri"/>
                          <a:cs typeface="Calibri"/>
                          <a:sym typeface="Calibri"/>
                        </a:rPr>
                        <a:t>b)  By recognizing and respecting the various cultural practices and beliefs, people from different backgrounds can better coexist and work together towards common goals.</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6067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c)  </a:t>
                      </a:r>
                      <a:r>
                        <a:rPr lang="en-US" sz="2400" b="0" i="0" u="none" strike="noStrike" cap="none">
                          <a:solidFill>
                            <a:schemeClr val="dk1"/>
                          </a:solidFill>
                          <a:latin typeface="Calibri"/>
                          <a:ea typeface="Calibri"/>
                          <a:cs typeface="Calibri"/>
                          <a:sym typeface="Calibri"/>
                        </a:rPr>
                        <a:t>Interreligious dialogue does not promote peace and harmony among individuals and communities. On the contrary, it enhances tensions and conflicts that may arise from religious differences.</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40597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d)   The Teacher Competency Framework does not support the development of cultural- and conflict sensitivity.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28"/>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13" name="Google Shape;613;p2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endParaRPr/>
          </a:p>
        </p:txBody>
      </p:sp>
      <p:sp>
        <p:nvSpPr>
          <p:cNvPr id="614" name="Google Shape;614;p28"/>
          <p:cNvSpPr txBox="1">
            <a:spLocks noGrp="1"/>
          </p:cNvSpPr>
          <p:nvPr>
            <p:ph type="body" idx="1"/>
          </p:nvPr>
        </p:nvSpPr>
        <p:spPr>
          <a:xfrm>
            <a:off x="277188" y="1625768"/>
            <a:ext cx="11350200" cy="4463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endParaRPr sz="2800" b="0"/>
          </a:p>
          <a:p>
            <a:pPr marL="0" lvl="0" indent="0" algn="ctr" rtl="0">
              <a:lnSpc>
                <a:spcPct val="90000"/>
              </a:lnSpc>
              <a:spcBef>
                <a:spcPts val="1000"/>
              </a:spcBef>
              <a:spcAft>
                <a:spcPts val="0"/>
              </a:spcAft>
              <a:buSzPts val="2800"/>
              <a:buNone/>
            </a:pPr>
            <a:endParaRPr sz="2800" b="0"/>
          </a:p>
          <a:p>
            <a:pPr marL="0" lvl="0" indent="0" algn="ctr" rtl="0">
              <a:lnSpc>
                <a:spcPct val="90000"/>
              </a:lnSpc>
              <a:spcBef>
                <a:spcPts val="1000"/>
              </a:spcBef>
              <a:spcAft>
                <a:spcPts val="0"/>
              </a:spcAft>
              <a:buSzPts val="2800"/>
              <a:buNone/>
            </a:pPr>
            <a:r>
              <a:rPr lang="en-US" sz="2800"/>
              <a:t>PART II</a:t>
            </a:r>
            <a:endParaRPr/>
          </a:p>
          <a:p>
            <a:pPr marL="0" lvl="0" indent="0" algn="ctr" rtl="0">
              <a:lnSpc>
                <a:spcPct val="90000"/>
              </a:lnSpc>
              <a:spcBef>
                <a:spcPts val="1000"/>
              </a:spcBef>
              <a:spcAft>
                <a:spcPts val="0"/>
              </a:spcAft>
              <a:buSzPts val="2800"/>
              <a:buNone/>
            </a:pPr>
            <a:r>
              <a:rPr lang="en-US" sz="2800" b="0"/>
              <a:t>Implementation </a:t>
            </a:r>
            <a:r>
              <a:rPr lang="en-US" sz="2800"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Activities</a:t>
            </a:r>
            <a:r>
              <a:rPr lang="en-US" sz="2800"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29"/>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21" name="Google Shape;621;p29"/>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b="1"/>
              <a:t>Activity 1: Cultural Storytelling &amp; Cultural Exchange</a:t>
            </a:r>
            <a:endParaRPr sz="2400">
              <a:solidFill>
                <a:schemeClr val="lt1"/>
              </a:solidFill>
            </a:endParaRPr>
          </a:p>
        </p:txBody>
      </p:sp>
      <p:sp>
        <p:nvSpPr>
          <p:cNvPr id="622" name="Google Shape;622;p29"/>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623" name="Google Shape;623;p29"/>
          <p:cNvSpPr txBox="1"/>
          <p:nvPr/>
        </p:nvSpPr>
        <p:spPr>
          <a:xfrm>
            <a:off x="277200" y="1188681"/>
            <a:ext cx="11722800" cy="3786600"/>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Covered Competencies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highlight>
                  <a:srgbClr val="C0C0C0"/>
                </a:highlight>
                <a:latin typeface="Calibri"/>
                <a:ea typeface="Calibri"/>
                <a:cs typeface="Calibri"/>
                <a:sym typeface="Calibri"/>
              </a:rPr>
              <a:t>CSE 4.4 </a:t>
            </a:r>
            <a:r>
              <a:rPr lang="en-US" sz="2400" b="0" i="0" u="none" strike="noStrike" cap="none">
                <a:solidFill>
                  <a:schemeClr val="dk1"/>
                </a:solidFill>
                <a:latin typeface="Calibri"/>
                <a:ea typeface="Calibri"/>
                <a:cs typeface="Calibri"/>
                <a:sym typeface="Calibri"/>
              </a:rPr>
              <a:t>Teacher supports students’ building, development and maintenance of healthy interpersonal relationships, cooperation and acceptance of differences.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highlight>
                  <a:srgbClr val="C0C0C0"/>
                </a:highlight>
                <a:latin typeface="Calibri"/>
                <a:ea typeface="Calibri"/>
                <a:cs typeface="Calibri"/>
                <a:sym typeface="Calibri"/>
              </a:rPr>
              <a:t>CSE 8: </a:t>
            </a:r>
            <a:r>
              <a:rPr lang="en-US" sz="2400" b="0" i="0" u="none" strike="noStrike" cap="none">
                <a:solidFill>
                  <a:schemeClr val="dk1"/>
                </a:solidFill>
                <a:latin typeface="Calibri"/>
                <a:ea typeface="Calibri"/>
                <a:cs typeface="Calibri"/>
                <a:sym typeface="Calibri"/>
              </a:rPr>
              <a:t>Abides by principles of cultural sensitivity, authenticity, cultural identity, tolerance of differences (diversity), which are media and information literacy (MIL) core values.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highlight>
                  <a:srgbClr val="C0C0C0"/>
                </a:highlight>
                <a:latin typeface="Calibri"/>
                <a:ea typeface="Calibri"/>
                <a:cs typeface="Calibri"/>
                <a:sym typeface="Calibri"/>
              </a:rPr>
              <a:t>CSE 20:</a:t>
            </a:r>
            <a:r>
              <a:rPr lang="en-US" sz="2400" b="0" i="0" u="none" strike="noStrike" cap="none">
                <a:solidFill>
                  <a:schemeClr val="dk1"/>
                </a:solidFill>
                <a:latin typeface="Calibri"/>
                <a:ea typeface="Calibri"/>
                <a:cs typeface="Calibri"/>
                <a:sym typeface="Calibri"/>
              </a:rPr>
              <a:t> Use culturally, socially and linguistically relevant curricula are used to provide formal and non-formal education appropriate to the particular context and needs of learners.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highlight>
                  <a:srgbClr val="C0C0C0"/>
                </a:highlight>
                <a:latin typeface="Calibri"/>
                <a:ea typeface="Calibri"/>
                <a:cs typeface="Calibri"/>
                <a:sym typeface="Calibri"/>
              </a:rPr>
              <a:t>CSE 25: </a:t>
            </a:r>
            <a:r>
              <a:rPr lang="en-US" sz="2400" b="0" i="0" u="none" strike="noStrike" cap="none">
                <a:solidFill>
                  <a:schemeClr val="dk1"/>
                </a:solidFill>
                <a:latin typeface="Calibri"/>
                <a:ea typeface="Calibri"/>
                <a:cs typeface="Calibri"/>
                <a:sym typeface="Calibri"/>
              </a:rPr>
              <a:t>Involving parents and community members in the instruction and learning processes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highlight>
                  <a:srgbClr val="C0C0C0"/>
                </a:highlight>
                <a:latin typeface="Calibri"/>
                <a:ea typeface="Calibri"/>
                <a:cs typeface="Calibri"/>
                <a:sym typeface="Calibri"/>
              </a:rPr>
              <a:t>CSE 26: </a:t>
            </a:r>
            <a:r>
              <a:rPr lang="en-US" sz="2400" b="0" i="0" u="none" strike="noStrike" cap="none">
                <a:solidFill>
                  <a:schemeClr val="dk1"/>
                </a:solidFill>
                <a:latin typeface="Calibri"/>
                <a:ea typeface="Calibri"/>
                <a:cs typeface="Calibri"/>
                <a:sym typeface="Calibri"/>
              </a:rPr>
              <a:t>Develop low-cost or no-cost teaching and learning materials together with community members, parents, other teachers, or small groups of learners</a:t>
            </a:r>
            <a:endParaRPr sz="24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22" name="Google Shape;422;p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Learning Objectives</a:t>
            </a:r>
            <a:endParaRPr/>
          </a:p>
        </p:txBody>
      </p:sp>
      <p:sp>
        <p:nvSpPr>
          <p:cNvPr id="423" name="Google Shape;423;p3"/>
          <p:cNvSpPr txBox="1">
            <a:spLocks noGrp="1"/>
          </p:cNvSpPr>
          <p:nvPr>
            <p:ph type="body" idx="1"/>
          </p:nvPr>
        </p:nvSpPr>
        <p:spPr>
          <a:xfrm>
            <a:off x="420879" y="1123377"/>
            <a:ext cx="11350208" cy="461124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600"/>
              <a:buFont typeface="Arial"/>
              <a:buNone/>
            </a:pPr>
            <a:r>
              <a:rPr lang="en-US" i="0" u="none" strike="noStrike" cap="none">
                <a:solidFill>
                  <a:schemeClr val="dk1"/>
                </a:solidFill>
                <a:latin typeface="Calibri"/>
                <a:ea typeface="Calibri"/>
                <a:cs typeface="Calibri"/>
                <a:sym typeface="Calibri"/>
              </a:rPr>
              <a:t>After the completion of this module, participants will be able to:</a:t>
            </a:r>
            <a:endParaRPr/>
          </a:p>
          <a:p>
            <a:pPr marL="0" marR="0" lvl="0" indent="0" algn="l" rtl="0">
              <a:lnSpc>
                <a:spcPct val="100000"/>
              </a:lnSpc>
              <a:spcBef>
                <a:spcPts val="0"/>
              </a:spcBef>
              <a:spcAft>
                <a:spcPts val="0"/>
              </a:spcAft>
              <a:buClr>
                <a:schemeClr val="dk1"/>
              </a:buClr>
              <a:buSzPts val="2600"/>
              <a:buFont typeface="Arial"/>
              <a:buNone/>
            </a:pPr>
            <a:endParaRPr b="0">
              <a:solidFill>
                <a:schemeClr val="dk1"/>
              </a:solidFill>
            </a:endParaRPr>
          </a:p>
          <a:p>
            <a:pPr marL="285750" lvl="0" indent="-285750" algn="l" rtl="0">
              <a:lnSpc>
                <a:spcPct val="90000"/>
              </a:lnSpc>
              <a:spcBef>
                <a:spcPts val="0"/>
              </a:spcBef>
              <a:spcAft>
                <a:spcPts val="0"/>
              </a:spcAft>
              <a:buClr>
                <a:srgbClr val="000000"/>
              </a:buClr>
              <a:buSzPts val="1300"/>
              <a:buFont typeface="Noto Sans Symbols"/>
              <a:buChar char="❑"/>
            </a:pPr>
            <a:r>
              <a:rPr lang="en-US" b="0"/>
              <a:t>Understand the concept of Cultural Sensitivity </a:t>
            </a:r>
            <a:endParaRPr/>
          </a:p>
          <a:p>
            <a:pPr marL="285750" lvl="0" indent="-285750" algn="l" rtl="0">
              <a:lnSpc>
                <a:spcPct val="90000"/>
              </a:lnSpc>
              <a:spcBef>
                <a:spcPts val="0"/>
              </a:spcBef>
              <a:spcAft>
                <a:spcPts val="0"/>
              </a:spcAft>
              <a:buClr>
                <a:srgbClr val="000000"/>
              </a:buClr>
              <a:buSzPts val="1300"/>
              <a:buFont typeface="Noto Sans Symbols"/>
              <a:buChar char="❑"/>
            </a:pPr>
            <a:r>
              <a:rPr lang="en-US" b="0"/>
              <a:t>Describe the characteristics of culturally sensitive behavior</a:t>
            </a:r>
            <a:endParaRPr/>
          </a:p>
          <a:p>
            <a:pPr marL="285750" lvl="0" indent="-285750" algn="l" rtl="0">
              <a:lnSpc>
                <a:spcPct val="90000"/>
              </a:lnSpc>
              <a:spcBef>
                <a:spcPts val="0"/>
              </a:spcBef>
              <a:spcAft>
                <a:spcPts val="0"/>
              </a:spcAft>
              <a:buClr>
                <a:srgbClr val="000000"/>
              </a:buClr>
              <a:buSzPts val="1300"/>
              <a:buFont typeface="Noto Sans Symbols"/>
              <a:buChar char="❑"/>
            </a:pPr>
            <a:r>
              <a:rPr lang="en-US" b="0"/>
              <a:t>Appreciate the importance of cultural sensitivity in a context characterized by diversity </a:t>
            </a:r>
            <a:endParaRPr/>
          </a:p>
          <a:p>
            <a:pPr marL="285750" lvl="0" indent="-285750" algn="l" rtl="0">
              <a:lnSpc>
                <a:spcPct val="90000"/>
              </a:lnSpc>
              <a:spcBef>
                <a:spcPts val="0"/>
              </a:spcBef>
              <a:spcAft>
                <a:spcPts val="0"/>
              </a:spcAft>
              <a:buClr>
                <a:srgbClr val="000000"/>
              </a:buClr>
              <a:buSzPts val="1300"/>
              <a:buFont typeface="Noto Sans Symbols"/>
              <a:buChar char="❑"/>
            </a:pPr>
            <a:r>
              <a:rPr lang="en-US" b="0"/>
              <a:t>Describe how the CSE AoF help in the enhancement of social cohesion, inclusivity, and cultural sensitivity </a:t>
            </a:r>
            <a:endParaRPr/>
          </a:p>
          <a:p>
            <a:pPr marL="285750" lvl="0" indent="-285750" algn="l" rtl="0">
              <a:lnSpc>
                <a:spcPct val="90000"/>
              </a:lnSpc>
              <a:spcBef>
                <a:spcPts val="0"/>
              </a:spcBef>
              <a:spcAft>
                <a:spcPts val="0"/>
              </a:spcAft>
              <a:buClr>
                <a:srgbClr val="000000"/>
              </a:buClr>
              <a:buSzPts val="1300"/>
              <a:buFont typeface="Noto Sans Symbols"/>
              <a:buChar char="❑"/>
            </a:pPr>
            <a:r>
              <a:rPr lang="en-US" b="0"/>
              <a:t>Apply a set of learning activities that support the development and enhancement of cultural sensitivity</a:t>
            </a:r>
            <a:endParaRPr/>
          </a:p>
          <a:p>
            <a:pPr marL="0" marR="0" lvl="0" indent="0" algn="l" rtl="0">
              <a:lnSpc>
                <a:spcPct val="100000"/>
              </a:lnSpc>
              <a:spcBef>
                <a:spcPts val="0"/>
              </a:spcBef>
              <a:spcAft>
                <a:spcPts val="0"/>
              </a:spcAft>
              <a:buClr>
                <a:schemeClr val="dk1"/>
              </a:buClr>
              <a:buSzPts val="2600"/>
              <a:buFont typeface="Arial"/>
              <a:buNone/>
            </a:pPr>
            <a:endParaRPr b="0" i="0" u="none" strike="noStrike" cap="none">
              <a:solidFill>
                <a:srgbClr val="000000"/>
              </a:solidFill>
            </a:endParaRPr>
          </a:p>
          <a:p>
            <a:pPr marL="0" marR="0" lvl="0" indent="0" algn="l" rtl="0">
              <a:lnSpc>
                <a:spcPct val="100000"/>
              </a:lnSpc>
              <a:spcBef>
                <a:spcPts val="520"/>
              </a:spcBef>
              <a:spcAft>
                <a:spcPts val="0"/>
              </a:spcAft>
              <a:buClr>
                <a:schemeClr val="dk1"/>
              </a:buClr>
              <a:buSzPts val="2600"/>
              <a:buFont typeface="Arial"/>
              <a:buNone/>
            </a:pPr>
            <a:endParaRPr b="0" i="0" u="none" strike="noStrike" cap="none">
              <a:solidFill>
                <a:schemeClr val="dk1"/>
              </a:solidFill>
              <a:latin typeface="Calibri"/>
              <a:ea typeface="Calibri"/>
              <a:cs typeface="Calibri"/>
              <a:sym typeface="Calibri"/>
            </a:endParaRPr>
          </a:p>
          <a:p>
            <a:pPr marL="863600" marR="0" lvl="2" indent="-326390" algn="l" rtl="0">
              <a:lnSpc>
                <a:spcPct val="100000"/>
              </a:lnSpc>
              <a:spcBef>
                <a:spcPts val="480"/>
              </a:spcBef>
              <a:spcAft>
                <a:spcPts val="0"/>
              </a:spcAft>
              <a:buClr>
                <a:schemeClr val="dk1"/>
              </a:buClr>
              <a:buSzPts val="2160"/>
              <a:buFont typeface="Noto Sans Symbols"/>
              <a:buNone/>
            </a:pPr>
            <a:endParaRPr sz="2400" b="0" i="0" u="none" strike="noStrike" cap="none">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024A84"/>
              </a:buClr>
              <a:buSzPts val="2400"/>
              <a:buFont typeface="Arial"/>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0"/>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30" name="Google Shape;630;p30"/>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b="1"/>
              <a:t>Activity 1: Cultural Storytelling &amp; Cultural Exchange</a:t>
            </a:r>
            <a:endParaRPr sz="2400">
              <a:solidFill>
                <a:schemeClr val="lt1"/>
              </a:solidFill>
            </a:endParaRPr>
          </a:p>
        </p:txBody>
      </p:sp>
      <p:sp>
        <p:nvSpPr>
          <p:cNvPr id="631" name="Google Shape;631;p30"/>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632" name="Google Shape;632;p30"/>
          <p:cNvSpPr txBox="1"/>
          <p:nvPr/>
        </p:nvSpPr>
        <p:spPr>
          <a:xfrm>
            <a:off x="420894" y="769189"/>
            <a:ext cx="11350193"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Learning Objective: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To engage students in a meaningful exploration of the history, values, and beliefs of different ethnic and religious groups through storytelling and oral traditions.</a:t>
            </a:r>
            <a:endParaRPr sz="24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Materials Needed:</a:t>
            </a:r>
            <a:endParaRPr sz="2400" b="0" i="1"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Various cultural artifacts (optional)</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Guest speakers or community members representing different ethnic and religious backgrounds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Recording equipment (audio or video, if available)</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1"/>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39" name="Google Shape;639;p3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b="1"/>
              <a:t>Activity 1: Cultural Storytelling &amp; Cultural Exchange</a:t>
            </a:r>
            <a:endParaRPr sz="2400">
              <a:solidFill>
                <a:schemeClr val="lt1"/>
              </a:solidFill>
            </a:endParaRPr>
          </a:p>
        </p:txBody>
      </p:sp>
      <p:sp>
        <p:nvSpPr>
          <p:cNvPr id="640" name="Google Shape;640;p31"/>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641" name="Google Shape;641;p31"/>
          <p:cNvSpPr txBox="1"/>
          <p:nvPr/>
        </p:nvSpPr>
        <p:spPr>
          <a:xfrm>
            <a:off x="420894" y="769189"/>
            <a:ext cx="11350200" cy="5264100"/>
          </a:xfrm>
          <a:prstGeom prst="rect">
            <a:avLst/>
          </a:prstGeom>
          <a:noFill/>
          <a:ln>
            <a:noFill/>
          </a:ln>
        </p:spPr>
        <p:txBody>
          <a:bodyPr spcFirstLastPara="1" wrap="square" lIns="91425" tIns="45700" rIns="91425" bIns="45700" anchor="t" anchorCtr="0">
            <a:spAutoFit/>
          </a:bodyPr>
          <a:lstStyle/>
          <a:p>
            <a:pPr marL="457200" marR="0" lvl="0" indent="-304800" algn="l" rtl="0">
              <a:lnSpc>
                <a:spcPct val="100000"/>
              </a:lnSpc>
              <a:spcBef>
                <a:spcPts val="0"/>
              </a:spcBef>
              <a:spcAft>
                <a:spcPts val="0"/>
              </a:spcAft>
              <a:buClr>
                <a:schemeClr val="dk1"/>
              </a:buClr>
              <a:buSzPts val="2400"/>
              <a:buFont typeface="Calibri"/>
              <a:buNone/>
            </a:pPr>
            <a:endParaRPr sz="24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Activity Steps:</a:t>
            </a:r>
            <a:endParaRPr sz="24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AutoNum type="arabicPeriod"/>
            </a:pPr>
            <a:r>
              <a:rPr lang="en-US" sz="2400" b="1" i="0" u="none" strike="noStrike" cap="none">
                <a:solidFill>
                  <a:schemeClr val="dk1"/>
                </a:solidFill>
                <a:latin typeface="Calibri"/>
                <a:ea typeface="Calibri"/>
                <a:cs typeface="Calibri"/>
                <a:sym typeface="Calibri"/>
              </a:rPr>
              <a:t>Preparation</a:t>
            </a:r>
            <a:endParaRPr sz="240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Reach out to community members or elders from different ethnic and religious groups who are willing to share their stories, myths, and legends with the students. Ensure that each speaker can provide insights into the history, values, and beliefs of their respective communities.</a:t>
            </a:r>
            <a:endParaRPr sz="2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Coordinate with the guest speakers to arrange a schedule that works for both them and the class. Plan for each session to last around 45 minutes to an hour.</a:t>
            </a:r>
            <a:endParaRPr sz="2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Inform your students about the upcoming sessions and the importance of listening with an open mind and respect for the speakers' cultural backgrounds.</a:t>
            </a:r>
            <a:endParaRPr sz="2400" i="0" u="none" strike="noStrike" cap="none">
              <a:solidFill>
                <a:srgbClr val="000000"/>
              </a:solidFill>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2400"/>
              <a:buFont typeface="Calibri"/>
              <a:buNone/>
            </a:pPr>
            <a:endParaRPr sz="24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2"/>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48" name="Google Shape;648;p32"/>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649" name="Google Shape;649;p32"/>
          <p:cNvSpPr txBox="1"/>
          <p:nvPr/>
        </p:nvSpPr>
        <p:spPr>
          <a:xfrm>
            <a:off x="420893" y="961731"/>
            <a:ext cx="10884415" cy="60016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2. The  Guest Speaker Session:</a:t>
            </a:r>
            <a:endParaRPr sz="2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Organize a series of sessions, each featuring a guest speaker from a different ethnic or religious group. These sessions can take place over several weeks or months, depending on the number of guest speakers.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During each session, the guest speaker should engage the students by sharing stories, myths, legends, or personal experiences that reflect the culture, history, values, and beliefs of their community.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After the storytelling session, allow students to ask questions and engage in a discussion with the guest speaker. </a:t>
            </a:r>
            <a:endParaRPr sz="2400" b="0" i="0" u="none" strike="noStrike" cap="none">
              <a:solidFill>
                <a:schemeClr val="dk1"/>
              </a:solidFill>
              <a:latin typeface="Calibri"/>
              <a:ea typeface="Calibri"/>
              <a:cs typeface="Calibri"/>
              <a:sym typeface="Calibri"/>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3. Reflection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Encourage students to reflect on what they've learned and record their thoughts and insights in a journal or class notebook after each session. This can be done individually or as part of a group discussion.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650" name="Google Shape;650;p32"/>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Scenario 1: Cultural Storytelling &amp; Cultural Exchange (cont.)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33"/>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57" name="Google Shape;657;p3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Activity 2: Community Dialogue Evening</a:t>
            </a:r>
            <a:endParaRPr/>
          </a:p>
        </p:txBody>
      </p:sp>
      <p:sp>
        <p:nvSpPr>
          <p:cNvPr id="658" name="Google Shape;658;p33"/>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659" name="Google Shape;659;p33"/>
          <p:cNvSpPr txBox="1"/>
          <p:nvPr/>
        </p:nvSpPr>
        <p:spPr>
          <a:xfrm>
            <a:off x="385051" y="4991809"/>
            <a:ext cx="11134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Learning Objective: </a:t>
            </a:r>
            <a:r>
              <a:rPr lang="en-US" sz="2400" i="0" u="none" strike="noStrike" cap="none">
                <a:solidFill>
                  <a:schemeClr val="dk1"/>
                </a:solidFill>
                <a:latin typeface="Calibri"/>
                <a:ea typeface="Calibri"/>
                <a:cs typeface="Calibri"/>
                <a:sym typeface="Calibri"/>
              </a:rPr>
              <a:t>To actively involve parents and the wider community in promoting intercultural and interreligious dialogue, fostering a sense of unity and shared understanding among students, parents, and community members.</a:t>
            </a:r>
            <a:endParaRPr sz="2400" i="0" u="none" strike="noStrike" cap="none">
              <a:solidFill>
                <a:schemeClr val="dk1"/>
              </a:solidFill>
              <a:latin typeface="Calibri"/>
              <a:ea typeface="Calibri"/>
              <a:cs typeface="Calibri"/>
              <a:sym typeface="Calibri"/>
            </a:endParaRPr>
          </a:p>
        </p:txBody>
      </p:sp>
      <p:sp>
        <p:nvSpPr>
          <p:cNvPr id="660" name="Google Shape;660;p33"/>
          <p:cNvSpPr txBox="1"/>
          <p:nvPr/>
        </p:nvSpPr>
        <p:spPr>
          <a:xfrm>
            <a:off x="385050" y="1029700"/>
            <a:ext cx="11134500" cy="3962100"/>
          </a:xfrm>
          <a:prstGeom prst="rect">
            <a:avLst/>
          </a:prstGeom>
          <a:solidFill>
            <a:srgbClr val="DDEAF6"/>
          </a:solid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400"/>
              <a:buFont typeface="Arial"/>
              <a:buNone/>
            </a:pPr>
            <a:r>
              <a:rPr lang="en-US" sz="2400" b="1" i="1">
                <a:solidFill>
                  <a:schemeClr val="dk1"/>
                </a:solidFill>
                <a:latin typeface="Calibri"/>
                <a:ea typeface="Calibri"/>
                <a:cs typeface="Calibri"/>
                <a:sym typeface="Calibri"/>
              </a:rPr>
              <a:t>Competencies covered through this activity</a:t>
            </a:r>
            <a:endParaRPr>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2400"/>
              <a:buFont typeface="Arial"/>
              <a:buNone/>
            </a:pPr>
            <a:r>
              <a:rPr lang="en-US" sz="2400">
                <a:solidFill>
                  <a:schemeClr val="dk1"/>
                </a:solidFill>
                <a:highlight>
                  <a:srgbClr val="DDEAF6"/>
                </a:highlight>
                <a:latin typeface="Calibri"/>
                <a:ea typeface="Calibri"/>
                <a:cs typeface="Calibri"/>
                <a:sym typeface="Calibri"/>
              </a:rPr>
              <a:t>CSE 5: Teacher demonstrates awareness of ways to ensure Gender Equity, Disability and Social Inclusion in teaching and learning .   </a:t>
            </a:r>
            <a:endParaRPr sz="2400">
              <a:solidFill>
                <a:schemeClr val="dk1"/>
              </a:solidFill>
              <a:highlight>
                <a:srgbClr val="DDEAF6"/>
              </a:highlight>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en-US" sz="2400">
                <a:solidFill>
                  <a:schemeClr val="dk1"/>
                </a:solidFill>
                <a:highlight>
                  <a:srgbClr val="DDEAF6"/>
                </a:highlight>
                <a:latin typeface="Calibri"/>
                <a:ea typeface="Calibri"/>
                <a:cs typeface="Calibri"/>
                <a:sym typeface="Calibri"/>
              </a:rPr>
              <a:t>CSE 6: Model and instruct on non-violence, critical thinking, peaceful conflict resolution and respect for different opinions.</a:t>
            </a:r>
            <a:endParaRPr sz="2400">
              <a:solidFill>
                <a:schemeClr val="dk1"/>
              </a:solidFill>
              <a:highlight>
                <a:srgbClr val="DDEAF6"/>
              </a:highlight>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en-US" sz="2400">
                <a:solidFill>
                  <a:schemeClr val="dk1"/>
                </a:solidFill>
                <a:highlight>
                  <a:srgbClr val="DDEAF6"/>
                </a:highlight>
                <a:latin typeface="Calibri"/>
                <a:ea typeface="Calibri"/>
                <a:cs typeface="Calibri"/>
                <a:sym typeface="Calibri"/>
              </a:rPr>
              <a:t>CSE 8: Abides by principles of cultural sensitivity, authenticity, cultural identity, tolerance of differences (diversity), which are media and information literacy (MIL) core values.</a:t>
            </a:r>
            <a:endParaRPr sz="2400">
              <a:solidFill>
                <a:schemeClr val="dk1"/>
              </a:solidFill>
              <a:highlight>
                <a:srgbClr val="DDEAF6"/>
              </a:highlight>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en-US" sz="2400">
                <a:solidFill>
                  <a:schemeClr val="dk1"/>
                </a:solidFill>
                <a:highlight>
                  <a:srgbClr val="DDEAF6"/>
                </a:highlight>
                <a:latin typeface="Calibri"/>
                <a:ea typeface="Calibri"/>
                <a:cs typeface="Calibri"/>
                <a:sym typeface="Calibri"/>
              </a:rPr>
              <a:t>CSE 26: Develop low-cost or no-cost teaching and learning materials together with community members, parents, other teachers, or small groups of learners</a:t>
            </a: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67" name="Google Shape;667;p34"/>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Scenario 2: Community Dialogue Evening</a:t>
            </a:r>
            <a:endParaRPr/>
          </a:p>
        </p:txBody>
      </p:sp>
      <p:sp>
        <p:nvSpPr>
          <p:cNvPr id="668" name="Google Shape;668;p34"/>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669" name="Google Shape;669;p34"/>
          <p:cNvSpPr txBox="1"/>
          <p:nvPr/>
        </p:nvSpPr>
        <p:spPr>
          <a:xfrm>
            <a:off x="564604" y="1088825"/>
            <a:ext cx="10162869" cy="4893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Arial"/>
                <a:ea typeface="Arial"/>
                <a:cs typeface="Arial"/>
                <a:sym typeface="Arial"/>
              </a:rPr>
              <a:t>Materials Needed:</a:t>
            </a:r>
            <a:endParaRPr sz="2400" b="0" i="1"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Venue (school auditorium, community center, or similar)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Event promotion materials (flyers, invitations)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Refreshments (optional)</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Activity Steps: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AutoNum type="arabicPeriod"/>
            </a:pPr>
            <a:r>
              <a:rPr lang="en-US" sz="2400" b="1" i="0" u="none" strike="noStrike" cap="none">
                <a:solidFill>
                  <a:schemeClr val="dk1"/>
                </a:solidFill>
                <a:latin typeface="Calibri"/>
                <a:ea typeface="Calibri"/>
                <a:cs typeface="Calibri"/>
                <a:sym typeface="Calibri"/>
              </a:rPr>
              <a:t>Preparation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Plan and Set a Date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Select Key Topics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Invite Guest Speakers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Promote the Event</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670" name="Google Shape;670;p34"/>
          <p:cNvSpPr txBox="1"/>
          <p:nvPr/>
        </p:nvSpPr>
        <p:spPr>
          <a:xfrm>
            <a:off x="6662587" y="2935484"/>
            <a:ext cx="5252225"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2. Execution Steps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Opening Remarks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Guest Speaker Presentations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Panel Discussion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Breakout Sessions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Reflection Activity</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Closing Remarks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35"/>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77" name="Google Shape;677;p35"/>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Quiz 5</a:t>
            </a:r>
            <a:endParaRPr/>
          </a:p>
        </p:txBody>
      </p:sp>
      <p:sp>
        <p:nvSpPr>
          <p:cNvPr id="678" name="Google Shape;678;p35"/>
          <p:cNvSpPr txBox="1">
            <a:spLocks noGrp="1"/>
          </p:cNvSpPr>
          <p:nvPr>
            <p:ph type="body" idx="1"/>
          </p:nvPr>
        </p:nvSpPr>
        <p:spPr>
          <a:xfrm>
            <a:off x="232583" y="997911"/>
            <a:ext cx="11350193" cy="486217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000"/>
              <a:buNone/>
            </a:pPr>
            <a:r>
              <a:rPr lang="en-US" b="1" i="0">
                <a:solidFill>
                  <a:srgbClr val="374151"/>
                </a:solidFill>
              </a:rPr>
              <a:t>Which CSE Areas of Focus (competencies) does the Community Dialogue Event help implementing ? </a:t>
            </a:r>
            <a:r>
              <a:rPr lang="en-US">
                <a:solidFill>
                  <a:srgbClr val="374151"/>
                </a:solidFill>
              </a:rPr>
              <a:t>(Select all that apply)</a:t>
            </a:r>
            <a:endParaRPr>
              <a:solidFill>
                <a:srgbClr val="374151"/>
              </a:solidFill>
            </a:endParaRPr>
          </a:p>
          <a:p>
            <a:pPr marL="0" lvl="0" indent="0" algn="l" rtl="0">
              <a:lnSpc>
                <a:spcPct val="80000"/>
              </a:lnSpc>
              <a:spcBef>
                <a:spcPts val="0"/>
              </a:spcBef>
              <a:spcAft>
                <a:spcPts val="0"/>
              </a:spcAft>
              <a:buSzPts val="2000"/>
              <a:buNone/>
            </a:pPr>
            <a:endParaRPr>
              <a:solidFill>
                <a:srgbClr val="374151"/>
              </a:solidFill>
            </a:endParaRPr>
          </a:p>
          <a:p>
            <a:pPr marL="342900" lvl="0" indent="-368300" algn="l" rtl="0">
              <a:lnSpc>
                <a:spcPct val="80000"/>
              </a:lnSpc>
              <a:spcBef>
                <a:spcPts val="0"/>
              </a:spcBef>
              <a:spcAft>
                <a:spcPts val="0"/>
              </a:spcAft>
              <a:buSzPts val="2400"/>
              <a:buFont typeface="Calibri"/>
              <a:buAutoNum type="alphaLcParenR"/>
            </a:pPr>
            <a:r>
              <a:rPr lang="en-US" b="0"/>
              <a:t>CSE 5: Teacher demonstrates awareness of ways to ensure Gender Equity, Disability and Social Inclusion in teaching and learning.</a:t>
            </a:r>
            <a:endParaRPr b="0"/>
          </a:p>
          <a:p>
            <a:pPr marL="342900" lvl="0" indent="-368300" algn="l" rtl="0">
              <a:lnSpc>
                <a:spcPct val="80000"/>
              </a:lnSpc>
              <a:spcBef>
                <a:spcPts val="0"/>
              </a:spcBef>
              <a:spcAft>
                <a:spcPts val="0"/>
              </a:spcAft>
              <a:buSzPts val="2400"/>
              <a:buFont typeface="Calibri"/>
              <a:buAutoNum type="alphaLcParenR"/>
            </a:pPr>
            <a:r>
              <a:rPr lang="en-US" b="0"/>
              <a:t>CSE 8: Abides by principles of cultural sensitivity, authenticity, cultural identity, tolerance of differences (diversity), which are media and information literacy (MIL) core values.</a:t>
            </a:r>
            <a:endParaRPr/>
          </a:p>
          <a:p>
            <a:pPr marL="342900" lvl="0" indent="-368300" algn="l" rtl="0">
              <a:lnSpc>
                <a:spcPct val="80000"/>
              </a:lnSpc>
              <a:spcBef>
                <a:spcPts val="0"/>
              </a:spcBef>
              <a:spcAft>
                <a:spcPts val="0"/>
              </a:spcAft>
              <a:buSzPts val="2400"/>
              <a:buFont typeface="Calibri"/>
              <a:buAutoNum type="alphaLcParenR"/>
            </a:pPr>
            <a:r>
              <a:rPr lang="en-US" b="0"/>
              <a:t>CSE 17: Create or use assessment methods that are fair, reliable and conducted in a way that does not cause distress.</a:t>
            </a:r>
            <a:endParaRPr/>
          </a:p>
          <a:p>
            <a:pPr marL="342900" lvl="0" indent="-368300" algn="l" rtl="0">
              <a:lnSpc>
                <a:spcPct val="80000"/>
              </a:lnSpc>
              <a:spcBef>
                <a:spcPts val="0"/>
              </a:spcBef>
              <a:spcAft>
                <a:spcPts val="0"/>
              </a:spcAft>
              <a:buSzPts val="2400"/>
              <a:buFont typeface="Calibri"/>
              <a:buAutoNum type="alphaLcParenR"/>
            </a:pPr>
            <a:r>
              <a:rPr lang="en-US" b="0"/>
              <a:t>CSE 18: Develop assessments that reflect the content / materials taught rather than the standard curriculum</a:t>
            </a:r>
            <a:endParaRPr/>
          </a:p>
          <a:p>
            <a:pPr marL="342900" lvl="0" indent="-368300" algn="l" rtl="0">
              <a:lnSpc>
                <a:spcPct val="80000"/>
              </a:lnSpc>
              <a:spcBef>
                <a:spcPts val="0"/>
              </a:spcBef>
              <a:spcAft>
                <a:spcPts val="0"/>
              </a:spcAft>
              <a:buSzPts val="2400"/>
              <a:buFont typeface="Calibri"/>
              <a:buAutoNum type="alphaLcParenR"/>
            </a:pPr>
            <a:r>
              <a:rPr lang="en-US" b="0">
                <a:solidFill>
                  <a:srgbClr val="000000"/>
                </a:solidFill>
              </a:rPr>
              <a:t>CSE 25: Involving parents and community members in the instruction and learning processes</a:t>
            </a:r>
            <a:endParaRPr b="0">
              <a:solidFill>
                <a:srgbClr val="000000"/>
              </a:solidFill>
            </a:endParaRPr>
          </a:p>
          <a:p>
            <a:pPr marL="342900" lvl="0" indent="-368300" algn="l" rtl="0">
              <a:lnSpc>
                <a:spcPct val="80000"/>
              </a:lnSpc>
              <a:spcBef>
                <a:spcPts val="0"/>
              </a:spcBef>
              <a:spcAft>
                <a:spcPts val="0"/>
              </a:spcAft>
              <a:buSzPts val="2400"/>
              <a:buFont typeface="Calibri"/>
              <a:buAutoNum type="alphaLcParenR"/>
            </a:pPr>
            <a:r>
              <a:rPr lang="en-US" b="0">
                <a:solidFill>
                  <a:srgbClr val="000000"/>
                </a:solidFill>
              </a:rPr>
              <a:t>CSE 26: Develop low-cost or no-cost teaching and learning materials together with community members, parents, other teachers, or small groups of learners</a:t>
            </a:r>
            <a:endParaRPr b="0">
              <a:solidFill>
                <a:srgbClr val="000000"/>
              </a:solidFill>
            </a:endParaRPr>
          </a:p>
          <a:p>
            <a:pPr marL="342900" lvl="0" indent="-215900" algn="l" rtl="0">
              <a:lnSpc>
                <a:spcPct val="107000"/>
              </a:lnSpc>
              <a:spcBef>
                <a:spcPts val="2000"/>
              </a:spcBef>
              <a:spcAft>
                <a:spcPts val="0"/>
              </a:spcAft>
              <a:buSzPts val="2000"/>
              <a:buFont typeface="Calibri"/>
              <a:buNone/>
            </a:pPr>
            <a:endParaRPr sz="2000" b="0"/>
          </a:p>
          <a:p>
            <a:pPr marL="0" lvl="0" indent="0" algn="l" rtl="0">
              <a:lnSpc>
                <a:spcPct val="90000"/>
              </a:lnSpc>
              <a:spcBef>
                <a:spcPts val="1800"/>
              </a:spcBef>
              <a:spcAft>
                <a:spcPts val="0"/>
              </a:spcAft>
              <a:buSzPts val="2000"/>
              <a:buNone/>
            </a:pPr>
            <a:endParaRPr sz="2000" b="0"/>
          </a:p>
          <a:p>
            <a:pPr marL="0" lvl="0" indent="0" algn="l" rtl="0">
              <a:lnSpc>
                <a:spcPct val="90000"/>
              </a:lnSpc>
              <a:spcBef>
                <a:spcPts val="1000"/>
              </a:spcBef>
              <a:spcAft>
                <a:spcPts val="0"/>
              </a:spcAft>
              <a:buSzPts val="2000"/>
              <a:buNone/>
            </a:pPr>
            <a:r>
              <a:rPr lang="en-US" sz="2000">
                <a:solidFill>
                  <a:srgbClr val="374151"/>
                </a:solidFill>
              </a:rPr>
              <a:t> </a:t>
            </a:r>
            <a:endParaRPr sz="2000" b="1" i="0">
              <a:solidFill>
                <a:srgbClr val="37415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6"/>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85" name="Google Shape;685;p36"/>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Activity 3: Empathy Circle</a:t>
            </a:r>
            <a:endParaRPr/>
          </a:p>
        </p:txBody>
      </p:sp>
      <p:sp>
        <p:nvSpPr>
          <p:cNvPr id="686" name="Google Shape;686;p36"/>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687" name="Google Shape;687;p36"/>
          <p:cNvSpPr txBox="1"/>
          <p:nvPr/>
        </p:nvSpPr>
        <p:spPr>
          <a:xfrm>
            <a:off x="564604" y="1003487"/>
            <a:ext cx="11350200" cy="3648300"/>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Competencies covered through this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r>
              <a:rPr lang="en-US" sz="2400" b="0" i="0" u="none" strike="noStrike" cap="none">
                <a:solidFill>
                  <a:schemeClr val="dk1"/>
                </a:solidFill>
                <a:highlight>
                  <a:srgbClr val="C0C0C0"/>
                </a:highlight>
                <a:latin typeface="Calibri"/>
                <a:ea typeface="Calibri"/>
                <a:cs typeface="Calibri"/>
                <a:sym typeface="Calibri"/>
              </a:rPr>
              <a:t>CSE 4.4: </a:t>
            </a:r>
            <a:r>
              <a:rPr lang="en-US" sz="2400" b="0" i="0" u="none" strike="noStrike" cap="none">
                <a:solidFill>
                  <a:schemeClr val="dk1"/>
                </a:solidFill>
                <a:latin typeface="Calibri"/>
                <a:ea typeface="Calibri"/>
                <a:cs typeface="Calibri"/>
                <a:sym typeface="Calibri"/>
              </a:rPr>
              <a:t>Teacher supports students’ building, development and maintenance of healthy interpersonal relationships, cooperation and acceptance of differences.</a:t>
            </a: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highlight>
                  <a:srgbClr val="C0C0C0"/>
                </a:highlight>
                <a:latin typeface="Calibri"/>
                <a:ea typeface="Calibri"/>
                <a:cs typeface="Calibri"/>
                <a:sym typeface="Calibri"/>
              </a:rPr>
              <a:t>CSE 5: </a:t>
            </a:r>
            <a:r>
              <a:rPr lang="en-US" sz="2400" b="0" i="0" u="none" strike="noStrike" cap="none">
                <a:solidFill>
                  <a:schemeClr val="dk1"/>
                </a:solidFill>
                <a:latin typeface="Calibri"/>
                <a:ea typeface="Calibri"/>
                <a:cs typeface="Calibri"/>
                <a:sym typeface="Calibri"/>
              </a:rPr>
              <a:t>Teacher demonstrates awareness of ways to ensure Gender Equity, Disability and Social Inclusion in teaching and learning.</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highlight>
                  <a:srgbClr val="C0C0C0"/>
                </a:highlight>
                <a:latin typeface="Calibri"/>
                <a:ea typeface="Calibri"/>
                <a:cs typeface="Calibri"/>
                <a:sym typeface="Calibri"/>
              </a:rPr>
              <a:t>CSE 6: </a:t>
            </a:r>
            <a:r>
              <a:rPr lang="en-US" sz="2400" b="0" i="0" u="none" strike="noStrike" cap="none">
                <a:solidFill>
                  <a:schemeClr val="dk1"/>
                </a:solidFill>
                <a:latin typeface="Calibri"/>
                <a:ea typeface="Calibri"/>
                <a:cs typeface="Calibri"/>
                <a:sym typeface="Calibri"/>
              </a:rPr>
              <a:t>Model and instruct on non-violence, critical thinking, peaceful conflict resolution and respect for different opinions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7"/>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694" name="Google Shape;694;p37"/>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Activity 3: Empathy Circle</a:t>
            </a:r>
            <a:endParaRPr/>
          </a:p>
        </p:txBody>
      </p:sp>
      <p:sp>
        <p:nvSpPr>
          <p:cNvPr id="695" name="Google Shape;695;p37"/>
          <p:cNvSpPr txBox="1"/>
          <p:nvPr/>
        </p:nvSpPr>
        <p:spPr>
          <a:xfrm>
            <a:off x="564604" y="1003487"/>
            <a:ext cx="11350200" cy="425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Learning Objective: </a:t>
            </a:r>
            <a:r>
              <a:rPr lang="en-US" sz="2400" i="0" u="none" strike="noStrike" cap="none">
                <a:solidFill>
                  <a:schemeClr val="dk1"/>
                </a:solidFill>
                <a:latin typeface="Calibri"/>
                <a:ea typeface="Calibri"/>
                <a:cs typeface="Calibri"/>
                <a:sym typeface="Calibri"/>
              </a:rPr>
              <a:t>To foster </a:t>
            </a:r>
            <a:r>
              <a:rPr lang="en-US" sz="240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empathy</a:t>
            </a:r>
            <a:r>
              <a:rPr lang="en-US" sz="2400" i="0" u="none" strike="noStrike" cap="none">
                <a:solidFill>
                  <a:schemeClr val="dk1"/>
                </a:solidFill>
                <a:latin typeface="Calibri"/>
                <a:ea typeface="Calibri"/>
                <a:cs typeface="Calibri"/>
                <a:sym typeface="Calibri"/>
              </a:rPr>
              <a:t> and promote understanding among primary students in a conflict-prone context by encouraging them to listen and share their feelings with one another.</a:t>
            </a:r>
            <a:endParaRPr sz="14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Materials Needed:</a:t>
            </a:r>
            <a:endParaRPr sz="240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A quiet and comfortable space</a:t>
            </a:r>
            <a:endParaRPr sz="14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Chairs arranged in a circle</a:t>
            </a:r>
            <a:endParaRPr sz="14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A soft object (e.g., a stuffed animal or a small ball)</a:t>
            </a:r>
            <a:endParaRPr sz="1400"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2400"/>
              <a:buFont typeface="Arial"/>
              <a:buNone/>
            </a:pPr>
            <a:endParaRPr sz="24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38"/>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702" name="Google Shape;702;p3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Activity 3: Empathy Circle</a:t>
            </a:r>
            <a:endParaRPr/>
          </a:p>
        </p:txBody>
      </p:sp>
      <p:sp>
        <p:nvSpPr>
          <p:cNvPr id="703" name="Google Shape;703;p38"/>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704" name="Google Shape;704;p38"/>
          <p:cNvSpPr txBox="1"/>
          <p:nvPr/>
        </p:nvSpPr>
        <p:spPr>
          <a:xfrm>
            <a:off x="420895" y="769189"/>
            <a:ext cx="11062793" cy="71096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Activity Steps:</a:t>
            </a:r>
            <a:endParaRPr sz="24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AutoNum type="arabicPeriod"/>
            </a:pPr>
            <a:r>
              <a:rPr lang="en-US" sz="2400" b="1" i="0" u="none" strike="noStrike" cap="none">
                <a:solidFill>
                  <a:schemeClr val="dk1"/>
                </a:solidFill>
                <a:latin typeface="Calibri"/>
                <a:ea typeface="Calibri"/>
                <a:cs typeface="Calibri"/>
                <a:sym typeface="Calibri"/>
              </a:rPr>
              <a:t>Preparation</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Set Up the Circle:</a:t>
            </a:r>
            <a:r>
              <a:rPr lang="en-US" sz="2400" b="0" i="0" u="none" strike="noStrike" cap="none">
                <a:solidFill>
                  <a:schemeClr val="dk1"/>
                </a:solidFill>
                <a:latin typeface="Calibri"/>
                <a:ea typeface="Calibri"/>
                <a:cs typeface="Calibri"/>
                <a:sym typeface="Calibri"/>
              </a:rPr>
              <a:t> Arrange chairs in a circle in a quiet and comfortable space within the classroom or a designated area. Ensure that there is enough space for students to sit comfortably.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Introduce Empathy:</a:t>
            </a:r>
            <a:r>
              <a:rPr lang="en-US" sz="2400" b="0" i="0" u="none" strike="noStrike" cap="none">
                <a:solidFill>
                  <a:schemeClr val="dk1"/>
                </a:solidFill>
                <a:latin typeface="Calibri"/>
                <a:ea typeface="Calibri"/>
                <a:cs typeface="Calibri"/>
                <a:sym typeface="Calibri"/>
              </a:rPr>
              <a:t> Begin by explaining to the students what empathy means. Use simple language and examples that are relatable to their age group. Emphasize that empathy is about understanding how others feel and showing kindness and care.</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2. </a:t>
            </a:r>
            <a:r>
              <a:rPr lang="en-US" sz="2400" b="1" i="0" u="none" strike="noStrike" cap="none">
                <a:solidFill>
                  <a:schemeClr val="dk1"/>
                </a:solidFill>
                <a:latin typeface="Calibri"/>
                <a:ea typeface="Calibri"/>
                <a:cs typeface="Calibri"/>
                <a:sym typeface="Calibri"/>
              </a:rPr>
              <a:t>Execution</a:t>
            </a:r>
            <a:r>
              <a:rPr lang="en-US"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Pass the Soft Object:</a:t>
            </a:r>
            <a:r>
              <a:rPr lang="en-US" sz="2400" b="0" i="0" u="none" strike="noStrike" cap="none">
                <a:solidFill>
                  <a:schemeClr val="dk1"/>
                </a:solidFill>
                <a:latin typeface="Calibri"/>
                <a:ea typeface="Calibri"/>
                <a:cs typeface="Calibri"/>
                <a:sym typeface="Calibri"/>
              </a:rPr>
              <a:t> Begin the empathy circle by passing a soft object, such as a stuffed animal or a small ball, to one student. This student will be the "speaker."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Share Feelings:</a:t>
            </a:r>
            <a:r>
              <a:rPr lang="en-US" sz="2400" b="0" i="0" u="none" strike="noStrike" cap="none">
                <a:solidFill>
                  <a:schemeClr val="dk1"/>
                </a:solidFill>
                <a:latin typeface="Calibri"/>
                <a:ea typeface="Calibri"/>
                <a:cs typeface="Calibri"/>
                <a:sym typeface="Calibri"/>
              </a:rPr>
              <a:t> The student holding the soft object shares a feeling or an experience they've had recently that made them feel happy, sad, frustrated, or any other emotion. Encourage them to express themselves in simple terms.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39"/>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711" name="Google Shape;711;p39"/>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Scenario 3: Empathy Circle (cont.)</a:t>
            </a:r>
            <a:endParaRPr/>
          </a:p>
        </p:txBody>
      </p:sp>
      <p:sp>
        <p:nvSpPr>
          <p:cNvPr id="712" name="Google Shape;712;p39"/>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713" name="Google Shape;713;p39"/>
          <p:cNvSpPr txBox="1"/>
          <p:nvPr/>
        </p:nvSpPr>
        <p:spPr>
          <a:xfrm>
            <a:off x="349041" y="1064216"/>
            <a:ext cx="11206502" cy="67403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2. </a:t>
            </a:r>
            <a:r>
              <a:rPr lang="en-US" sz="2400" b="1" i="0" u="none" strike="noStrike" cap="none">
                <a:solidFill>
                  <a:schemeClr val="dk1"/>
                </a:solidFill>
                <a:latin typeface="Calibri"/>
                <a:ea typeface="Calibri"/>
                <a:cs typeface="Calibri"/>
                <a:sym typeface="Calibri"/>
              </a:rPr>
              <a:t>Execution</a:t>
            </a:r>
            <a:r>
              <a:rPr lang="en-US"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Active Listening:</a:t>
            </a:r>
            <a:r>
              <a:rPr lang="en-US" sz="2400" b="0" i="0" u="none" strike="noStrike" cap="none">
                <a:solidFill>
                  <a:schemeClr val="dk1"/>
                </a:solidFill>
                <a:latin typeface="Calibri"/>
                <a:ea typeface="Calibri"/>
                <a:cs typeface="Calibri"/>
                <a:sym typeface="Calibri"/>
              </a:rPr>
              <a:t> The rest of the students in the circle become "listeners." When the speaker shares their feeling or experience, each listener listens attentively without interrupting. Stress the importance of eye contact and non-verbal cues (nodding, facial expressions) to show they are paying attention.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Pass the Object:</a:t>
            </a:r>
            <a:r>
              <a:rPr lang="en-US" sz="2400" b="0" i="0" u="none" strike="noStrike" cap="none">
                <a:solidFill>
                  <a:schemeClr val="dk1"/>
                </a:solidFill>
                <a:latin typeface="Calibri"/>
                <a:ea typeface="Calibri"/>
                <a:cs typeface="Calibri"/>
                <a:sym typeface="Calibri"/>
              </a:rPr>
              <a:t> After the speaker has shared, they pass the soft object to another student, who becomes the new speaker. Repeat the process until all students have had a chance to share.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Reflect and Respond:</a:t>
            </a:r>
            <a:r>
              <a:rPr lang="en-US" sz="2400" b="0" i="0" u="none" strike="noStrike" cap="none">
                <a:solidFill>
                  <a:schemeClr val="dk1"/>
                </a:solidFill>
                <a:latin typeface="Calibri"/>
                <a:ea typeface="Calibri"/>
                <a:cs typeface="Calibri"/>
                <a:sym typeface="Calibri"/>
              </a:rPr>
              <a:t> After each student has shared, encourage the listeners to briefly reflect on what the speaker said. Ask questions like, "How do you think they felt when that happened?" or "Can you relate to their experience?"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Open Discussion:</a:t>
            </a:r>
            <a:r>
              <a:rPr lang="en-US" sz="2400" b="0" i="0" u="none" strike="noStrike" cap="none">
                <a:solidFill>
                  <a:schemeClr val="dk1"/>
                </a:solidFill>
                <a:latin typeface="Calibri"/>
                <a:ea typeface="Calibri"/>
                <a:cs typeface="Calibri"/>
                <a:sym typeface="Calibri"/>
              </a:rPr>
              <a:t> After everyone has had a turn, open the floor for a brief discussion. Ask questions like, "What did you learn from listening to your classmates?" or "Why is it important to understand how others feel?“</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30" name="Google Shape;430;p4"/>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Module Outcomes</a:t>
            </a:r>
            <a:endParaRPr/>
          </a:p>
        </p:txBody>
      </p:sp>
      <p:sp>
        <p:nvSpPr>
          <p:cNvPr id="431" name="Google Shape;431;p4"/>
          <p:cNvSpPr txBox="1">
            <a:spLocks noGrp="1"/>
          </p:cNvSpPr>
          <p:nvPr>
            <p:ph type="body" idx="1"/>
          </p:nvPr>
        </p:nvSpPr>
        <p:spPr>
          <a:xfrm>
            <a:off x="420879" y="1623060"/>
            <a:ext cx="11350208" cy="4422056"/>
          </a:xfrm>
          <a:prstGeom prst="rect">
            <a:avLst/>
          </a:prstGeom>
          <a:noFill/>
          <a:ln>
            <a:noFill/>
          </a:ln>
        </p:spPr>
        <p:txBody>
          <a:bodyPr spcFirstLastPara="1" wrap="square" lIns="91425" tIns="45700" rIns="91425" bIns="45700" anchor="t" anchorCtr="0">
            <a:normAutofit/>
          </a:bodyPr>
          <a:lstStyle/>
          <a:p>
            <a:pPr marL="742950" marR="0" lvl="2" indent="-205740" algn="l" rtl="0">
              <a:lnSpc>
                <a:spcPct val="100000"/>
              </a:lnSpc>
              <a:spcBef>
                <a:spcPts val="0"/>
              </a:spcBef>
              <a:spcAft>
                <a:spcPts val="0"/>
              </a:spcAft>
              <a:buClr>
                <a:schemeClr val="dk1"/>
              </a:buClr>
              <a:buSzPts val="2160"/>
              <a:buFont typeface="Calibri"/>
              <a:buNone/>
            </a:pPr>
            <a:endParaRPr sz="1400" b="0" i="0" u="none" strike="noStrike" cap="none">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024A84"/>
              </a:buClr>
              <a:buSzPts val="2400"/>
              <a:buFont typeface="Arial"/>
              <a:buNone/>
            </a:pPr>
            <a:endParaRPr/>
          </a:p>
        </p:txBody>
      </p:sp>
      <p:sp>
        <p:nvSpPr>
          <p:cNvPr id="432" name="Google Shape;432;p4"/>
          <p:cNvSpPr txBox="1"/>
          <p:nvPr/>
        </p:nvSpPr>
        <p:spPr>
          <a:xfrm>
            <a:off x="802888" y="1471960"/>
            <a:ext cx="10002644" cy="193899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Enhanced understanding of ‘Cultural Sensitivity’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Developed appreciation of the importance to instill a culturally sensitive environment within the education settings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Developed competency to implement learning activities that foster social cohesion, tolerance, and cultural sensitivity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40"/>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720" name="Google Shape;720;p40"/>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Scenario 3: Empathy Circle (cont.)</a:t>
            </a:r>
            <a:endParaRPr/>
          </a:p>
        </p:txBody>
      </p:sp>
      <p:sp>
        <p:nvSpPr>
          <p:cNvPr id="721" name="Google Shape;721;p40"/>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722" name="Google Shape;722;p40"/>
          <p:cNvSpPr txBox="1"/>
          <p:nvPr/>
        </p:nvSpPr>
        <p:spPr>
          <a:xfrm>
            <a:off x="420894" y="1130103"/>
            <a:ext cx="10884415" cy="489364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Reflect and Respond:</a:t>
            </a:r>
            <a:r>
              <a:rPr lang="en-US" sz="2400" b="0" i="0" u="none" strike="noStrike" cap="none">
                <a:solidFill>
                  <a:schemeClr val="dk1"/>
                </a:solidFill>
                <a:latin typeface="Calibri"/>
                <a:ea typeface="Calibri"/>
                <a:cs typeface="Calibri"/>
                <a:sym typeface="Calibri"/>
              </a:rPr>
              <a:t> After each student has shared, encourage the listeners to briefly reflect on what the speaker said. Ask questions like, "How do you think they felt when that happened?" or "Can you relate to their experience?"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Open Discussion:</a:t>
            </a:r>
            <a:r>
              <a:rPr lang="en-US" sz="2400" b="0" i="0" u="none" strike="noStrike" cap="none">
                <a:solidFill>
                  <a:schemeClr val="dk1"/>
                </a:solidFill>
                <a:latin typeface="Calibri"/>
                <a:ea typeface="Calibri"/>
                <a:cs typeface="Calibri"/>
                <a:sym typeface="Calibri"/>
              </a:rPr>
              <a:t> After everyone has had a turn, open the floor for a brief discussion. Ask questions like, "What did you learn from listening to your classmates?" or "Why is it important to understand how others feel?“</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3. Follow up Activities</a:t>
            </a:r>
            <a:br>
              <a:rPr lang="en-US" sz="2400" b="1"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Empathy Art:</a:t>
            </a:r>
            <a:r>
              <a:rPr lang="en-US" sz="2400" b="0" i="0" u="none" strike="noStrike" cap="none">
                <a:solidFill>
                  <a:schemeClr val="dk1"/>
                </a:solidFill>
                <a:latin typeface="Calibri"/>
                <a:ea typeface="Calibri"/>
                <a:cs typeface="Calibri"/>
                <a:sym typeface="Calibri"/>
              </a:rPr>
              <a:t> Encourage students to create artwork that represents empathy. This could include drawings, paintings, or collages that depict acts of kindness and understanding.</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1"/>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729" name="Google Shape;729;p4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Quiz 6</a:t>
            </a:r>
            <a:endParaRPr/>
          </a:p>
        </p:txBody>
      </p:sp>
      <p:sp>
        <p:nvSpPr>
          <p:cNvPr id="730" name="Google Shape;730;p41"/>
          <p:cNvSpPr txBox="1">
            <a:spLocks noGrp="1"/>
          </p:cNvSpPr>
          <p:nvPr>
            <p:ph type="body" idx="1"/>
          </p:nvPr>
        </p:nvSpPr>
        <p:spPr>
          <a:xfrm>
            <a:off x="138600" y="873975"/>
            <a:ext cx="11914800" cy="467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b="1" i="0">
                <a:solidFill>
                  <a:srgbClr val="374151"/>
                </a:solidFill>
              </a:rPr>
              <a:t>Order the activity steps of an Empathy Circle in the box below</a:t>
            </a:r>
            <a:r>
              <a:rPr lang="en-US">
                <a:solidFill>
                  <a:srgbClr val="374151"/>
                </a:solidFill>
              </a:rPr>
              <a:t>. The first one is done for you.</a:t>
            </a:r>
            <a:endParaRPr/>
          </a:p>
        </p:txBody>
      </p:sp>
      <p:sp>
        <p:nvSpPr>
          <p:cNvPr id="731" name="Google Shape;731;p41"/>
          <p:cNvSpPr txBox="1"/>
          <p:nvPr/>
        </p:nvSpPr>
        <p:spPr>
          <a:xfrm>
            <a:off x="181675" y="2046250"/>
            <a:ext cx="12010200" cy="4525200"/>
          </a:xfrm>
          <a:prstGeom prst="rect">
            <a:avLst/>
          </a:prstGeom>
          <a:noFill/>
          <a:ln>
            <a:noFill/>
          </a:ln>
        </p:spPr>
        <p:txBody>
          <a:bodyPr spcFirstLastPara="1" wrap="square" lIns="91425" tIns="45700" rIns="91425" bIns="45700" anchor="t" anchorCtr="0">
            <a:spAutoFit/>
          </a:bodyPr>
          <a:lstStyle/>
          <a:p>
            <a:pPr marL="342900" marR="0" lvl="0" indent="-330200" algn="l" rtl="0">
              <a:lnSpc>
                <a:spcPct val="100000"/>
              </a:lnSpc>
              <a:spcBef>
                <a:spcPts val="0"/>
              </a:spcBef>
              <a:spcAft>
                <a:spcPts val="0"/>
              </a:spcAft>
              <a:buClr>
                <a:srgbClr val="374151"/>
              </a:buClr>
              <a:buSzPts val="2200"/>
              <a:buFont typeface="Calibri"/>
              <a:buAutoNum type="arabicParenR"/>
            </a:pPr>
            <a:r>
              <a:rPr lang="en-US" sz="2200" b="0" i="0" u="none" strike="noStrike" cap="none">
                <a:solidFill>
                  <a:srgbClr val="37415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Encourage</a:t>
            </a:r>
            <a:r>
              <a:rPr lang="en-US" sz="2200" b="0" i="0" u="none" strike="noStrike" cap="none">
                <a:solidFill>
                  <a:srgbClr val="374151"/>
                </a:solidFill>
                <a:latin typeface="Calibri"/>
                <a:ea typeface="Calibri"/>
                <a:cs typeface="Calibri"/>
                <a:sym typeface="Calibri"/>
              </a:rPr>
              <a:t> the listeners to briefly reflect on what the speaker said. Ask questions like, "How do you think they felt when that happened?" or "Can you relate to their experience?“</a:t>
            </a:r>
            <a:endParaRPr sz="1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374151"/>
              </a:buClr>
              <a:buSzPts val="2200"/>
              <a:buFont typeface="Calibri"/>
              <a:buAutoNum type="arabicParenR"/>
            </a:pPr>
            <a:r>
              <a:rPr lang="en-US" sz="2200" b="0" i="0" u="none" strike="noStrike" cap="none">
                <a:solidFill>
                  <a:srgbClr val="374151"/>
                </a:solidFill>
                <a:latin typeface="Calibri"/>
                <a:ea typeface="Calibri"/>
                <a:cs typeface="Calibri"/>
                <a:sym typeface="Calibri"/>
              </a:rPr>
              <a:t>Student holding the soft object shares a feeling or an experience they've had recently that made them feel happy, sad, frustrated, or any other emotion. Encourage them to express themselves in simple terms.</a:t>
            </a:r>
            <a:endParaRPr sz="1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374151"/>
              </a:buClr>
              <a:buSzPts val="2200"/>
              <a:buFont typeface="Calibri"/>
              <a:buAutoNum type="arabicParenR"/>
            </a:pPr>
            <a:r>
              <a:rPr lang="en-US" sz="2200" b="0" i="0" u="none" strike="noStrike" cap="none">
                <a:solidFill>
                  <a:srgbClr val="374151"/>
                </a:solidFill>
                <a:latin typeface="Calibri"/>
                <a:ea typeface="Calibri"/>
                <a:cs typeface="Calibri"/>
                <a:sym typeface="Calibri"/>
              </a:rPr>
              <a:t>Arrange chairs in a circle in a quiet and comfortable space within the classroom or a designated area. Explain to the students what empathy means emphasizing that empathy is about understanding how others feel and showing kindness and care.</a:t>
            </a:r>
            <a:endParaRPr sz="1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374151"/>
              </a:buClr>
              <a:buSzPts val="2200"/>
              <a:buFont typeface="Calibri"/>
              <a:buAutoNum type="arabicParenR"/>
            </a:pPr>
            <a:r>
              <a:rPr lang="en-US" sz="2200" b="0" i="0" u="none" strike="noStrike" cap="none">
                <a:solidFill>
                  <a:srgbClr val="374151"/>
                </a:solidFill>
                <a:latin typeface="Calibri"/>
                <a:ea typeface="Calibri"/>
                <a:cs typeface="Calibri"/>
                <a:sym typeface="Calibri"/>
              </a:rPr>
              <a:t>Pass a soft object, such as a stuffed animal or a small ball, to one student. This student will be the "speaker."</a:t>
            </a:r>
            <a:endParaRPr sz="1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374151"/>
              </a:buClr>
              <a:buSzPts val="2200"/>
              <a:buFont typeface="Calibri"/>
              <a:buAutoNum type="arabicParenR"/>
            </a:pPr>
            <a:r>
              <a:rPr lang="en-US" sz="2200" b="0" i="0" u="none" strike="noStrike" cap="none">
                <a:solidFill>
                  <a:srgbClr val="374151"/>
                </a:solidFill>
                <a:latin typeface="Calibri"/>
                <a:ea typeface="Calibri"/>
                <a:cs typeface="Calibri"/>
                <a:sym typeface="Calibri"/>
              </a:rPr>
              <a:t>After the speaker has shared, pass the soft object to another student, who becomes the new speaker. </a:t>
            </a:r>
            <a:endParaRPr sz="1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374151"/>
              </a:buClr>
              <a:buSzPts val="2200"/>
              <a:buFont typeface="Calibri"/>
              <a:buAutoNum type="arabicParenR"/>
            </a:pPr>
            <a:r>
              <a:rPr lang="en-US" sz="2200" b="0" i="0" u="none" strike="noStrike" cap="none">
                <a:solidFill>
                  <a:srgbClr val="374151"/>
                </a:solidFill>
                <a:latin typeface="Calibri"/>
                <a:ea typeface="Calibri"/>
                <a:cs typeface="Calibri"/>
                <a:sym typeface="Calibri"/>
              </a:rPr>
              <a:t>Each listener listens attentively without interrupting. </a:t>
            </a:r>
            <a:endParaRPr sz="2200" b="0" i="0" u="none" strike="noStrike" cap="none">
              <a:solidFill>
                <a:srgbClr val="3741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732" name="Google Shape;732;p41"/>
          <p:cNvGraphicFramePr/>
          <p:nvPr/>
        </p:nvGraphicFramePr>
        <p:xfrm>
          <a:off x="952475" y="1436700"/>
          <a:ext cx="3000000" cy="3000000"/>
        </p:xfrm>
        <a:graphic>
          <a:graphicData uri="http://schemas.openxmlformats.org/drawingml/2006/table">
            <a:tbl>
              <a:tblPr>
                <a:noFill/>
              </a:tblPr>
              <a:tblGrid>
                <a:gridCol w="146957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469575">
                  <a:extLst>
                    <a:ext uri="{9D8B030D-6E8A-4147-A177-3AD203B41FA5}">
                      <a16:colId xmlns:a16="http://schemas.microsoft.com/office/drawing/2014/main" val="20002"/>
                    </a:ext>
                  </a:extLst>
                </a:gridCol>
                <a:gridCol w="1469575">
                  <a:extLst>
                    <a:ext uri="{9D8B030D-6E8A-4147-A177-3AD203B41FA5}">
                      <a16:colId xmlns:a16="http://schemas.microsoft.com/office/drawing/2014/main" val="20003"/>
                    </a:ext>
                  </a:extLst>
                </a:gridCol>
                <a:gridCol w="1469575">
                  <a:extLst>
                    <a:ext uri="{9D8B030D-6E8A-4147-A177-3AD203B41FA5}">
                      <a16:colId xmlns:a16="http://schemas.microsoft.com/office/drawing/2014/main" val="20004"/>
                    </a:ext>
                  </a:extLst>
                </a:gridCol>
                <a:gridCol w="1469575">
                  <a:extLst>
                    <a:ext uri="{9D8B030D-6E8A-4147-A177-3AD203B41FA5}">
                      <a16:colId xmlns:a16="http://schemas.microsoft.com/office/drawing/2014/main" val="20005"/>
                    </a:ext>
                  </a:extLst>
                </a:gridCol>
                <a:gridCol w="1469575">
                  <a:extLst>
                    <a:ext uri="{9D8B030D-6E8A-4147-A177-3AD203B41FA5}">
                      <a16:colId xmlns:a16="http://schemas.microsoft.com/office/drawing/2014/main" val="20006"/>
                    </a:ext>
                  </a:extLst>
                </a:gridCol>
              </a:tblGrid>
              <a:tr h="381000">
                <a:tc>
                  <a:txBody>
                    <a:bodyPr/>
                    <a:lstStyle/>
                    <a:p>
                      <a:pPr marL="0" lvl="0" indent="0" algn="ctr" rtl="0">
                        <a:spcBef>
                          <a:spcPts val="0"/>
                        </a:spcBef>
                        <a:spcAft>
                          <a:spcPts val="0"/>
                        </a:spcAft>
                        <a:buNone/>
                      </a:pPr>
                      <a:r>
                        <a:rPr lang="en-US" sz="2500"/>
                        <a:t>3</a:t>
                      </a:r>
                      <a:endParaRPr sz="2500"/>
                    </a:p>
                  </a:txBody>
                  <a:tcPr marL="91425" marR="91425" marT="91425" marB="91425">
                    <a:lnL w="38100" cap="flat" cmpd="sng">
                      <a:solidFill>
                        <a:srgbClr val="0077D4"/>
                      </a:solidFill>
                      <a:prstDash val="solid"/>
                      <a:round/>
                      <a:headEnd type="none" w="sm" len="sm"/>
                      <a:tailEnd type="none" w="sm" len="sm"/>
                    </a:lnL>
                    <a:lnR w="38100" cap="flat" cmpd="sng">
                      <a:solidFill>
                        <a:srgbClr val="0077D4"/>
                      </a:solidFill>
                      <a:prstDash val="solid"/>
                      <a:round/>
                      <a:headEnd type="none" w="sm" len="sm"/>
                      <a:tailEnd type="none" w="sm" len="sm"/>
                    </a:lnR>
                    <a:lnT w="38100" cap="flat" cmpd="sng">
                      <a:solidFill>
                        <a:srgbClr val="0077D4"/>
                      </a:solidFill>
                      <a:prstDash val="solid"/>
                      <a:round/>
                      <a:headEnd type="none" w="sm" len="sm"/>
                      <a:tailEnd type="none" w="sm" len="sm"/>
                    </a:lnT>
                    <a:lnB w="38100" cap="flat" cmpd="sng">
                      <a:solidFill>
                        <a:srgbClr val="0077D4"/>
                      </a:solidFill>
                      <a:prstDash val="solid"/>
                      <a:round/>
                      <a:headEnd type="none" w="sm" len="sm"/>
                      <a:tailEnd type="none" w="sm" len="sm"/>
                    </a:lnB>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38100" cap="flat" cmpd="sng">
                      <a:solidFill>
                        <a:srgbClr val="0077D4"/>
                      </a:solidFill>
                      <a:prstDash val="solid"/>
                      <a:round/>
                      <a:headEnd type="none" w="sm" len="sm"/>
                      <a:tailEnd type="none" w="sm" len="sm"/>
                    </a:lnL>
                    <a:lnR w="38100" cap="flat" cmpd="sng">
                      <a:solidFill>
                        <a:srgbClr val="0077D4"/>
                      </a:solidFill>
                      <a:prstDash val="solid"/>
                      <a:round/>
                      <a:headEnd type="none" w="sm" len="sm"/>
                      <a:tailEnd type="none" w="sm" len="sm"/>
                    </a:lnR>
                    <a:lnT w="38100" cap="flat" cmpd="sng">
                      <a:solidFill>
                        <a:srgbClr val="0077D4"/>
                      </a:solidFill>
                      <a:prstDash val="solid"/>
                      <a:round/>
                      <a:headEnd type="none" w="sm" len="sm"/>
                      <a:tailEnd type="none" w="sm" len="sm"/>
                    </a:lnT>
                    <a:lnB w="38100" cap="flat" cmpd="sng">
                      <a:solidFill>
                        <a:srgbClr val="0077D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77D4"/>
                      </a:solidFill>
                      <a:prstDash val="solid"/>
                      <a:round/>
                      <a:headEnd type="none" w="sm" len="sm"/>
                      <a:tailEnd type="none" w="sm" len="sm"/>
                    </a:lnL>
                    <a:lnR w="38100" cap="flat" cmpd="sng">
                      <a:solidFill>
                        <a:srgbClr val="0077D4"/>
                      </a:solidFill>
                      <a:prstDash val="solid"/>
                      <a:round/>
                      <a:headEnd type="none" w="sm" len="sm"/>
                      <a:tailEnd type="none" w="sm" len="sm"/>
                    </a:lnR>
                    <a:lnT w="38100" cap="flat" cmpd="sng">
                      <a:solidFill>
                        <a:srgbClr val="0077D4"/>
                      </a:solidFill>
                      <a:prstDash val="solid"/>
                      <a:round/>
                      <a:headEnd type="none" w="sm" len="sm"/>
                      <a:tailEnd type="none" w="sm" len="sm"/>
                    </a:lnT>
                    <a:lnB w="38100" cap="flat" cmpd="sng">
                      <a:solidFill>
                        <a:srgbClr val="0077D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77D4"/>
                      </a:solidFill>
                      <a:prstDash val="solid"/>
                      <a:round/>
                      <a:headEnd type="none" w="sm" len="sm"/>
                      <a:tailEnd type="none" w="sm" len="sm"/>
                    </a:lnL>
                    <a:lnR w="38100" cap="flat" cmpd="sng">
                      <a:solidFill>
                        <a:srgbClr val="0077D4"/>
                      </a:solidFill>
                      <a:prstDash val="solid"/>
                      <a:round/>
                      <a:headEnd type="none" w="sm" len="sm"/>
                      <a:tailEnd type="none" w="sm" len="sm"/>
                    </a:lnR>
                    <a:lnT w="38100" cap="flat" cmpd="sng">
                      <a:solidFill>
                        <a:srgbClr val="0077D4"/>
                      </a:solidFill>
                      <a:prstDash val="solid"/>
                      <a:round/>
                      <a:headEnd type="none" w="sm" len="sm"/>
                      <a:tailEnd type="none" w="sm" len="sm"/>
                    </a:lnT>
                    <a:lnB w="38100" cap="flat" cmpd="sng">
                      <a:solidFill>
                        <a:srgbClr val="0077D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77D4"/>
                      </a:solidFill>
                      <a:prstDash val="solid"/>
                      <a:round/>
                      <a:headEnd type="none" w="sm" len="sm"/>
                      <a:tailEnd type="none" w="sm" len="sm"/>
                    </a:lnL>
                    <a:lnR w="38100" cap="flat" cmpd="sng">
                      <a:solidFill>
                        <a:srgbClr val="0077D4"/>
                      </a:solidFill>
                      <a:prstDash val="solid"/>
                      <a:round/>
                      <a:headEnd type="none" w="sm" len="sm"/>
                      <a:tailEnd type="none" w="sm" len="sm"/>
                    </a:lnR>
                    <a:lnT w="38100" cap="flat" cmpd="sng">
                      <a:solidFill>
                        <a:srgbClr val="0077D4"/>
                      </a:solidFill>
                      <a:prstDash val="solid"/>
                      <a:round/>
                      <a:headEnd type="none" w="sm" len="sm"/>
                      <a:tailEnd type="none" w="sm" len="sm"/>
                    </a:lnT>
                    <a:lnB w="38100" cap="flat" cmpd="sng">
                      <a:solidFill>
                        <a:srgbClr val="0077D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77D4"/>
                      </a:solidFill>
                      <a:prstDash val="solid"/>
                      <a:round/>
                      <a:headEnd type="none" w="sm" len="sm"/>
                      <a:tailEnd type="none" w="sm" len="sm"/>
                    </a:lnL>
                    <a:lnR w="38100" cap="flat" cmpd="sng">
                      <a:solidFill>
                        <a:srgbClr val="0077D4"/>
                      </a:solidFill>
                      <a:prstDash val="solid"/>
                      <a:round/>
                      <a:headEnd type="none" w="sm" len="sm"/>
                      <a:tailEnd type="none" w="sm" len="sm"/>
                    </a:lnR>
                    <a:lnT w="38100" cap="flat" cmpd="sng">
                      <a:solidFill>
                        <a:srgbClr val="0077D4"/>
                      </a:solidFill>
                      <a:prstDash val="solid"/>
                      <a:round/>
                      <a:headEnd type="none" w="sm" len="sm"/>
                      <a:tailEnd type="none" w="sm" len="sm"/>
                    </a:lnT>
                    <a:lnB w="38100" cap="flat" cmpd="sng">
                      <a:solidFill>
                        <a:srgbClr val="0077D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38100" cap="flat" cmpd="sng">
                      <a:solidFill>
                        <a:srgbClr val="0077D4"/>
                      </a:solidFill>
                      <a:prstDash val="solid"/>
                      <a:round/>
                      <a:headEnd type="none" w="sm" len="sm"/>
                      <a:tailEnd type="none" w="sm" len="sm"/>
                    </a:lnL>
                    <a:lnR w="38100" cap="flat" cmpd="sng">
                      <a:solidFill>
                        <a:srgbClr val="0077D4"/>
                      </a:solidFill>
                      <a:prstDash val="solid"/>
                      <a:round/>
                      <a:headEnd type="none" w="sm" len="sm"/>
                      <a:tailEnd type="none" w="sm" len="sm"/>
                    </a:lnR>
                    <a:lnT w="38100" cap="flat" cmpd="sng">
                      <a:solidFill>
                        <a:srgbClr val="0077D4"/>
                      </a:solidFill>
                      <a:prstDash val="solid"/>
                      <a:round/>
                      <a:headEnd type="none" w="sm" len="sm"/>
                      <a:tailEnd type="none" w="sm" len="sm"/>
                    </a:lnT>
                    <a:lnB w="38100" cap="flat" cmpd="sng">
                      <a:solidFill>
                        <a:srgbClr val="0077D4"/>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2"/>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Reflection </a:t>
            </a:r>
            <a:endParaRPr/>
          </a:p>
        </p:txBody>
      </p:sp>
      <p:sp>
        <p:nvSpPr>
          <p:cNvPr id="739" name="Google Shape;739;p42"/>
          <p:cNvSpPr txBox="1"/>
          <p:nvPr/>
        </p:nvSpPr>
        <p:spPr>
          <a:xfrm>
            <a:off x="2118313" y="812470"/>
            <a:ext cx="9652800" cy="563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1- </a:t>
            </a:r>
            <a:r>
              <a:rPr lang="en-US" sz="24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How would you rate your confidence presenting a workshop on the issue of “Cultural Sensitivity” (Poor, fair, medium, good, very good)? What would you do to enhance your confidence level? </a:t>
            </a:r>
            <a:endParaRPr sz="24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0" marR="0" lvl="0" indent="0" algn="l" rtl="0">
              <a:lnSpc>
                <a:spcPct val="100000"/>
              </a:lnSpc>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2-</a:t>
            </a:r>
            <a:r>
              <a:rPr lang="en-US" sz="2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What activity would you suggest a teacher who is facing issues of students not feeling to have any national identity or ethnic pride (maybe due to multiple displacement events). Write down your proposed activity, its specific steps, needed requirements (e.g. stationary, space…), required time and final outcome, as well as the CSE AoF that would be achieved through your proposed activity.</a:t>
            </a:r>
            <a:endParaRPr sz="14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3- If you are asked by your teachers to provide them with some examples of ‘Culturally Sensitive Good Practices’. What would you include in your list? (write down all what you can think of.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740" name="Google Shape;740;p42"/>
          <p:cNvPicPr preferRelativeResize="0"/>
          <p:nvPr/>
        </p:nvPicPr>
        <p:blipFill rotWithShape="1">
          <a:blip r:embed="rId3">
            <a:alphaModFix/>
          </a:blip>
          <a:srcRect l="28558" t="68205" r="63328" b="21660"/>
          <a:stretch/>
        </p:blipFill>
        <p:spPr>
          <a:xfrm>
            <a:off x="217080" y="1009006"/>
            <a:ext cx="1742443" cy="122430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3"/>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747" name="Google Shape;747;p4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Summary</a:t>
            </a:r>
            <a:endParaRPr/>
          </a:p>
        </p:txBody>
      </p:sp>
      <p:sp>
        <p:nvSpPr>
          <p:cNvPr id="748" name="Google Shape;748;p43"/>
          <p:cNvSpPr txBox="1">
            <a:spLocks noGrp="1"/>
          </p:cNvSpPr>
          <p:nvPr>
            <p:ph type="body" idx="1"/>
          </p:nvPr>
        </p:nvSpPr>
        <p:spPr>
          <a:xfrm>
            <a:off x="420894" y="1197478"/>
            <a:ext cx="11611272" cy="4463043"/>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SzPts val="2400"/>
              <a:buFont typeface="Arial"/>
              <a:buChar char="•"/>
            </a:pPr>
            <a:r>
              <a:rPr lang="en-US" b="0" i="0"/>
              <a:t>Cultural Sensitivity means</a:t>
            </a:r>
            <a:r>
              <a:rPr lang="en-US">
                <a:solidFill>
                  <a:srgbClr val="111111"/>
                </a:solidFill>
              </a:rPr>
              <a:t> </a:t>
            </a:r>
            <a:r>
              <a:rPr lang="en-US" b="0" i="0">
                <a:solidFill>
                  <a:srgbClr val="242424"/>
                </a:solidFill>
              </a:rPr>
              <a:t>an awareness, understanding, and responsiveness to the beliefs, values, customs, and institutions (family, religious, etc.) of a group of people, particularly those of a race or ethnic group different from one's own</a:t>
            </a:r>
            <a:endParaRPr/>
          </a:p>
          <a:p>
            <a:pPr marL="285750" lvl="0" indent="-285750" algn="l" rtl="0">
              <a:lnSpc>
                <a:spcPct val="90000"/>
              </a:lnSpc>
              <a:spcBef>
                <a:spcPts val="1000"/>
              </a:spcBef>
              <a:spcAft>
                <a:spcPts val="0"/>
              </a:spcAft>
              <a:buSzPts val="2400"/>
              <a:buFont typeface="Arial"/>
              <a:buChar char="•"/>
            </a:pPr>
            <a:r>
              <a:rPr lang="en-US" b="0" i="0">
                <a:solidFill>
                  <a:srgbClr val="242424"/>
                </a:solidFill>
              </a:rPr>
              <a:t>Characteristics of a culturally sensitive behavior includes the use of neutral language, the intention avoidance of offensive words and actions. </a:t>
            </a:r>
            <a:endParaRPr/>
          </a:p>
          <a:p>
            <a:pPr marL="342900" lvl="0" indent="-342900" algn="l" rtl="0">
              <a:lnSpc>
                <a:spcPct val="100000"/>
              </a:lnSpc>
              <a:spcBef>
                <a:spcPts val="0"/>
              </a:spcBef>
              <a:spcAft>
                <a:spcPts val="0"/>
              </a:spcAft>
              <a:buSzPts val="2400"/>
              <a:buFont typeface="Arial"/>
              <a:buChar char="•"/>
            </a:pPr>
            <a:r>
              <a:rPr lang="en-US" b="0"/>
              <a:t>Learning about cultural diversity in Myanmar is important because it enhances cultural enrichment, fosters tolerance, social inclusion, and the perseverance of cultural heritage. </a:t>
            </a:r>
            <a:endParaRPr/>
          </a:p>
          <a:p>
            <a:pPr marL="0" lvl="0" indent="0" algn="l" rtl="0">
              <a:lnSpc>
                <a:spcPct val="90000"/>
              </a:lnSpc>
              <a:spcBef>
                <a:spcPts val="1000"/>
              </a:spcBef>
              <a:spcAft>
                <a:spcPts val="0"/>
              </a:spcAft>
              <a:buClr>
                <a:srgbClr val="024A84"/>
              </a:buClr>
              <a:buSzPts val="2400"/>
              <a:buFont typeface="Arial"/>
              <a:buNone/>
            </a:pPr>
            <a:endParaRPr b="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44"/>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755" name="Google Shape;755;p44"/>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Summary (cont.)</a:t>
            </a:r>
            <a:endParaRPr/>
          </a:p>
        </p:txBody>
      </p:sp>
      <p:sp>
        <p:nvSpPr>
          <p:cNvPr id="756" name="Google Shape;756;p44"/>
          <p:cNvSpPr txBox="1">
            <a:spLocks noGrp="1"/>
          </p:cNvSpPr>
          <p:nvPr>
            <p:ph type="body" idx="1"/>
          </p:nvPr>
        </p:nvSpPr>
        <p:spPr>
          <a:xfrm>
            <a:off x="420894" y="1197478"/>
            <a:ext cx="11611272" cy="4463043"/>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SzPts val="2400"/>
              <a:buFont typeface="Arial"/>
              <a:buChar char="•"/>
            </a:pPr>
            <a:r>
              <a:rPr lang="en-US" b="0"/>
              <a:t>MTTs in Indigenous communities in Myanmar, supporting teachers of Indigenous people, can play a crucial role in promoting intercultural and interreligious dialogue in schools and communities. The list of good practices that educators need to teach their students includes: 1)Respectful Communication , e.g. appropriate greetings, appropriate usage of language, 2) the observance of representations of ethnic traditions, e.g. artifacts, clothes… and 3) the respect towards religious believes. </a:t>
            </a:r>
            <a:endParaRPr/>
          </a:p>
          <a:p>
            <a:pPr marL="342900" lvl="0" indent="-342900" algn="l" rtl="0">
              <a:lnSpc>
                <a:spcPct val="120000"/>
              </a:lnSpc>
              <a:spcBef>
                <a:spcPts val="0"/>
              </a:spcBef>
              <a:spcAft>
                <a:spcPts val="0"/>
              </a:spcAft>
              <a:buSzPts val="2400"/>
              <a:buFont typeface="Arial"/>
              <a:buChar char="•"/>
            </a:pPr>
            <a:r>
              <a:rPr lang="en-US" b="0"/>
              <a:t>The Conflict Sensitive Education Areas of Focus which are an integral part of the Teacher Competency Framework support the development of social cohesion, inclusivity and tolerance. </a:t>
            </a:r>
            <a:endParaRPr/>
          </a:p>
          <a:p>
            <a:pPr marL="342900" lvl="0" indent="-190500" algn="l" rtl="0">
              <a:lnSpc>
                <a:spcPct val="100000"/>
              </a:lnSpc>
              <a:spcBef>
                <a:spcPts val="0"/>
              </a:spcBef>
              <a:spcAft>
                <a:spcPts val="0"/>
              </a:spcAft>
              <a:buSzPts val="2400"/>
              <a:buFont typeface="Arial"/>
              <a:buNone/>
            </a:pPr>
            <a:endParaRPr b="0"/>
          </a:p>
          <a:p>
            <a:pPr marL="0" lvl="0" indent="0" algn="l" rtl="0">
              <a:lnSpc>
                <a:spcPct val="90000"/>
              </a:lnSpc>
              <a:spcBef>
                <a:spcPts val="1000"/>
              </a:spcBef>
              <a:spcAft>
                <a:spcPts val="0"/>
              </a:spcAft>
              <a:buClr>
                <a:srgbClr val="024A84"/>
              </a:buClr>
              <a:buSzPts val="2400"/>
              <a:buFont typeface="Arial"/>
              <a:buNone/>
            </a:pPr>
            <a:endParaRPr b="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45"/>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a:solidFill>
                  <a:srgbClr val="FFFFFF"/>
                </a:solidFill>
              </a:rPr>
              <a:t>References</a:t>
            </a:r>
            <a:endParaRPr sz="2800"/>
          </a:p>
        </p:txBody>
      </p:sp>
      <p:sp>
        <p:nvSpPr>
          <p:cNvPr id="762" name="Google Shape;762;p45"/>
          <p:cNvSpPr txBox="1">
            <a:spLocks noGrp="1"/>
          </p:cNvSpPr>
          <p:nvPr>
            <p:ph type="body" idx="1"/>
          </p:nvPr>
        </p:nvSpPr>
        <p:spPr>
          <a:xfrm>
            <a:off x="4467276" y="6488753"/>
            <a:ext cx="3255314" cy="223515"/>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FFFFFF"/>
              </a:buClr>
              <a:buSzPts val="900"/>
              <a:buNone/>
            </a:pPr>
            <a:endParaRPr sz="900" b="0">
              <a:solidFill>
                <a:srgbClr val="FFFFFF"/>
              </a:solidFill>
            </a:endParaRPr>
          </a:p>
        </p:txBody>
      </p:sp>
      <p:sp>
        <p:nvSpPr>
          <p:cNvPr id="763" name="Google Shape;763;p45"/>
          <p:cNvSpPr txBox="1"/>
          <p:nvPr/>
        </p:nvSpPr>
        <p:spPr>
          <a:xfrm>
            <a:off x="583275" y="979888"/>
            <a:ext cx="11350200" cy="5136000"/>
          </a:xfrm>
          <a:prstGeom prst="rect">
            <a:avLst/>
          </a:prstGeom>
          <a:noFill/>
          <a:ln>
            <a:noFill/>
          </a:ln>
        </p:spPr>
        <p:txBody>
          <a:bodyPr spcFirstLastPara="1" wrap="square" lIns="0" tIns="0" rIns="0" bIns="0" anchor="t" anchorCtr="0">
            <a:spAutoFit/>
          </a:bodyPr>
          <a:lstStyle/>
          <a:p>
            <a:pPr marL="635000" marR="0" lvl="0" indent="-635000" algn="l" rtl="0">
              <a:lnSpc>
                <a:spcPct val="100000"/>
              </a:lnSpc>
              <a:spcBef>
                <a:spcPts val="1200"/>
              </a:spcBef>
              <a:spcAft>
                <a:spcPts val="0"/>
              </a:spcAft>
              <a:buClr>
                <a:srgbClr val="262626"/>
              </a:buClr>
              <a:buSzPts val="1800"/>
              <a:buFont typeface="Calibri"/>
              <a:buNone/>
            </a:pPr>
            <a:r>
              <a:rPr lang="en-US" sz="2400" b="0" i="0" u="none" strike="noStrike" cap="none">
                <a:solidFill>
                  <a:srgbClr val="333333"/>
                </a:solidFill>
                <a:latin typeface="Calibri"/>
                <a:ea typeface="Calibri"/>
                <a:cs typeface="Calibri"/>
                <a:sym typeface="Calibri"/>
              </a:rPr>
              <a:t>Foronda CL. A Concept Analysis of Cultural Sensitivity. </a:t>
            </a:r>
            <a:r>
              <a:rPr lang="en-US" sz="2400" b="0" i="1" u="none" strike="noStrike" cap="none">
                <a:solidFill>
                  <a:srgbClr val="333333"/>
                </a:solidFill>
                <a:latin typeface="Calibri"/>
                <a:ea typeface="Calibri"/>
                <a:cs typeface="Calibri"/>
                <a:sym typeface="Calibri"/>
              </a:rPr>
              <a:t>Journal of Transcultural Nursing</a:t>
            </a:r>
            <a:r>
              <a:rPr lang="en-US" sz="2400" b="0" i="0" u="none" strike="noStrike" cap="none">
                <a:solidFill>
                  <a:srgbClr val="333333"/>
                </a:solidFill>
                <a:latin typeface="Calibri"/>
                <a:ea typeface="Calibri"/>
                <a:cs typeface="Calibri"/>
                <a:sym typeface="Calibri"/>
              </a:rPr>
              <a:t>. 2008;19(3):207-212. doi:</a:t>
            </a:r>
            <a:r>
              <a:rPr lang="en-US" sz="2400" b="0" i="0" u="sng" strike="noStrike" cap="none">
                <a:solidFill>
                  <a:srgbClr val="006A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10.1177/1043659608317093</a:t>
            </a:r>
            <a:endParaRPr sz="2400" b="0" i="0" u="sng" strike="noStrike" cap="none">
              <a:solidFill>
                <a:srgbClr val="006ACC"/>
              </a:solidFill>
              <a:latin typeface="Calibri"/>
              <a:ea typeface="Calibri"/>
              <a:cs typeface="Calibri"/>
              <a:sym typeface="Calibri"/>
            </a:endParaRPr>
          </a:p>
          <a:p>
            <a:pPr marL="635000" marR="0" lvl="0" indent="-635000" algn="l" rtl="0">
              <a:lnSpc>
                <a:spcPct val="100000"/>
              </a:lnSpc>
              <a:spcBef>
                <a:spcPts val="1200"/>
              </a:spcBef>
              <a:spcAft>
                <a:spcPts val="0"/>
              </a:spcAft>
              <a:buClr>
                <a:srgbClr val="262626"/>
              </a:buClr>
              <a:buSzPts val="1800"/>
              <a:buFont typeface="Calibri"/>
              <a:buNone/>
            </a:pPr>
            <a:r>
              <a:rPr lang="en-US" sz="2400" b="0" i="0" u="none" strike="noStrike" cap="none">
                <a:solidFill>
                  <a:srgbClr val="262626"/>
                </a:solidFill>
                <a:latin typeface="Calibri"/>
                <a:ea typeface="Calibri"/>
                <a:cs typeface="Calibri"/>
                <a:sym typeface="Calibri"/>
              </a:rPr>
              <a:t>Grizzle, </a:t>
            </a:r>
            <a:r>
              <a:rPr lang="en-US" sz="2400">
                <a:solidFill>
                  <a:srgbClr val="262626"/>
                </a:solidFill>
                <a:latin typeface="Calibri"/>
                <a:ea typeface="Calibri"/>
                <a:cs typeface="Calibri"/>
                <a:sym typeface="Calibri"/>
              </a:rPr>
              <a:t>A.</a:t>
            </a:r>
            <a:r>
              <a:rPr lang="en-US" sz="2400" b="0" i="0" u="none" strike="noStrike" cap="none">
                <a:solidFill>
                  <a:srgbClr val="262626"/>
                </a:solidFill>
                <a:latin typeface="Calibri"/>
                <a:ea typeface="Calibri"/>
                <a:cs typeface="Calibri"/>
                <a:sym typeface="Calibri"/>
              </a:rPr>
              <a:t>, et. al. (2021). Media and Information Literate Citizens: Think Critically, Click Wisely. Paris: UNESCO. Available from </a:t>
            </a:r>
            <a:r>
              <a:rPr lang="en-US" sz="2400" b="0" i="0" u="sng" strike="noStrike" cap="none">
                <a:solidFill>
                  <a:srgbClr val="262626"/>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https://unesdoc.unesco.org/ark:/48223/pf0000377068</a:t>
            </a:r>
            <a:r>
              <a:rPr lang="en-US" sz="2400" b="0" i="0" u="none" strike="noStrike" cap="none">
                <a:solidFill>
                  <a:srgbClr val="262626"/>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635000" marR="0" lvl="0" indent="-635000" algn="l" rtl="0">
              <a:lnSpc>
                <a:spcPct val="100000"/>
              </a:lnSpc>
              <a:spcBef>
                <a:spcPts val="120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Law Insider. (n.d.). Cultural Sensitivity Definition. Retrieved from </a:t>
            </a:r>
            <a:r>
              <a:rPr lang="en-US" sz="24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Cultural sensitivity Definition | Law Insider</a:t>
            </a:r>
            <a:endParaRPr sz="2400" b="0" i="0" u="none" strike="noStrike" cap="none">
              <a:solidFill>
                <a:schemeClr val="dk1"/>
              </a:solidFill>
              <a:latin typeface="Calibri"/>
              <a:ea typeface="Calibri"/>
              <a:cs typeface="Calibri"/>
              <a:sym typeface="Calibri"/>
            </a:endParaRPr>
          </a:p>
          <a:p>
            <a:pPr marL="635000" marR="0" lvl="0" indent="-635000" algn="l" rtl="0">
              <a:lnSpc>
                <a:spcPct val="100000"/>
              </a:lnSpc>
              <a:spcBef>
                <a:spcPts val="120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Myat, </a:t>
            </a:r>
            <a:r>
              <a:rPr lang="en-US" sz="24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M.</a:t>
            </a:r>
            <a:r>
              <a:rPr lang="en-US" sz="2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a:t>
            </a:r>
            <a:r>
              <a:rPr lang="en-US" sz="2400" b="0" i="0" u="none" strike="noStrike" cap="none">
                <a:solidFill>
                  <a:schemeClr val="dk1"/>
                </a:solidFill>
                <a:latin typeface="Calibri"/>
                <a:ea typeface="Calibri"/>
                <a:cs typeface="Calibri"/>
                <a:sym typeface="Calibri"/>
              </a:rPr>
              <a:t>(16 Aug. 2023). Intercultural Sensitivity in Developing Teaching-Learning Materials . [Presentation as part of the MIL CSE-focused eLearning Courses ]</a:t>
            </a:r>
            <a:endParaRPr sz="1400" b="0" i="0" u="none" strike="noStrike" cap="none">
              <a:solidFill>
                <a:srgbClr val="000000"/>
              </a:solidFill>
              <a:latin typeface="Arial"/>
              <a:ea typeface="Arial"/>
              <a:cs typeface="Arial"/>
              <a:sym typeface="Arial"/>
            </a:endParaRPr>
          </a:p>
          <a:p>
            <a:pPr marL="635000" marR="0" lvl="0" indent="-635000" algn="l" rtl="0">
              <a:lnSpc>
                <a:spcPct val="100000"/>
              </a:lnSpc>
              <a:spcBef>
                <a:spcPts val="120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Myat, </a:t>
            </a:r>
            <a:r>
              <a:rPr lang="en-US" sz="2400">
                <a:solidFill>
                  <a:schemeClr val="dk1"/>
                </a:solidFill>
                <a:latin typeface="Calibri"/>
                <a:ea typeface="Calibri"/>
                <a:cs typeface="Calibri"/>
                <a:sym typeface="Calibri"/>
              </a:rPr>
              <a:t>M. </a:t>
            </a:r>
            <a:r>
              <a:rPr lang="en-US" sz="2400" b="0" i="0" u="none" strike="noStrike" cap="none">
                <a:solidFill>
                  <a:schemeClr val="dk1"/>
                </a:solidFill>
                <a:latin typeface="Calibri"/>
                <a:ea typeface="Calibri"/>
                <a:cs typeface="Calibri"/>
                <a:sym typeface="Calibri"/>
              </a:rPr>
              <a:t>(23 Aug. 2023). Intercultural Sensitivity in Teaching-Learning Settings (For</a:t>
            </a:r>
            <a:r>
              <a:rPr lang="en-US" sz="2400">
                <a:solidFill>
                  <a:schemeClr val="dk1"/>
                </a:solidFill>
                <a:latin typeface="Calibri"/>
                <a:ea typeface="Calibri"/>
                <a:cs typeface="Calibri"/>
                <a:sym typeface="Calibri"/>
              </a:rPr>
              <a:t>mal</a:t>
            </a:r>
            <a:r>
              <a:rPr lang="en-US" sz="2400" b="0" i="0" u="none" strike="noStrike" cap="none">
                <a:solidFill>
                  <a:schemeClr val="dk1"/>
                </a:solidFill>
                <a:latin typeface="Calibri"/>
                <a:ea typeface="Calibri"/>
                <a:cs typeface="Calibri"/>
                <a:sym typeface="Calibri"/>
              </a:rPr>
              <a:t> &amp; Non-formal) . [Presentation as part of the MIL CSE-focused eLearning Courses]</a:t>
            </a:r>
            <a:endParaRPr sz="2400" b="0" i="0" u="none" strike="noStrike" cap="none">
              <a:solidFill>
                <a:schemeClr val="dk1"/>
              </a:solidFill>
              <a:latin typeface="Calibri"/>
              <a:ea typeface="Calibri"/>
              <a:cs typeface="Calibri"/>
              <a:sym typeface="Calibri"/>
            </a:endParaRPr>
          </a:p>
          <a:p>
            <a:pPr marL="0" marR="0" lvl="0" indent="0" algn="l" rtl="0">
              <a:lnSpc>
                <a:spcPct val="133333"/>
              </a:lnSpc>
              <a:spcBef>
                <a:spcPts val="1400"/>
              </a:spcBef>
              <a:spcAft>
                <a:spcPts val="0"/>
              </a:spcAft>
              <a:buClr>
                <a:srgbClr val="262626"/>
              </a:buClr>
              <a:buSzPts val="1800"/>
              <a:buFont typeface="Calibri"/>
              <a:buNone/>
            </a:pPr>
            <a:endParaRPr sz="1800" b="0" i="0" u="none" strike="noStrike" cap="none">
              <a:solidFill>
                <a:srgbClr val="262626"/>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46"/>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a:solidFill>
                  <a:srgbClr val="FFFFFF"/>
                </a:solidFill>
              </a:rPr>
              <a:t>References</a:t>
            </a:r>
            <a:endParaRPr sz="2800"/>
          </a:p>
        </p:txBody>
      </p:sp>
      <p:sp>
        <p:nvSpPr>
          <p:cNvPr id="769" name="Google Shape;769;p46"/>
          <p:cNvSpPr txBox="1">
            <a:spLocks noGrp="1"/>
          </p:cNvSpPr>
          <p:nvPr>
            <p:ph type="body" idx="1"/>
          </p:nvPr>
        </p:nvSpPr>
        <p:spPr>
          <a:xfrm>
            <a:off x="4467276" y="6488753"/>
            <a:ext cx="3255314" cy="223515"/>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FFFFFF"/>
              </a:buClr>
              <a:buSzPts val="900"/>
              <a:buNone/>
            </a:pPr>
            <a:endParaRPr sz="900" b="0">
              <a:solidFill>
                <a:srgbClr val="FFFFFF"/>
              </a:solidFill>
            </a:endParaRPr>
          </a:p>
        </p:txBody>
      </p:sp>
      <p:sp>
        <p:nvSpPr>
          <p:cNvPr id="770" name="Google Shape;770;p46"/>
          <p:cNvSpPr txBox="1"/>
          <p:nvPr/>
        </p:nvSpPr>
        <p:spPr>
          <a:xfrm>
            <a:off x="420894" y="795350"/>
            <a:ext cx="11209800" cy="5571900"/>
          </a:xfrm>
          <a:prstGeom prst="rect">
            <a:avLst/>
          </a:prstGeom>
          <a:noFill/>
          <a:ln>
            <a:noFill/>
          </a:ln>
        </p:spPr>
        <p:txBody>
          <a:bodyPr spcFirstLastPara="1" wrap="square" lIns="0" tIns="0" rIns="0" bIns="0" anchor="t" anchorCtr="0">
            <a:spAutoFit/>
          </a:bodyPr>
          <a:lstStyle/>
          <a:p>
            <a:pPr marL="635000" marR="0" lvl="0" indent="-635000" algn="l" rtl="0">
              <a:lnSpc>
                <a:spcPct val="100000"/>
              </a:lnSpc>
              <a:spcBef>
                <a:spcPts val="1200"/>
              </a:spcBef>
              <a:spcAft>
                <a:spcPts val="0"/>
              </a:spcAft>
              <a:buClr>
                <a:srgbClr val="262626"/>
              </a:buClr>
              <a:buSzPts val="1800"/>
              <a:buFont typeface="Calibri"/>
              <a:buNone/>
            </a:pPr>
            <a:r>
              <a:rPr lang="en-US" sz="2400" b="0" i="0" u="none" strike="noStrike" cap="none">
                <a:solidFill>
                  <a:srgbClr val="262626"/>
                </a:solidFill>
                <a:latin typeface="Calibri"/>
                <a:ea typeface="Calibri"/>
                <a:cs typeface="Calibri"/>
                <a:sym typeface="Calibri"/>
              </a:rPr>
              <a:t>RISE (2022) Teacher Competency Framework.</a:t>
            </a:r>
            <a:endParaRPr sz="1400" b="0" i="0" u="none" strike="noStrike" cap="none">
              <a:solidFill>
                <a:srgbClr val="000000"/>
              </a:solidFill>
              <a:latin typeface="Arial"/>
              <a:ea typeface="Arial"/>
              <a:cs typeface="Arial"/>
              <a:sym typeface="Arial"/>
            </a:endParaRPr>
          </a:p>
          <a:p>
            <a:pPr marL="635000" marR="0" lvl="0" indent="-635000" algn="l" rtl="0">
              <a:lnSpc>
                <a:spcPct val="100000"/>
              </a:lnSpc>
              <a:spcBef>
                <a:spcPts val="120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RVA. (2020). Myanmar a country of cultural diversity. Retrieved from </a:t>
            </a:r>
            <a:r>
              <a:rPr lang="en-US"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Myanmar: A country of cultural diversity | RVA (rvasia.org)</a:t>
            </a:r>
            <a:endParaRPr sz="2400" b="0" i="0" u="none" strike="noStrike" cap="none">
              <a:solidFill>
                <a:schemeClr val="dk1"/>
              </a:solidFill>
              <a:latin typeface="Calibri"/>
              <a:ea typeface="Calibri"/>
              <a:cs typeface="Calibri"/>
              <a:sym typeface="Calibri"/>
            </a:endParaRPr>
          </a:p>
          <a:p>
            <a:pPr marL="635000" marR="0" lvl="0" indent="-635000" algn="l" rtl="0">
              <a:lnSpc>
                <a:spcPct val="100000"/>
              </a:lnSpc>
              <a:spcBef>
                <a:spcPts val="1200"/>
              </a:spcBef>
              <a:spcAft>
                <a:spcPts val="0"/>
              </a:spcAft>
              <a:buClr>
                <a:srgbClr val="000000"/>
              </a:buClr>
              <a:buSzPts val="2400"/>
              <a:buFont typeface="Arial"/>
              <a:buNone/>
            </a:pPr>
            <a:r>
              <a:rPr lang="en-US" sz="2400" b="0" i="0" u="none" strike="noStrike" cap="none">
                <a:solidFill>
                  <a:srgbClr val="262626"/>
                </a:solidFill>
                <a:latin typeface="Calibri"/>
                <a:ea typeface="Calibri"/>
                <a:cs typeface="Calibri"/>
                <a:sym typeface="Calibri"/>
              </a:rPr>
              <a:t>Tuazon, R. (2022) What is MIL, MIL as a Composite Concept, and Why MIL Education. PowerPoint Presentation during the MIL Training of Trainers for Monastic and Ethnic Educators. 11 and 14 July 2022. </a:t>
            </a:r>
            <a:endParaRPr sz="2400" b="0" i="0" u="none" strike="noStrike" cap="none">
              <a:solidFill>
                <a:schemeClr val="dk1"/>
              </a:solidFill>
              <a:latin typeface="Calibri"/>
              <a:ea typeface="Calibri"/>
              <a:cs typeface="Calibri"/>
              <a:sym typeface="Calibri"/>
            </a:endParaRPr>
          </a:p>
          <a:p>
            <a:pPr marL="635000" marR="0" lvl="0" indent="-635000" algn="l" rtl="0">
              <a:lnSpc>
                <a:spcPct val="100000"/>
              </a:lnSpc>
              <a:spcBef>
                <a:spcPts val="1200"/>
              </a:spcBef>
              <a:spcAft>
                <a:spcPts val="0"/>
              </a:spcAft>
              <a:buClr>
                <a:srgbClr val="262626"/>
              </a:buClr>
              <a:buSzPts val="1800"/>
              <a:buFont typeface="Calibri"/>
              <a:buNone/>
            </a:pPr>
            <a:r>
              <a:rPr lang="en-US" sz="2400" b="0" i="0" u="none" strike="noStrike" cap="none">
                <a:solidFill>
                  <a:srgbClr val="262626"/>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Tuazon</a:t>
            </a:r>
            <a:r>
              <a:rPr lang="en-US" sz="2400" b="0" i="0" u="none" strike="noStrike" cap="none">
                <a:solidFill>
                  <a:srgbClr val="262626"/>
                </a:solidFill>
                <a:latin typeface="Calibri"/>
                <a:ea typeface="Calibri"/>
                <a:cs typeface="Calibri"/>
                <a:sym typeface="Calibri"/>
              </a:rPr>
              <a:t>, R. (2022). The Relevance of MIL in Intercultural, Interfaith, and Interreligious Dialogues. PowerPoint Presentation during the MIL Training of Trainers for Monastic and Ethnic Educators. 20 July 2022.</a:t>
            </a:r>
            <a:endParaRPr sz="2400" b="0" i="0" u="none" strike="noStrike" cap="none">
              <a:solidFill>
                <a:schemeClr val="dk1"/>
              </a:solidFill>
              <a:latin typeface="Calibri"/>
              <a:ea typeface="Calibri"/>
              <a:cs typeface="Calibri"/>
              <a:sym typeface="Calibri"/>
            </a:endParaRPr>
          </a:p>
          <a:p>
            <a:pPr marL="635000" marR="0" lvl="0" indent="-635000" algn="l" rtl="0">
              <a:lnSpc>
                <a:spcPct val="100000"/>
              </a:lnSpc>
              <a:spcBef>
                <a:spcPts val="1200"/>
              </a:spcBef>
              <a:spcAft>
                <a:spcPts val="0"/>
              </a:spcAft>
              <a:buClr>
                <a:srgbClr val="262626"/>
              </a:buClr>
              <a:buSzPts val="1800"/>
              <a:buFont typeface="Calibri"/>
              <a:buNone/>
            </a:pPr>
            <a:r>
              <a:rPr lang="en-US" sz="2400" b="0" i="0" u="none" strike="noStrike" cap="none">
                <a:solidFill>
                  <a:srgbClr val="262626"/>
                </a:solidFill>
                <a:latin typeface="Calibri"/>
                <a:ea typeface="Calibri"/>
                <a:cs typeface="Calibri"/>
                <a:sym typeface="Calibri"/>
              </a:rPr>
              <a:t>UNESCO Myanmar Office. (2022). UNESCO Myanmar Recommendations on Religious and Culture-Sensitive Information, Education and Communication Initiatives Using the MIL Framework.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262626"/>
              </a:buClr>
              <a:buSzPts val="1800"/>
              <a:buFont typeface="Calibri"/>
              <a:buNone/>
            </a:pPr>
            <a:endParaRPr sz="2400" b="0" i="0" u="none" strike="noStrike" cap="none">
              <a:solidFill>
                <a:srgbClr val="262626"/>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47"/>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800">
                <a:solidFill>
                  <a:srgbClr val="FFFFFF"/>
                </a:solidFill>
              </a:rPr>
              <a:t>References</a:t>
            </a:r>
            <a:endParaRPr sz="2800"/>
          </a:p>
        </p:txBody>
      </p:sp>
      <p:sp>
        <p:nvSpPr>
          <p:cNvPr id="776" name="Google Shape;776;p47"/>
          <p:cNvSpPr txBox="1">
            <a:spLocks noGrp="1"/>
          </p:cNvSpPr>
          <p:nvPr>
            <p:ph type="body" idx="1"/>
          </p:nvPr>
        </p:nvSpPr>
        <p:spPr>
          <a:xfrm>
            <a:off x="4467276" y="6488753"/>
            <a:ext cx="3255314" cy="223515"/>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FFFFFF"/>
              </a:buClr>
              <a:buSzPts val="900"/>
              <a:buNone/>
            </a:pPr>
            <a:endParaRPr sz="900" b="0">
              <a:solidFill>
                <a:srgbClr val="FFFFFF"/>
              </a:solidFill>
            </a:endParaRPr>
          </a:p>
        </p:txBody>
      </p:sp>
      <p:sp>
        <p:nvSpPr>
          <p:cNvPr id="777" name="Google Shape;777;p47"/>
          <p:cNvSpPr txBox="1"/>
          <p:nvPr/>
        </p:nvSpPr>
        <p:spPr>
          <a:xfrm>
            <a:off x="490019" y="1553633"/>
            <a:ext cx="11209800" cy="2524500"/>
          </a:xfrm>
          <a:prstGeom prst="rect">
            <a:avLst/>
          </a:prstGeom>
          <a:noFill/>
          <a:ln>
            <a:noFill/>
          </a:ln>
        </p:spPr>
        <p:txBody>
          <a:bodyPr spcFirstLastPara="1" wrap="square" lIns="0" tIns="0" rIns="0" bIns="0" anchor="t" anchorCtr="0">
            <a:spAutoFit/>
          </a:bodyPr>
          <a:lstStyle/>
          <a:p>
            <a:pPr marL="635000" marR="0" lvl="0" indent="-635000" algn="l" rtl="0">
              <a:lnSpc>
                <a:spcPct val="100000"/>
              </a:lnSpc>
              <a:spcBef>
                <a:spcPts val="1200"/>
              </a:spcBef>
              <a:spcAft>
                <a:spcPts val="0"/>
              </a:spcAft>
              <a:buClr>
                <a:srgbClr val="262626"/>
              </a:buClr>
              <a:buSzPts val="1800"/>
              <a:buFont typeface="Calibri"/>
              <a:buNone/>
            </a:pPr>
            <a:r>
              <a:rPr lang="en-US" sz="2400" b="0" i="0" u="none" strike="noStrike" cap="none">
                <a:solidFill>
                  <a:srgbClr val="262626"/>
                </a:solidFill>
                <a:latin typeface="Calibri"/>
                <a:ea typeface="Calibri"/>
                <a:cs typeface="Calibri"/>
                <a:sym typeface="Calibri"/>
              </a:rPr>
              <a:t>UNESCO Myanmar Office. (2022). Introduction to Media and Information Literacy in Strengthening Pre-Service Teacher Education in Myanmar Continuous Professional Development (CPD) Information and Communication Technology (ICT). Available at </a:t>
            </a:r>
            <a:r>
              <a:rPr lang="en-US" sz="2400" b="0" i="0" u="sng" strike="noStrike" cap="none">
                <a:solidFill>
                  <a:schemeClr val="hlink"/>
                </a:solidFill>
                <a:latin typeface="Calibri"/>
                <a:ea typeface="Calibri"/>
                <a:cs typeface="Calibri"/>
                <a:sym typeface="Calibri"/>
                <a:hlinkClick r:id="rId3"/>
              </a:rPr>
              <a:t>https://mmteacherplatform.net/en</a:t>
            </a:r>
            <a:r>
              <a:rPr lang="en-US" sz="2400" b="0" i="0" u="none" strike="noStrike" cap="none">
                <a:solidFill>
                  <a:srgbClr val="262626"/>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262626"/>
              </a:buClr>
              <a:buSzPts val="1800"/>
              <a:buFont typeface="Calibri"/>
              <a:buNone/>
            </a:pPr>
            <a:endParaRPr sz="2400" b="0" i="0" u="none" strike="noStrike" cap="none">
              <a:solidFill>
                <a:srgbClr val="262626"/>
              </a:solidFill>
              <a:latin typeface="Calibri"/>
              <a:ea typeface="Calibri"/>
              <a:cs typeface="Calibri"/>
              <a:sym typeface="Calibri"/>
            </a:endParaRPr>
          </a:p>
          <a:p>
            <a:pPr marL="0" marR="0" lvl="0" indent="0" algn="l" rtl="0">
              <a:lnSpc>
                <a:spcPct val="100000"/>
              </a:lnSpc>
              <a:spcBef>
                <a:spcPts val="1200"/>
              </a:spcBef>
              <a:spcAft>
                <a:spcPts val="0"/>
              </a:spcAft>
              <a:buClr>
                <a:srgbClr val="262626"/>
              </a:buClr>
              <a:buSzPts val="1800"/>
              <a:buFont typeface="Calibri"/>
              <a:buNone/>
            </a:pPr>
            <a:endParaRPr sz="2400" b="0" i="0" u="none" strike="noStrike" cap="none">
              <a:solidFill>
                <a:srgbClr val="262626"/>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1942762" y="1817035"/>
            <a:ext cx="8306475" cy="2268814"/>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3200"/>
              <a:buFont typeface="Calibri"/>
              <a:buNone/>
            </a:pPr>
            <a:r>
              <a:rPr lang="en-US"/>
              <a:t>Media and Information Literacy through Conflict Sensitive Education (MIL-CSE)</a:t>
            </a:r>
            <a:endParaRPr/>
          </a:p>
        </p:txBody>
      </p:sp>
      <p:sp>
        <p:nvSpPr>
          <p:cNvPr id="132" name="Google Shape;132;p1"/>
          <p:cNvSpPr txBox="1"/>
          <p:nvPr/>
        </p:nvSpPr>
        <p:spPr>
          <a:xfrm>
            <a:off x="1193180" y="4082590"/>
            <a:ext cx="10160264"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MODULE 3.2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Media and Information Literacy (MIL) &amp; Conflict Sensitive Education (CSE) to Foster Cyber Safety and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283eb9a620e_0_50"/>
          <p:cNvSpPr txBox="1">
            <a:spLocks noGrp="1"/>
          </p:cNvSpPr>
          <p:nvPr>
            <p:ph type="ctrTitle"/>
          </p:nvPr>
        </p:nvSpPr>
        <p:spPr>
          <a:xfrm>
            <a:off x="420894" y="151609"/>
            <a:ext cx="11350200" cy="455400"/>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Success Indicators and Competencies </a:t>
            </a:r>
            <a:endParaRPr/>
          </a:p>
        </p:txBody>
      </p:sp>
      <p:graphicFrame>
        <p:nvGraphicFramePr>
          <p:cNvPr id="439" name="Google Shape;439;g283eb9a620e_0_50"/>
          <p:cNvGraphicFramePr/>
          <p:nvPr/>
        </p:nvGraphicFramePr>
        <p:xfrm>
          <a:off x="729900" y="1234525"/>
          <a:ext cx="3000000" cy="3000000"/>
        </p:xfrm>
        <a:graphic>
          <a:graphicData uri="http://schemas.openxmlformats.org/drawingml/2006/table">
            <a:tbl>
              <a:tblPr>
                <a:noFill/>
              </a:tblPr>
              <a:tblGrid>
                <a:gridCol w="5350175">
                  <a:extLst>
                    <a:ext uri="{9D8B030D-6E8A-4147-A177-3AD203B41FA5}">
                      <a16:colId xmlns:a16="http://schemas.microsoft.com/office/drawing/2014/main" val="20000"/>
                    </a:ext>
                  </a:extLst>
                </a:gridCol>
                <a:gridCol w="5350175">
                  <a:extLst>
                    <a:ext uri="{9D8B030D-6E8A-4147-A177-3AD203B41FA5}">
                      <a16:colId xmlns:a16="http://schemas.microsoft.com/office/drawing/2014/main" val="20001"/>
                    </a:ext>
                  </a:extLst>
                </a:gridCol>
              </a:tblGrid>
              <a:tr h="5991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0077D4"/>
                          </a:solidFill>
                          <a:latin typeface="Calibri"/>
                          <a:ea typeface="Calibri"/>
                          <a:cs typeface="Calibri"/>
                          <a:sym typeface="Calibri"/>
                        </a:rPr>
                        <a:t>Success Indicators</a:t>
                      </a:r>
                      <a:endParaRPr sz="2400" b="1" u="none" strike="noStrike" cap="none">
                        <a:solidFill>
                          <a:srgbClr val="0077D4"/>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0077D4"/>
                          </a:solidFill>
                          <a:latin typeface="Calibri"/>
                          <a:ea typeface="Calibri"/>
                          <a:cs typeface="Calibri"/>
                          <a:sym typeface="Calibri"/>
                        </a:rPr>
                        <a:t>Conflict Sensitive Education Areas of Focus </a:t>
                      </a:r>
                      <a:endParaRPr sz="1400" b="1" u="none" strike="noStrike" cap="none">
                        <a:solidFill>
                          <a:srgbClr val="0077D4"/>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398025">
                <a:tc>
                  <a:txBody>
                    <a:bodyPr/>
                    <a:lstStyle/>
                    <a:p>
                      <a:pPr marL="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2.1.3.1  Create a safe and nurturing learning environment that is sensitive to the social, cultural and political context </a:t>
                      </a:r>
                      <a:endParaRPr>
                        <a:solidFill>
                          <a:schemeClr val="dk1"/>
                        </a:solidFill>
                      </a:endParaRPr>
                    </a:p>
                    <a:p>
                      <a:pPr marL="0" marR="0" lvl="0" indent="0" algn="l" rtl="0">
                        <a:lnSpc>
                          <a:spcPct val="100000"/>
                        </a:lnSpc>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CSE 4.4  Teacher supports students’ building, development and maintenance of 	healthy interpersonal relationships, cooperation and acceptance of differences. </a:t>
                      </a:r>
                      <a:endParaRPr sz="240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797475">
                <a:tc>
                  <a:txBody>
                    <a:bodyPr/>
                    <a:lstStyle/>
                    <a:p>
                      <a:pPr marL="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1.2.4.3.  Utilise gender inclusive strategies int eh classroom</a:t>
                      </a:r>
                      <a:endParaRPr>
                        <a:solidFill>
                          <a:schemeClr val="dk1"/>
                        </a:solidFill>
                      </a:endParaRPr>
                    </a:p>
                    <a:p>
                      <a:pPr marL="892175" marR="0" lvl="0" indent="-892175" algn="l" rtl="0">
                        <a:lnSpc>
                          <a:spcPct val="100000"/>
                        </a:lnSpc>
                        <a:spcBef>
                          <a:spcPts val="0"/>
                        </a:spcBef>
                        <a:spcAft>
                          <a:spcPts val="0"/>
                        </a:spcAft>
                        <a:buClr>
                          <a:schemeClr val="dk1"/>
                        </a:buClr>
                        <a:buSzPts val="2600"/>
                        <a:buFont typeface="Arial"/>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CSE 5   Teacher demonstrates awareness of ways to ensure Gender Equity, Disability and Social Inclusion in teaching and learning</a:t>
                      </a:r>
                      <a:endParaRPr sz="2400" u="none" strike="noStrike" cap="none"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139" name="Google Shape;139;p2"/>
          <p:cNvSpPr txBox="1">
            <a:spLocks noGrp="1"/>
          </p:cNvSpPr>
          <p:nvPr>
            <p:ph type="ctrTitle"/>
          </p:nvPr>
        </p:nvSpPr>
        <p:spPr>
          <a:xfrm>
            <a:off x="420894" y="151608"/>
            <a:ext cx="11924052" cy="478433"/>
          </a:xfrm>
          <a:prstGeom prst="rect">
            <a:avLst/>
          </a:prstGeom>
          <a:noFill/>
          <a:ln>
            <a:noFill/>
          </a:ln>
        </p:spPr>
        <p:txBody>
          <a:bodyPr spcFirstLastPara="1" wrap="square" lIns="0" tIns="0" rIns="0" bIns="0" anchor="ctr" anchorCtr="0">
            <a:noAutofit/>
          </a:bodyPr>
          <a:lstStyle/>
          <a:p>
            <a:pPr marL="0" lvl="0" indent="0" algn="l" rtl="0">
              <a:lnSpc>
                <a:spcPct val="99107"/>
              </a:lnSpc>
              <a:spcBef>
                <a:spcPts val="0"/>
              </a:spcBef>
              <a:spcAft>
                <a:spcPts val="0"/>
              </a:spcAft>
              <a:buClr>
                <a:schemeClr val="lt1"/>
              </a:buClr>
              <a:buSzPts val="2800"/>
              <a:buFont typeface="Calibri"/>
              <a:buNone/>
            </a:pPr>
            <a:r>
              <a:rPr lang="en-US"/>
              <a:t>Media &amp; Information Literacy through Conflict Sensitive Education (MIL-CSE)</a:t>
            </a:r>
            <a:endParaRPr b="0"/>
          </a:p>
        </p:txBody>
      </p:sp>
      <p:sp>
        <p:nvSpPr>
          <p:cNvPr id="140" name="Google Shape;140;p2"/>
          <p:cNvSpPr txBox="1">
            <a:spLocks noGrp="1"/>
          </p:cNvSpPr>
          <p:nvPr>
            <p:ph type="body" idx="1"/>
          </p:nvPr>
        </p:nvSpPr>
        <p:spPr>
          <a:xfrm>
            <a:off x="332944" y="119747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141" name="Google Shape;141;p2"/>
          <p:cNvSpPr txBox="1"/>
          <p:nvPr/>
        </p:nvSpPr>
        <p:spPr>
          <a:xfrm>
            <a:off x="621680" y="1108645"/>
            <a:ext cx="11061600" cy="5264100"/>
          </a:xfrm>
          <a:prstGeom prst="rect">
            <a:avLst/>
          </a:prstGeom>
          <a:noFill/>
          <a:ln>
            <a:noFill/>
          </a:ln>
        </p:spPr>
        <p:txBody>
          <a:bodyPr spcFirstLastPara="1" wrap="square" lIns="91425" tIns="45700" rIns="91425" bIns="45700" anchor="t" anchorCtr="0">
            <a:spAutoFit/>
          </a:bodyPr>
          <a:lstStyle/>
          <a:p>
            <a:pPr marL="342900" marR="0" lvl="0" indent="-3556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1.1: Media and Information Literacy: Definition, Importance and Implementation Scenarios</a:t>
            </a:r>
            <a:endParaRPr sz="2400" b="0" i="0" u="none" strike="noStrike" cap="none">
              <a:solidFill>
                <a:srgbClr val="000000"/>
              </a:solidFill>
              <a:latin typeface="Arial"/>
              <a:ea typeface="Arial"/>
              <a:cs typeface="Arial"/>
              <a:sym typeface="Arial"/>
            </a:endParaRPr>
          </a:p>
          <a:p>
            <a:pPr marL="342900" marR="0" lvl="0" indent="-3556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1.2: Conflict Sensitive Education: Definition, Importance and Competencies</a:t>
            </a:r>
            <a:endParaRPr sz="2400" b="0" i="0" u="none" strike="noStrike" cap="none">
              <a:solidFill>
                <a:srgbClr val="000000"/>
              </a:solidFill>
              <a:latin typeface="Arial"/>
              <a:ea typeface="Arial"/>
              <a:cs typeface="Arial"/>
              <a:sym typeface="Arial"/>
            </a:endParaRPr>
          </a:p>
          <a:p>
            <a:pPr marL="342900" marR="0" lvl="0" indent="-3556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1.3: The Relationship between MIL and CSE, and Their Position within the Teacher Competency Framework</a:t>
            </a:r>
            <a:endParaRPr sz="2400" b="0" i="0" u="none" strike="noStrike" cap="none">
              <a:solidFill>
                <a:srgbClr val="000000"/>
              </a:solidFill>
              <a:latin typeface="Arial"/>
              <a:ea typeface="Arial"/>
              <a:cs typeface="Arial"/>
              <a:sym typeface="Arial"/>
            </a:endParaRPr>
          </a:p>
          <a:p>
            <a:pPr marL="342900" marR="0" lvl="0" indent="-203200" algn="l" rtl="0">
              <a:lnSpc>
                <a:spcPct val="100000"/>
              </a:lnSpc>
              <a:spcBef>
                <a:spcPts val="0"/>
              </a:spcBef>
              <a:spcAft>
                <a:spcPts val="0"/>
              </a:spcAft>
              <a:buClr>
                <a:schemeClr val="dk1"/>
              </a:buClr>
              <a:buSzPts val="2200"/>
              <a:buFont typeface="Arial"/>
              <a:buNone/>
            </a:pPr>
            <a:endParaRPr sz="2400" b="0" i="0" u="none" strike="noStrike" cap="none">
              <a:solidFill>
                <a:schemeClr val="dk1"/>
              </a:solidFill>
              <a:latin typeface="Calibri"/>
              <a:ea typeface="Calibri"/>
              <a:cs typeface="Calibri"/>
              <a:sym typeface="Calibri"/>
            </a:endParaRPr>
          </a:p>
          <a:p>
            <a:pPr marL="342900" marR="0" lvl="0" indent="-3556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2.1: MIL and CSE to Combat Conflict Triggering Hate Speech</a:t>
            </a:r>
            <a:endParaRPr sz="2400" b="0" i="0" u="none" strike="noStrike" cap="none">
              <a:solidFill>
                <a:schemeClr val="dk1"/>
              </a:solidFill>
              <a:latin typeface="Calibri"/>
              <a:ea typeface="Calibri"/>
              <a:cs typeface="Calibri"/>
              <a:sym typeface="Calibri"/>
            </a:endParaRPr>
          </a:p>
          <a:p>
            <a:pPr marL="342900" marR="0" lvl="0" indent="-3556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2.2: MIL and CSE to Address Bias, Discrimination and Misrepresentation</a:t>
            </a:r>
            <a:endParaRPr sz="2400" b="0" i="0" u="none" strike="noStrike" cap="none">
              <a:solidFill>
                <a:srgbClr val="000000"/>
              </a:solidFill>
              <a:latin typeface="Arial"/>
              <a:ea typeface="Arial"/>
              <a:cs typeface="Arial"/>
              <a:sym typeface="Arial"/>
            </a:endParaRPr>
          </a:p>
          <a:p>
            <a:pPr marL="342900" marR="0" lvl="0" indent="-3556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2.3: MIL and CSE to Combat Information Disorder</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400" b="0" i="0" u="none" strike="noStrike" cap="none">
              <a:solidFill>
                <a:schemeClr val="dk1"/>
              </a:solidFill>
              <a:latin typeface="Calibri"/>
              <a:ea typeface="Calibri"/>
              <a:cs typeface="Calibri"/>
              <a:sym typeface="Calibri"/>
            </a:endParaRPr>
          </a:p>
          <a:p>
            <a:pPr marL="342900" marR="0" lvl="0" indent="-3556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Module 3.1: MIL and CSE for Intercultural and Interreligious Dialogue</a:t>
            </a:r>
            <a:endParaRPr sz="2400" b="0" i="0" u="none" strike="noStrike" cap="none">
              <a:solidFill>
                <a:schemeClr val="dk1"/>
              </a:solidFill>
              <a:latin typeface="Calibri"/>
              <a:ea typeface="Calibri"/>
              <a:cs typeface="Calibri"/>
              <a:sym typeface="Calibri"/>
            </a:endParaRPr>
          </a:p>
          <a:p>
            <a:pPr marL="342900" marR="0" lvl="0" indent="-35560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Module 3.2: MIL and CSE to Foster Cyber Safety and Security</a:t>
            </a:r>
            <a:endParaRPr sz="2400" b="1" i="0" u="none" strike="noStrike" cap="none">
              <a:solidFill>
                <a:schemeClr val="dk1"/>
              </a:solidFill>
              <a:latin typeface="Calibri"/>
              <a:ea typeface="Calibri"/>
              <a:cs typeface="Calibri"/>
              <a:sym typeface="Calibri"/>
            </a:endParaRPr>
          </a:p>
          <a:p>
            <a:pPr marL="342900" marR="0" lvl="0" indent="-203200" algn="l" rtl="0">
              <a:lnSpc>
                <a:spcPct val="100000"/>
              </a:lnSpc>
              <a:spcBef>
                <a:spcPts val="0"/>
              </a:spcBef>
              <a:spcAft>
                <a:spcPts val="0"/>
              </a:spcAft>
              <a:buClr>
                <a:schemeClr val="dk1"/>
              </a:buClr>
              <a:buSzPts val="22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148" name="Google Shape;148;p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Learning Objectives</a:t>
            </a:r>
            <a:endParaRPr/>
          </a:p>
        </p:txBody>
      </p:sp>
      <p:sp>
        <p:nvSpPr>
          <p:cNvPr id="149" name="Google Shape;149;p3"/>
          <p:cNvSpPr txBox="1">
            <a:spLocks noGrp="1"/>
          </p:cNvSpPr>
          <p:nvPr>
            <p:ph type="body" idx="1"/>
          </p:nvPr>
        </p:nvSpPr>
        <p:spPr>
          <a:xfrm>
            <a:off x="622530" y="1170692"/>
            <a:ext cx="11350208" cy="523223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600"/>
              <a:buNone/>
            </a:pPr>
            <a:r>
              <a:rPr lang="en-US" i="0" u="none" strike="noStrike" cap="none">
                <a:solidFill>
                  <a:schemeClr val="dk1"/>
                </a:solidFill>
              </a:rPr>
              <a:t>After the completion of this module, participants will be able to:</a:t>
            </a:r>
            <a:endParaRPr/>
          </a:p>
          <a:p>
            <a:pPr marL="0" marR="0" lvl="0" indent="0" algn="l" rtl="0">
              <a:lnSpc>
                <a:spcPct val="100000"/>
              </a:lnSpc>
              <a:spcBef>
                <a:spcPts val="520"/>
              </a:spcBef>
              <a:spcAft>
                <a:spcPts val="0"/>
              </a:spcAft>
              <a:buClr>
                <a:schemeClr val="dk1"/>
              </a:buClr>
              <a:buSzPts val="2600"/>
              <a:buFont typeface="Arial"/>
              <a:buNone/>
            </a:pPr>
            <a:endParaRPr b="0" i="0" u="none" strike="noStrike" cap="none">
              <a:solidFill>
                <a:schemeClr val="dk1"/>
              </a:solidFill>
            </a:endParaRPr>
          </a:p>
          <a:p>
            <a:pPr marL="863600" marR="0" lvl="2" indent="-478790" algn="l" rtl="0">
              <a:lnSpc>
                <a:spcPct val="100000"/>
              </a:lnSpc>
              <a:spcBef>
                <a:spcPts val="480"/>
              </a:spcBef>
              <a:spcAft>
                <a:spcPts val="0"/>
              </a:spcAft>
              <a:buClr>
                <a:schemeClr val="dk1"/>
              </a:buClr>
              <a:buSzPts val="2400"/>
              <a:buFont typeface="Noto Sans Symbols"/>
              <a:buChar char="❑"/>
            </a:pPr>
            <a:r>
              <a:rPr lang="en-US" sz="2400" i="0" u="none" strike="noStrike" cap="none">
                <a:solidFill>
                  <a:srgbClr val="000000"/>
                </a:solidFill>
              </a:rPr>
              <a:t>Define cybe</a:t>
            </a:r>
            <a:r>
              <a:rPr lang="en-US" sz="2400">
                <a:solidFill>
                  <a:srgbClr val="000000"/>
                </a:solidFill>
              </a:rPr>
              <a:t>r safety, its objectives and key aspects. </a:t>
            </a:r>
            <a:endParaRPr sz="2400"/>
          </a:p>
          <a:p>
            <a:pPr marL="863600" marR="0" lvl="2" indent="-478790" algn="l" rtl="0">
              <a:lnSpc>
                <a:spcPct val="100000"/>
              </a:lnSpc>
              <a:spcBef>
                <a:spcPts val="480"/>
              </a:spcBef>
              <a:spcAft>
                <a:spcPts val="0"/>
              </a:spcAft>
              <a:buClr>
                <a:schemeClr val="dk1"/>
              </a:buClr>
              <a:buSzPts val="2400"/>
              <a:buFont typeface="Noto Sans Symbols"/>
              <a:buChar char="❑"/>
            </a:pPr>
            <a:r>
              <a:rPr lang="en-US" sz="2400">
                <a:solidFill>
                  <a:srgbClr val="000000"/>
                </a:solidFill>
              </a:rPr>
              <a:t>Define cyber security, its objectives and key aspects</a:t>
            </a:r>
            <a:endParaRPr sz="2400"/>
          </a:p>
          <a:p>
            <a:pPr marL="863600" marR="0" lvl="2" indent="-478790" algn="l" rtl="0">
              <a:lnSpc>
                <a:spcPct val="100000"/>
              </a:lnSpc>
              <a:spcBef>
                <a:spcPts val="480"/>
              </a:spcBef>
              <a:spcAft>
                <a:spcPts val="0"/>
              </a:spcAft>
              <a:buClr>
                <a:schemeClr val="dk1"/>
              </a:buClr>
              <a:buSzPts val="2400"/>
              <a:buFont typeface="Noto Sans Symbols"/>
              <a:buChar char="❑"/>
            </a:pPr>
            <a:r>
              <a:rPr lang="en-US" sz="2400" i="0" u="none" strike="noStrike" cap="none">
                <a:solidFill>
                  <a:srgbClr val="000000"/>
                </a:solidFill>
              </a:rPr>
              <a:t>Describe the role of educators in protecting children from cyber threats and enhancing their digital citizenship competencies</a:t>
            </a:r>
            <a:endParaRPr sz="2400"/>
          </a:p>
          <a:p>
            <a:pPr marL="863600" marR="0" lvl="2" indent="-478790" algn="l" rtl="0">
              <a:lnSpc>
                <a:spcPct val="100000"/>
              </a:lnSpc>
              <a:spcBef>
                <a:spcPts val="480"/>
              </a:spcBef>
              <a:spcAft>
                <a:spcPts val="0"/>
              </a:spcAft>
              <a:buClr>
                <a:schemeClr val="dk1"/>
              </a:buClr>
              <a:buSzPts val="2400"/>
              <a:buFont typeface="Noto Sans Symbols"/>
              <a:buChar char="❑"/>
            </a:pPr>
            <a:r>
              <a:rPr lang="en-US" sz="2400">
                <a:solidFill>
                  <a:srgbClr val="000000"/>
                </a:solidFill>
              </a:rPr>
              <a:t>Describe the basic concepts and principles of protecting mobile devices</a:t>
            </a:r>
            <a:endParaRPr sz="2400"/>
          </a:p>
          <a:p>
            <a:pPr marL="863600" marR="0" lvl="2" indent="-478790" algn="l" rtl="0">
              <a:lnSpc>
                <a:spcPct val="100000"/>
              </a:lnSpc>
              <a:spcBef>
                <a:spcPts val="480"/>
              </a:spcBef>
              <a:spcAft>
                <a:spcPts val="0"/>
              </a:spcAft>
              <a:buClr>
                <a:schemeClr val="dk1"/>
              </a:buClr>
              <a:buSzPts val="2400"/>
              <a:buFont typeface="Noto Sans Symbols"/>
              <a:buChar char="❑"/>
            </a:pPr>
            <a:r>
              <a:rPr lang="en-US" sz="2400" i="0" u="none" strike="noStrike" cap="none">
                <a:solidFill>
                  <a:srgbClr val="000000"/>
                </a:solidFill>
              </a:rPr>
              <a:t>List the most common cyber threats</a:t>
            </a:r>
            <a:endParaRPr sz="2400"/>
          </a:p>
          <a:p>
            <a:pPr marL="863600" marR="0" lvl="2" indent="-478790" algn="l" rtl="0">
              <a:lnSpc>
                <a:spcPct val="100000"/>
              </a:lnSpc>
              <a:spcBef>
                <a:spcPts val="480"/>
              </a:spcBef>
              <a:spcAft>
                <a:spcPts val="0"/>
              </a:spcAft>
              <a:buClr>
                <a:schemeClr val="dk1"/>
              </a:buClr>
              <a:buSzPts val="2400"/>
              <a:buFont typeface="Noto Sans Symbols"/>
              <a:buChar char="❑"/>
            </a:pPr>
            <a:r>
              <a:rPr lang="en-US" sz="2400">
                <a:solidFill>
                  <a:srgbClr val="000000"/>
                </a:solidFill>
              </a:rPr>
              <a:t>Apply teaching and learning activities that would help to enhance children cyber safety and security.</a:t>
            </a:r>
            <a:endParaRPr sz="2400" i="0" u="none" strike="noStrike" cap="none">
              <a:solidFill>
                <a:srgbClr val="000000"/>
              </a:solidFill>
            </a:endParaRPr>
          </a:p>
          <a:p>
            <a:pPr marL="0" lvl="0" indent="0" algn="l" rtl="0">
              <a:lnSpc>
                <a:spcPct val="90000"/>
              </a:lnSpc>
              <a:spcBef>
                <a:spcPts val="1000"/>
              </a:spcBef>
              <a:spcAft>
                <a:spcPts val="0"/>
              </a:spcAft>
              <a:buClr>
                <a:srgbClr val="024A84"/>
              </a:buClr>
              <a:buSzPts val="2400"/>
              <a:buFont typeface="Arial"/>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156" name="Google Shape;156;p4"/>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Module Outcomes</a:t>
            </a:r>
            <a:endParaRPr/>
          </a:p>
        </p:txBody>
      </p:sp>
      <p:sp>
        <p:nvSpPr>
          <p:cNvPr id="157" name="Google Shape;157;p4"/>
          <p:cNvSpPr txBox="1">
            <a:spLocks noGrp="1"/>
          </p:cNvSpPr>
          <p:nvPr>
            <p:ph type="body" idx="1"/>
          </p:nvPr>
        </p:nvSpPr>
        <p:spPr>
          <a:xfrm>
            <a:off x="420879" y="1121256"/>
            <a:ext cx="11350208" cy="4422056"/>
          </a:xfrm>
          <a:prstGeom prst="rect">
            <a:avLst/>
          </a:prstGeom>
          <a:noFill/>
          <a:ln>
            <a:noFill/>
          </a:ln>
        </p:spPr>
        <p:txBody>
          <a:bodyPr spcFirstLastPara="1" wrap="square" lIns="91425" tIns="45700" rIns="91425" bIns="45700" anchor="t" anchorCtr="0">
            <a:normAutofit/>
          </a:bodyPr>
          <a:lstStyle/>
          <a:p>
            <a:pPr marL="742950" marR="0" lvl="2" indent="-205740" algn="l" rtl="0">
              <a:lnSpc>
                <a:spcPct val="100000"/>
              </a:lnSpc>
              <a:spcBef>
                <a:spcPts val="0"/>
              </a:spcBef>
              <a:spcAft>
                <a:spcPts val="0"/>
              </a:spcAft>
              <a:buClr>
                <a:schemeClr val="dk1"/>
              </a:buClr>
              <a:buSzPts val="2160"/>
              <a:buFont typeface="Calibri"/>
              <a:buNone/>
            </a:pPr>
            <a:endParaRPr sz="1400" b="0" i="0" u="none" strike="noStrike" cap="none">
              <a:solidFill>
                <a:srgbClr val="000000"/>
              </a:solidFill>
              <a:latin typeface="Arial"/>
              <a:ea typeface="Arial"/>
              <a:cs typeface="Arial"/>
              <a:sym typeface="Arial"/>
            </a:endParaRPr>
          </a:p>
          <a:p>
            <a:pPr marL="457200" lvl="0" indent="-304800" algn="l" rtl="0">
              <a:lnSpc>
                <a:spcPct val="90000"/>
              </a:lnSpc>
              <a:spcBef>
                <a:spcPts val="1000"/>
              </a:spcBef>
              <a:spcAft>
                <a:spcPts val="0"/>
              </a:spcAft>
              <a:buSzPts val="2400"/>
              <a:buFont typeface="Calibri"/>
              <a:buNone/>
            </a:pPr>
            <a:endParaRPr/>
          </a:p>
        </p:txBody>
      </p:sp>
      <p:sp>
        <p:nvSpPr>
          <p:cNvPr id="158" name="Google Shape;158;p4"/>
          <p:cNvSpPr txBox="1"/>
          <p:nvPr/>
        </p:nvSpPr>
        <p:spPr>
          <a:xfrm>
            <a:off x="713677" y="1121256"/>
            <a:ext cx="11057400" cy="1862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300"/>
              <a:buFont typeface="Calibri"/>
              <a:buAutoNum type="arabicPeriod"/>
            </a:pPr>
            <a:r>
              <a:rPr lang="en-US" sz="2300" b="0" i="0" u="none" strike="noStrike" cap="none">
                <a:solidFill>
                  <a:schemeClr val="dk1"/>
                </a:solidFill>
                <a:latin typeface="Calibri"/>
                <a:ea typeface="Calibri"/>
                <a:cs typeface="Calibri"/>
                <a:sym typeface="Calibri"/>
              </a:rPr>
              <a:t>Enhanced understanding of cyber safety and cyber security. </a:t>
            </a:r>
            <a:endParaRPr sz="17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300"/>
              <a:buFont typeface="Calibri"/>
              <a:buAutoNum type="arabicPeriod"/>
            </a:pPr>
            <a:r>
              <a:rPr lang="en-US" sz="2300" b="0" i="0" u="none" strike="noStrike" cap="none">
                <a:solidFill>
                  <a:schemeClr val="dk1"/>
                </a:solidFill>
                <a:latin typeface="Calibri"/>
                <a:ea typeface="Calibri"/>
                <a:cs typeface="Calibri"/>
                <a:sym typeface="Calibri"/>
              </a:rPr>
              <a:t>Developed appreciation of educators’ role in educating children on issues related to cyber safety and cyber security. </a:t>
            </a:r>
            <a:endParaRPr sz="17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300"/>
              <a:buFont typeface="Calibri"/>
              <a:buAutoNum type="arabicPeriod"/>
            </a:pPr>
            <a:r>
              <a:rPr lang="en-US" sz="2300" b="0" i="0" u="none" strike="noStrike" cap="none">
                <a:solidFill>
                  <a:schemeClr val="dk1"/>
                </a:solidFill>
                <a:latin typeface="Calibri"/>
                <a:ea typeface="Calibri"/>
                <a:cs typeface="Calibri"/>
                <a:sym typeface="Calibri"/>
              </a:rPr>
              <a:t>Raised competencies to apply learning activities that help in developing children’s ability to protect themselves from cyber threats. </a:t>
            </a:r>
            <a:endParaRPr sz="1700" b="0" i="0" u="none" strike="noStrike" cap="non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83d6dfa0fd_0_50"/>
          <p:cNvSpPr txBox="1">
            <a:spLocks noGrp="1"/>
          </p:cNvSpPr>
          <p:nvPr>
            <p:ph type="ctrTitle"/>
          </p:nvPr>
        </p:nvSpPr>
        <p:spPr>
          <a:xfrm>
            <a:off x="420894" y="151609"/>
            <a:ext cx="11350200" cy="455400"/>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Success Indicators and Competencies </a:t>
            </a:r>
            <a:endParaRPr/>
          </a:p>
        </p:txBody>
      </p:sp>
      <p:graphicFrame>
        <p:nvGraphicFramePr>
          <p:cNvPr id="165" name="Google Shape;165;g283d6dfa0fd_0_50"/>
          <p:cNvGraphicFramePr/>
          <p:nvPr/>
        </p:nvGraphicFramePr>
        <p:xfrm>
          <a:off x="729900" y="1234525"/>
          <a:ext cx="3000000" cy="3000000"/>
        </p:xfrm>
        <a:graphic>
          <a:graphicData uri="http://schemas.openxmlformats.org/drawingml/2006/table">
            <a:tbl>
              <a:tblPr>
                <a:noFill/>
              </a:tblPr>
              <a:tblGrid>
                <a:gridCol w="5350175">
                  <a:extLst>
                    <a:ext uri="{9D8B030D-6E8A-4147-A177-3AD203B41FA5}">
                      <a16:colId xmlns:a16="http://schemas.microsoft.com/office/drawing/2014/main" val="20000"/>
                    </a:ext>
                  </a:extLst>
                </a:gridCol>
                <a:gridCol w="5350175">
                  <a:extLst>
                    <a:ext uri="{9D8B030D-6E8A-4147-A177-3AD203B41FA5}">
                      <a16:colId xmlns:a16="http://schemas.microsoft.com/office/drawing/2014/main" val="20001"/>
                    </a:ext>
                  </a:extLst>
                </a:gridCol>
              </a:tblGrid>
              <a:tr h="5991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0077D4"/>
                          </a:solidFill>
                          <a:latin typeface="Calibri"/>
                          <a:ea typeface="Calibri"/>
                          <a:cs typeface="Calibri"/>
                          <a:sym typeface="Calibri"/>
                        </a:rPr>
                        <a:t>Success Indicators</a:t>
                      </a:r>
                      <a:endParaRPr sz="2400" b="1" u="none" strike="noStrike" cap="none">
                        <a:solidFill>
                          <a:srgbClr val="0077D4"/>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0077D4"/>
                          </a:solidFill>
                          <a:latin typeface="Calibri"/>
                          <a:ea typeface="Calibri"/>
                          <a:cs typeface="Calibri"/>
                          <a:sym typeface="Calibri"/>
                        </a:rPr>
                        <a:t>Conflict Sensitive Education Areas of Focus </a:t>
                      </a:r>
                      <a:endParaRPr sz="1400" b="1" u="none" strike="noStrike" cap="none">
                        <a:solidFill>
                          <a:srgbClr val="0077D4"/>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39802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2.1.3.1.  Create a safe and nurturing learning environment that is sensitive to the social, cultural and political context. </a:t>
                      </a:r>
                      <a:endParaRPr sz="2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CSE 4.5   demonstrates understanding of and promotes context appropriate life-skills</a:t>
                      </a:r>
                      <a:endParaRPr sz="140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79747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2.1.1.1.  Use appropriate teaching and learning strategies to develop your students’ creative, innovative, collaborative and critical thinking skills. </a:t>
                      </a:r>
                      <a:endParaRPr sz="2400" u="none" strike="noStrike" cap="none">
                        <a:solidFill>
                          <a:schemeClr val="dk1"/>
                        </a:solidFill>
                        <a:latin typeface="Calibri"/>
                        <a:ea typeface="Calibri"/>
                        <a:cs typeface="Calibri"/>
                        <a:sym typeface="Calibri"/>
                      </a:endParaRPr>
                    </a:p>
                    <a:p>
                      <a:pPr marL="892175" marR="0" lvl="0" indent="-892175" algn="l" rtl="0">
                        <a:lnSpc>
                          <a:spcPct val="100000"/>
                        </a:lnSpc>
                        <a:spcBef>
                          <a:spcPts val="0"/>
                        </a:spcBef>
                        <a:spcAft>
                          <a:spcPts val="0"/>
                        </a:spcAft>
                        <a:buClr>
                          <a:schemeClr val="dk1"/>
                        </a:buClr>
                        <a:buSzPts val="2600"/>
                        <a:buFont typeface="Arial"/>
                        <a:buNone/>
                      </a:pPr>
                      <a:endParaRPr sz="2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dirty="0">
                          <a:solidFill>
                            <a:schemeClr val="dk1"/>
                          </a:solidFill>
                          <a:latin typeface="Calibri"/>
                          <a:ea typeface="Calibri"/>
                          <a:cs typeface="Calibri"/>
                          <a:sym typeface="Calibri"/>
                        </a:rPr>
                        <a:t>CSE 7   Understands the potential risks and can use traditional and modern teaching-learning tools. </a:t>
                      </a:r>
                      <a:endParaRPr sz="1400" u="none" strike="noStrike" cap="none" dirty="0">
                        <a:solidFill>
                          <a:schemeClr val="dk1"/>
                        </a:solidFill>
                      </a:endParaRPr>
                    </a:p>
                    <a:p>
                      <a:pPr marL="457200" marR="0" lvl="0" indent="0" algn="l" rtl="0">
                        <a:lnSpc>
                          <a:spcPct val="100000"/>
                        </a:lnSpc>
                        <a:spcBef>
                          <a:spcPts val="0"/>
                        </a:spcBef>
                        <a:spcAft>
                          <a:spcPts val="0"/>
                        </a:spcAft>
                        <a:buClr>
                          <a:schemeClr val="dk1"/>
                        </a:buClr>
                        <a:buSzPts val="2400"/>
                        <a:buFont typeface="Calibri"/>
                        <a:buNone/>
                      </a:pPr>
                      <a:endParaRPr sz="24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u="none" strike="noStrike" cap="none"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83d6dfa0fd_0_100"/>
          <p:cNvSpPr txBox="1">
            <a:spLocks noGrp="1"/>
          </p:cNvSpPr>
          <p:nvPr>
            <p:ph type="ctrTitle"/>
          </p:nvPr>
        </p:nvSpPr>
        <p:spPr>
          <a:xfrm>
            <a:off x="420894" y="151609"/>
            <a:ext cx="11350200" cy="455400"/>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Success Indicators and Competencies </a:t>
            </a:r>
            <a:endParaRPr/>
          </a:p>
        </p:txBody>
      </p:sp>
      <p:graphicFrame>
        <p:nvGraphicFramePr>
          <p:cNvPr id="172" name="Google Shape;172;g283d6dfa0fd_0_100"/>
          <p:cNvGraphicFramePr/>
          <p:nvPr/>
        </p:nvGraphicFramePr>
        <p:xfrm>
          <a:off x="745825" y="940625"/>
          <a:ext cx="3000000" cy="3000000"/>
        </p:xfrm>
        <a:graphic>
          <a:graphicData uri="http://schemas.openxmlformats.org/drawingml/2006/table">
            <a:tbl>
              <a:tblPr>
                <a:noFill/>
              </a:tblPr>
              <a:tblGrid>
                <a:gridCol w="5350175">
                  <a:extLst>
                    <a:ext uri="{9D8B030D-6E8A-4147-A177-3AD203B41FA5}">
                      <a16:colId xmlns:a16="http://schemas.microsoft.com/office/drawing/2014/main" val="20000"/>
                    </a:ext>
                  </a:extLst>
                </a:gridCol>
                <a:gridCol w="5350175">
                  <a:extLst>
                    <a:ext uri="{9D8B030D-6E8A-4147-A177-3AD203B41FA5}">
                      <a16:colId xmlns:a16="http://schemas.microsoft.com/office/drawing/2014/main" val="20001"/>
                    </a:ext>
                  </a:extLst>
                </a:gridCol>
              </a:tblGrid>
              <a:tr h="5991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0077D4"/>
                          </a:solidFill>
                          <a:latin typeface="Calibri"/>
                          <a:ea typeface="Calibri"/>
                          <a:cs typeface="Calibri"/>
                          <a:sym typeface="Calibri"/>
                        </a:rPr>
                        <a:t>Success Indicators</a:t>
                      </a:r>
                      <a:endParaRPr sz="2400" b="1" u="none" strike="noStrike" cap="none">
                        <a:solidFill>
                          <a:srgbClr val="0077D4"/>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0077D4"/>
                          </a:solidFill>
                          <a:latin typeface="Calibri"/>
                          <a:ea typeface="Calibri"/>
                          <a:cs typeface="Calibri"/>
                          <a:sym typeface="Calibri"/>
                        </a:rPr>
                        <a:t>Conflict Sensitive Education Areas of Focus </a:t>
                      </a:r>
                      <a:endParaRPr sz="1400" b="1" u="none" strike="noStrike" cap="none">
                        <a:solidFill>
                          <a:srgbClr val="0077D4"/>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398025">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2.1.1.2.  Create and use teaching aids to support student learning while adapting to local resource availability </a:t>
                      </a:r>
                      <a:endParaRPr sz="2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CSE 10   Describe and demonstrate the basic concept and principles of Media and Information Literacy (MIL)</a:t>
                      </a:r>
                      <a:endParaRPr sz="1400" u="none" strike="noStrike" cap="none">
                        <a:solidFill>
                          <a:schemeClr val="dk1"/>
                        </a:solidFill>
                      </a:endParaRPr>
                    </a:p>
                    <a:p>
                      <a:pPr marL="45720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797475">
                <a:tc>
                  <a:txBody>
                    <a:bodyPr/>
                    <a:lstStyle/>
                    <a:p>
                      <a:pPr marL="57150" marR="0" lvl="0" indent="0" algn="l" rtl="0">
                        <a:lnSpc>
                          <a:spcPct val="100000"/>
                        </a:lnSpc>
                        <a:spcBef>
                          <a:spcPts val="0"/>
                        </a:spcBef>
                        <a:spcAft>
                          <a:spcPts val="0"/>
                        </a:spcAft>
                        <a:buClr>
                          <a:schemeClr val="dk1"/>
                        </a:buClr>
                        <a:buSzPts val="2600"/>
                        <a:buFont typeface="Arial"/>
                        <a:buNone/>
                      </a:pPr>
                      <a:r>
                        <a:rPr lang="en-US" sz="2400" u="none" strike="noStrike" cap="none">
                          <a:solidFill>
                            <a:schemeClr val="dk1"/>
                          </a:solidFill>
                          <a:latin typeface="Calibri"/>
                          <a:ea typeface="Calibri"/>
                          <a:cs typeface="Calibri"/>
                          <a:sym typeface="Calibri"/>
                        </a:rPr>
                        <a:t>4.1.2.1. Understand the Indigenous Peoples’ and Myanmar school codes of conduct </a:t>
                      </a:r>
                      <a:endParaRPr sz="140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dk1"/>
                        </a:solidFill>
                        <a:latin typeface="Calibri"/>
                        <a:ea typeface="Calibri"/>
                        <a:cs typeface="Calibri"/>
                        <a:sym typeface="Calibri"/>
                      </a:endParaRPr>
                    </a:p>
                    <a:p>
                      <a:pPr marL="892175" marR="0" lvl="0" indent="-892175" algn="l" rtl="0">
                        <a:lnSpc>
                          <a:spcPct val="100000"/>
                        </a:lnSpc>
                        <a:spcBef>
                          <a:spcPts val="0"/>
                        </a:spcBef>
                        <a:spcAft>
                          <a:spcPts val="0"/>
                        </a:spcAft>
                        <a:buClr>
                          <a:schemeClr val="dk1"/>
                        </a:buClr>
                        <a:buSzPts val="2600"/>
                        <a:buFont typeface="Arial"/>
                        <a:buNone/>
                      </a:pPr>
                      <a:endParaRPr sz="2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Arial"/>
                        <a:buNone/>
                      </a:pPr>
                      <a:r>
                        <a:rPr lang="en-US" sz="2400" u="none" strike="noStrike" cap="none" dirty="0">
                          <a:solidFill>
                            <a:schemeClr val="dk1"/>
                          </a:solidFill>
                          <a:latin typeface="Calibri"/>
                          <a:ea typeface="Calibri"/>
                          <a:cs typeface="Calibri"/>
                          <a:sym typeface="Calibri"/>
                        </a:rPr>
                        <a:t>CSE 23:   Teacher is aware of the basic nature and principles of Digital Citizenship</a:t>
                      </a:r>
                      <a:endParaRPr sz="2400" u="none" strike="noStrike" cap="none"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179" name="Google Shape;179;p7"/>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endParaRPr/>
          </a:p>
        </p:txBody>
      </p:sp>
      <p:sp>
        <p:nvSpPr>
          <p:cNvPr id="180" name="Google Shape;180;p7"/>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a:p>
            <a:pPr marL="0" lvl="0" indent="0" algn="ctr" rtl="0">
              <a:lnSpc>
                <a:spcPct val="90000"/>
              </a:lnSpc>
              <a:spcBef>
                <a:spcPts val="1000"/>
              </a:spcBef>
              <a:spcAft>
                <a:spcPts val="0"/>
              </a:spcAft>
              <a:buSzPts val="2400"/>
              <a:buNone/>
            </a:pPr>
            <a:endParaRPr b="0"/>
          </a:p>
          <a:p>
            <a:pPr marL="0" lvl="0" indent="0" algn="ctr" rtl="0">
              <a:lnSpc>
                <a:spcPct val="90000"/>
              </a:lnSpc>
              <a:spcBef>
                <a:spcPts val="1000"/>
              </a:spcBef>
              <a:spcAft>
                <a:spcPts val="0"/>
              </a:spcAft>
              <a:buSzPts val="2800"/>
              <a:buNone/>
            </a:pPr>
            <a:r>
              <a:rPr lang="en-US" sz="2800"/>
              <a:t>PART I</a:t>
            </a:r>
            <a:endParaRPr/>
          </a:p>
          <a:p>
            <a:pPr marL="0" lvl="0" indent="0" algn="ctr" rtl="0">
              <a:lnSpc>
                <a:spcPct val="90000"/>
              </a:lnSpc>
              <a:spcBef>
                <a:spcPts val="1000"/>
              </a:spcBef>
              <a:spcAft>
                <a:spcPts val="0"/>
              </a:spcAft>
              <a:buSzPts val="2800"/>
              <a:buNone/>
            </a:pPr>
            <a:r>
              <a:rPr lang="en-US" sz="2800" b="0"/>
              <a:t>Cyber Safety and Cyber Security </a:t>
            </a:r>
            <a:endParaRPr sz="2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187" name="Google Shape;187;p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What is meant by Cyber Safety? </a:t>
            </a:r>
            <a:endParaRPr/>
          </a:p>
        </p:txBody>
      </p:sp>
      <p:sp>
        <p:nvSpPr>
          <p:cNvPr id="188" name="Google Shape;188;p8"/>
          <p:cNvSpPr txBox="1">
            <a:spLocks noGrp="1"/>
          </p:cNvSpPr>
          <p:nvPr>
            <p:ph type="body" idx="1"/>
          </p:nvPr>
        </p:nvSpPr>
        <p:spPr>
          <a:xfrm>
            <a:off x="277188" y="1625768"/>
            <a:ext cx="11350208" cy="11620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189" name="Google Shape;189;p8"/>
          <p:cNvSpPr txBox="1"/>
          <p:nvPr/>
        </p:nvSpPr>
        <p:spPr>
          <a:xfrm>
            <a:off x="650902" y="1048090"/>
            <a:ext cx="10602900" cy="5233500"/>
          </a:xfrm>
          <a:prstGeom prst="rect">
            <a:avLst/>
          </a:prstGeom>
          <a:noFill/>
          <a:ln>
            <a:noFill/>
          </a:ln>
        </p:spPr>
        <p:txBody>
          <a:bodyPr spcFirstLastPara="1" wrap="square" lIns="91425" tIns="45700" rIns="91425" bIns="45700" anchor="t" anchorCtr="0">
            <a:spAutoFit/>
          </a:bodyPr>
          <a:lstStyle/>
          <a:p>
            <a:pPr marL="12066"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Cyber Safety and Cybersecurity are related concepts that focus on different aspects of protecting individuals and organizations in the digital world. </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12066"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Cyber Safety</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Definition:</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Cyber safety refers to practices and measures aimed at safeguarding individuals, particularly children and young people, from online threats, risks, and inappropriate content. It focuses on promoting responsible and secure online behavior.</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Objectives:</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The primary goal of cyber safety is to ensure that individuals can navigate the internet and digital technologies safely. It emphasizes the protection of personal information, online privacy, and the prevention of online harassment, cyberbullying, and exposure to harmful content.</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196" name="Google Shape;196;p9"/>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What are the key aspects of Cyber Safety? </a:t>
            </a:r>
            <a:endParaRPr/>
          </a:p>
        </p:txBody>
      </p:sp>
      <p:sp>
        <p:nvSpPr>
          <p:cNvPr id="197" name="Google Shape;197;p9"/>
          <p:cNvSpPr txBox="1">
            <a:spLocks noGrp="1"/>
          </p:cNvSpPr>
          <p:nvPr>
            <p:ph type="body" idx="1"/>
          </p:nvPr>
        </p:nvSpPr>
        <p:spPr>
          <a:xfrm>
            <a:off x="277188" y="1625768"/>
            <a:ext cx="11350208" cy="11620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198" name="Google Shape;198;p9"/>
          <p:cNvSpPr txBox="1"/>
          <p:nvPr/>
        </p:nvSpPr>
        <p:spPr>
          <a:xfrm>
            <a:off x="325500" y="1005475"/>
            <a:ext cx="11541000" cy="5479800"/>
          </a:xfrm>
          <a:prstGeom prst="rect">
            <a:avLst/>
          </a:prstGeom>
          <a:noFill/>
          <a:ln>
            <a:noFill/>
          </a:ln>
        </p:spPr>
        <p:txBody>
          <a:bodyPr spcFirstLastPara="1" wrap="square" lIns="91425" tIns="45700" rIns="91425" bIns="45700" anchor="t" anchorCtr="0">
            <a:spAutoFit/>
          </a:bodyPr>
          <a:lstStyle/>
          <a:p>
            <a:pPr marL="12066"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Key Aspects</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Cyber safety involves educating individuals about the potential dangers of the online world and teaching them how to protect themselves by setting privacy settings, avoiding sharing personal information with strangers, recognizing phishing attempts, and practicing good digital citizenship.</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12066"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Audience</a:t>
            </a:r>
            <a:r>
              <a:rPr lang="en-US"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Cyber safety is particularly relevant to </a:t>
            </a:r>
            <a:endParaRPr sz="1400" b="0" i="0" u="none" strike="noStrike" cap="none">
              <a:solidFill>
                <a:srgbClr val="000000"/>
              </a:solidFill>
              <a:latin typeface="Arial"/>
              <a:ea typeface="Arial"/>
              <a:cs typeface="Arial"/>
              <a:sym typeface="Arial"/>
            </a:endParaRPr>
          </a:p>
          <a:p>
            <a:pPr marL="297816" marR="0" lvl="0" indent="-285750" algn="l" rtl="0">
              <a:lnSpc>
                <a:spcPct val="100000"/>
              </a:lnSpc>
              <a:spcBef>
                <a:spcPts val="0"/>
              </a:spcBef>
              <a:spcAft>
                <a:spcPts val="0"/>
              </a:spcAft>
              <a:buClr>
                <a:srgbClr val="1E4E79"/>
              </a:buClr>
              <a:buSzPts val="2800"/>
              <a:buFont typeface="Arial"/>
              <a:buChar char="•"/>
            </a:pPr>
            <a:r>
              <a:rPr lang="en-US" sz="2400" b="0" i="0" u="none" strike="noStrike" cap="none">
                <a:solidFill>
                  <a:schemeClr val="dk1"/>
                </a:solidFill>
                <a:latin typeface="Calibri"/>
                <a:ea typeface="Calibri"/>
                <a:cs typeface="Calibri"/>
                <a:sym typeface="Calibri"/>
              </a:rPr>
              <a:t>children</a:t>
            </a:r>
            <a:endParaRPr sz="1400" b="0" i="0" u="none" strike="noStrike" cap="none">
              <a:solidFill>
                <a:srgbClr val="000000"/>
              </a:solidFill>
              <a:latin typeface="Arial"/>
              <a:ea typeface="Arial"/>
              <a:cs typeface="Arial"/>
              <a:sym typeface="Arial"/>
            </a:endParaRPr>
          </a:p>
          <a:p>
            <a:pPr marL="297816" marR="0" lvl="0" indent="-285750" algn="l" rtl="0">
              <a:lnSpc>
                <a:spcPct val="100000"/>
              </a:lnSpc>
              <a:spcBef>
                <a:spcPts val="0"/>
              </a:spcBef>
              <a:spcAft>
                <a:spcPts val="0"/>
              </a:spcAft>
              <a:buClr>
                <a:srgbClr val="1E4E79"/>
              </a:buClr>
              <a:buSzPts val="2800"/>
              <a:buFont typeface="Arial"/>
              <a:buChar char="•"/>
            </a:pPr>
            <a:r>
              <a:rPr lang="en-US" sz="2400" b="0" i="0" u="none" strike="noStrike" cap="none">
                <a:solidFill>
                  <a:schemeClr val="dk1"/>
                </a:solidFill>
                <a:latin typeface="Calibri"/>
                <a:ea typeface="Calibri"/>
                <a:cs typeface="Calibri"/>
                <a:sym typeface="Calibri"/>
              </a:rPr>
              <a:t>teenagers</a:t>
            </a:r>
            <a:endParaRPr sz="1400" b="0" i="0" u="none" strike="noStrike" cap="none">
              <a:solidFill>
                <a:srgbClr val="000000"/>
              </a:solidFill>
              <a:latin typeface="Arial"/>
              <a:ea typeface="Arial"/>
              <a:cs typeface="Arial"/>
              <a:sym typeface="Arial"/>
            </a:endParaRPr>
          </a:p>
          <a:p>
            <a:pPr marL="297816" marR="0" lvl="0" indent="-285750" algn="l" rtl="0">
              <a:lnSpc>
                <a:spcPct val="100000"/>
              </a:lnSpc>
              <a:spcBef>
                <a:spcPts val="0"/>
              </a:spcBef>
              <a:spcAft>
                <a:spcPts val="0"/>
              </a:spcAft>
              <a:buClr>
                <a:srgbClr val="1E4E79"/>
              </a:buClr>
              <a:buSzPts val="2800"/>
              <a:buFont typeface="Arial"/>
              <a:buChar char="•"/>
            </a:pPr>
            <a:r>
              <a:rPr lang="en-US" sz="2400" b="0" i="0" u="none" strike="noStrike" cap="none">
                <a:solidFill>
                  <a:schemeClr val="dk1"/>
                </a:solidFill>
                <a:latin typeface="Calibri"/>
                <a:ea typeface="Calibri"/>
                <a:cs typeface="Calibri"/>
                <a:sym typeface="Calibri"/>
              </a:rPr>
              <a:t>parents</a:t>
            </a:r>
            <a:endParaRPr sz="1400" b="0" i="0" u="none" strike="noStrike" cap="none">
              <a:solidFill>
                <a:srgbClr val="000000"/>
              </a:solidFill>
              <a:latin typeface="Arial"/>
              <a:ea typeface="Arial"/>
              <a:cs typeface="Arial"/>
              <a:sym typeface="Arial"/>
            </a:endParaRPr>
          </a:p>
          <a:p>
            <a:pPr marL="297816" marR="0" lvl="0" indent="-285750" algn="l" rtl="0">
              <a:lnSpc>
                <a:spcPct val="100000"/>
              </a:lnSpc>
              <a:spcBef>
                <a:spcPts val="0"/>
              </a:spcBef>
              <a:spcAft>
                <a:spcPts val="0"/>
              </a:spcAft>
              <a:buClr>
                <a:srgbClr val="1E4E79"/>
              </a:buClr>
              <a:buSzPts val="2800"/>
              <a:buFont typeface="Arial"/>
              <a:buChar char="•"/>
            </a:pPr>
            <a:r>
              <a:rPr lang="en-US" sz="2400" b="0" i="0" u="none" strike="noStrike" cap="none">
                <a:solidFill>
                  <a:schemeClr val="dk1"/>
                </a:solidFill>
                <a:latin typeface="Calibri"/>
                <a:ea typeface="Calibri"/>
                <a:cs typeface="Calibri"/>
                <a:sym typeface="Calibri"/>
              </a:rPr>
              <a:t>educators</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It focuses on instilling </a:t>
            </a:r>
            <a:r>
              <a:rPr lang="en-US" sz="2400" b="0" i="0" u="sng" strike="noStrike" cap="none">
                <a:solidFill>
                  <a:schemeClr val="dk1"/>
                </a:solidFill>
                <a:latin typeface="Calibri"/>
                <a:ea typeface="Calibri"/>
                <a:cs typeface="Calibri"/>
                <a:sym typeface="Calibri"/>
              </a:rPr>
              <a:t>digital literacy</a:t>
            </a: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ethical online behavior</a:t>
            </a:r>
            <a:r>
              <a:rPr lang="en-US" sz="2400" b="0" i="0" u="none" strike="noStrike" cap="none">
                <a:solidFill>
                  <a:schemeClr val="dk1"/>
                </a:solidFill>
                <a:latin typeface="Calibri"/>
                <a:ea typeface="Calibri"/>
                <a:cs typeface="Calibri"/>
                <a:sym typeface="Calibri"/>
              </a:rPr>
              <a:t>, and </a:t>
            </a:r>
            <a:r>
              <a:rPr lang="en-US" sz="2400" b="0" i="0" u="sng" strike="noStrike" cap="none">
                <a:solidFill>
                  <a:schemeClr val="dk1"/>
                </a:solidFill>
                <a:latin typeface="Calibri"/>
                <a:ea typeface="Calibri"/>
                <a:cs typeface="Calibri"/>
                <a:sym typeface="Calibri"/>
              </a:rPr>
              <a:t>responsible internet use.</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205" name="Google Shape;205;p10"/>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What is meant by Cyber Security? </a:t>
            </a:r>
            <a:endParaRPr/>
          </a:p>
        </p:txBody>
      </p:sp>
      <p:sp>
        <p:nvSpPr>
          <p:cNvPr id="206" name="Google Shape;206;p10"/>
          <p:cNvSpPr txBox="1">
            <a:spLocks noGrp="1"/>
          </p:cNvSpPr>
          <p:nvPr>
            <p:ph type="body" idx="1"/>
          </p:nvPr>
        </p:nvSpPr>
        <p:spPr>
          <a:xfrm>
            <a:off x="277188" y="1625768"/>
            <a:ext cx="11350208" cy="11620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207" name="Google Shape;207;p10"/>
          <p:cNvSpPr txBox="1"/>
          <p:nvPr/>
        </p:nvSpPr>
        <p:spPr>
          <a:xfrm>
            <a:off x="650902" y="1197620"/>
            <a:ext cx="10602780" cy="4462760"/>
          </a:xfrm>
          <a:prstGeom prst="rect">
            <a:avLst/>
          </a:prstGeom>
          <a:noFill/>
          <a:ln>
            <a:noFill/>
          </a:ln>
        </p:spPr>
        <p:txBody>
          <a:bodyPr spcFirstLastPara="1" wrap="square" lIns="91425" tIns="45700" rIns="91425" bIns="45700" anchor="t" anchorCtr="0">
            <a:spAutoFit/>
          </a:bodyPr>
          <a:lstStyle/>
          <a:p>
            <a:pPr marL="12066"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Definition</a:t>
            </a:r>
            <a:r>
              <a:rPr lang="en-US"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Cybersecurity is the practice of </a:t>
            </a:r>
            <a:r>
              <a:rPr lang="en-US" sz="2400" b="0" i="0" u="sng" strike="noStrike" cap="none">
                <a:solidFill>
                  <a:schemeClr val="dk1"/>
                </a:solidFill>
                <a:latin typeface="Calibri"/>
                <a:ea typeface="Calibri"/>
                <a:cs typeface="Calibri"/>
                <a:sym typeface="Calibri"/>
              </a:rPr>
              <a:t>protecting computer systems</a:t>
            </a:r>
            <a:r>
              <a:rPr lang="en-US" sz="2400" b="0" i="0" u="none" strike="noStrike" cap="none">
                <a:solidFill>
                  <a:schemeClr val="dk1"/>
                </a:solidFill>
                <a:latin typeface="Calibri"/>
                <a:ea typeface="Calibri"/>
                <a:cs typeface="Calibri"/>
                <a:sym typeface="Calibri"/>
              </a:rPr>
              <a:t>, networks, devices, and data from unauthorized access, cyberattacks, data breaches, and other digital threats. It encompasses a wide range of technologies, processes, and best practices.</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12066"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Objectives</a:t>
            </a:r>
            <a:r>
              <a:rPr lang="en-US"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The main objective of cybersecurity is to safeguard digital assets, including sensitive data, intellectual property, financial information, and critical infrastructure, from cyber threats. It aims to ensure the confidentiality, integrity, and availability of digital resources.</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1E4E79"/>
              </a:solidFill>
              <a:latin typeface="Calibri"/>
              <a:ea typeface="Calibri"/>
              <a:cs typeface="Calibri"/>
              <a:sym typeface="Calibri"/>
            </a:endParaRPr>
          </a:p>
          <a:p>
            <a:pPr marL="12066"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1E4E79"/>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214" name="Google Shape;214;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What is meant by Cyber Security? </a:t>
            </a:r>
            <a:endParaRPr/>
          </a:p>
        </p:txBody>
      </p:sp>
      <p:sp>
        <p:nvSpPr>
          <p:cNvPr id="215" name="Google Shape;215;p11"/>
          <p:cNvSpPr txBox="1">
            <a:spLocks noGrp="1"/>
          </p:cNvSpPr>
          <p:nvPr>
            <p:ph type="body" idx="1"/>
          </p:nvPr>
        </p:nvSpPr>
        <p:spPr>
          <a:xfrm>
            <a:off x="277188" y="1625768"/>
            <a:ext cx="11350208" cy="11620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216" name="Google Shape;216;p11"/>
          <p:cNvSpPr txBox="1"/>
          <p:nvPr/>
        </p:nvSpPr>
        <p:spPr>
          <a:xfrm>
            <a:off x="727102" y="994856"/>
            <a:ext cx="10602900" cy="4863900"/>
          </a:xfrm>
          <a:prstGeom prst="rect">
            <a:avLst/>
          </a:prstGeom>
          <a:noFill/>
          <a:ln>
            <a:noFill/>
          </a:ln>
        </p:spPr>
        <p:txBody>
          <a:bodyPr spcFirstLastPara="1" wrap="square" lIns="91425" tIns="45700" rIns="91425" bIns="45700" anchor="t" anchorCtr="0">
            <a:spAutoFit/>
          </a:bodyPr>
          <a:lstStyle/>
          <a:p>
            <a:pPr marL="12066"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12066"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12066"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Key Aspects:</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Cybersecurity involves the implementation of various security measures, such as firewalls, antivirus software, encryption, intrusion detection systems, access controls, and incident response plans. It also includes proactive measures like vulnerability assessments and security awareness training for employees.</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12066"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Audience</a:t>
            </a:r>
            <a:r>
              <a:rPr lang="en-US"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Cybersecurity is relevant to organizations, businesses, government agencies, and individuals who want to protect their digital assets and information from cyber threats. It focuses on securing the entire digital ecosystem.</a:t>
            </a:r>
            <a:endParaRPr sz="1400" b="0" i="0" u="none" strike="noStrike" cap="none">
              <a:solidFill>
                <a:srgbClr val="000000"/>
              </a:solidFill>
              <a:latin typeface="Arial"/>
              <a:ea typeface="Arial"/>
              <a:cs typeface="Arial"/>
              <a:sym typeface="Arial"/>
            </a:endParaRPr>
          </a:p>
          <a:p>
            <a:pPr marL="12066"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1E4E7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283eb9a620e_0_100"/>
          <p:cNvSpPr txBox="1">
            <a:spLocks noGrp="1"/>
          </p:cNvSpPr>
          <p:nvPr>
            <p:ph type="ctrTitle"/>
          </p:nvPr>
        </p:nvSpPr>
        <p:spPr>
          <a:xfrm>
            <a:off x="420894" y="151609"/>
            <a:ext cx="11350200" cy="455400"/>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Success Indicators and Competencies </a:t>
            </a:r>
            <a:endParaRPr/>
          </a:p>
        </p:txBody>
      </p:sp>
      <p:graphicFrame>
        <p:nvGraphicFramePr>
          <p:cNvPr id="446" name="Google Shape;446;g283eb9a620e_0_100"/>
          <p:cNvGraphicFramePr/>
          <p:nvPr/>
        </p:nvGraphicFramePr>
        <p:xfrm>
          <a:off x="531913" y="842125"/>
          <a:ext cx="3000000" cy="3000000"/>
        </p:xfrm>
        <a:graphic>
          <a:graphicData uri="http://schemas.openxmlformats.org/drawingml/2006/table">
            <a:tbl>
              <a:tblPr>
                <a:noFill/>
              </a:tblPr>
              <a:tblGrid>
                <a:gridCol w="4282575">
                  <a:extLst>
                    <a:ext uri="{9D8B030D-6E8A-4147-A177-3AD203B41FA5}">
                      <a16:colId xmlns:a16="http://schemas.microsoft.com/office/drawing/2014/main" val="20000"/>
                    </a:ext>
                  </a:extLst>
                </a:gridCol>
                <a:gridCol w="7067625">
                  <a:extLst>
                    <a:ext uri="{9D8B030D-6E8A-4147-A177-3AD203B41FA5}">
                      <a16:colId xmlns:a16="http://schemas.microsoft.com/office/drawing/2014/main" val="20001"/>
                    </a:ext>
                  </a:extLst>
                </a:gridCol>
              </a:tblGrid>
              <a:tr h="5649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0077D4"/>
                          </a:solidFill>
                          <a:latin typeface="Calibri"/>
                          <a:ea typeface="Calibri"/>
                          <a:cs typeface="Calibri"/>
                          <a:sym typeface="Calibri"/>
                        </a:rPr>
                        <a:t>Success Indicators</a:t>
                      </a:r>
                      <a:endParaRPr sz="2400" b="1" u="none" strike="noStrike" cap="none">
                        <a:solidFill>
                          <a:srgbClr val="0077D4"/>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0077D4"/>
                          </a:solidFill>
                          <a:latin typeface="Calibri"/>
                          <a:ea typeface="Calibri"/>
                          <a:cs typeface="Calibri"/>
                          <a:sym typeface="Calibri"/>
                        </a:rPr>
                        <a:t>Conflict Sensitive Education Areas of Focus </a:t>
                      </a:r>
                      <a:endParaRPr sz="1400" b="1" u="none" strike="noStrike" cap="none">
                        <a:solidFill>
                          <a:srgbClr val="0077D4"/>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336375">
                <a:tc rowSpan="2">
                  <a:txBody>
                    <a:bodyPr/>
                    <a:lstStyle/>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3.1.2.2.  Build a foundation for students in their mother tongue before progressing to their second language </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892175" lvl="0" indent="-892175"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CSE 6   Model and instruct on non-violence, critical thinking, peaceful conflict resolution and respect for different opinions.</a:t>
                      </a:r>
                      <a:endParaRPr sz="240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692000">
                <a:tc vMerge="1">
                  <a:txBody>
                    <a:bodyPr/>
                    <a:lstStyle/>
                    <a:p>
                      <a:endParaRPr lang="en-US"/>
                    </a:p>
                  </a:txBody>
                  <a:tcPr/>
                </a:tc>
                <a:tc>
                  <a:txBody>
                    <a:bodyPr/>
                    <a:lstStyle/>
                    <a:p>
                      <a:pPr marL="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CSE 8   Abides by principles of cultural sensitivity, authenticity, cultural identity, tolerance of differences (diversity), which are media and information literacy (MIL) core values. </a:t>
                      </a:r>
                      <a:endParaRPr sz="2400" u="none" strike="noStrike" cap="none">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1694850">
                <a:tc>
                  <a:txBody>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5.2.1.2.  Guide parents and caregivers to make their home a good place to learn and study</a:t>
                      </a:r>
                      <a:endParaRPr sz="240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CSE 25   Involves parents and community members in the instruction and learning processes.</a:t>
                      </a:r>
                      <a:endParaRPr sz="2400"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223" name="Google Shape;223;p12"/>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What is the difference between cyber safety and cyber security?</a:t>
            </a:r>
            <a:endParaRPr/>
          </a:p>
        </p:txBody>
      </p:sp>
      <p:sp>
        <p:nvSpPr>
          <p:cNvPr id="224" name="Google Shape;224;p12"/>
          <p:cNvSpPr txBox="1">
            <a:spLocks noGrp="1"/>
          </p:cNvSpPr>
          <p:nvPr>
            <p:ph type="body" idx="1"/>
          </p:nvPr>
        </p:nvSpPr>
        <p:spPr>
          <a:xfrm>
            <a:off x="277188" y="1625768"/>
            <a:ext cx="11350208" cy="11620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graphicFrame>
        <p:nvGraphicFramePr>
          <p:cNvPr id="225" name="Google Shape;225;p12"/>
          <p:cNvGraphicFramePr/>
          <p:nvPr/>
        </p:nvGraphicFramePr>
        <p:xfrm>
          <a:off x="420894" y="1310640"/>
          <a:ext cx="3000000" cy="3000000"/>
        </p:xfrm>
        <a:graphic>
          <a:graphicData uri="http://schemas.openxmlformats.org/drawingml/2006/table">
            <a:tbl>
              <a:tblPr firstRow="1" bandRow="1">
                <a:noFill/>
              </a:tblPr>
              <a:tblGrid>
                <a:gridCol w="1257875">
                  <a:extLst>
                    <a:ext uri="{9D8B030D-6E8A-4147-A177-3AD203B41FA5}">
                      <a16:colId xmlns:a16="http://schemas.microsoft.com/office/drawing/2014/main" val="20000"/>
                    </a:ext>
                  </a:extLst>
                </a:gridCol>
                <a:gridCol w="4173700">
                  <a:extLst>
                    <a:ext uri="{9D8B030D-6E8A-4147-A177-3AD203B41FA5}">
                      <a16:colId xmlns:a16="http://schemas.microsoft.com/office/drawing/2014/main" val="20001"/>
                    </a:ext>
                  </a:extLst>
                </a:gridCol>
                <a:gridCol w="5918625">
                  <a:extLst>
                    <a:ext uri="{9D8B030D-6E8A-4147-A177-3AD203B41FA5}">
                      <a16:colId xmlns:a16="http://schemas.microsoft.com/office/drawing/2014/main" val="20002"/>
                    </a:ext>
                  </a:extLst>
                </a:gridCol>
              </a:tblGrid>
              <a:tr h="33332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rPr>
                        <a:t>Cyber S</a:t>
                      </a:r>
                      <a:r>
                        <a:rPr lang="en-US" sz="2400" b="1" i="0" u="none" strike="noStrike" cap="none">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afety </a:t>
                      </a:r>
                      <a:endParaRPr sz="2400" b="1" u="none" strike="noStrike" cap="none">
                        <a:solidFill>
                          <a:schemeClr val="lt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Cyber Security </a:t>
                      </a:r>
                      <a:endParaRPr sz="1400" u="none" strike="noStrike" cap="none"/>
                    </a:p>
                  </a:txBody>
                  <a:tcPr marL="91450" marR="91450" marT="45725" marB="45725"/>
                </a:tc>
                <a:extLst>
                  <a:ext uri="{0D108BD9-81ED-4DB2-BD59-A6C34878D82A}">
                    <a16:rowId xmlns:a16="http://schemas.microsoft.com/office/drawing/2014/main" val="10000"/>
                  </a:ext>
                </a:extLst>
              </a:tr>
              <a:tr h="110250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t>Focus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primarily focuses on educating and protecting individuals from online threats, promoting responsible online behavior, and ensuring online safety</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concentrates on safeguarding digital assets, networks, and systems from cyberattacks and data breaches</a:t>
                      </a: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135890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t>Scope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is often more personal and individual-centric, addressing concerns like online privacy, safe social media use, and responsible digital citizenship</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solidFill>
                            <a:schemeClr val="dk1"/>
                          </a:solidFill>
                          <a:latin typeface="Calibri"/>
                          <a:ea typeface="Calibri"/>
                          <a:cs typeface="Calibri"/>
                          <a:sym typeface="Calibri"/>
                        </a:rPr>
                        <a:t>dealing with the protection of organizational or systemic digital infrastructure.</a:t>
                      </a:r>
                      <a:endParaRPr sz="240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232" name="Google Shape;232;p1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What is the difference between cyber safety and cyber security? (cont.)</a:t>
            </a:r>
            <a:endParaRPr/>
          </a:p>
        </p:txBody>
      </p:sp>
      <p:sp>
        <p:nvSpPr>
          <p:cNvPr id="233" name="Google Shape;233;p13"/>
          <p:cNvSpPr txBox="1">
            <a:spLocks noGrp="1"/>
          </p:cNvSpPr>
          <p:nvPr>
            <p:ph type="body" idx="1"/>
          </p:nvPr>
        </p:nvSpPr>
        <p:spPr>
          <a:xfrm>
            <a:off x="277188" y="1625768"/>
            <a:ext cx="11350208" cy="11620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graphicFrame>
        <p:nvGraphicFramePr>
          <p:cNvPr id="234" name="Google Shape;234;p13"/>
          <p:cNvGraphicFramePr/>
          <p:nvPr/>
        </p:nvGraphicFramePr>
        <p:xfrm>
          <a:off x="420893" y="1436143"/>
          <a:ext cx="3000000" cy="3000000"/>
        </p:xfrm>
        <a:graphic>
          <a:graphicData uri="http://schemas.openxmlformats.org/drawingml/2006/table">
            <a:tbl>
              <a:tblPr firstRow="1" bandRow="1">
                <a:noFill/>
              </a:tblPr>
              <a:tblGrid>
                <a:gridCol w="1619775">
                  <a:extLst>
                    <a:ext uri="{9D8B030D-6E8A-4147-A177-3AD203B41FA5}">
                      <a16:colId xmlns:a16="http://schemas.microsoft.com/office/drawing/2014/main" val="20000"/>
                    </a:ext>
                  </a:extLst>
                </a:gridCol>
                <a:gridCol w="3811800">
                  <a:extLst>
                    <a:ext uri="{9D8B030D-6E8A-4147-A177-3AD203B41FA5}">
                      <a16:colId xmlns:a16="http://schemas.microsoft.com/office/drawing/2014/main" val="20001"/>
                    </a:ext>
                  </a:extLst>
                </a:gridCol>
                <a:gridCol w="5918625">
                  <a:extLst>
                    <a:ext uri="{9D8B030D-6E8A-4147-A177-3AD203B41FA5}">
                      <a16:colId xmlns:a16="http://schemas.microsoft.com/office/drawing/2014/main" val="20002"/>
                    </a:ext>
                  </a:extLst>
                </a:gridCol>
              </a:tblGrid>
              <a:tr h="3333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rPr>
                        <a:t>Cyber </a:t>
                      </a:r>
                      <a:r>
                        <a:rPr lang="en-US" sz="2400" u="none" strike="noStrike" cap="none"/>
                        <a:t>S</a:t>
                      </a:r>
                      <a:r>
                        <a:rPr lang="en-US" sz="2400" b="1" i="0" u="none" strike="noStrike" cap="none">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afety </a:t>
                      </a:r>
                      <a:endParaRPr sz="2400" b="1" u="none" strike="noStrike" cap="none">
                        <a:solidFill>
                          <a:schemeClr val="lt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Cyber Security </a:t>
                      </a:r>
                      <a:endParaRPr sz="1400" u="none" strike="noStrike" cap="none"/>
                    </a:p>
                  </a:txBody>
                  <a:tcPr marL="91450" marR="91450" marT="45725" marB="45725"/>
                </a:tc>
                <a:extLst>
                  <a:ext uri="{0D108BD9-81ED-4DB2-BD59-A6C34878D82A}">
                    <a16:rowId xmlns:a16="http://schemas.microsoft.com/office/drawing/2014/main" val="10000"/>
                  </a:ext>
                </a:extLst>
              </a:tr>
              <a:tr h="84610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t>Audience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directed at children, teenagers, parents, and educators</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relevant to organizations, businesses, government entities, and anyone responsible for securing digital resources.</a:t>
                      </a: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84610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t>Measures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involves practices like setting privacy settings, recognizing online risks, and promoting ethical online behavior</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dirty="0">
                          <a:solidFill>
                            <a:schemeClr val="dk1"/>
                          </a:solidFill>
                          <a:latin typeface="Calibri"/>
                          <a:ea typeface="Calibri"/>
                          <a:cs typeface="Calibri"/>
                          <a:sym typeface="Calibri"/>
                        </a:rPr>
                        <a:t>technical measures like firewalls, encryption, intrusion detection, and access controls.</a:t>
                      </a:r>
                      <a:endParaRPr sz="1400" u="none" strike="noStrike" cap="none" dirty="0"/>
                    </a:p>
                    <a:p>
                      <a:pPr marL="0" marR="0" lvl="0" indent="0" algn="l" rtl="0">
                        <a:lnSpc>
                          <a:spcPct val="100000"/>
                        </a:lnSpc>
                        <a:spcBef>
                          <a:spcPts val="0"/>
                        </a:spcBef>
                        <a:spcAft>
                          <a:spcPts val="0"/>
                        </a:spcAft>
                        <a:buClr>
                          <a:srgbClr val="000000"/>
                        </a:buClr>
                        <a:buSzPts val="2400"/>
                        <a:buFont typeface="Arial"/>
                        <a:buNone/>
                      </a:pPr>
                      <a:endParaRPr sz="240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241" name="Google Shape;241;p14"/>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Why do educators need to be aware of the basics of cyber safety? </a:t>
            </a:r>
            <a:endParaRPr/>
          </a:p>
        </p:txBody>
      </p:sp>
      <p:sp>
        <p:nvSpPr>
          <p:cNvPr id="242" name="Google Shape;242;p14"/>
          <p:cNvSpPr txBox="1">
            <a:spLocks noGrp="1"/>
          </p:cNvSpPr>
          <p:nvPr>
            <p:ph type="body" idx="1"/>
          </p:nvPr>
        </p:nvSpPr>
        <p:spPr>
          <a:xfrm>
            <a:off x="277188" y="1625768"/>
            <a:ext cx="11350208" cy="11620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243" name="Google Shape;243;p14"/>
          <p:cNvSpPr txBox="1"/>
          <p:nvPr/>
        </p:nvSpPr>
        <p:spPr>
          <a:xfrm>
            <a:off x="492751" y="1468657"/>
            <a:ext cx="11206500" cy="4155900"/>
          </a:xfrm>
          <a:prstGeom prst="rect">
            <a:avLst/>
          </a:prstGeom>
          <a:solidFill>
            <a:srgbClr val="DDEAF6"/>
          </a:solid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i="0" u="none" strike="noStrike" cap="none">
                <a:solidFill>
                  <a:srgbClr val="374151"/>
                </a:solidFill>
                <a:latin typeface="Calibri"/>
                <a:ea typeface="Calibri"/>
                <a:cs typeface="Calibri"/>
                <a:sym typeface="Calibri"/>
              </a:rPr>
              <a:t>Student Safety:</a:t>
            </a:r>
            <a:r>
              <a:rPr lang="en-US" sz="2400" b="0" i="0" u="none" strike="noStrike" cap="none">
                <a:solidFill>
                  <a:srgbClr val="374151"/>
                </a:solidFill>
                <a:latin typeface="Calibri"/>
                <a:ea typeface="Calibri"/>
                <a:cs typeface="Calibri"/>
                <a:sym typeface="Calibri"/>
              </a:rPr>
              <a:t> Understanding cyber safety helps educators protect students from online threats like cyberbullying, inappropriate content, and online predators.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37415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2400" b="1" i="0" u="none" strike="noStrike" cap="none">
                <a:solidFill>
                  <a:srgbClr val="374151"/>
                </a:solidFill>
                <a:latin typeface="Calibri"/>
                <a:ea typeface="Calibri"/>
                <a:cs typeface="Calibri"/>
                <a:sym typeface="Calibri"/>
              </a:rPr>
              <a:t>Digital Literacy:</a:t>
            </a:r>
            <a:r>
              <a:rPr lang="en-US" sz="2400" b="0" i="0" u="none" strike="noStrike" cap="none">
                <a:solidFill>
                  <a:srgbClr val="374151"/>
                </a:solidFill>
                <a:latin typeface="Calibri"/>
                <a:ea typeface="Calibri"/>
                <a:cs typeface="Calibri"/>
                <a:sym typeface="Calibri"/>
              </a:rPr>
              <a:t> Teaching the basics of cyber safety and cybersecurity is a crucial component of digital literacy education.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37415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2400" b="1" i="0" u="none" strike="noStrike" cap="none">
                <a:solidFill>
                  <a:srgbClr val="374151"/>
                </a:solidFill>
                <a:latin typeface="Calibri"/>
                <a:ea typeface="Calibri"/>
                <a:cs typeface="Calibri"/>
                <a:sym typeface="Calibri"/>
              </a:rPr>
              <a:t>Privacy Protection:</a:t>
            </a:r>
            <a:r>
              <a:rPr lang="en-US" sz="2400" b="0" i="0" u="none" strike="noStrike" cap="none">
                <a:solidFill>
                  <a:srgbClr val="374151"/>
                </a:solidFill>
                <a:latin typeface="Calibri"/>
                <a:ea typeface="Calibri"/>
                <a:cs typeface="Calibri"/>
                <a:sym typeface="Calibri"/>
              </a:rPr>
              <a:t> Knowledge of cyber safety enables educators to teach students how to safeguard their privacy and avoid falling victim to scams and identity theft.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37415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2400" b="1" i="0" u="none" strike="noStrike" cap="none">
                <a:solidFill>
                  <a:srgbClr val="374151"/>
                </a:solidFill>
                <a:latin typeface="Calibri"/>
                <a:ea typeface="Calibri"/>
                <a:cs typeface="Calibri"/>
                <a:sym typeface="Calibri"/>
              </a:rPr>
              <a:t>Responsible Online Behavior:</a:t>
            </a:r>
            <a:r>
              <a:rPr lang="en-US" sz="2400" b="0" i="0" u="none" strike="noStrike" cap="none">
                <a:solidFill>
                  <a:srgbClr val="374151"/>
                </a:solidFill>
                <a:latin typeface="Calibri"/>
                <a:ea typeface="Calibri"/>
                <a:cs typeface="Calibri"/>
                <a:sym typeface="Calibri"/>
              </a:rPr>
              <a:t> Educators play a role in promoting responsible online behavior, such as respectful communication, ethical conduct, and digital citizenship.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250" name="Google Shape;250;p15"/>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Why do educators need to be aware of the basics of cyber safety? </a:t>
            </a:r>
            <a:endParaRPr/>
          </a:p>
        </p:txBody>
      </p:sp>
      <p:sp>
        <p:nvSpPr>
          <p:cNvPr id="251" name="Google Shape;251;p15"/>
          <p:cNvSpPr txBox="1">
            <a:spLocks noGrp="1"/>
          </p:cNvSpPr>
          <p:nvPr>
            <p:ph type="body" idx="1"/>
          </p:nvPr>
        </p:nvSpPr>
        <p:spPr>
          <a:xfrm>
            <a:off x="277188" y="1625768"/>
            <a:ext cx="11350208" cy="11620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252" name="Google Shape;252;p15"/>
          <p:cNvSpPr txBox="1"/>
          <p:nvPr/>
        </p:nvSpPr>
        <p:spPr>
          <a:xfrm>
            <a:off x="492751" y="914659"/>
            <a:ext cx="11206500" cy="5264100"/>
          </a:xfrm>
          <a:prstGeom prst="rect">
            <a:avLst/>
          </a:prstGeom>
          <a:solidFill>
            <a:srgbClr val="DDEAF6"/>
          </a:solid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i="0" u="none" strike="noStrike" cap="none">
                <a:solidFill>
                  <a:srgbClr val="374151"/>
                </a:solidFill>
                <a:latin typeface="Calibri"/>
                <a:ea typeface="Calibri"/>
                <a:cs typeface="Calibri"/>
                <a:sym typeface="Calibri"/>
              </a:rPr>
              <a:t>Preventing Cyberbullying:</a:t>
            </a:r>
            <a:r>
              <a:rPr lang="en-US" sz="2400" b="0" i="0" u="none" strike="noStrike" cap="none">
                <a:solidFill>
                  <a:srgbClr val="374151"/>
                </a:solidFill>
                <a:latin typeface="Calibri"/>
                <a:ea typeface="Calibri"/>
                <a:cs typeface="Calibri"/>
                <a:sym typeface="Calibri"/>
              </a:rPr>
              <a:t> They can educate students on how to prevent and report cyberbullying.</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37415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2400" b="1" i="0" u="none" strike="noStrike" cap="none">
                <a:solidFill>
                  <a:srgbClr val="374151"/>
                </a:solidFill>
                <a:latin typeface="Calibri"/>
                <a:ea typeface="Calibri"/>
                <a:cs typeface="Calibri"/>
                <a:sym typeface="Calibri"/>
              </a:rPr>
              <a:t>Awareness of Risks:</a:t>
            </a:r>
            <a:r>
              <a:rPr lang="en-US" sz="2400" b="0" i="0" u="none" strike="noStrike" cap="none">
                <a:solidFill>
                  <a:srgbClr val="374151"/>
                </a:solidFill>
                <a:latin typeface="Calibri"/>
                <a:ea typeface="Calibri"/>
                <a:cs typeface="Calibri"/>
                <a:sym typeface="Calibri"/>
              </a:rPr>
              <a:t> Educators who stay informed about the latest cyber risks are better equipped to educate their students about emerging threats and how to protect themselves.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37415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2400" b="1" i="0" u="none" strike="noStrike" cap="none">
                <a:solidFill>
                  <a:srgbClr val="374151"/>
                </a:solidFill>
                <a:latin typeface="Calibri"/>
                <a:ea typeface="Calibri"/>
                <a:cs typeface="Calibri"/>
                <a:sym typeface="Calibri"/>
              </a:rPr>
              <a:t>Curriculum Integration:</a:t>
            </a:r>
            <a:r>
              <a:rPr lang="en-US" sz="2400" b="0" i="0" u="none" strike="noStrike" cap="none">
                <a:solidFill>
                  <a:srgbClr val="374151"/>
                </a:solidFill>
                <a:latin typeface="Calibri"/>
                <a:ea typeface="Calibri"/>
                <a:cs typeface="Calibri"/>
                <a:sym typeface="Calibri"/>
              </a:rPr>
              <a:t> Cyber safety and cybersecurity concepts can be integrated into various subjects and curricula.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Calibri"/>
              <a:buNone/>
            </a:pPr>
            <a:endParaRPr sz="2400" b="0" i="0" u="none" strike="noStrike" cap="none">
              <a:solidFill>
                <a:srgbClr val="37415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2400" b="1" i="0" u="none" strike="noStrike" cap="none">
                <a:solidFill>
                  <a:schemeClr val="dk1"/>
                </a:solidFill>
                <a:latin typeface="Calibri"/>
                <a:ea typeface="Calibri"/>
                <a:cs typeface="Calibri"/>
                <a:sym typeface="Calibri"/>
              </a:rPr>
              <a:t>Preparing Students for the Future:</a:t>
            </a:r>
            <a:r>
              <a:rPr lang="en-US" sz="2400" b="0" i="0" u="none" strike="noStrike" cap="none">
                <a:solidFill>
                  <a:srgbClr val="374151"/>
                </a:solidFill>
                <a:latin typeface="Calibri"/>
                <a:ea typeface="Calibri"/>
                <a:cs typeface="Calibri"/>
                <a:sym typeface="Calibri"/>
              </a:rPr>
              <a:t> In an increasingly digital and interconnected world, understanding cyber safety and cybersecurity is a fundamental life skill. Educators help prepare students for their future careers and personal lives by imparting knowledge in these areas.</a:t>
            </a: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259" name="Google Shape;259;p16"/>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 Quiz 1</a:t>
            </a:r>
            <a:endParaRPr/>
          </a:p>
        </p:txBody>
      </p:sp>
      <p:sp>
        <p:nvSpPr>
          <p:cNvPr id="260" name="Google Shape;260;p16"/>
          <p:cNvSpPr txBox="1">
            <a:spLocks noGrp="1"/>
          </p:cNvSpPr>
          <p:nvPr>
            <p:ph type="body" idx="1"/>
          </p:nvPr>
        </p:nvSpPr>
        <p:spPr>
          <a:xfrm>
            <a:off x="277188" y="1625768"/>
            <a:ext cx="11350208" cy="11620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graphicFrame>
        <p:nvGraphicFramePr>
          <p:cNvPr id="261" name="Google Shape;261;p16"/>
          <p:cNvGraphicFramePr/>
          <p:nvPr/>
        </p:nvGraphicFramePr>
        <p:xfrm>
          <a:off x="661016" y="1394769"/>
          <a:ext cx="3000000" cy="3000000"/>
        </p:xfrm>
        <a:graphic>
          <a:graphicData uri="http://schemas.openxmlformats.org/drawingml/2006/table">
            <a:tbl>
              <a:tblPr firstRow="1" bandRow="1">
                <a:noFill/>
              </a:tblPr>
              <a:tblGrid>
                <a:gridCol w="5171075">
                  <a:extLst>
                    <a:ext uri="{9D8B030D-6E8A-4147-A177-3AD203B41FA5}">
                      <a16:colId xmlns:a16="http://schemas.microsoft.com/office/drawing/2014/main" val="20000"/>
                    </a:ext>
                  </a:extLst>
                </a:gridCol>
                <a:gridCol w="56617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chemeClr val="lt1"/>
                          </a:solidFill>
                          <a:latin typeface="Calibri"/>
                          <a:ea typeface="Calibri"/>
                          <a:cs typeface="Calibri"/>
                          <a:sym typeface="Calibri"/>
                        </a:rPr>
                        <a:t>Cyber safety </a:t>
                      </a:r>
                      <a:endParaRPr sz="2400" b="1" u="none" strike="noStrike" cap="none">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Cyber Security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sp>
        <p:nvSpPr>
          <p:cNvPr id="262" name="Google Shape;262;p16"/>
          <p:cNvSpPr txBox="1"/>
          <p:nvPr/>
        </p:nvSpPr>
        <p:spPr>
          <a:xfrm>
            <a:off x="691376" y="825190"/>
            <a:ext cx="10772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Drag and drop the statements under their respective column.</a:t>
            </a:r>
            <a:endParaRPr sz="2400" b="0" i="0" u="none" strike="noStrike" cap="none">
              <a:solidFill>
                <a:srgbClr val="000000"/>
              </a:solidFill>
              <a:latin typeface="Calibri"/>
              <a:ea typeface="Calibri"/>
              <a:cs typeface="Calibri"/>
              <a:sym typeface="Calibri"/>
            </a:endParaRPr>
          </a:p>
        </p:txBody>
      </p:sp>
      <p:sp>
        <p:nvSpPr>
          <p:cNvPr id="263" name="Google Shape;263;p16"/>
          <p:cNvSpPr txBox="1"/>
          <p:nvPr/>
        </p:nvSpPr>
        <p:spPr>
          <a:xfrm>
            <a:off x="277189" y="2787805"/>
            <a:ext cx="5161118" cy="830997"/>
          </a:xfrm>
          <a:prstGeom prst="rect">
            <a:avLst/>
          </a:prstGeom>
          <a:solidFill>
            <a:srgbClr val="DDEAF6"/>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primarily focuses on educating and protecting individuals</a:t>
            </a:r>
            <a:endParaRPr sz="2000" b="0" i="0" u="none" strike="noStrike" cap="none">
              <a:solidFill>
                <a:schemeClr val="dk1"/>
              </a:solidFill>
              <a:latin typeface="Calibri"/>
              <a:ea typeface="Calibri"/>
              <a:cs typeface="Calibri"/>
              <a:sym typeface="Calibri"/>
            </a:endParaRPr>
          </a:p>
        </p:txBody>
      </p:sp>
      <p:sp>
        <p:nvSpPr>
          <p:cNvPr id="264" name="Google Shape;264;p16"/>
          <p:cNvSpPr txBox="1"/>
          <p:nvPr/>
        </p:nvSpPr>
        <p:spPr>
          <a:xfrm>
            <a:off x="6320282" y="2830734"/>
            <a:ext cx="5675104" cy="461665"/>
          </a:xfrm>
          <a:prstGeom prst="rect">
            <a:avLst/>
          </a:prstGeom>
          <a:solidFill>
            <a:srgbClr val="DDEAF6"/>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Is individual-centric</a:t>
            </a:r>
            <a:endParaRPr sz="1400" b="0" i="0" u="none" strike="noStrike" cap="none">
              <a:solidFill>
                <a:srgbClr val="000000"/>
              </a:solidFill>
              <a:latin typeface="Arial"/>
              <a:ea typeface="Arial"/>
              <a:cs typeface="Arial"/>
              <a:sym typeface="Arial"/>
            </a:endParaRPr>
          </a:p>
        </p:txBody>
      </p:sp>
      <p:sp>
        <p:nvSpPr>
          <p:cNvPr id="265" name="Google Shape;265;p16"/>
          <p:cNvSpPr txBox="1"/>
          <p:nvPr/>
        </p:nvSpPr>
        <p:spPr>
          <a:xfrm>
            <a:off x="6320282" y="3429701"/>
            <a:ext cx="5675104" cy="830997"/>
          </a:xfrm>
          <a:prstGeom prst="rect">
            <a:avLst/>
          </a:prstGeom>
          <a:solidFill>
            <a:srgbClr val="DDEAF6"/>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Directed mainly at children, teenagers and parents</a:t>
            </a:r>
            <a:endParaRPr sz="1400" b="0" i="0" u="none" strike="noStrike" cap="none">
              <a:solidFill>
                <a:srgbClr val="000000"/>
              </a:solidFill>
              <a:latin typeface="Arial"/>
              <a:ea typeface="Arial"/>
              <a:cs typeface="Arial"/>
              <a:sym typeface="Arial"/>
            </a:endParaRPr>
          </a:p>
        </p:txBody>
      </p:sp>
      <p:sp>
        <p:nvSpPr>
          <p:cNvPr id="266" name="Google Shape;266;p16"/>
          <p:cNvSpPr txBox="1"/>
          <p:nvPr/>
        </p:nvSpPr>
        <p:spPr>
          <a:xfrm>
            <a:off x="277188" y="3726363"/>
            <a:ext cx="5161118" cy="830997"/>
          </a:xfrm>
          <a:prstGeom prst="rect">
            <a:avLst/>
          </a:prstGeom>
          <a:solidFill>
            <a:srgbClr val="DDEAF6"/>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Involves practices like promoting ethical online behavior</a:t>
            </a:r>
            <a:endParaRPr sz="1400" b="0" i="0" u="none" strike="noStrike" cap="none">
              <a:solidFill>
                <a:srgbClr val="000000"/>
              </a:solidFill>
              <a:latin typeface="Arial"/>
              <a:ea typeface="Arial"/>
              <a:cs typeface="Arial"/>
              <a:sym typeface="Arial"/>
            </a:endParaRPr>
          </a:p>
        </p:txBody>
      </p:sp>
      <p:sp>
        <p:nvSpPr>
          <p:cNvPr id="267" name="Google Shape;267;p16"/>
          <p:cNvSpPr txBox="1"/>
          <p:nvPr/>
        </p:nvSpPr>
        <p:spPr>
          <a:xfrm>
            <a:off x="6334823" y="5558739"/>
            <a:ext cx="5646000" cy="831000"/>
          </a:xfrm>
          <a:prstGeom prst="rect">
            <a:avLst/>
          </a:prstGeom>
          <a:solidFill>
            <a:srgbClr val="DDEAF6"/>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400" b="0" i="0" u="none" strike="noStrike" cap="none">
                <a:solidFill>
                  <a:schemeClr val="dk1"/>
                </a:solidFill>
                <a:latin typeface="Calibri"/>
                <a:ea typeface="Calibri"/>
                <a:cs typeface="Calibri"/>
                <a:sym typeface="Calibri"/>
              </a:rPr>
              <a:t>concentrates on safeguarding digital assets, networks, and systems </a:t>
            </a:r>
            <a:endParaRPr sz="2400" b="0" i="0" u="none" strike="noStrike" cap="none">
              <a:solidFill>
                <a:schemeClr val="dk1"/>
              </a:solidFill>
              <a:latin typeface="Calibri"/>
              <a:ea typeface="Calibri"/>
              <a:cs typeface="Calibri"/>
              <a:sym typeface="Calibri"/>
            </a:endParaRPr>
          </a:p>
        </p:txBody>
      </p:sp>
      <p:sp>
        <p:nvSpPr>
          <p:cNvPr id="268" name="Google Shape;268;p16"/>
          <p:cNvSpPr txBox="1"/>
          <p:nvPr/>
        </p:nvSpPr>
        <p:spPr>
          <a:xfrm>
            <a:off x="6320282" y="4494220"/>
            <a:ext cx="5675100" cy="831000"/>
          </a:xfrm>
          <a:prstGeom prst="rect">
            <a:avLst/>
          </a:prstGeom>
          <a:solidFill>
            <a:srgbClr val="DDEAF6"/>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deals with the protection of organizational or systemic digital infrastructure.</a:t>
            </a:r>
            <a:endParaRPr sz="2400" b="0" i="0" u="none" strike="noStrike" cap="none">
              <a:solidFill>
                <a:schemeClr val="dk1"/>
              </a:solidFill>
              <a:latin typeface="Calibri"/>
              <a:ea typeface="Calibri"/>
              <a:cs typeface="Calibri"/>
              <a:sym typeface="Calibri"/>
            </a:endParaRPr>
          </a:p>
        </p:txBody>
      </p:sp>
      <p:sp>
        <p:nvSpPr>
          <p:cNvPr id="269" name="Google Shape;269;p16"/>
          <p:cNvSpPr txBox="1"/>
          <p:nvPr/>
        </p:nvSpPr>
        <p:spPr>
          <a:xfrm>
            <a:off x="277188" y="4594797"/>
            <a:ext cx="5161118" cy="830997"/>
          </a:xfrm>
          <a:prstGeom prst="rect">
            <a:avLst/>
          </a:prstGeom>
          <a:solidFill>
            <a:srgbClr val="DDEAF6"/>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relevant to organizations, businesses, government entities</a:t>
            </a:r>
            <a:endParaRPr sz="2000" b="0" i="0" u="none" strike="noStrike" cap="none">
              <a:solidFill>
                <a:schemeClr val="dk1"/>
              </a:solidFill>
              <a:latin typeface="Calibri"/>
              <a:ea typeface="Calibri"/>
              <a:cs typeface="Calibri"/>
              <a:sym typeface="Calibri"/>
            </a:endParaRPr>
          </a:p>
        </p:txBody>
      </p:sp>
      <p:sp>
        <p:nvSpPr>
          <p:cNvPr id="270" name="Google Shape;270;p16"/>
          <p:cNvSpPr txBox="1"/>
          <p:nvPr/>
        </p:nvSpPr>
        <p:spPr>
          <a:xfrm>
            <a:off x="277188" y="5463231"/>
            <a:ext cx="5161118" cy="830997"/>
          </a:xfrm>
          <a:prstGeom prst="rect">
            <a:avLst/>
          </a:prstGeom>
          <a:solidFill>
            <a:srgbClr val="DDEAF6"/>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includes technical measures like firewalls, encryption, …etc</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277" name="Google Shape;277;p17"/>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Quiz 2</a:t>
            </a:r>
            <a:endParaRPr/>
          </a:p>
        </p:txBody>
      </p:sp>
      <p:sp>
        <p:nvSpPr>
          <p:cNvPr id="278" name="Google Shape;278;p17"/>
          <p:cNvSpPr txBox="1">
            <a:spLocks noGrp="1"/>
          </p:cNvSpPr>
          <p:nvPr>
            <p:ph type="body" idx="1"/>
          </p:nvPr>
        </p:nvSpPr>
        <p:spPr>
          <a:xfrm>
            <a:off x="277188" y="1625768"/>
            <a:ext cx="11350208" cy="11620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graphicFrame>
        <p:nvGraphicFramePr>
          <p:cNvPr id="279" name="Google Shape;279;p17"/>
          <p:cNvGraphicFramePr/>
          <p:nvPr/>
        </p:nvGraphicFramePr>
        <p:xfrm>
          <a:off x="240102" y="808473"/>
          <a:ext cx="3000000" cy="3000000"/>
        </p:xfrm>
        <a:graphic>
          <a:graphicData uri="http://schemas.openxmlformats.org/drawingml/2006/table">
            <a:tbl>
              <a:tblPr firstRow="1" bandRow="1">
                <a:noFill/>
              </a:tblPr>
              <a:tblGrid>
                <a:gridCol w="10133625">
                  <a:extLst>
                    <a:ext uri="{9D8B030D-6E8A-4147-A177-3AD203B41FA5}">
                      <a16:colId xmlns:a16="http://schemas.microsoft.com/office/drawing/2014/main" val="20000"/>
                    </a:ext>
                  </a:extLst>
                </a:gridCol>
                <a:gridCol w="676575">
                  <a:extLst>
                    <a:ext uri="{9D8B030D-6E8A-4147-A177-3AD203B41FA5}">
                      <a16:colId xmlns:a16="http://schemas.microsoft.com/office/drawing/2014/main" val="20001"/>
                    </a:ext>
                  </a:extLst>
                </a:gridCol>
                <a:gridCol w="720775">
                  <a:extLst>
                    <a:ext uri="{9D8B030D-6E8A-4147-A177-3AD203B41FA5}">
                      <a16:colId xmlns:a16="http://schemas.microsoft.com/office/drawing/2014/main" val="20002"/>
                    </a:ext>
                  </a:extLst>
                </a:gridCol>
              </a:tblGrid>
              <a:tr h="3896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lt1"/>
                          </a:solidFill>
                          <a:latin typeface="Calibri"/>
                          <a:ea typeface="Calibri"/>
                          <a:cs typeface="Calibri"/>
                          <a:sym typeface="Calibri"/>
                        </a:rPr>
                        <a:t>Statement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lt1"/>
                          </a:solidFill>
                          <a:latin typeface="Calibri"/>
                          <a:ea typeface="Calibri"/>
                          <a:cs typeface="Calibri"/>
                          <a:sym typeface="Calibri"/>
                        </a:rPr>
                        <a:t>True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False</a:t>
                      </a:r>
                      <a:endParaRPr sz="1400" u="none" strike="noStrike" cap="none"/>
                    </a:p>
                  </a:txBody>
                  <a:tcPr marL="91450" marR="91450" marT="45725" marB="45725"/>
                </a:tc>
                <a:extLst>
                  <a:ext uri="{0D108BD9-81ED-4DB2-BD59-A6C34878D82A}">
                    <a16:rowId xmlns:a16="http://schemas.microsoft.com/office/drawing/2014/main" val="10000"/>
                  </a:ext>
                </a:extLst>
              </a:tr>
              <a:tr h="592975">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 In an increasingly digital and interconnected world, understanding cyber safety and cybersecurity has proven to be unimportant</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92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B) </a:t>
                      </a:r>
                      <a:r>
                        <a:rPr lang="en-US" sz="2400" b="0" i="0" u="none" strike="noStrike" cap="none">
                          <a:solidFill>
                            <a:schemeClr val="dk1"/>
                          </a:solidFill>
                          <a:latin typeface="Calibri"/>
                          <a:ea typeface="Calibri"/>
                          <a:cs typeface="Calibri"/>
                          <a:sym typeface="Calibri"/>
                        </a:rPr>
                        <a:t>Cybersecurity is the practice of protecting computer systems, networks, devices, and data from unauthorized access, cyberattacks, data breaches, and other digital threats</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850800">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c) Cyber Security</a:t>
                      </a:r>
                      <a:r>
                        <a:rPr lang="en-US" sz="240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2400" b="0" i="0" u="none" strike="noStrike" cap="none">
                          <a:solidFill>
                            <a:schemeClr val="dk1"/>
                          </a:solidFill>
                          <a:latin typeface="Calibri"/>
                          <a:ea typeface="Calibri"/>
                          <a:cs typeface="Calibri"/>
                          <a:sym typeface="Calibri"/>
                        </a:rPr>
                        <a:t>focuses on instilling digital literacy, ethical online behavior, and responsible internet use.</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351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d) Cyber Safety </a:t>
                      </a:r>
                      <a:r>
                        <a:rPr lang="en-US" sz="2400" b="0" i="0" u="none" strike="noStrike" cap="none">
                          <a:solidFill>
                            <a:schemeClr val="dk1"/>
                          </a:solidFill>
                          <a:latin typeface="Calibri"/>
                          <a:ea typeface="Calibri"/>
                          <a:cs typeface="Calibri"/>
                          <a:sym typeface="Calibri"/>
                        </a:rPr>
                        <a:t>focuses on promoting responsible and secure online behavior.</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850800">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e) </a:t>
                      </a:r>
                      <a:r>
                        <a:rPr lang="en-US" sz="2400" b="0" i="0" u="none" strike="noStrike" cap="none">
                          <a:solidFill>
                            <a:schemeClr val="dk1"/>
                          </a:solidFill>
                          <a:latin typeface="Calibri"/>
                          <a:ea typeface="Calibri"/>
                          <a:cs typeface="Calibri"/>
                          <a:sym typeface="Calibri"/>
                        </a:rPr>
                        <a:t>Educators can identify and address instances of cyberbullying more effectively when they understand the signs and know how to respond. They can also educate students on how to prevent and report cyberbullying.</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592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f) Only IT experts can </a:t>
                      </a:r>
                      <a:r>
                        <a:rPr lang="en-US" sz="2400" b="0" i="0" u="none" strike="noStrike" cap="none">
                          <a:solidFill>
                            <a:schemeClr val="dk1"/>
                          </a:solidFill>
                          <a:latin typeface="Calibri"/>
                          <a:ea typeface="Calibri"/>
                          <a:cs typeface="Calibri"/>
                          <a:sym typeface="Calibri"/>
                        </a:rPr>
                        <a:t>help students protect their personal information online.</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sp>
        <p:nvSpPr>
          <p:cNvPr id="280" name="Google Shape;280;p17"/>
          <p:cNvSpPr txBox="1"/>
          <p:nvPr/>
        </p:nvSpPr>
        <p:spPr>
          <a:xfrm>
            <a:off x="5663227" y="145352"/>
            <a:ext cx="61796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Mark the following statements as true or false.</a:t>
            </a:r>
            <a:endParaRPr sz="2400" b="1" i="0" u="none" strike="noStrike" cap="none">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8"/>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287" name="Google Shape;287;p1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endParaRPr/>
          </a:p>
        </p:txBody>
      </p:sp>
      <p:sp>
        <p:nvSpPr>
          <p:cNvPr id="288" name="Google Shape;288;p18"/>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a:p>
            <a:pPr marL="0" lvl="0" indent="0" algn="ctr" rtl="0">
              <a:lnSpc>
                <a:spcPct val="90000"/>
              </a:lnSpc>
              <a:spcBef>
                <a:spcPts val="1000"/>
              </a:spcBef>
              <a:spcAft>
                <a:spcPts val="0"/>
              </a:spcAft>
              <a:buSzPts val="2400"/>
              <a:buNone/>
            </a:pPr>
            <a:endParaRPr b="0"/>
          </a:p>
          <a:p>
            <a:pPr marL="0" lvl="0" indent="0" algn="ctr" rtl="0">
              <a:lnSpc>
                <a:spcPct val="90000"/>
              </a:lnSpc>
              <a:spcBef>
                <a:spcPts val="1000"/>
              </a:spcBef>
              <a:spcAft>
                <a:spcPts val="0"/>
              </a:spcAft>
              <a:buSzPts val="2800"/>
              <a:buNone/>
            </a:pPr>
            <a:r>
              <a:rPr lang="en-US" sz="2800"/>
              <a:t>PART II</a:t>
            </a:r>
            <a:endParaRPr/>
          </a:p>
          <a:p>
            <a:pPr marL="0" lvl="0" indent="0" algn="ctr" rtl="0">
              <a:lnSpc>
                <a:spcPct val="90000"/>
              </a:lnSpc>
              <a:spcBef>
                <a:spcPts val="1000"/>
              </a:spcBef>
              <a:spcAft>
                <a:spcPts val="0"/>
              </a:spcAft>
              <a:buSzPts val="2800"/>
              <a:buNone/>
            </a:pPr>
            <a:r>
              <a:rPr lang="en-US" sz="2800" b="0"/>
              <a:t>Implementation Activities  </a:t>
            </a:r>
            <a:endParaRPr sz="2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9"/>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295" name="Google Shape;295;p19"/>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sz="2800" b="1"/>
              <a:t>Activity 1: </a:t>
            </a:r>
            <a:r>
              <a:rPr lang="en-US" sz="2800" b="1" i="0"/>
              <a:t>Creating Strong Passwords for Mobile Device Security </a:t>
            </a:r>
            <a:endParaRPr/>
          </a:p>
        </p:txBody>
      </p:sp>
      <p:sp>
        <p:nvSpPr>
          <p:cNvPr id="296" name="Google Shape;296;p19"/>
          <p:cNvSpPr txBox="1">
            <a:spLocks noGrp="1"/>
          </p:cNvSpPr>
          <p:nvPr>
            <p:ph type="body" idx="1"/>
          </p:nvPr>
        </p:nvSpPr>
        <p:spPr>
          <a:xfrm>
            <a:off x="277200" y="1001300"/>
            <a:ext cx="11350200" cy="3563400"/>
          </a:xfrm>
          <a:prstGeom prst="rect">
            <a:avLst/>
          </a:prstGeom>
          <a:solidFill>
            <a:srgbClr val="DDEAF6"/>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4A84"/>
              </a:buClr>
              <a:buSzPts val="2400"/>
              <a:buFont typeface="Arial"/>
              <a:buNone/>
            </a:pPr>
            <a:r>
              <a:rPr lang="en-US" i="1"/>
              <a:t>Competencies covered through this activity:</a:t>
            </a:r>
            <a:endParaRPr/>
          </a:p>
          <a:p>
            <a:pPr marL="342900" lvl="0" indent="-342900" algn="l" rtl="0">
              <a:lnSpc>
                <a:spcPct val="100000"/>
              </a:lnSpc>
              <a:spcBef>
                <a:spcPts val="0"/>
              </a:spcBef>
              <a:spcAft>
                <a:spcPts val="0"/>
              </a:spcAft>
              <a:buSzPts val="2400"/>
              <a:buFont typeface="Arial"/>
              <a:buChar char="•"/>
            </a:pPr>
            <a:r>
              <a:rPr lang="en-US" b="0" i="0" u="none" strike="noStrike" cap="none">
                <a:solidFill>
                  <a:schemeClr val="dk1"/>
                </a:solidFill>
                <a:highlight>
                  <a:srgbClr val="C0C0C0"/>
                </a:highlight>
              </a:rPr>
              <a:t>CSE 4.5:   </a:t>
            </a:r>
            <a:r>
              <a:rPr lang="en-US" b="0" i="0" u="none" strike="noStrike" cap="none">
                <a:solidFill>
                  <a:schemeClr val="dk1"/>
                </a:solidFill>
              </a:rPr>
              <a:t>Teacher demonstrates understanding of and promotes context appropriate life skills (Social emotional well-being, respect for different abilities, health education, mine-risk awareness, self-protection from sexual and gender based violence (SGBV) and exploitation …etc. </a:t>
            </a:r>
            <a:endParaRPr/>
          </a:p>
          <a:p>
            <a:pPr marL="342900" lvl="0" indent="-342900" algn="l" rtl="0">
              <a:lnSpc>
                <a:spcPct val="100000"/>
              </a:lnSpc>
              <a:spcBef>
                <a:spcPts val="0"/>
              </a:spcBef>
              <a:spcAft>
                <a:spcPts val="0"/>
              </a:spcAft>
              <a:buSzPts val="2400"/>
              <a:buFont typeface="Arial"/>
              <a:buChar char="•"/>
            </a:pPr>
            <a:r>
              <a:rPr lang="en-US" b="0" i="0" u="none" strike="noStrike" cap="none">
                <a:solidFill>
                  <a:schemeClr val="dk1"/>
                </a:solidFill>
                <a:highlight>
                  <a:srgbClr val="C0C0C0"/>
                </a:highlight>
              </a:rPr>
              <a:t>CSE 7:   </a:t>
            </a:r>
            <a:r>
              <a:rPr lang="en-US" b="0" i="0" u="none" strike="noStrike" cap="none">
                <a:solidFill>
                  <a:schemeClr val="dk1"/>
                </a:solidFill>
              </a:rPr>
              <a:t>Understands the potential risks and can use traditional and modern teaching-learning tools (</a:t>
            </a:r>
            <a:r>
              <a:rPr lang="en-US" b="0" i="0" u="none" strike="noStrike" cap="none">
                <a:solidFill>
                  <a:schemeClr val="dk1"/>
                </a:solidFill>
                <a:highlight>
                  <a:srgbClr val="C0C0C0"/>
                </a:highlight>
              </a:rPr>
              <a:t>CSE 10:   </a:t>
            </a:r>
            <a:r>
              <a:rPr lang="en-US" b="0" i="0" u="none" strike="noStrike" cap="none">
                <a:solidFill>
                  <a:schemeClr val="dk1"/>
                </a:solidFill>
              </a:rPr>
              <a:t>Describe and demonstrates the basic concept and principles of MIL</a:t>
            </a:r>
            <a:endParaRPr/>
          </a:p>
          <a:p>
            <a:pPr marL="342900" lvl="0" indent="-342900" algn="l" rtl="0">
              <a:lnSpc>
                <a:spcPct val="100000"/>
              </a:lnSpc>
              <a:spcBef>
                <a:spcPts val="0"/>
              </a:spcBef>
              <a:spcAft>
                <a:spcPts val="0"/>
              </a:spcAft>
              <a:buSzPts val="2400"/>
              <a:buFont typeface="Arial"/>
              <a:buChar char="•"/>
            </a:pPr>
            <a:r>
              <a:rPr lang="en-US" b="0" i="0" u="none" strike="noStrike" cap="none">
                <a:solidFill>
                  <a:schemeClr val="dk1"/>
                </a:solidFill>
                <a:highlight>
                  <a:srgbClr val="C0C0C0"/>
                </a:highlight>
              </a:rPr>
              <a:t>CSE 23</a:t>
            </a:r>
            <a:r>
              <a:rPr lang="en-US" b="0" i="0" u="none" strike="noStrike" cap="none">
                <a:solidFill>
                  <a:schemeClr val="dk1"/>
                </a:solidFill>
              </a:rPr>
              <a:t>:   Teacher is aware of the basic nature and principles of Digital Citizenship</a:t>
            </a:r>
            <a:endParaRPr b="0" i="0" u="none" strike="noStrike" cap="none">
              <a:solidFill>
                <a:srgbClr val="000000"/>
              </a:solidFill>
            </a:endParaRPr>
          </a:p>
          <a:p>
            <a:pPr marL="0" lvl="0" indent="0" algn="l" rtl="0">
              <a:lnSpc>
                <a:spcPct val="90000"/>
              </a:lnSpc>
              <a:spcBef>
                <a:spcPts val="1000"/>
              </a:spcBef>
              <a:spcAft>
                <a:spcPts val="0"/>
              </a:spcAft>
              <a:buClr>
                <a:srgbClr val="024A84"/>
              </a:buClr>
              <a:buSzPts val="2400"/>
              <a:buFont typeface="Arial"/>
              <a:buNone/>
            </a:pPr>
            <a:endParaRPr b="0">
              <a:solidFill>
                <a:schemeClr val="dk1"/>
              </a:solidFill>
            </a:endParaRPr>
          </a:p>
          <a:p>
            <a:pPr marL="0" lvl="0" indent="0" algn="l" rtl="0">
              <a:lnSpc>
                <a:spcPct val="90000"/>
              </a:lnSpc>
              <a:spcBef>
                <a:spcPts val="1000"/>
              </a:spcBef>
              <a:spcAft>
                <a:spcPts val="0"/>
              </a:spcAft>
              <a:buClr>
                <a:srgbClr val="024A84"/>
              </a:buClr>
              <a:buSzPts val="2400"/>
              <a:buFont typeface="Arial"/>
              <a:buNone/>
            </a:pPr>
            <a:r>
              <a:rPr lang="en-US" b="1" i="0">
                <a:solidFill>
                  <a:schemeClr val="dk1"/>
                </a:solidFill>
              </a:rPr>
              <a:t>Objective:</a:t>
            </a:r>
            <a:r>
              <a:rPr lang="en-US" b="0" i="0">
                <a:solidFill>
                  <a:schemeClr val="dk1"/>
                </a:solidFill>
              </a:rPr>
              <a:t> Teach students in grades 6-8 the importance of strong passwords for securing their mobile devices and guide them in creating their own strong passwords.</a:t>
            </a:r>
            <a:endParaRPr/>
          </a:p>
          <a:p>
            <a:pPr marL="0" lvl="0" indent="0" algn="l" rtl="0">
              <a:lnSpc>
                <a:spcPct val="90000"/>
              </a:lnSpc>
              <a:spcBef>
                <a:spcPts val="1000"/>
              </a:spcBef>
              <a:spcAft>
                <a:spcPts val="0"/>
              </a:spcAft>
              <a:buClr>
                <a:srgbClr val="024A84"/>
              </a:buClr>
              <a:buSzPts val="2400"/>
              <a:buFont typeface="Arial"/>
              <a:buNone/>
            </a:pPr>
            <a:endParaRPr b="0">
              <a:solidFill>
                <a:schemeClr val="dk1"/>
              </a:solidFill>
            </a:endParaRPr>
          </a:p>
          <a:p>
            <a:pPr marL="0" lvl="0" indent="0" algn="l" rtl="0">
              <a:lnSpc>
                <a:spcPct val="90000"/>
              </a:lnSpc>
              <a:spcBef>
                <a:spcPts val="1000"/>
              </a:spcBef>
              <a:spcAft>
                <a:spcPts val="0"/>
              </a:spcAft>
              <a:buClr>
                <a:srgbClr val="024A84"/>
              </a:buClr>
              <a:buSzPts val="2000"/>
              <a:buFont typeface="Arial"/>
              <a:buNone/>
            </a:pPr>
            <a:endParaRPr sz="2000">
              <a:solidFill>
                <a:schemeClr val="dk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303" name="Google Shape;303;p20"/>
          <p:cNvSpPr txBox="1">
            <a:spLocks noGrp="1"/>
          </p:cNvSpPr>
          <p:nvPr>
            <p:ph type="body" idx="1"/>
          </p:nvPr>
        </p:nvSpPr>
        <p:spPr>
          <a:xfrm>
            <a:off x="420894" y="896304"/>
            <a:ext cx="11510926" cy="48646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b="1" i="0">
                <a:solidFill>
                  <a:srgbClr val="374151"/>
                </a:solidFill>
              </a:rPr>
              <a:t>Materials:</a:t>
            </a:r>
            <a:endParaRPr b="0" i="0">
              <a:solidFill>
                <a:srgbClr val="374151"/>
              </a:solidFill>
            </a:endParaRPr>
          </a:p>
          <a:p>
            <a:pPr marL="342900" lvl="0" indent="-342900" algn="l" rtl="0">
              <a:lnSpc>
                <a:spcPct val="100000"/>
              </a:lnSpc>
              <a:spcBef>
                <a:spcPts val="0"/>
              </a:spcBef>
              <a:spcAft>
                <a:spcPts val="0"/>
              </a:spcAft>
              <a:buSzPts val="2400"/>
              <a:buFont typeface="Arial"/>
              <a:buChar char="•"/>
            </a:pPr>
            <a:r>
              <a:rPr lang="en-US" b="0" i="0">
                <a:solidFill>
                  <a:srgbClr val="374151"/>
                </a:solidFill>
              </a:rPr>
              <a:t>Board or flipchart and markers    /    Handouts with password guidelines (optional)</a:t>
            </a:r>
            <a:endParaRPr/>
          </a:p>
          <a:p>
            <a:pPr marL="342900" lvl="0" indent="-342900" algn="l" rtl="0">
              <a:lnSpc>
                <a:spcPct val="100000"/>
              </a:lnSpc>
              <a:spcBef>
                <a:spcPts val="0"/>
              </a:spcBef>
              <a:spcAft>
                <a:spcPts val="0"/>
              </a:spcAft>
              <a:buSzPts val="2400"/>
              <a:buFont typeface="Arial"/>
              <a:buChar char="•"/>
            </a:pPr>
            <a:r>
              <a:rPr lang="en-US" b="0" i="0">
                <a:solidFill>
                  <a:srgbClr val="374151"/>
                </a:solidFill>
              </a:rPr>
              <a:t>Mobile devices (if available, for practical follow-up exercises)</a:t>
            </a:r>
            <a:endParaRPr/>
          </a:p>
          <a:p>
            <a:pPr marL="0" lvl="0" indent="0" algn="l" rtl="0">
              <a:lnSpc>
                <a:spcPct val="90000"/>
              </a:lnSpc>
              <a:spcBef>
                <a:spcPts val="1000"/>
              </a:spcBef>
              <a:spcAft>
                <a:spcPts val="0"/>
              </a:spcAft>
              <a:buSzPts val="2400"/>
              <a:buNone/>
            </a:pPr>
            <a:r>
              <a:rPr lang="en-US" i="0">
                <a:solidFill>
                  <a:srgbClr val="374151"/>
                </a:solidFill>
              </a:rPr>
              <a:t>Activity Steps:</a:t>
            </a:r>
            <a:endParaRPr/>
          </a:p>
          <a:p>
            <a:pPr marL="342900" lvl="0" indent="-342900" algn="l" rtl="0">
              <a:lnSpc>
                <a:spcPct val="90000"/>
              </a:lnSpc>
              <a:spcBef>
                <a:spcPts val="1000"/>
              </a:spcBef>
              <a:spcAft>
                <a:spcPts val="0"/>
              </a:spcAft>
              <a:buSzPts val="2400"/>
              <a:buFont typeface="Arial"/>
              <a:buChar char="•"/>
            </a:pPr>
            <a:r>
              <a:rPr lang="en-US" b="0" i="0">
                <a:solidFill>
                  <a:srgbClr val="374151"/>
                </a:solidFill>
              </a:rPr>
              <a:t>Begin by discussing the importance of mobile device security with your students. Emphasize that personal information is stored on these devices, and it's crucial to protect it.</a:t>
            </a:r>
            <a:endParaRPr/>
          </a:p>
          <a:p>
            <a:pPr marL="342900" lvl="0" indent="-342900" algn="l" rtl="0">
              <a:lnSpc>
                <a:spcPct val="90000"/>
              </a:lnSpc>
              <a:spcBef>
                <a:spcPts val="1000"/>
              </a:spcBef>
              <a:spcAft>
                <a:spcPts val="0"/>
              </a:spcAft>
              <a:buSzPts val="2400"/>
              <a:buFont typeface="Arial"/>
              <a:buChar char="•"/>
            </a:pPr>
            <a:r>
              <a:rPr lang="en-US" b="0" i="0">
                <a:solidFill>
                  <a:srgbClr val="374151"/>
                </a:solidFill>
              </a:rPr>
              <a:t>Explain that one way to enhance security is by creating strong passwords. Define what a strong password is: a combination of letters, numbers, and symbols that is difficult for others to guess.</a:t>
            </a:r>
            <a:endParaRPr/>
          </a:p>
          <a:p>
            <a:pPr marL="342900" lvl="0" indent="-342900" algn="l" rtl="0">
              <a:lnSpc>
                <a:spcPct val="90000"/>
              </a:lnSpc>
              <a:spcBef>
                <a:spcPts val="1000"/>
              </a:spcBef>
              <a:spcAft>
                <a:spcPts val="0"/>
              </a:spcAft>
              <a:buSzPts val="2400"/>
              <a:buFont typeface="Arial"/>
              <a:buChar char="•"/>
            </a:pPr>
            <a:r>
              <a:rPr lang="en-US" b="0" i="0">
                <a:solidFill>
                  <a:srgbClr val="374151"/>
                </a:solidFill>
              </a:rPr>
              <a:t>Ask students if they have ever thought about how secure their passwords are or if they have any strategies for creating strong ones. </a:t>
            </a:r>
            <a:endParaRPr/>
          </a:p>
          <a:p>
            <a:pPr marL="342900" lvl="0" indent="-342900" algn="l" rtl="0">
              <a:lnSpc>
                <a:spcPct val="90000"/>
              </a:lnSpc>
              <a:spcBef>
                <a:spcPts val="1000"/>
              </a:spcBef>
              <a:spcAft>
                <a:spcPts val="0"/>
              </a:spcAft>
              <a:buSzPts val="2400"/>
              <a:buFont typeface="Arial"/>
              <a:buChar char="•"/>
            </a:pPr>
            <a:r>
              <a:rPr lang="en-US" b="0" i="0">
                <a:solidFill>
                  <a:srgbClr val="374151"/>
                </a:solidFill>
              </a:rPr>
              <a:t>Present a set of guidelines for creating strong passwords. </a:t>
            </a:r>
            <a:endParaRPr/>
          </a:p>
        </p:txBody>
      </p:sp>
      <p:sp>
        <p:nvSpPr>
          <p:cNvPr id="304" name="Google Shape;304;p20"/>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99107"/>
              </a:lnSpc>
              <a:spcBef>
                <a:spcPts val="0"/>
              </a:spcBef>
              <a:spcAft>
                <a:spcPts val="0"/>
              </a:spcAft>
              <a:buClr>
                <a:schemeClr val="lt1"/>
              </a:buClr>
              <a:buSzPts val="2800"/>
              <a:buFont typeface="Calibri"/>
              <a:buNone/>
            </a:pPr>
            <a:r>
              <a:rPr lang="en-US" sz="2800" b="1"/>
              <a:t>Activity 1: </a:t>
            </a:r>
            <a:r>
              <a:rPr lang="en-US" sz="2800" b="1" i="0"/>
              <a:t>Creating Strong Passwords for Mobile Device Security </a:t>
            </a:r>
            <a:endParaRPr sz="2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p:cNvSpPr txBox="1">
            <a:spLocks noGrp="1"/>
          </p:cNvSpPr>
          <p:nvPr>
            <p:ph type="body" idx="1"/>
          </p:nvPr>
        </p:nvSpPr>
        <p:spPr>
          <a:xfrm>
            <a:off x="533998" y="950374"/>
            <a:ext cx="11141329" cy="54838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4A84"/>
              </a:buClr>
              <a:buSzPts val="1350"/>
              <a:buFont typeface="Arial"/>
              <a:buNone/>
            </a:pPr>
            <a:endParaRPr sz="2000" b="0"/>
          </a:p>
          <a:p>
            <a:pPr marL="0" lvl="0" indent="0" algn="l" rtl="0">
              <a:lnSpc>
                <a:spcPct val="90000"/>
              </a:lnSpc>
              <a:spcBef>
                <a:spcPts val="0"/>
              </a:spcBef>
              <a:spcAft>
                <a:spcPts val="0"/>
              </a:spcAft>
              <a:buClr>
                <a:srgbClr val="024A84"/>
              </a:buClr>
              <a:buSzPts val="1350"/>
              <a:buFont typeface="Arial"/>
              <a:buNone/>
            </a:pPr>
            <a:endParaRPr sz="2000" b="0"/>
          </a:p>
          <a:p>
            <a:pPr marL="0" lvl="0" indent="0" algn="l" rtl="0">
              <a:lnSpc>
                <a:spcPct val="90000"/>
              </a:lnSpc>
              <a:spcBef>
                <a:spcPts val="0"/>
              </a:spcBef>
              <a:spcAft>
                <a:spcPts val="0"/>
              </a:spcAft>
              <a:buClr>
                <a:srgbClr val="024A84"/>
              </a:buClr>
              <a:buSzPts val="1350"/>
              <a:buFont typeface="Arial"/>
              <a:buNone/>
            </a:pPr>
            <a:endParaRPr sz="2000" b="0"/>
          </a:p>
          <a:p>
            <a:pPr marL="285750" lvl="0" indent="-285750" algn="l" rtl="0">
              <a:lnSpc>
                <a:spcPct val="90000"/>
              </a:lnSpc>
              <a:spcBef>
                <a:spcPts val="1000"/>
              </a:spcBef>
              <a:spcAft>
                <a:spcPts val="0"/>
              </a:spcAft>
              <a:buSzPts val="1300"/>
              <a:buFont typeface="Arial"/>
              <a:buChar char="•"/>
            </a:pPr>
            <a:r>
              <a:rPr lang="en-US" sz="2400" b="0"/>
              <a:t>use simple password</a:t>
            </a:r>
            <a:endParaRPr sz="2400"/>
          </a:p>
          <a:p>
            <a:pPr marL="285750" lvl="0" indent="-285750" algn="l" rtl="0">
              <a:lnSpc>
                <a:spcPct val="90000"/>
              </a:lnSpc>
              <a:spcBef>
                <a:spcPts val="1000"/>
              </a:spcBef>
              <a:spcAft>
                <a:spcPts val="0"/>
              </a:spcAft>
              <a:buSzPts val="1300"/>
              <a:buFont typeface="Arial"/>
              <a:buChar char="•"/>
            </a:pPr>
            <a:r>
              <a:rPr lang="en-US" sz="2400" b="0"/>
              <a:t>use personal information as passwords (birthday, pets, family names, famous names)</a:t>
            </a:r>
            <a:endParaRPr sz="2400"/>
          </a:p>
          <a:p>
            <a:pPr marL="285750" lvl="0" indent="-285750" algn="l" rtl="0">
              <a:lnSpc>
                <a:spcPct val="90000"/>
              </a:lnSpc>
              <a:spcBef>
                <a:spcPts val="1000"/>
              </a:spcBef>
              <a:spcAft>
                <a:spcPts val="0"/>
              </a:spcAft>
              <a:buSzPts val="1300"/>
              <a:buFont typeface="Arial"/>
              <a:buChar char="•"/>
            </a:pPr>
            <a:r>
              <a:rPr lang="en-US" sz="2400" b="0"/>
              <a:t>use words from dictionary or any commons words from any language</a:t>
            </a:r>
            <a:endParaRPr sz="2400"/>
          </a:p>
          <a:p>
            <a:pPr marL="285750" lvl="0" indent="-285750" algn="l" rtl="0">
              <a:lnSpc>
                <a:spcPct val="90000"/>
              </a:lnSpc>
              <a:spcBef>
                <a:spcPts val="1000"/>
              </a:spcBef>
              <a:spcAft>
                <a:spcPts val="0"/>
              </a:spcAft>
              <a:buSzPts val="1300"/>
              <a:buFont typeface="Arial"/>
              <a:buChar char="•"/>
            </a:pPr>
            <a:r>
              <a:rPr lang="en-US" sz="2400" b="0"/>
              <a:t>Use pattern or numbers and words (11111, 123456, password) that can be guessed easily</a:t>
            </a:r>
            <a:endParaRPr sz="2400"/>
          </a:p>
          <a:p>
            <a:pPr marL="285750" lvl="0" indent="-200025" algn="l" rtl="0">
              <a:lnSpc>
                <a:spcPct val="90000"/>
              </a:lnSpc>
              <a:spcBef>
                <a:spcPts val="1000"/>
              </a:spcBef>
              <a:spcAft>
                <a:spcPts val="0"/>
              </a:spcAft>
              <a:buSzPts val="1350"/>
              <a:buFont typeface="Arial"/>
              <a:buNone/>
            </a:pPr>
            <a:endParaRPr sz="2400" b="0"/>
          </a:p>
          <a:p>
            <a:pPr marL="285750" lvl="0" indent="-200025" algn="l" rtl="0">
              <a:lnSpc>
                <a:spcPct val="90000"/>
              </a:lnSpc>
              <a:spcBef>
                <a:spcPts val="1000"/>
              </a:spcBef>
              <a:spcAft>
                <a:spcPts val="0"/>
              </a:spcAft>
              <a:buSzPts val="1350"/>
              <a:buFont typeface="Arial"/>
              <a:buNone/>
            </a:pPr>
            <a:endParaRPr sz="2400" b="0"/>
          </a:p>
          <a:p>
            <a:pPr marL="285750" lvl="0" indent="-285750" algn="l" rtl="0">
              <a:lnSpc>
                <a:spcPct val="90000"/>
              </a:lnSpc>
              <a:spcBef>
                <a:spcPts val="1000"/>
              </a:spcBef>
              <a:spcAft>
                <a:spcPts val="0"/>
              </a:spcAft>
              <a:buSzPts val="1300"/>
              <a:buFont typeface="Arial"/>
              <a:buChar char="•"/>
            </a:pPr>
            <a:r>
              <a:rPr lang="en-US" sz="2400" b="0"/>
              <a:t>Create passwords with at least 8 characters </a:t>
            </a:r>
            <a:endParaRPr/>
          </a:p>
          <a:p>
            <a:pPr marL="285750" lvl="0" indent="-285750" algn="l" rtl="0">
              <a:lnSpc>
                <a:spcPct val="90000"/>
              </a:lnSpc>
              <a:spcBef>
                <a:spcPts val="1000"/>
              </a:spcBef>
              <a:spcAft>
                <a:spcPts val="0"/>
              </a:spcAft>
              <a:buSzPts val="1300"/>
              <a:buFont typeface="Arial"/>
              <a:buChar char="•"/>
            </a:pPr>
            <a:r>
              <a:rPr lang="en-US" sz="2400" b="0"/>
              <a:t>Combine numbers, characters lower and small, special characters</a:t>
            </a:r>
            <a:endParaRPr sz="2400"/>
          </a:p>
          <a:p>
            <a:pPr marL="0" lvl="0" indent="0" algn="l" rtl="0">
              <a:lnSpc>
                <a:spcPct val="90000"/>
              </a:lnSpc>
              <a:spcBef>
                <a:spcPts val="1000"/>
              </a:spcBef>
              <a:spcAft>
                <a:spcPts val="0"/>
              </a:spcAft>
              <a:buClr>
                <a:srgbClr val="024A84"/>
              </a:buClr>
              <a:buSzPts val="1350"/>
              <a:buFont typeface="Arial"/>
              <a:buNone/>
            </a:pPr>
            <a:endParaRPr sz="2000" b="0"/>
          </a:p>
          <a:p>
            <a:pPr marL="0" lvl="0" indent="0" algn="l" rtl="0">
              <a:lnSpc>
                <a:spcPct val="90000"/>
              </a:lnSpc>
              <a:spcBef>
                <a:spcPts val="1000"/>
              </a:spcBef>
              <a:spcAft>
                <a:spcPts val="0"/>
              </a:spcAft>
              <a:buClr>
                <a:srgbClr val="024A84"/>
              </a:buClr>
              <a:buSzPts val="1350"/>
              <a:buFont typeface="Arial"/>
              <a:buNone/>
            </a:pPr>
            <a:endParaRPr sz="2000"/>
          </a:p>
        </p:txBody>
      </p:sp>
      <p:sp>
        <p:nvSpPr>
          <p:cNvPr id="310" name="Google Shape;310;p21"/>
          <p:cNvSpPr/>
          <p:nvPr/>
        </p:nvSpPr>
        <p:spPr>
          <a:xfrm>
            <a:off x="307911" y="4319717"/>
            <a:ext cx="1152899" cy="560236"/>
          </a:xfrm>
          <a:custGeom>
            <a:avLst/>
            <a:gdLst/>
            <a:ahLst/>
            <a:cxnLst/>
            <a:rect l="l" t="t" r="r" b="b"/>
            <a:pathLst>
              <a:path w="2310483" h="895312" extrusionOk="0">
                <a:moveTo>
                  <a:pt x="0" y="0"/>
                </a:moveTo>
                <a:lnTo>
                  <a:pt x="2310483" y="0"/>
                </a:lnTo>
                <a:lnTo>
                  <a:pt x="2310483" y="895312"/>
                </a:lnTo>
                <a:lnTo>
                  <a:pt x="0" y="89531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21"/>
          <p:cNvSpPr/>
          <p:nvPr/>
        </p:nvSpPr>
        <p:spPr>
          <a:xfrm>
            <a:off x="307912" y="1339754"/>
            <a:ext cx="1152898" cy="560236"/>
          </a:xfrm>
          <a:custGeom>
            <a:avLst/>
            <a:gdLst/>
            <a:ahLst/>
            <a:cxnLst/>
            <a:rect l="l" t="t" r="r" b="b"/>
            <a:pathLst>
              <a:path w="2310483" h="895312" extrusionOk="0">
                <a:moveTo>
                  <a:pt x="0" y="0"/>
                </a:moveTo>
                <a:lnTo>
                  <a:pt x="2310483" y="0"/>
                </a:lnTo>
                <a:lnTo>
                  <a:pt x="2310483" y="895312"/>
                </a:lnTo>
                <a:lnTo>
                  <a:pt x="0" y="89531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2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Activity 1: </a:t>
            </a:r>
            <a:r>
              <a:rPr lang="en-US" sz="2800" b="1" i="0"/>
              <a:t>Creating Strong Passwords for Mobile Device Security (cont.)</a:t>
            </a:r>
            <a:endParaRPr sz="2800"/>
          </a:p>
        </p:txBody>
      </p:sp>
      <p:sp>
        <p:nvSpPr>
          <p:cNvPr id="313" name="Google Shape;313;p21"/>
          <p:cNvSpPr txBox="1"/>
          <p:nvPr/>
        </p:nvSpPr>
        <p:spPr>
          <a:xfrm>
            <a:off x="3240957" y="878089"/>
            <a:ext cx="549044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E75B5"/>
                </a:solidFill>
                <a:latin typeface="Calibri"/>
                <a:ea typeface="Calibri"/>
                <a:cs typeface="Calibri"/>
                <a:sym typeface="Calibri"/>
              </a:rPr>
              <a:t>Guidelines to create strong passwords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83eb9a620e_0_106"/>
          <p:cNvSpPr txBox="1">
            <a:spLocks noGrp="1"/>
          </p:cNvSpPr>
          <p:nvPr>
            <p:ph type="ctrTitle"/>
          </p:nvPr>
        </p:nvSpPr>
        <p:spPr>
          <a:xfrm>
            <a:off x="420894" y="151609"/>
            <a:ext cx="11350200" cy="455400"/>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Success Indicators and Competencies </a:t>
            </a:r>
            <a:endParaRPr/>
          </a:p>
        </p:txBody>
      </p:sp>
      <p:graphicFrame>
        <p:nvGraphicFramePr>
          <p:cNvPr id="453" name="Google Shape;453;g283eb9a620e_0_106"/>
          <p:cNvGraphicFramePr/>
          <p:nvPr/>
        </p:nvGraphicFramePr>
        <p:xfrm>
          <a:off x="941775" y="1214425"/>
          <a:ext cx="3000000" cy="3000000"/>
        </p:xfrm>
        <a:graphic>
          <a:graphicData uri="http://schemas.openxmlformats.org/drawingml/2006/table">
            <a:tbl>
              <a:tblPr>
                <a:noFill/>
              </a:tblPr>
              <a:tblGrid>
                <a:gridCol w="4723150">
                  <a:extLst>
                    <a:ext uri="{9D8B030D-6E8A-4147-A177-3AD203B41FA5}">
                      <a16:colId xmlns:a16="http://schemas.microsoft.com/office/drawing/2014/main" val="20000"/>
                    </a:ext>
                  </a:extLst>
                </a:gridCol>
                <a:gridCol w="5977200">
                  <a:extLst>
                    <a:ext uri="{9D8B030D-6E8A-4147-A177-3AD203B41FA5}">
                      <a16:colId xmlns:a16="http://schemas.microsoft.com/office/drawing/2014/main" val="20001"/>
                    </a:ext>
                  </a:extLst>
                </a:gridCol>
              </a:tblGrid>
              <a:tr h="5991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0077D4"/>
                          </a:solidFill>
                          <a:latin typeface="Calibri"/>
                          <a:ea typeface="Calibri"/>
                          <a:cs typeface="Calibri"/>
                          <a:sym typeface="Calibri"/>
                        </a:rPr>
                        <a:t>Success Indicators</a:t>
                      </a:r>
                      <a:endParaRPr sz="2400" b="1" u="none" strike="noStrike" cap="none">
                        <a:solidFill>
                          <a:srgbClr val="0077D4"/>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0077D4"/>
                          </a:solidFill>
                          <a:latin typeface="Calibri"/>
                          <a:ea typeface="Calibri"/>
                          <a:cs typeface="Calibri"/>
                          <a:sym typeface="Calibri"/>
                        </a:rPr>
                        <a:t>Conflict Sensitive Education Areas of Focus </a:t>
                      </a:r>
                      <a:endParaRPr sz="1400" b="1" u="none" strike="noStrike" cap="none">
                        <a:solidFill>
                          <a:srgbClr val="0077D4"/>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2214125">
                <a:tc>
                  <a:txBody>
                    <a:bodyPr/>
                    <a:lstStyle/>
                    <a:p>
                      <a:pPr marL="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2.1.1.1.  Use appropriate teaching and learning strategies to develop your students’ creative and innovative, collaborative and critical thinking </a:t>
                      </a:r>
                      <a:endParaRPr sz="240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CSE 20   Uses culturally, socially and linguistically levant curricula to provide formal and non-formal education appropriate to the particular context and needs of the learners.</a:t>
                      </a:r>
                      <a:endParaRPr sz="240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797475">
                <a:tc>
                  <a:txBody>
                    <a:bodyPr/>
                    <a:lstStyle/>
                    <a:p>
                      <a:pPr marL="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5.2.2.3.  Adapt learning exercises to available local and community-based resources</a:t>
                      </a:r>
                      <a:endParaRPr sz="2400">
                        <a:solidFill>
                          <a:schemeClr val="dk1"/>
                        </a:solidFill>
                        <a:latin typeface="Calibri"/>
                        <a:ea typeface="Calibri"/>
                        <a:cs typeface="Calibri"/>
                        <a:sym typeface="Calibri"/>
                      </a:endParaRPr>
                    </a:p>
                    <a:p>
                      <a:pPr marL="892175" marR="0" lvl="0" indent="-892175" algn="l" rtl="0">
                        <a:lnSpc>
                          <a:spcPct val="100000"/>
                        </a:lnSpc>
                        <a:spcBef>
                          <a:spcPts val="0"/>
                        </a:spcBef>
                        <a:spcAft>
                          <a:spcPts val="0"/>
                        </a:spcAft>
                        <a:buClr>
                          <a:schemeClr val="dk1"/>
                        </a:buClr>
                        <a:buSzPts val="2600"/>
                        <a:buFont typeface="Arial"/>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CSE 26   Develop low-cost or no-cost teaching and learning materials together with community members, parents, other teachers, or small groups of learners. </a:t>
                      </a:r>
                      <a:endParaRPr sz="24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u="none" strike="noStrike" cap="none" dirty="0">
                        <a:solidFill>
                          <a:schemeClr val="dk1"/>
                        </a:solidFill>
                        <a:latin typeface="Calibri"/>
                        <a:ea typeface="Calibri"/>
                        <a:cs typeface="Calibri"/>
                        <a:sym typeface="Calibri"/>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a:spLocks noGrp="1"/>
          </p:cNvSpPr>
          <p:nvPr>
            <p:ph type="body" idx="1"/>
          </p:nvPr>
        </p:nvSpPr>
        <p:spPr>
          <a:xfrm>
            <a:off x="533998" y="950374"/>
            <a:ext cx="5959399" cy="54838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4A84"/>
              </a:buClr>
              <a:buSzPts val="1350"/>
              <a:buFont typeface="Arial"/>
              <a:buNone/>
            </a:pPr>
            <a:endParaRPr sz="2000" b="0"/>
          </a:p>
          <a:p>
            <a:pPr marL="0" lvl="0" indent="0" algn="l" rtl="0">
              <a:lnSpc>
                <a:spcPct val="90000"/>
              </a:lnSpc>
              <a:spcBef>
                <a:spcPts val="0"/>
              </a:spcBef>
              <a:spcAft>
                <a:spcPts val="0"/>
              </a:spcAft>
              <a:buClr>
                <a:srgbClr val="024A84"/>
              </a:buClr>
              <a:buSzPts val="1350"/>
              <a:buFont typeface="Arial"/>
              <a:buNone/>
            </a:pPr>
            <a:endParaRPr sz="2000" b="0"/>
          </a:p>
          <a:p>
            <a:pPr marL="0" lvl="0" indent="0" algn="l" rtl="0">
              <a:lnSpc>
                <a:spcPct val="90000"/>
              </a:lnSpc>
              <a:spcBef>
                <a:spcPts val="1000"/>
              </a:spcBef>
              <a:spcAft>
                <a:spcPts val="0"/>
              </a:spcAft>
              <a:buClr>
                <a:srgbClr val="024A84"/>
              </a:buClr>
              <a:buSzPts val="1350"/>
              <a:buFont typeface="Arial"/>
              <a:buNone/>
            </a:pPr>
            <a:endParaRPr sz="2000" b="0"/>
          </a:p>
          <a:p>
            <a:pPr marL="0" lvl="0" indent="0" algn="l" rtl="0">
              <a:lnSpc>
                <a:spcPct val="90000"/>
              </a:lnSpc>
              <a:spcBef>
                <a:spcPts val="1000"/>
              </a:spcBef>
              <a:spcAft>
                <a:spcPts val="0"/>
              </a:spcAft>
              <a:buClr>
                <a:srgbClr val="024A84"/>
              </a:buClr>
              <a:buSzPts val="1350"/>
              <a:buFont typeface="Arial"/>
              <a:buNone/>
            </a:pPr>
            <a:endParaRPr sz="2000"/>
          </a:p>
        </p:txBody>
      </p:sp>
      <p:sp>
        <p:nvSpPr>
          <p:cNvPr id="319" name="Google Shape;319;p22"/>
          <p:cNvSpPr txBox="1"/>
          <p:nvPr/>
        </p:nvSpPr>
        <p:spPr>
          <a:xfrm>
            <a:off x="6095990" y="1777768"/>
            <a:ext cx="4633200" cy="4063500"/>
          </a:xfrm>
          <a:prstGeom prst="rect">
            <a:avLst/>
          </a:prstGeom>
          <a:solidFill>
            <a:srgbClr val="DDEAF6"/>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2000" b="1" i="0" u="none" strike="noStrike" cap="none">
                <a:solidFill>
                  <a:schemeClr val="dk1"/>
                </a:solidFill>
                <a:latin typeface="Calibri"/>
                <a:ea typeface="Calibri"/>
                <a:cs typeface="Calibri"/>
                <a:sym typeface="Calibri"/>
              </a:rPr>
              <a:t> </a:t>
            </a:r>
            <a:r>
              <a:rPr lang="en-US" sz="2400" b="1" i="0" u="none" strike="noStrike" cap="none">
                <a:solidFill>
                  <a:schemeClr val="dk1"/>
                </a:solidFill>
                <a:latin typeface="Calibri"/>
                <a:ea typeface="Calibri"/>
                <a:cs typeface="Calibri"/>
                <a:sym typeface="Calibri"/>
              </a:rPr>
              <a:t>Want to remember your password? Use some methods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2400" b="0" i="0" u="none" strike="noStrike" cap="none">
              <a:solidFill>
                <a:schemeClr val="dk1"/>
              </a:solidFill>
              <a:latin typeface="Calibri"/>
              <a:ea typeface="Calibri"/>
              <a:cs typeface="Calibri"/>
              <a:sym typeface="Calibri"/>
            </a:endParaRPr>
          </a:p>
          <a:p>
            <a:pPr marL="538479" marR="0" lvl="1" indent="-171450" algn="l" rtl="0">
              <a:lnSpc>
                <a:spcPct val="100000"/>
              </a:lnSpc>
              <a:spcBef>
                <a:spcPts val="0"/>
              </a:spcBef>
              <a:spcAft>
                <a:spcPts val="0"/>
              </a:spcAft>
              <a:buClr>
                <a:srgbClr val="232020"/>
              </a:buClr>
              <a:buSzPts val="1050"/>
              <a:buFont typeface="Arial"/>
              <a:buChar char="•"/>
            </a:pPr>
            <a:r>
              <a:rPr lang="en-US" sz="2400" b="0" i="0" u="none" strike="noStrike" cap="none">
                <a:solidFill>
                  <a:srgbClr val="232020"/>
                </a:solidFill>
                <a:latin typeface="Calibri"/>
                <a:ea typeface="Calibri"/>
                <a:cs typeface="Calibri"/>
                <a:sym typeface="Calibri"/>
              </a:rPr>
              <a:t>I am Someone Special for some places (iMsS4sP)</a:t>
            </a:r>
            <a:endParaRPr sz="2400" b="0" i="0" u="none" strike="noStrike" cap="none">
              <a:solidFill>
                <a:srgbClr val="000000"/>
              </a:solidFill>
              <a:latin typeface="Calibri"/>
              <a:ea typeface="Calibri"/>
              <a:cs typeface="Calibri"/>
              <a:sym typeface="Calibri"/>
            </a:endParaRPr>
          </a:p>
          <a:p>
            <a:pPr marL="538479" marR="0" lvl="1" indent="-171450" algn="l" rtl="0">
              <a:lnSpc>
                <a:spcPct val="100000"/>
              </a:lnSpc>
              <a:spcBef>
                <a:spcPts val="0"/>
              </a:spcBef>
              <a:spcAft>
                <a:spcPts val="0"/>
              </a:spcAft>
              <a:buClr>
                <a:srgbClr val="232020"/>
              </a:buClr>
              <a:buSzPts val="1050"/>
              <a:buFont typeface="Arial"/>
              <a:buChar char="•"/>
            </a:pPr>
            <a:r>
              <a:rPr lang="en-US" sz="2400" b="0" i="0" u="none" strike="noStrike" cap="none">
                <a:solidFill>
                  <a:srgbClr val="232020"/>
                </a:solidFill>
                <a:latin typeface="Calibri"/>
                <a:ea typeface="Calibri"/>
                <a:cs typeface="Calibri"/>
                <a:sym typeface="Calibri"/>
              </a:rPr>
              <a:t>I got 9 pizzas and give 50 </a:t>
            </a:r>
            <a:r>
              <a:rPr lang="en-US" sz="2400" b="0" i="0" u="none" strike="noStrike" cap="none">
                <a:solidFill>
                  <a:srgbClr val="23202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percents </a:t>
            </a:r>
            <a:r>
              <a:rPr lang="en-US" sz="2400" b="0" i="0" u="none" strike="noStrike" cap="none">
                <a:solidFill>
                  <a:srgbClr val="232020"/>
                </a:solidFill>
                <a:latin typeface="Calibri"/>
                <a:ea typeface="Calibri"/>
                <a:cs typeface="Calibri"/>
                <a:sym typeface="Calibri"/>
              </a:rPr>
              <a:t>to my friends. </a:t>
            </a:r>
            <a:endParaRPr sz="1400" b="0" i="0" u="none" strike="noStrike" cap="none">
              <a:solidFill>
                <a:srgbClr val="000000"/>
              </a:solidFill>
              <a:latin typeface="Arial"/>
              <a:ea typeface="Arial"/>
              <a:cs typeface="Arial"/>
              <a:sym typeface="Arial"/>
            </a:endParaRPr>
          </a:p>
          <a:p>
            <a:pPr marL="367029"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32020"/>
                </a:solidFill>
                <a:latin typeface="Calibri"/>
                <a:ea typeface="Calibri"/>
                <a:cs typeface="Calibri"/>
                <a:sym typeface="Calibri"/>
              </a:rPr>
              <a:t>   (Ig9pag50%2mf)</a:t>
            </a:r>
            <a:endParaRPr sz="1400" b="0" i="0" u="none" strike="noStrike" cap="none">
              <a:solidFill>
                <a:srgbClr val="000000"/>
              </a:solidFill>
              <a:latin typeface="Arial"/>
              <a:ea typeface="Arial"/>
              <a:cs typeface="Arial"/>
              <a:sym typeface="Arial"/>
            </a:endParaRPr>
          </a:p>
          <a:p>
            <a:pPr marL="367029" marR="0" lvl="1" indent="0" algn="l" rtl="0">
              <a:lnSpc>
                <a:spcPct val="100000"/>
              </a:lnSpc>
              <a:spcBef>
                <a:spcPts val="0"/>
              </a:spcBef>
              <a:spcAft>
                <a:spcPts val="0"/>
              </a:spcAft>
              <a:buClr>
                <a:srgbClr val="000000"/>
              </a:buClr>
              <a:buSzPts val="2400"/>
              <a:buFont typeface="Arial"/>
              <a:buNone/>
            </a:pPr>
            <a:endParaRPr sz="2400" b="0" i="0" u="none" strike="noStrike" cap="none">
              <a:solidFill>
                <a:srgbClr val="232020"/>
              </a:solidFill>
              <a:latin typeface="Calibri"/>
              <a:ea typeface="Calibri"/>
              <a:cs typeface="Calibri"/>
              <a:sym typeface="Calibri"/>
            </a:endParaRPr>
          </a:p>
          <a:p>
            <a:pPr marL="367029" marR="0" lvl="1" indent="0" algn="l" rtl="0">
              <a:lnSpc>
                <a:spcPct val="100000"/>
              </a:lnSpc>
              <a:spcBef>
                <a:spcPts val="0"/>
              </a:spcBef>
              <a:spcAft>
                <a:spcPts val="0"/>
              </a:spcAft>
              <a:buClr>
                <a:srgbClr val="000000"/>
              </a:buClr>
              <a:buSzPts val="2400"/>
              <a:buFont typeface="Arial"/>
              <a:buNone/>
            </a:pPr>
            <a:endParaRPr sz="2400" b="0" i="0" u="none" strike="noStrike" cap="none">
              <a:solidFill>
                <a:srgbClr val="232020"/>
              </a:solidFill>
              <a:latin typeface="Calibri"/>
              <a:ea typeface="Calibri"/>
              <a:cs typeface="Calibri"/>
              <a:sym typeface="Calibri"/>
            </a:endParaRPr>
          </a:p>
          <a:p>
            <a:pPr marL="367029" marR="0" lvl="1" indent="0" algn="l" rtl="0">
              <a:lnSpc>
                <a:spcPct val="100000"/>
              </a:lnSpc>
              <a:spcBef>
                <a:spcPts val="0"/>
              </a:spcBef>
              <a:spcAft>
                <a:spcPts val="0"/>
              </a:spcAft>
              <a:buClr>
                <a:srgbClr val="000000"/>
              </a:buClr>
              <a:buSzPts val="2400"/>
              <a:buFont typeface="Arial"/>
              <a:buNone/>
            </a:pPr>
            <a:endParaRPr sz="2400" b="0" i="0" u="none" strike="noStrike" cap="none">
              <a:solidFill>
                <a:srgbClr val="232020"/>
              </a:solidFill>
              <a:latin typeface="Calibri"/>
              <a:ea typeface="Calibri"/>
              <a:cs typeface="Calibri"/>
              <a:sym typeface="Calibri"/>
            </a:endParaRPr>
          </a:p>
        </p:txBody>
      </p:sp>
      <p:sp>
        <p:nvSpPr>
          <p:cNvPr id="320" name="Google Shape;320;p22"/>
          <p:cNvSpPr txBox="1"/>
          <p:nvPr/>
        </p:nvSpPr>
        <p:spPr>
          <a:xfrm>
            <a:off x="703773" y="1765304"/>
            <a:ext cx="4717844" cy="4062651"/>
          </a:xfrm>
          <a:prstGeom prst="rect">
            <a:avLst/>
          </a:prstGeom>
          <a:solidFill>
            <a:srgbClr val="DDEAF6"/>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2400" b="1" i="0" u="none" strike="noStrike" cap="none">
                <a:solidFill>
                  <a:schemeClr val="dk1"/>
                </a:solidFill>
                <a:latin typeface="Calibri"/>
                <a:ea typeface="Calibri"/>
                <a:cs typeface="Calibri"/>
                <a:sym typeface="Calibri"/>
              </a:rPr>
              <a:t>Want to remember the key guidelines?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2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232020"/>
              </a:buClr>
              <a:buSzPts val="2400"/>
              <a:buFont typeface="Arial"/>
              <a:buChar char="•"/>
            </a:pPr>
            <a:r>
              <a:rPr lang="en-US" sz="2400" b="0" i="0" u="none" strike="noStrike" cap="none">
                <a:solidFill>
                  <a:srgbClr val="232020"/>
                </a:solidFill>
                <a:latin typeface="Calibri"/>
                <a:ea typeface="Calibri"/>
                <a:cs typeface="Calibri"/>
                <a:sym typeface="Calibri"/>
              </a:rPr>
              <a:t>A minimum length of 8-12 characters.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232020"/>
              </a:buClr>
              <a:buSzPts val="2400"/>
              <a:buFont typeface="Arial"/>
              <a:buChar char="•"/>
            </a:pPr>
            <a:r>
              <a:rPr lang="en-US" sz="2400" b="0" i="0" u="none" strike="noStrike" cap="none">
                <a:solidFill>
                  <a:srgbClr val="232020"/>
                </a:solidFill>
                <a:latin typeface="Calibri"/>
                <a:ea typeface="Calibri"/>
                <a:cs typeface="Calibri"/>
                <a:sym typeface="Calibri"/>
              </a:rPr>
              <a:t>A mix of uppercase and lowercase letters.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232020"/>
              </a:buClr>
              <a:buSzPts val="2400"/>
              <a:buFont typeface="Arial"/>
              <a:buChar char="•"/>
            </a:pPr>
            <a:r>
              <a:rPr lang="en-US" sz="2400" b="0" i="0" u="none" strike="noStrike" cap="none">
                <a:solidFill>
                  <a:srgbClr val="232020"/>
                </a:solidFill>
                <a:latin typeface="Calibri"/>
                <a:ea typeface="Calibri"/>
                <a:cs typeface="Calibri"/>
                <a:sym typeface="Calibri"/>
              </a:rPr>
              <a:t>Include numbers and special characters (e.g., !, @, #,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232020"/>
              </a:buClr>
              <a:buSzPts val="2400"/>
              <a:buFont typeface="Arial"/>
              <a:buChar char="•"/>
            </a:pPr>
            <a:r>
              <a:rPr lang="en-US" sz="2400" b="0" i="0" u="none" strike="noStrike" cap="none">
                <a:solidFill>
                  <a:srgbClr val="232020"/>
                </a:solidFill>
                <a:latin typeface="Calibri"/>
                <a:ea typeface="Calibri"/>
                <a:cs typeface="Calibri"/>
                <a:sym typeface="Calibri"/>
              </a:rPr>
              <a:t>Avoid easily guessable information like birthdays or common words</a:t>
            </a:r>
            <a:endParaRPr sz="2400" b="0" i="0" u="none" strike="noStrike" cap="none">
              <a:solidFill>
                <a:srgbClr val="000000"/>
              </a:solidFill>
              <a:latin typeface="Calibri"/>
              <a:ea typeface="Calibri"/>
              <a:cs typeface="Calibri"/>
              <a:sym typeface="Calibri"/>
            </a:endParaRPr>
          </a:p>
        </p:txBody>
      </p:sp>
      <p:sp>
        <p:nvSpPr>
          <p:cNvPr id="321" name="Google Shape;321;p22"/>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Activity 1: </a:t>
            </a:r>
            <a:r>
              <a:rPr lang="en-US" sz="2800" b="1" i="0"/>
              <a:t>Creating Strong Passwords for Mobile Device Security (cont.)</a:t>
            </a:r>
            <a:endParaRPr sz="2800"/>
          </a:p>
        </p:txBody>
      </p:sp>
      <p:sp>
        <p:nvSpPr>
          <p:cNvPr id="322" name="Google Shape;322;p22"/>
          <p:cNvSpPr txBox="1"/>
          <p:nvPr/>
        </p:nvSpPr>
        <p:spPr>
          <a:xfrm>
            <a:off x="2977377" y="1070731"/>
            <a:ext cx="541628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E75B5"/>
                </a:solidFill>
                <a:latin typeface="Calibri"/>
                <a:ea typeface="Calibri"/>
                <a:cs typeface="Calibri"/>
                <a:sym typeface="Calibri"/>
              </a:rPr>
              <a:t>Guidelines to create strong passwords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329" name="Google Shape;329;p2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b="1"/>
              <a:t>Activity 1: </a:t>
            </a:r>
            <a:r>
              <a:rPr lang="en-US" b="1" i="0"/>
              <a:t>Creating Strong Passwords for Mobile Device Security (cont.)</a:t>
            </a:r>
            <a:endParaRPr/>
          </a:p>
        </p:txBody>
      </p:sp>
      <p:sp>
        <p:nvSpPr>
          <p:cNvPr id="330" name="Google Shape;330;p23"/>
          <p:cNvSpPr txBox="1">
            <a:spLocks noGrp="1"/>
          </p:cNvSpPr>
          <p:nvPr>
            <p:ph type="body" idx="1"/>
          </p:nvPr>
        </p:nvSpPr>
        <p:spPr>
          <a:xfrm>
            <a:off x="511363" y="862942"/>
            <a:ext cx="11350208" cy="52925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4A84"/>
              </a:buClr>
              <a:buSzPts val="2400"/>
              <a:buFont typeface="Arial"/>
              <a:buNone/>
            </a:pPr>
            <a:r>
              <a:rPr lang="en-US" i="0">
                <a:solidFill>
                  <a:srgbClr val="374151"/>
                </a:solidFill>
              </a:rPr>
              <a:t>Classroom Activity</a:t>
            </a:r>
            <a:endParaRPr/>
          </a:p>
          <a:p>
            <a:pPr marL="285750" lvl="0" indent="-285750" algn="l" rtl="0">
              <a:lnSpc>
                <a:spcPct val="90000"/>
              </a:lnSpc>
              <a:spcBef>
                <a:spcPts val="1000"/>
              </a:spcBef>
              <a:spcAft>
                <a:spcPts val="0"/>
              </a:spcAft>
              <a:buSzPts val="2400"/>
              <a:buFont typeface="Arial"/>
              <a:buChar char="•"/>
            </a:pPr>
            <a:r>
              <a:rPr lang="en-US" b="0" i="0">
                <a:solidFill>
                  <a:srgbClr val="374151"/>
                </a:solidFill>
              </a:rPr>
              <a:t>Divide the class into small groups or pairs, if possible. Provide each group with a handout containing password guidelines or write them on the board.</a:t>
            </a:r>
            <a:endParaRPr/>
          </a:p>
          <a:p>
            <a:pPr marL="285750" lvl="0" indent="-285750" algn="l" rtl="0">
              <a:lnSpc>
                <a:spcPct val="90000"/>
              </a:lnSpc>
              <a:spcBef>
                <a:spcPts val="1000"/>
              </a:spcBef>
              <a:spcAft>
                <a:spcPts val="0"/>
              </a:spcAft>
              <a:buSzPts val="2400"/>
              <a:buFont typeface="Arial"/>
              <a:buChar char="•"/>
            </a:pPr>
            <a:r>
              <a:rPr lang="en-US" b="0" i="0">
                <a:solidFill>
                  <a:srgbClr val="374151"/>
                </a:solidFill>
              </a:rPr>
              <a:t>Instruct students to work together to create strong passwords following the guidelines provided. Encourage them to be creative and avoid using personal information.</a:t>
            </a:r>
            <a:endParaRPr/>
          </a:p>
          <a:p>
            <a:pPr marL="285750" lvl="0" indent="-285750" algn="l" rtl="0">
              <a:lnSpc>
                <a:spcPct val="90000"/>
              </a:lnSpc>
              <a:spcBef>
                <a:spcPts val="1000"/>
              </a:spcBef>
              <a:spcAft>
                <a:spcPts val="0"/>
              </a:spcAft>
              <a:buSzPts val="2400"/>
              <a:buFont typeface="Arial"/>
              <a:buChar char="•"/>
            </a:pPr>
            <a:r>
              <a:rPr lang="en-US" b="0" i="0">
                <a:solidFill>
                  <a:srgbClr val="374151"/>
                </a:solidFill>
              </a:rPr>
              <a:t>Afterward, have a discussion about the importance of creating and using strong passwords.</a:t>
            </a:r>
            <a:endParaRPr/>
          </a:p>
          <a:p>
            <a:pPr marL="285750" lvl="0" indent="-133350" algn="l" rtl="0">
              <a:lnSpc>
                <a:spcPct val="90000"/>
              </a:lnSpc>
              <a:spcBef>
                <a:spcPts val="1000"/>
              </a:spcBef>
              <a:spcAft>
                <a:spcPts val="0"/>
              </a:spcAft>
              <a:buSzPts val="2400"/>
              <a:buFont typeface="Arial"/>
              <a:buNone/>
            </a:pPr>
            <a:endParaRPr b="0">
              <a:solidFill>
                <a:srgbClr val="374151"/>
              </a:solidFill>
            </a:endParaRPr>
          </a:p>
          <a:p>
            <a:pPr marL="0" lvl="0" indent="0" algn="l" rtl="0">
              <a:lnSpc>
                <a:spcPct val="90000"/>
              </a:lnSpc>
              <a:spcBef>
                <a:spcPts val="1000"/>
              </a:spcBef>
              <a:spcAft>
                <a:spcPts val="0"/>
              </a:spcAft>
              <a:buClr>
                <a:srgbClr val="024A84"/>
              </a:buClr>
              <a:buSzPts val="2400"/>
              <a:buFont typeface="Arial"/>
              <a:buNone/>
            </a:pPr>
            <a:r>
              <a:rPr lang="en-US" i="0">
                <a:solidFill>
                  <a:srgbClr val="374151"/>
                </a:solidFill>
              </a:rPr>
              <a:t>Final Outcome</a:t>
            </a:r>
            <a:endParaRPr/>
          </a:p>
          <a:p>
            <a:pPr marL="0" lvl="0" indent="0" algn="l" rtl="0">
              <a:lnSpc>
                <a:spcPct val="90000"/>
              </a:lnSpc>
              <a:spcBef>
                <a:spcPts val="1000"/>
              </a:spcBef>
              <a:spcAft>
                <a:spcPts val="0"/>
              </a:spcAft>
              <a:buClr>
                <a:srgbClr val="024A84"/>
              </a:buClr>
              <a:buSzPts val="2400"/>
              <a:buFont typeface="Arial"/>
              <a:buNone/>
            </a:pPr>
            <a:r>
              <a:rPr lang="en-US" b="0" i="0">
                <a:solidFill>
                  <a:srgbClr val="374151"/>
                </a:solidFill>
              </a:rPr>
              <a:t>By conducting this classroom activity, students will not only understand the significance of strong passwords but also have practical experience in creating them. This knowledge will help them protect their mobile devices and personal information online.</a:t>
            </a:r>
            <a:endParaRPr i="0">
              <a:solidFill>
                <a:srgbClr val="37415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4"/>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337" name="Google Shape;337;p24"/>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b="1"/>
              <a:t>Quiz 3</a:t>
            </a:r>
            <a:endParaRPr/>
          </a:p>
        </p:txBody>
      </p:sp>
      <p:sp>
        <p:nvSpPr>
          <p:cNvPr id="338" name="Google Shape;338;p24"/>
          <p:cNvSpPr txBox="1">
            <a:spLocks noGrp="1"/>
          </p:cNvSpPr>
          <p:nvPr>
            <p:ph type="body" idx="1"/>
          </p:nvPr>
        </p:nvSpPr>
        <p:spPr>
          <a:xfrm>
            <a:off x="420894" y="1145746"/>
            <a:ext cx="11350208" cy="480080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24A84"/>
              </a:buClr>
              <a:buSzPts val="2400"/>
              <a:buFont typeface="Arial"/>
              <a:buNone/>
            </a:pPr>
            <a:r>
              <a:rPr lang="en-US">
                <a:solidFill>
                  <a:schemeClr val="dk1"/>
                </a:solidFill>
              </a:rPr>
              <a:t>Select from the below all correct statements </a:t>
            </a:r>
            <a:endParaRPr i="0">
              <a:solidFill>
                <a:schemeClr val="dk1"/>
              </a:solidFill>
            </a:endParaRPr>
          </a:p>
          <a:p>
            <a:pPr marL="457200" lvl="0" indent="-457200" algn="l" rtl="0">
              <a:lnSpc>
                <a:spcPct val="90000"/>
              </a:lnSpc>
              <a:spcBef>
                <a:spcPts val="1000"/>
              </a:spcBef>
              <a:spcAft>
                <a:spcPts val="0"/>
              </a:spcAft>
              <a:buSzPts val="2400"/>
              <a:buFont typeface="Calibri"/>
              <a:buAutoNum type="alphaLcParenR"/>
            </a:pPr>
            <a:r>
              <a:rPr lang="en-US" b="0" i="0">
                <a:solidFill>
                  <a:schemeClr val="dk1"/>
                </a:solidFill>
              </a:rPr>
              <a:t>By teaching students about strong passwords through interactive assignments, students will not only understand the significance of strong passwords but also have practical experience in creating them. </a:t>
            </a:r>
            <a:endParaRPr/>
          </a:p>
          <a:p>
            <a:pPr marL="457200" lvl="0" indent="-457200" algn="l" rtl="0">
              <a:lnSpc>
                <a:spcPct val="90000"/>
              </a:lnSpc>
              <a:spcBef>
                <a:spcPts val="1000"/>
              </a:spcBef>
              <a:spcAft>
                <a:spcPts val="0"/>
              </a:spcAft>
              <a:buSzPts val="2400"/>
              <a:buFont typeface="Calibri"/>
              <a:buAutoNum type="alphaLcParenR"/>
            </a:pPr>
            <a:r>
              <a:rPr lang="en-US" b="0">
                <a:solidFill>
                  <a:schemeClr val="dk1"/>
                </a:solidFill>
              </a:rPr>
              <a:t>Understanding how to protect your mobile device and your personal information is too difficult and needs expertise help. </a:t>
            </a:r>
            <a:endParaRPr/>
          </a:p>
          <a:p>
            <a:pPr marL="457200" lvl="0" indent="-457200" algn="l" rtl="0">
              <a:lnSpc>
                <a:spcPct val="90000"/>
              </a:lnSpc>
              <a:spcBef>
                <a:spcPts val="1000"/>
              </a:spcBef>
              <a:spcAft>
                <a:spcPts val="0"/>
              </a:spcAft>
              <a:buSzPts val="2400"/>
              <a:buFont typeface="Calibri"/>
              <a:buAutoNum type="alphaLcParenR"/>
            </a:pPr>
            <a:r>
              <a:rPr lang="en-US" b="0" i="0" u="none" strike="noStrike" cap="none">
                <a:solidFill>
                  <a:schemeClr val="dk1"/>
                </a:solidFill>
              </a:rPr>
              <a:t>Being - as an educator - aware of the basic nature and principles of Digital Citizenship is one of the important Conflict Sensitive Education Areas of Focus that have been integrated into the Teacher Competency Framework. </a:t>
            </a:r>
            <a:endParaRPr/>
          </a:p>
          <a:p>
            <a:pPr marL="457200" lvl="0" indent="-457200" algn="l" rtl="0">
              <a:lnSpc>
                <a:spcPct val="90000"/>
              </a:lnSpc>
              <a:spcBef>
                <a:spcPts val="1000"/>
              </a:spcBef>
              <a:spcAft>
                <a:spcPts val="0"/>
              </a:spcAft>
              <a:buSzPts val="2400"/>
              <a:buFont typeface="Calibri"/>
              <a:buAutoNum type="alphaLcParenR"/>
            </a:pPr>
            <a:r>
              <a:rPr lang="en-US" b="0">
                <a:solidFill>
                  <a:schemeClr val="dk1"/>
                </a:solidFill>
              </a:rPr>
              <a:t>A strong password combines numbers, characters lower and small, special characters and is at least 8 characters long. </a:t>
            </a:r>
            <a:endParaRPr/>
          </a:p>
          <a:p>
            <a:pPr marL="457200" lvl="0" indent="-457200" algn="l" rtl="0">
              <a:lnSpc>
                <a:spcPct val="90000"/>
              </a:lnSpc>
              <a:spcBef>
                <a:spcPts val="1000"/>
              </a:spcBef>
              <a:spcAft>
                <a:spcPts val="0"/>
              </a:spcAft>
              <a:buSzPts val="2400"/>
              <a:buFont typeface="Calibri"/>
              <a:buAutoNum type="alphaLcParenR"/>
            </a:pPr>
            <a:r>
              <a:rPr lang="en-US" b="0">
                <a:solidFill>
                  <a:schemeClr val="dk1"/>
                </a:solidFill>
              </a:rPr>
              <a:t>There are no interactive exercises that can be conducted in class to explain the concept of a ‘strong password’.  </a:t>
            </a:r>
            <a:endParaRPr/>
          </a:p>
          <a:p>
            <a:pPr marL="457200" lvl="0" indent="-317500" algn="l" rtl="0">
              <a:lnSpc>
                <a:spcPct val="90000"/>
              </a:lnSpc>
              <a:spcBef>
                <a:spcPts val="1000"/>
              </a:spcBef>
              <a:spcAft>
                <a:spcPts val="0"/>
              </a:spcAft>
              <a:buSzPts val="2200"/>
              <a:buFont typeface="Calibri"/>
              <a:buNone/>
            </a:pPr>
            <a:endParaRPr sz="2200">
              <a:solidFill>
                <a:schemeClr val="dk2"/>
              </a:solidFill>
            </a:endParaRPr>
          </a:p>
          <a:p>
            <a:pPr marL="457200" lvl="0" indent="-317500" algn="l" rtl="0">
              <a:lnSpc>
                <a:spcPct val="90000"/>
              </a:lnSpc>
              <a:spcBef>
                <a:spcPts val="1000"/>
              </a:spcBef>
              <a:spcAft>
                <a:spcPts val="0"/>
              </a:spcAft>
              <a:buSzPts val="2200"/>
              <a:buFont typeface="Calibri"/>
              <a:buNone/>
            </a:pPr>
            <a:endParaRPr sz="2200" b="0">
              <a:solidFill>
                <a:schemeClr val="dk2"/>
              </a:solidFill>
            </a:endParaRPr>
          </a:p>
          <a:p>
            <a:pPr marL="457200" lvl="0" indent="-317500" algn="l" rtl="0">
              <a:lnSpc>
                <a:spcPct val="90000"/>
              </a:lnSpc>
              <a:spcBef>
                <a:spcPts val="1000"/>
              </a:spcBef>
              <a:spcAft>
                <a:spcPts val="0"/>
              </a:spcAft>
              <a:buSzPts val="2200"/>
              <a:buFont typeface="Calibri"/>
              <a:buNone/>
            </a:pPr>
            <a:endParaRPr sz="2200" i="0">
              <a:solidFill>
                <a:schemeClr val="dk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5"/>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Activity 2: </a:t>
            </a:r>
            <a:r>
              <a:rPr lang="en-US" sz="2800" b="1" i="0"/>
              <a:t>Exploring biometric authentication for mobile device security</a:t>
            </a:r>
            <a:endParaRPr sz="2800"/>
          </a:p>
        </p:txBody>
      </p:sp>
      <p:sp>
        <p:nvSpPr>
          <p:cNvPr id="344" name="Google Shape;344;p25"/>
          <p:cNvSpPr txBox="1"/>
          <p:nvPr/>
        </p:nvSpPr>
        <p:spPr>
          <a:xfrm>
            <a:off x="420894" y="843677"/>
            <a:ext cx="11511000" cy="4125000"/>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Competencies covered through this activity: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4.5:   </a:t>
            </a:r>
            <a:r>
              <a:rPr lang="en-US" sz="2400" b="0" i="0" u="none" strike="noStrike" cap="none">
                <a:solidFill>
                  <a:schemeClr val="dk1"/>
                </a:solidFill>
                <a:latin typeface="Calibri"/>
                <a:ea typeface="Calibri"/>
                <a:cs typeface="Calibri"/>
                <a:sym typeface="Calibri"/>
              </a:rPr>
              <a:t>Teacher demonstrates understanding of and promotes context appropriate life skills (Social emotional well-being, respect for different abilities, health education, mine-risk awareness, self-protection from sexual and gender based violence (SGBV) and exploitation …etc.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7:   </a:t>
            </a:r>
            <a:r>
              <a:rPr lang="en-US" sz="2400" b="0" i="0" u="none" strike="noStrike" cap="none">
                <a:solidFill>
                  <a:schemeClr val="dk1"/>
                </a:solidFill>
                <a:latin typeface="Calibri"/>
                <a:ea typeface="Calibri"/>
                <a:cs typeface="Calibri"/>
                <a:sym typeface="Calibri"/>
              </a:rPr>
              <a:t>Understands the potential risks and can use traditional (print, audio-visual and moder teaching-learning tools (including media channels)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10:   </a:t>
            </a:r>
            <a:r>
              <a:rPr lang="en-US" sz="2400" b="0" i="0" u="none" strike="noStrike" cap="none">
                <a:solidFill>
                  <a:schemeClr val="dk1"/>
                </a:solidFill>
                <a:latin typeface="Calibri"/>
                <a:ea typeface="Calibri"/>
                <a:cs typeface="Calibri"/>
                <a:sym typeface="Calibri"/>
              </a:rPr>
              <a:t>Describe and demonstrates the basic concept and principles of Media and Information Literacy (MIL)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23:   </a:t>
            </a:r>
            <a:r>
              <a:rPr lang="en-US" sz="2400" b="0" i="0" u="none" strike="noStrike" cap="none">
                <a:solidFill>
                  <a:schemeClr val="dk1"/>
                </a:solidFill>
                <a:latin typeface="Calibri"/>
                <a:ea typeface="Calibri"/>
                <a:cs typeface="Calibri"/>
                <a:sym typeface="Calibri"/>
              </a:rPr>
              <a:t>Teacher is aware of the basic nature and principles of Digital Citizenship</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PT Serif"/>
              <a:ea typeface="PT Serif"/>
              <a:cs typeface="PT Serif"/>
              <a:sym typeface="PT Serif"/>
            </a:endParaRPr>
          </a:p>
        </p:txBody>
      </p:sp>
      <p:sp>
        <p:nvSpPr>
          <p:cNvPr id="345" name="Google Shape;345;p25"/>
          <p:cNvSpPr txBox="1"/>
          <p:nvPr/>
        </p:nvSpPr>
        <p:spPr>
          <a:xfrm>
            <a:off x="515975" y="5068400"/>
            <a:ext cx="11350200" cy="88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Objective:</a:t>
            </a:r>
            <a:r>
              <a:rPr lang="en-US" sz="2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Introduce students to biometric authentication methods for securing their mobile devices and encourage them to understand the advantages and limitations of this </a:t>
            </a:r>
            <a:r>
              <a:rPr lang="en-US" sz="2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technology</a:t>
            </a:r>
            <a:r>
              <a:rPr lang="en-US" sz="24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6"/>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Activity 2: </a:t>
            </a:r>
            <a:r>
              <a:rPr lang="en-US" sz="2800" b="1" i="0"/>
              <a:t>Exploring biometric authentication for mobile device security</a:t>
            </a:r>
            <a:endParaRPr sz="2800"/>
          </a:p>
        </p:txBody>
      </p:sp>
      <p:sp>
        <p:nvSpPr>
          <p:cNvPr id="351" name="Google Shape;351;p26"/>
          <p:cNvSpPr txBox="1"/>
          <p:nvPr/>
        </p:nvSpPr>
        <p:spPr>
          <a:xfrm>
            <a:off x="7051169" y="6090374"/>
            <a:ext cx="47199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What Is Biometric Authentication? Definition, Benefits, and Tools - Spiceworks</a:t>
            </a:r>
            <a:endParaRPr sz="1100" b="0" i="0" u="none" strike="noStrike" cap="none">
              <a:solidFill>
                <a:schemeClr val="dk1"/>
              </a:solidFill>
              <a:latin typeface="Calibri"/>
              <a:ea typeface="Calibri"/>
              <a:cs typeface="Calibri"/>
              <a:sym typeface="Calibri"/>
            </a:endParaRPr>
          </a:p>
        </p:txBody>
      </p:sp>
      <p:sp>
        <p:nvSpPr>
          <p:cNvPr id="352" name="Google Shape;352;p26"/>
          <p:cNvSpPr txBox="1"/>
          <p:nvPr/>
        </p:nvSpPr>
        <p:spPr>
          <a:xfrm>
            <a:off x="546411" y="1082204"/>
            <a:ext cx="11128800" cy="484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Activity Steps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Begin by discussing the concept of security and why it's essential, especially for mobile devices. </a:t>
            </a:r>
            <a:r>
              <a:rPr lang="en-US" sz="2400" b="1" i="0" u="none" strike="noStrike" cap="none">
                <a:solidFill>
                  <a:schemeClr val="dk1"/>
                </a:solidFill>
                <a:latin typeface="Calibri"/>
                <a:ea typeface="Calibri"/>
                <a:cs typeface="Calibri"/>
                <a:sym typeface="Calibri"/>
              </a:rPr>
              <a:t>Explain</a:t>
            </a:r>
            <a:r>
              <a:rPr lang="en-US" sz="2400" b="0" i="0" u="none" strike="noStrike" cap="none">
                <a:solidFill>
                  <a:schemeClr val="dk1"/>
                </a:solidFill>
                <a:latin typeface="Calibri"/>
                <a:ea typeface="Calibri"/>
                <a:cs typeface="Calibri"/>
                <a:sym typeface="Calibri"/>
              </a:rPr>
              <a:t> 1) that one way to enhance security is through biometric authentication, where your unique physical characteristics are used to verify your identity and 2) that today, biometric authentication tools have become a part of most consumer devices, particularly computers and smartphones.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2.    Ask students if they have heard of biometric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authentication or if they use it on their mobile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devices.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3.    Discuss various types of biometric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authentication methods, including:</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dk1"/>
              </a:solidFill>
              <a:latin typeface="PT Serif"/>
              <a:ea typeface="PT Serif"/>
              <a:cs typeface="PT Serif"/>
              <a:sym typeface="PT Serif"/>
            </a:endParaRPr>
          </a:p>
        </p:txBody>
      </p:sp>
      <p:pic>
        <p:nvPicPr>
          <p:cNvPr id="353" name="Google Shape;353;p26" descr="What Is Biometric Authentication? Definition, Benefits, and Tools -  Spiceworks"/>
          <p:cNvPicPr preferRelativeResize="0"/>
          <p:nvPr/>
        </p:nvPicPr>
        <p:blipFill rotWithShape="1">
          <a:blip r:embed="rId4">
            <a:alphaModFix/>
          </a:blip>
          <a:srcRect/>
          <a:stretch/>
        </p:blipFill>
        <p:spPr>
          <a:xfrm>
            <a:off x="6955451" y="3435504"/>
            <a:ext cx="4719754" cy="2654861"/>
          </a:xfrm>
          <a:prstGeom prst="rect">
            <a:avLst/>
          </a:prstGeom>
          <a:noFill/>
          <a:ln>
            <a:noFill/>
          </a:ln>
        </p:spPr>
      </p:pic>
      <p:cxnSp>
        <p:nvCxnSpPr>
          <p:cNvPr id="354" name="Google Shape;354;p26"/>
          <p:cNvCxnSpPr/>
          <p:nvPr/>
        </p:nvCxnSpPr>
        <p:spPr>
          <a:xfrm>
            <a:off x="5409021" y="5009489"/>
            <a:ext cx="1360448" cy="0"/>
          </a:xfrm>
          <a:prstGeom prst="straightConnector1">
            <a:avLst/>
          </a:prstGeom>
          <a:noFill/>
          <a:ln w="38100" cap="flat" cmpd="sng">
            <a:solidFill>
              <a:schemeClr val="accent1"/>
            </a:solidFill>
            <a:prstDash val="solid"/>
            <a:miter lim="800000"/>
            <a:headEnd type="none" w="sm" len="sm"/>
            <a:tailEnd type="triangle" w="med" len="med"/>
          </a:ln>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Activity 2: </a:t>
            </a:r>
            <a:r>
              <a:rPr lang="en-US" sz="2800" b="1" i="0"/>
              <a:t>Exploring biometric authentication for mobile device security</a:t>
            </a:r>
            <a:endParaRPr sz="2800"/>
          </a:p>
        </p:txBody>
      </p:sp>
      <p:sp>
        <p:nvSpPr>
          <p:cNvPr id="360" name="Google Shape;360;p27"/>
          <p:cNvSpPr txBox="1"/>
          <p:nvPr/>
        </p:nvSpPr>
        <p:spPr>
          <a:xfrm>
            <a:off x="420894" y="948690"/>
            <a:ext cx="11232129" cy="60324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4. Explain the definition of ‘</a:t>
            </a:r>
            <a:r>
              <a:rPr lang="en-US" sz="2400" b="1" i="1" u="none" strike="noStrike" cap="none">
                <a:solidFill>
                  <a:schemeClr val="dk1"/>
                </a:solidFill>
                <a:latin typeface="Calibri"/>
                <a:ea typeface="Calibri"/>
                <a:cs typeface="Calibri"/>
                <a:sym typeface="Calibri"/>
              </a:rPr>
              <a:t>Biometric Authentication</a:t>
            </a:r>
            <a:r>
              <a:rPr lang="en-US" sz="2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623888"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Biometric authentication is defined as a security measure that matches the </a:t>
            </a:r>
            <a:endParaRPr sz="1400" b="0" i="0" u="none" strike="noStrike" cap="none">
              <a:solidFill>
                <a:srgbClr val="000000"/>
              </a:solidFill>
              <a:latin typeface="Arial"/>
              <a:ea typeface="Arial"/>
              <a:cs typeface="Arial"/>
              <a:sym typeface="Arial"/>
            </a:endParaRPr>
          </a:p>
          <a:p>
            <a:pPr marL="623888"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biometric features of a user looking to access a device or a system. Access to </a:t>
            </a:r>
            <a:endParaRPr sz="1400" b="0" i="0" u="none" strike="noStrike" cap="none">
              <a:solidFill>
                <a:srgbClr val="000000"/>
              </a:solidFill>
              <a:latin typeface="Arial"/>
              <a:ea typeface="Arial"/>
              <a:cs typeface="Arial"/>
              <a:sym typeface="Arial"/>
            </a:endParaRPr>
          </a:p>
          <a:p>
            <a:pPr marL="623888"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the system is granted only when the parameters match those stored in the </a:t>
            </a:r>
            <a:endParaRPr sz="1400" b="0" i="0" u="none" strike="noStrike" cap="none">
              <a:solidFill>
                <a:srgbClr val="000000"/>
              </a:solidFill>
              <a:latin typeface="Arial"/>
              <a:ea typeface="Arial"/>
              <a:cs typeface="Arial"/>
              <a:sym typeface="Arial"/>
            </a:endParaRPr>
          </a:p>
          <a:p>
            <a:pPr marL="623888"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database for that particular user.  </a:t>
            </a:r>
            <a:endParaRPr sz="1400" b="0" i="0" u="none" strike="noStrike" cap="none">
              <a:solidFill>
                <a:srgbClr val="000000"/>
              </a:solidFill>
              <a:latin typeface="Arial"/>
              <a:ea typeface="Arial"/>
              <a:cs typeface="Arial"/>
              <a:sym typeface="Arial"/>
            </a:endParaRPr>
          </a:p>
          <a:p>
            <a:pPr marL="623888" marR="0" lvl="0" indent="0" algn="ctr"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400"/>
              <a:buFont typeface="Calibri"/>
              <a:buAutoNum type="arabicPeriod" startAt="5"/>
            </a:pPr>
            <a:r>
              <a:rPr lang="en-US" sz="2400" b="0" i="0" u="none" strike="noStrike" cap="none">
                <a:solidFill>
                  <a:schemeClr val="dk1"/>
                </a:solidFill>
                <a:latin typeface="Calibri"/>
                <a:ea typeface="Calibri"/>
                <a:cs typeface="Calibri"/>
                <a:sym typeface="Calibri"/>
              </a:rPr>
              <a:t>Organize a group discussion by dividing  the class into small groups or pairs and give them a set of scenarios related to mobile security. Have students discuss which biometric authentication method they think would be most suitable for each scenario and why.</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eriod" startAt="5"/>
            </a:pPr>
            <a:r>
              <a:rPr lang="en-US" sz="2400" b="0" i="0" u="none" strike="noStrike" cap="none">
                <a:solidFill>
                  <a:schemeClr val="dk1"/>
                </a:solidFill>
                <a:latin typeface="Calibri"/>
                <a:ea typeface="Calibri"/>
                <a:cs typeface="Calibri"/>
                <a:sym typeface="Calibri"/>
              </a:rPr>
              <a:t>Then invite each group to present their chosen biometric authentication method and explain why they think it's the best choice for the given scenario.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623888" marR="0" lvl="0" indent="0" algn="ctr"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PT Serif"/>
              <a:ea typeface="PT Serif"/>
              <a:cs typeface="PT Serif"/>
              <a:sym typeface="PT Serif"/>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Activity 3: </a:t>
            </a:r>
            <a:r>
              <a:rPr lang="en-US" sz="2800" b="1" i="0"/>
              <a:t>Exploring biometric authentication for mobile device security</a:t>
            </a:r>
            <a:endParaRPr sz="2800" b="1"/>
          </a:p>
        </p:txBody>
      </p:sp>
      <p:sp>
        <p:nvSpPr>
          <p:cNvPr id="366" name="Google Shape;366;p28"/>
          <p:cNvSpPr txBox="1"/>
          <p:nvPr/>
        </p:nvSpPr>
        <p:spPr>
          <a:xfrm>
            <a:off x="795299" y="704750"/>
            <a:ext cx="11142600" cy="4155900"/>
          </a:xfrm>
          <a:prstGeom prst="rect">
            <a:avLst/>
          </a:prstGeom>
          <a:solidFill>
            <a:srgbClr val="E9EFF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Competencies covered through this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4.5:   </a:t>
            </a:r>
            <a:r>
              <a:rPr lang="en-US" sz="2400" b="0" i="0" u="none" strike="noStrike" cap="none">
                <a:solidFill>
                  <a:schemeClr val="dk1"/>
                </a:solidFill>
                <a:latin typeface="Calibri"/>
                <a:ea typeface="Calibri"/>
                <a:cs typeface="Calibri"/>
                <a:sym typeface="Calibri"/>
              </a:rPr>
              <a:t>Teacher demonstrates understanding of and promotes context appropriate life skills (Social emotional well-being, respect for different abilities, health education, mine-risk awareness, self-protection from sexual and gender based violence (SGBV) and exploitation …etc.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7:   </a:t>
            </a:r>
            <a:r>
              <a:rPr lang="en-US" sz="2400" b="0" i="0" u="none" strike="noStrike" cap="none">
                <a:solidFill>
                  <a:schemeClr val="dk1"/>
                </a:solidFill>
                <a:latin typeface="Calibri"/>
                <a:ea typeface="Calibri"/>
                <a:cs typeface="Calibri"/>
                <a:sym typeface="Calibri"/>
              </a:rPr>
              <a:t>Understands the potential risks and can use traditional (print, audio-visual and moder teaching-learning tools (including media channels)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10:   </a:t>
            </a:r>
            <a:r>
              <a:rPr lang="en-US" sz="2400" b="0" i="0" u="none" strike="noStrike" cap="none">
                <a:solidFill>
                  <a:schemeClr val="dk1"/>
                </a:solidFill>
                <a:latin typeface="Calibri"/>
                <a:ea typeface="Calibri"/>
                <a:cs typeface="Calibri"/>
                <a:sym typeface="Calibri"/>
              </a:rPr>
              <a:t>Describe and demonstrates the basic concept and principles of Media and Information Literacy (MIL)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23:   </a:t>
            </a:r>
            <a:r>
              <a:rPr lang="en-US" sz="2400" b="0" i="0" u="none" strike="noStrike" cap="none">
                <a:solidFill>
                  <a:schemeClr val="dk1"/>
                </a:solidFill>
                <a:latin typeface="Calibri"/>
                <a:ea typeface="Calibri"/>
                <a:cs typeface="Calibri"/>
                <a:sym typeface="Calibri"/>
              </a:rPr>
              <a:t>Teacher is aware of the basic nature and principles of Digital Citizenship</a:t>
            </a:r>
            <a:endParaRPr sz="2400" b="0" i="0" u="none" strike="noStrike" cap="none">
              <a:solidFill>
                <a:schemeClr val="dk1"/>
              </a:solidFill>
              <a:latin typeface="Calibri"/>
              <a:ea typeface="Calibri"/>
              <a:cs typeface="Calibri"/>
              <a:sym typeface="Calibri"/>
            </a:endParaRPr>
          </a:p>
        </p:txBody>
      </p:sp>
      <p:sp>
        <p:nvSpPr>
          <p:cNvPr id="367" name="Google Shape;367;p28"/>
          <p:cNvSpPr txBox="1"/>
          <p:nvPr/>
        </p:nvSpPr>
        <p:spPr>
          <a:xfrm>
            <a:off x="790300" y="5068400"/>
            <a:ext cx="11070900" cy="123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Objective:</a:t>
            </a:r>
            <a:r>
              <a:rPr lang="en-US" sz="2400" b="0" i="0" u="none" strike="noStrike" cap="none">
                <a:solidFill>
                  <a:schemeClr val="dk1"/>
                </a:solidFill>
                <a:latin typeface="Calibri"/>
                <a:ea typeface="Calibri"/>
                <a:cs typeface="Calibri"/>
                <a:sym typeface="Calibri"/>
              </a:rPr>
              <a:t> Teach students about the importance of multi-factor authentication (MFA) for enhancing online security and guide them in understanding how to set up and use MFA for their accounts.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9"/>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Activity 3: Introducing Multi-Factor Authentication (MFA) (Cont.)</a:t>
            </a:r>
            <a:endParaRPr sz="2800" b="1"/>
          </a:p>
        </p:txBody>
      </p:sp>
      <p:sp>
        <p:nvSpPr>
          <p:cNvPr id="373" name="Google Shape;373;p29"/>
          <p:cNvSpPr txBox="1"/>
          <p:nvPr/>
        </p:nvSpPr>
        <p:spPr>
          <a:xfrm>
            <a:off x="420893" y="2631689"/>
            <a:ext cx="11106614" cy="2954655"/>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Definition: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Multi-factor authentication (MFA) </a:t>
            </a:r>
            <a:r>
              <a:rPr lang="en-US" sz="2400" b="0" i="1" u="none" strike="noStrike" cap="none">
                <a:solidFill>
                  <a:srgbClr val="080809"/>
                </a:solidFill>
                <a:latin typeface="Calibri"/>
                <a:ea typeface="Calibri"/>
                <a:cs typeface="Calibri"/>
                <a:sym typeface="Calibri"/>
              </a:rPr>
              <a:t>is defined as a form of security that necessitates two or more credentials to authenticate an individual’s identity. They can be passwords, hardware tokens, numerical codes, biometrics, specific times, or even locations. The main benefit of multiple credentials is that even if one factor is compromised, the overall authentication process remains secure.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29"/>
          <p:cNvSpPr txBox="1"/>
          <p:nvPr/>
        </p:nvSpPr>
        <p:spPr>
          <a:xfrm>
            <a:off x="420893" y="876031"/>
            <a:ext cx="1110661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Activity Steps: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Calibri"/>
              <a:buAutoNum type="arabicPeriod"/>
            </a:pPr>
            <a:r>
              <a:rPr lang="en-US" sz="2400" b="0" i="0" u="none" strike="noStrike" cap="none">
                <a:solidFill>
                  <a:srgbClr val="000000"/>
                </a:solidFill>
                <a:latin typeface="Calibri"/>
                <a:ea typeface="Calibri"/>
                <a:cs typeface="Calibri"/>
                <a:sym typeface="Calibri"/>
              </a:rPr>
              <a:t>Begin by discussing the concept of online security and why it's crucial to protect personal information and accounts from unauthorized access.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0"/>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Activity 3: Introducing Multi-Factor Authentication (MFA) (Cont.)</a:t>
            </a:r>
            <a:endParaRPr sz="2800" b="1"/>
          </a:p>
        </p:txBody>
      </p:sp>
      <p:sp>
        <p:nvSpPr>
          <p:cNvPr id="380" name="Google Shape;380;p30"/>
          <p:cNvSpPr txBox="1"/>
          <p:nvPr/>
        </p:nvSpPr>
        <p:spPr>
          <a:xfrm>
            <a:off x="527559" y="889414"/>
            <a:ext cx="106014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Activity Steps: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Explain </a:t>
            </a:r>
            <a:endParaRPr sz="1400" b="0" i="0" u="none" strike="noStrike" cap="none">
              <a:solidFill>
                <a:srgbClr val="000000"/>
              </a:solidFill>
              <a:latin typeface="Arial"/>
              <a:ea typeface="Arial"/>
              <a:cs typeface="Arial"/>
              <a:sym typeface="Arial"/>
            </a:endParaRPr>
          </a:p>
          <a:p>
            <a:pPr marL="892175" marR="0" lvl="0" indent="-446088"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the definition of multi-factor authentication (MFA)  </a:t>
            </a:r>
            <a:endParaRPr sz="1400" b="0" i="0" u="none" strike="noStrike" cap="none">
              <a:solidFill>
                <a:srgbClr val="000000"/>
              </a:solidFill>
              <a:latin typeface="Arial"/>
              <a:ea typeface="Arial"/>
              <a:cs typeface="Arial"/>
              <a:sym typeface="Arial"/>
            </a:endParaRPr>
          </a:p>
          <a:p>
            <a:pPr marL="892175" marR="0" lvl="0" indent="-446087"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 MFA is a powerful tool for securing online accounts because it requires more than just a password to log in.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a:solidFill>
                  <a:schemeClr val="dk1"/>
                </a:solidFill>
                <a:latin typeface="Calibri"/>
                <a:ea typeface="Calibri"/>
                <a:cs typeface="Calibri"/>
                <a:sym typeface="Calibri"/>
              </a:rPr>
              <a:t>2.    Demonstrate some of the </a:t>
            </a:r>
            <a:r>
              <a:rPr lang="en-US" sz="2400" b="0" i="0" u="none" strike="noStrike" cap="none">
                <a:solidFill>
                  <a:schemeClr val="dk1"/>
                </a:solidFill>
                <a:latin typeface="Calibri"/>
                <a:ea typeface="Calibri"/>
                <a:cs typeface="Calibri"/>
                <a:sym typeface="Calibri"/>
              </a:rPr>
              <a:t>famous apps that provide this service, e.g. Google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 Authenticator, Authenticator (Microsoft) </a:t>
            </a:r>
            <a:r>
              <a:rPr lang="en-US" sz="2400">
                <a:solidFill>
                  <a:schemeClr val="dk1"/>
                </a:solidFill>
                <a:latin typeface="Calibri"/>
                <a:ea typeface="Calibri"/>
                <a:cs typeface="Calibri"/>
                <a:sym typeface="Calibri"/>
              </a:rPr>
              <a:t>and explain that there </a:t>
            </a:r>
            <a:r>
              <a:rPr lang="en-US" sz="2400" b="0" i="0" u="none" strike="noStrike" cap="none">
                <a:solidFill>
                  <a:schemeClr val="dk1"/>
                </a:solidFill>
                <a:latin typeface="Calibri"/>
                <a:ea typeface="Calibri"/>
                <a:cs typeface="Calibri"/>
                <a:sym typeface="Calibri"/>
              </a:rPr>
              <a:t>are different </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types of MFA: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381" name="Google Shape;381;p30"/>
          <p:cNvPicPr preferRelativeResize="0"/>
          <p:nvPr/>
        </p:nvPicPr>
        <p:blipFill rotWithShape="1">
          <a:blip r:embed="rId3">
            <a:alphaModFix/>
          </a:blip>
          <a:srcRect/>
          <a:stretch/>
        </p:blipFill>
        <p:spPr>
          <a:xfrm>
            <a:off x="6095990" y="4162664"/>
            <a:ext cx="5438103" cy="2011854"/>
          </a:xfrm>
          <a:prstGeom prst="rect">
            <a:avLst/>
          </a:prstGeom>
          <a:noFill/>
          <a:ln>
            <a:noFill/>
          </a:ln>
        </p:spPr>
      </p:pic>
      <p:sp>
        <p:nvSpPr>
          <p:cNvPr id="382" name="Google Shape;382;p30"/>
          <p:cNvSpPr/>
          <p:nvPr/>
        </p:nvSpPr>
        <p:spPr>
          <a:xfrm rot="5400000">
            <a:off x="3071725" y="2355875"/>
            <a:ext cx="1312800" cy="4464900"/>
          </a:xfrm>
          <a:prstGeom prst="bentUpArrow">
            <a:avLst>
              <a:gd name="adj1" fmla="val 25000"/>
              <a:gd name="adj2" fmla="val 24534"/>
              <a:gd name="adj3" fmla="val 22189"/>
            </a:avLst>
          </a:prstGeom>
          <a:solidFill>
            <a:schemeClr val="accen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Activity 3: Introducing Multi-Factor Authentication (MFA) (Cont.)</a:t>
            </a:r>
            <a:endParaRPr sz="2800" b="1"/>
          </a:p>
        </p:txBody>
      </p:sp>
      <p:sp>
        <p:nvSpPr>
          <p:cNvPr id="388" name="Google Shape;388;p31"/>
          <p:cNvSpPr txBox="1"/>
          <p:nvPr/>
        </p:nvSpPr>
        <p:spPr>
          <a:xfrm>
            <a:off x="627920" y="991994"/>
            <a:ext cx="10456392" cy="54476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Activity Steps:</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3.  Discuss the advantages of using MFA, emphasizing that it significantly enhances account security. Some advantages include:</a:t>
            </a:r>
            <a:endParaRPr sz="1400" b="0" i="0" u="none" strike="noStrike" cap="none">
              <a:solidFill>
                <a:srgbClr val="000000"/>
              </a:solidFill>
              <a:latin typeface="Arial"/>
              <a:ea typeface="Arial"/>
              <a:cs typeface="Arial"/>
              <a:sym typeface="Arial"/>
            </a:endParaRPr>
          </a:p>
          <a:p>
            <a:pPr marL="892175" marR="0" lvl="0" indent="-268288"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Protection against unauthorized access, even if a password is compromised.</a:t>
            </a:r>
            <a:endParaRPr sz="1400" b="0" i="0" u="none" strike="noStrike" cap="none">
              <a:solidFill>
                <a:srgbClr val="000000"/>
              </a:solidFill>
              <a:latin typeface="Arial"/>
              <a:ea typeface="Arial"/>
              <a:cs typeface="Arial"/>
              <a:sym typeface="Arial"/>
            </a:endParaRPr>
          </a:p>
          <a:p>
            <a:pPr marL="892175" marR="0" lvl="0" indent="-268288"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Extra layers of security for sensitive accounts (e.g., email or financial services).</a:t>
            </a:r>
            <a:endParaRPr sz="1400" b="0" i="0" u="none" strike="noStrike" cap="none">
              <a:solidFill>
                <a:srgbClr val="000000"/>
              </a:solidFill>
              <a:latin typeface="Arial"/>
              <a:ea typeface="Arial"/>
              <a:cs typeface="Arial"/>
              <a:sym typeface="Arial"/>
            </a:endParaRPr>
          </a:p>
          <a:p>
            <a:pPr marL="892175" marR="0" lvl="0" indent="-268288"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Peace of mind knowing that accounts are less likely to be hacked.</a:t>
            </a:r>
            <a:endParaRPr sz="1400" b="0" i="0" u="none" strike="noStrike" cap="none">
              <a:solidFill>
                <a:srgbClr val="000000"/>
              </a:solidFill>
              <a:latin typeface="Arial"/>
              <a:ea typeface="Arial"/>
              <a:cs typeface="Arial"/>
              <a:sym typeface="Arial"/>
            </a:endParaRPr>
          </a:p>
          <a:p>
            <a:pPr marL="892175" marR="0" lvl="0" indent="-115887"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400"/>
              <a:buFont typeface="Calibri"/>
              <a:buAutoNum type="arabicPeriod" startAt="4"/>
            </a:pPr>
            <a:r>
              <a:rPr lang="en-US" sz="2400" b="0" i="0" u="none" strike="noStrike" cap="none">
                <a:solidFill>
                  <a:schemeClr val="dk1"/>
                </a:solidFill>
                <a:latin typeface="Calibri"/>
                <a:ea typeface="Calibri"/>
                <a:cs typeface="Calibri"/>
                <a:sym typeface="Calibri"/>
              </a:rPr>
              <a:t>Provide your students with one visual example. What is proposed here is to ‘download the ‘Google Authenticator’  and show them how to use it through set- by-step visual instruction.  </a:t>
            </a:r>
            <a:endParaRPr sz="1400" b="0" i="0" u="none" strike="noStrike" cap="none">
              <a:solidFill>
                <a:srgbClr val="000000"/>
              </a:solidFill>
              <a:latin typeface="Arial"/>
              <a:ea typeface="Arial"/>
              <a:cs typeface="Arial"/>
              <a:sym typeface="Arial"/>
            </a:endParaRPr>
          </a:p>
          <a:p>
            <a:pPr marL="892175" marR="0" lvl="0" indent="-141287" algn="l"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8"/>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60" name="Google Shape;460;p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endParaRPr/>
          </a:p>
        </p:txBody>
      </p:sp>
      <p:sp>
        <p:nvSpPr>
          <p:cNvPr id="461" name="Google Shape;461;p8"/>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endParaRPr sz="2800" b="0"/>
          </a:p>
          <a:p>
            <a:pPr marL="0" lvl="0" indent="0" algn="ctr" rtl="0">
              <a:lnSpc>
                <a:spcPct val="90000"/>
              </a:lnSpc>
              <a:spcBef>
                <a:spcPts val="1000"/>
              </a:spcBef>
              <a:spcAft>
                <a:spcPts val="0"/>
              </a:spcAft>
              <a:buSzPts val="2800"/>
              <a:buNone/>
            </a:pPr>
            <a:endParaRPr sz="2800" b="0"/>
          </a:p>
          <a:p>
            <a:pPr marL="0" lvl="0" indent="0" algn="ctr" rtl="0">
              <a:lnSpc>
                <a:spcPct val="90000"/>
              </a:lnSpc>
              <a:spcBef>
                <a:spcPts val="1000"/>
              </a:spcBef>
              <a:spcAft>
                <a:spcPts val="0"/>
              </a:spcAft>
              <a:buSzPts val="2800"/>
              <a:buNone/>
            </a:pPr>
            <a:endParaRPr sz="2800" b="0"/>
          </a:p>
          <a:p>
            <a:pPr marL="0" lvl="0" indent="0" algn="ctr" rtl="0">
              <a:lnSpc>
                <a:spcPct val="90000"/>
              </a:lnSpc>
              <a:spcBef>
                <a:spcPts val="1000"/>
              </a:spcBef>
              <a:spcAft>
                <a:spcPts val="0"/>
              </a:spcAft>
              <a:buSzPts val="2800"/>
              <a:buNone/>
            </a:pPr>
            <a:r>
              <a:rPr lang="en-US" sz="2800"/>
              <a:t>PART I</a:t>
            </a:r>
            <a:endParaRPr/>
          </a:p>
          <a:p>
            <a:pPr marL="0" lvl="0" indent="0" algn="ctr" rtl="0">
              <a:lnSpc>
                <a:spcPct val="90000"/>
              </a:lnSpc>
              <a:spcBef>
                <a:spcPts val="1000"/>
              </a:spcBef>
              <a:spcAft>
                <a:spcPts val="0"/>
              </a:spcAft>
              <a:buSzPts val="2800"/>
              <a:buNone/>
            </a:pPr>
            <a:r>
              <a:rPr lang="en-US" sz="2800" b="0"/>
              <a:t>Cultural Sensitivity </a:t>
            </a:r>
            <a:endParaRPr sz="28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2"/>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Scenario 3: Introducing Multi-Factor Authentication (MFA) (Cont.)</a:t>
            </a:r>
            <a:endParaRPr sz="2800" b="1"/>
          </a:p>
        </p:txBody>
      </p:sp>
      <p:sp>
        <p:nvSpPr>
          <p:cNvPr id="394" name="Google Shape;394;p32"/>
          <p:cNvSpPr/>
          <p:nvPr/>
        </p:nvSpPr>
        <p:spPr>
          <a:xfrm>
            <a:off x="411941" y="1161511"/>
            <a:ext cx="4784527" cy="2797172"/>
          </a:xfrm>
          <a:custGeom>
            <a:avLst/>
            <a:gdLst/>
            <a:ahLst/>
            <a:cxnLst/>
            <a:rect l="l" t="t" r="r" b="b"/>
            <a:pathLst>
              <a:path w="11704620" h="7276845" extrusionOk="0">
                <a:moveTo>
                  <a:pt x="0" y="0"/>
                </a:moveTo>
                <a:lnTo>
                  <a:pt x="11704620" y="0"/>
                </a:lnTo>
                <a:lnTo>
                  <a:pt x="11704620" y="7276845"/>
                </a:lnTo>
                <a:lnTo>
                  <a:pt x="0" y="72768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32"/>
          <p:cNvSpPr txBox="1"/>
          <p:nvPr/>
        </p:nvSpPr>
        <p:spPr>
          <a:xfrm>
            <a:off x="5720576" y="1155935"/>
            <a:ext cx="5814157"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Calibri"/>
                <a:ea typeface="Calibri"/>
                <a:cs typeface="Calibri"/>
                <a:sym typeface="Calibri"/>
              </a:rPr>
              <a:t>Google Authenticator is a popular two-factor authentication (2FA) app that provides an extra layer of security to your online accounts. There are other options. Select the application that suits your needs.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741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74151"/>
                </a:solidFill>
                <a:latin typeface="Calibri"/>
                <a:ea typeface="Calibri"/>
                <a:cs typeface="Calibri"/>
                <a:sym typeface="Calibri"/>
              </a:rPr>
              <a:t>Note</a:t>
            </a:r>
            <a:r>
              <a:rPr lang="en-US" sz="2400" b="0" i="0" u="none" strike="noStrike" cap="none">
                <a:solidFill>
                  <a:srgbClr val="374151"/>
                </a:solidFill>
                <a:latin typeface="Calibri"/>
                <a:ea typeface="Calibri"/>
                <a:cs typeface="Calibri"/>
                <a:sym typeface="Calibri"/>
              </a:rPr>
              <a:t>: Before you start, make sure you have a smartphone or tablet with the Google Authenticator app installed.</a:t>
            </a:r>
            <a:endParaRPr sz="1400" b="0" i="0" u="none" strike="noStrike" cap="none">
              <a:solidFill>
                <a:srgbClr val="000000"/>
              </a:solidFill>
              <a:latin typeface="Arial"/>
              <a:ea typeface="Arial"/>
              <a:cs typeface="Arial"/>
              <a:sym typeface="Arial"/>
            </a:endParaRPr>
          </a:p>
        </p:txBody>
      </p:sp>
      <p:sp>
        <p:nvSpPr>
          <p:cNvPr id="396" name="Google Shape;396;p32"/>
          <p:cNvSpPr txBox="1"/>
          <p:nvPr/>
        </p:nvSpPr>
        <p:spPr>
          <a:xfrm>
            <a:off x="657267" y="4188384"/>
            <a:ext cx="10950498" cy="1508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741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74151"/>
                </a:solidFill>
                <a:latin typeface="Calibri"/>
                <a:ea typeface="Calibri"/>
                <a:cs typeface="Calibri"/>
                <a:sym typeface="Calibri"/>
              </a:rPr>
              <a:t>Final Outcome: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Calibri"/>
                <a:ea typeface="Calibri"/>
                <a:cs typeface="Calibri"/>
                <a:sym typeface="Calibri"/>
              </a:rPr>
              <a:t>Students will gain practical experience in setting it up for their own online accounts, making their digital lives more secure.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3"/>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03" name="Google Shape;403;p3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b="1"/>
              <a:t>Quiz 4</a:t>
            </a:r>
            <a:endParaRPr/>
          </a:p>
        </p:txBody>
      </p:sp>
      <p:sp>
        <p:nvSpPr>
          <p:cNvPr id="404" name="Google Shape;404;p33"/>
          <p:cNvSpPr txBox="1">
            <a:spLocks noGrp="1"/>
          </p:cNvSpPr>
          <p:nvPr>
            <p:ph type="body" idx="1"/>
          </p:nvPr>
        </p:nvSpPr>
        <p:spPr>
          <a:xfrm>
            <a:off x="555968" y="880842"/>
            <a:ext cx="11350208" cy="49066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4A84"/>
              </a:buClr>
              <a:buSzPts val="2400"/>
              <a:buFont typeface="Arial"/>
              <a:buNone/>
            </a:pPr>
            <a:r>
              <a:rPr lang="en-US">
                <a:solidFill>
                  <a:srgbClr val="374151"/>
                </a:solidFill>
              </a:rPr>
              <a:t>Order the activity steps. </a:t>
            </a:r>
            <a:endParaRPr/>
          </a:p>
          <a:p>
            <a:pPr marL="0" lvl="0" indent="0" algn="l" rtl="0">
              <a:lnSpc>
                <a:spcPct val="90000"/>
              </a:lnSpc>
              <a:spcBef>
                <a:spcPts val="1000"/>
              </a:spcBef>
              <a:spcAft>
                <a:spcPts val="0"/>
              </a:spcAft>
              <a:buClr>
                <a:srgbClr val="024A84"/>
              </a:buClr>
              <a:buSzPts val="2400"/>
              <a:buFont typeface="Arial"/>
              <a:buNone/>
            </a:pPr>
            <a:endParaRPr b="0">
              <a:solidFill>
                <a:srgbClr val="374151"/>
              </a:solidFill>
            </a:endParaRPr>
          </a:p>
          <a:p>
            <a:pPr marL="457200" lvl="0" indent="-457200" algn="l" rtl="0">
              <a:lnSpc>
                <a:spcPct val="90000"/>
              </a:lnSpc>
              <a:spcBef>
                <a:spcPts val="1000"/>
              </a:spcBef>
              <a:spcAft>
                <a:spcPts val="0"/>
              </a:spcAft>
              <a:buSzPts val="2400"/>
              <a:buFont typeface="Calibri"/>
              <a:buAutoNum type="alphaLcPeriod"/>
            </a:pPr>
            <a:r>
              <a:rPr lang="en-US" b="0"/>
              <a:t>Provide them with an example of an online available application that provides MFA </a:t>
            </a:r>
            <a:endParaRPr/>
          </a:p>
          <a:p>
            <a:pPr marL="457200" lvl="0" indent="-457200" algn="l" rtl="0">
              <a:lnSpc>
                <a:spcPct val="90000"/>
              </a:lnSpc>
              <a:spcBef>
                <a:spcPts val="1000"/>
              </a:spcBef>
              <a:spcAft>
                <a:spcPts val="0"/>
              </a:spcAft>
              <a:buSzPts val="2400"/>
              <a:buFont typeface="Calibri"/>
              <a:buAutoNum type="alphaLcPeriod"/>
            </a:pPr>
            <a:r>
              <a:rPr lang="en-US" b="0"/>
              <a:t>Discuss concept of online security and why it's crucial to protect personal information and accounts from unauthorized access.</a:t>
            </a:r>
            <a:endParaRPr/>
          </a:p>
          <a:p>
            <a:pPr marL="457200" lvl="0" indent="-457200" algn="l" rtl="0">
              <a:lnSpc>
                <a:spcPct val="90000"/>
              </a:lnSpc>
              <a:spcBef>
                <a:spcPts val="1000"/>
              </a:spcBef>
              <a:spcAft>
                <a:spcPts val="0"/>
              </a:spcAft>
              <a:buSzPts val="2400"/>
              <a:buFont typeface="Calibri"/>
              <a:buAutoNum type="alphaLcPeriod"/>
            </a:pPr>
            <a:r>
              <a:rPr lang="en-US" b="0"/>
              <a:t>Go through the steps needed to download the application </a:t>
            </a:r>
            <a:endParaRPr/>
          </a:p>
          <a:p>
            <a:pPr marL="457200" lvl="0" indent="-457200" algn="l" rtl="0">
              <a:lnSpc>
                <a:spcPct val="90000"/>
              </a:lnSpc>
              <a:spcBef>
                <a:spcPts val="1000"/>
              </a:spcBef>
              <a:spcAft>
                <a:spcPts val="0"/>
              </a:spcAft>
              <a:buSzPts val="2400"/>
              <a:buFont typeface="Calibri"/>
              <a:buAutoNum type="alphaLcPeriod"/>
            </a:pPr>
            <a:r>
              <a:rPr lang="en-US" b="0"/>
              <a:t>Engage in an online reflective discussion about what they have learnt in the lesson</a:t>
            </a:r>
            <a:endParaRPr b="0"/>
          </a:p>
          <a:p>
            <a:pPr marL="457200" lvl="0" indent="-457200" algn="l" rtl="0">
              <a:lnSpc>
                <a:spcPct val="90000"/>
              </a:lnSpc>
              <a:spcBef>
                <a:spcPts val="1000"/>
              </a:spcBef>
              <a:spcAft>
                <a:spcPts val="0"/>
              </a:spcAft>
              <a:buSzPts val="2400"/>
              <a:buFont typeface="Calibri"/>
              <a:buAutoNum type="alphaLcPeriod"/>
            </a:pPr>
            <a:r>
              <a:rPr lang="en-US" b="0"/>
              <a:t>Explain the definition and importance of MFA</a:t>
            </a:r>
            <a:endParaRPr/>
          </a:p>
          <a:p>
            <a:pPr marL="457200" lvl="0" indent="-457200" algn="l" rtl="0">
              <a:lnSpc>
                <a:spcPct val="90000"/>
              </a:lnSpc>
              <a:spcBef>
                <a:spcPts val="1000"/>
              </a:spcBef>
              <a:spcAft>
                <a:spcPts val="0"/>
              </a:spcAft>
              <a:buSzPts val="2400"/>
              <a:buFont typeface="Calibri"/>
              <a:buAutoNum type="alphaLcPeriod"/>
            </a:pPr>
            <a:r>
              <a:rPr lang="en-US" b="0"/>
              <a:t>Identify with your students the different types of MFA</a:t>
            </a:r>
            <a:endParaRPr/>
          </a:p>
          <a:p>
            <a:pPr marL="457200" lvl="0" indent="-317500" algn="l" rtl="0">
              <a:lnSpc>
                <a:spcPct val="90000"/>
              </a:lnSpc>
              <a:spcBef>
                <a:spcPts val="1000"/>
              </a:spcBef>
              <a:spcAft>
                <a:spcPts val="0"/>
              </a:spcAft>
              <a:buSzPts val="2200"/>
              <a:buFont typeface="Calibri"/>
              <a:buNone/>
            </a:pPr>
            <a:endParaRPr sz="2200" b="0">
              <a:solidFill>
                <a:srgbClr val="374151"/>
              </a:solidFill>
            </a:endParaRPr>
          </a:p>
          <a:p>
            <a:pPr marL="457200" lvl="0" indent="-317500" algn="l" rtl="0">
              <a:lnSpc>
                <a:spcPct val="90000"/>
              </a:lnSpc>
              <a:spcBef>
                <a:spcPts val="1000"/>
              </a:spcBef>
              <a:spcAft>
                <a:spcPts val="0"/>
              </a:spcAft>
              <a:buSzPts val="2200"/>
              <a:buFont typeface="Calibri"/>
              <a:buNone/>
            </a:pPr>
            <a:endParaRPr sz="2200" i="0">
              <a:solidFill>
                <a:srgbClr val="37415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4"/>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11" name="Google Shape;411;p34"/>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b="1"/>
              <a:t>Quiz 5</a:t>
            </a:r>
            <a:endParaRPr/>
          </a:p>
        </p:txBody>
      </p:sp>
      <p:sp>
        <p:nvSpPr>
          <p:cNvPr id="412" name="Google Shape;412;p34"/>
          <p:cNvSpPr txBox="1">
            <a:spLocks noGrp="1"/>
          </p:cNvSpPr>
          <p:nvPr>
            <p:ph type="body" idx="1"/>
          </p:nvPr>
        </p:nvSpPr>
        <p:spPr>
          <a:xfrm>
            <a:off x="420893" y="810736"/>
            <a:ext cx="11533213" cy="50336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4A84"/>
              </a:buClr>
              <a:buSzPts val="2400"/>
              <a:buFont typeface="Arial"/>
              <a:buNone/>
            </a:pPr>
            <a:r>
              <a:rPr lang="en-US">
                <a:solidFill>
                  <a:srgbClr val="374151"/>
                </a:solidFill>
              </a:rPr>
              <a:t>Select from the below all the CSE AoF that would be implemented if an activity is being conducted with the students about MFA. (Select all that apply)</a:t>
            </a:r>
            <a:endParaRPr/>
          </a:p>
          <a:p>
            <a:pPr marL="342900" lvl="0" indent="-342900" algn="l" rtl="0">
              <a:lnSpc>
                <a:spcPct val="90000"/>
              </a:lnSpc>
              <a:spcBef>
                <a:spcPts val="1000"/>
              </a:spcBef>
              <a:spcAft>
                <a:spcPts val="0"/>
              </a:spcAft>
              <a:buSzPts val="2400"/>
              <a:buFont typeface="Calibri"/>
              <a:buAutoNum type="alphaLcParenR"/>
            </a:pPr>
            <a:r>
              <a:rPr lang="en-US" b="0" i="0" u="none" strike="noStrike" cap="none">
                <a:solidFill>
                  <a:schemeClr val="dk1"/>
                </a:solidFill>
              </a:rPr>
              <a:t>CSE 1: Can differentiate between the types of risks </a:t>
            </a:r>
            <a:r>
              <a:rPr lang="en-US" b="0">
                <a:solidFill>
                  <a:schemeClr val="dk1"/>
                </a:solidFill>
              </a:rPr>
              <a:t>students maybe facing in crisis and conflict settings based on gender, ethnicity, linguistic and age.</a:t>
            </a:r>
            <a:endParaRPr/>
          </a:p>
          <a:p>
            <a:pPr marL="342900" lvl="0" indent="-342900" algn="l" rtl="0">
              <a:lnSpc>
                <a:spcPct val="90000"/>
              </a:lnSpc>
              <a:spcBef>
                <a:spcPts val="1000"/>
              </a:spcBef>
              <a:spcAft>
                <a:spcPts val="0"/>
              </a:spcAft>
              <a:buSzPts val="2400"/>
              <a:buFont typeface="Calibri"/>
              <a:buAutoNum type="alphaLcParenR"/>
            </a:pPr>
            <a:r>
              <a:rPr lang="en-US" b="0" i="0" u="none" strike="noStrike" cap="none">
                <a:solidFill>
                  <a:schemeClr val="dk1"/>
                </a:solidFill>
              </a:rPr>
              <a:t>CSE 4.5:   Teacher demonstrates understanding of and promotes context appropriate life skills (Social emotional well-being, respect for different abilities, health education, mine-risk awareness, self-protection from sexual and gender based violence (SGBV) and exploitation …etc. </a:t>
            </a:r>
            <a:endParaRPr/>
          </a:p>
          <a:p>
            <a:pPr marL="342900" lvl="0" indent="-342900" algn="l" rtl="0">
              <a:lnSpc>
                <a:spcPct val="90000"/>
              </a:lnSpc>
              <a:spcBef>
                <a:spcPts val="1000"/>
              </a:spcBef>
              <a:spcAft>
                <a:spcPts val="0"/>
              </a:spcAft>
              <a:buSzPts val="2400"/>
              <a:buFont typeface="Calibri"/>
              <a:buAutoNum type="alphaLcParenR"/>
            </a:pPr>
            <a:r>
              <a:rPr lang="en-US" b="0">
                <a:solidFill>
                  <a:schemeClr val="dk1"/>
                </a:solidFill>
              </a:rPr>
              <a:t>CSE 4.1 Teacher has knowledge of Child Rights and the background and status and rights of displaced students in their care</a:t>
            </a:r>
            <a:endParaRPr b="0" i="0" u="none" strike="noStrike" cap="none">
              <a:solidFill>
                <a:schemeClr val="dk1"/>
              </a:solidFill>
            </a:endParaRPr>
          </a:p>
          <a:p>
            <a:pPr marL="342900" lvl="0" indent="-342900" algn="l" rtl="0">
              <a:lnSpc>
                <a:spcPct val="90000"/>
              </a:lnSpc>
              <a:spcBef>
                <a:spcPts val="1000"/>
              </a:spcBef>
              <a:spcAft>
                <a:spcPts val="0"/>
              </a:spcAft>
              <a:buSzPts val="2400"/>
              <a:buFont typeface="Calibri"/>
              <a:buAutoNum type="alphaLcParenR"/>
            </a:pPr>
            <a:r>
              <a:rPr lang="en-US" b="0" i="0" u="none" strike="noStrike" cap="none">
                <a:solidFill>
                  <a:schemeClr val="dk1"/>
                </a:solidFill>
              </a:rPr>
              <a:t>CSE 7:   Understands the potential risks and can use traditional (print, audio-visual and </a:t>
            </a:r>
            <a:r>
              <a:rPr lang="en-US" b="0" i="0" u="none" strike="noStrike" cap="none">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modern </a:t>
            </a:r>
            <a:r>
              <a:rPr lang="en-US" b="0" i="0" u="none" strike="noStrike" cap="none">
                <a:solidFill>
                  <a:schemeClr val="dk1"/>
                </a:solidFill>
              </a:rPr>
              <a:t>teaching-learning tools (including media channels) </a:t>
            </a:r>
            <a:endParaRPr/>
          </a:p>
          <a:p>
            <a:pPr marL="342900" lvl="0" indent="-342900" algn="l" rtl="0">
              <a:lnSpc>
                <a:spcPct val="90000"/>
              </a:lnSpc>
              <a:spcBef>
                <a:spcPts val="1000"/>
              </a:spcBef>
              <a:spcAft>
                <a:spcPts val="0"/>
              </a:spcAft>
              <a:buSzPts val="2400"/>
              <a:buFont typeface="Calibri"/>
              <a:buAutoNum type="alphaLcParenR"/>
            </a:pPr>
            <a:r>
              <a:rPr lang="en-US" b="0" i="0" u="none" strike="noStrike" cap="none">
                <a:solidFill>
                  <a:schemeClr val="dk1"/>
                </a:solidFill>
              </a:rPr>
              <a:t>CSE 10:   Describe and demonstrates the basic concept and principles of Media and Information Literacy (MIL)</a:t>
            </a:r>
            <a:endParaRPr/>
          </a:p>
          <a:p>
            <a:pPr marL="0" lvl="0" indent="0" algn="l" rtl="0">
              <a:lnSpc>
                <a:spcPct val="90000"/>
              </a:lnSpc>
              <a:spcBef>
                <a:spcPts val="1000"/>
              </a:spcBef>
              <a:spcAft>
                <a:spcPts val="0"/>
              </a:spcAft>
              <a:buClr>
                <a:srgbClr val="024A84"/>
              </a:buClr>
              <a:buSzPts val="2000"/>
              <a:buFont typeface="Arial"/>
              <a:buNone/>
            </a:pPr>
            <a:endParaRPr sz="2000" b="0">
              <a:solidFill>
                <a:srgbClr val="374151"/>
              </a:solidFill>
            </a:endParaRPr>
          </a:p>
          <a:p>
            <a:pPr marL="457200" lvl="0" indent="-330200" algn="l" rtl="0">
              <a:lnSpc>
                <a:spcPct val="90000"/>
              </a:lnSpc>
              <a:spcBef>
                <a:spcPts val="1000"/>
              </a:spcBef>
              <a:spcAft>
                <a:spcPts val="0"/>
              </a:spcAft>
              <a:buSzPts val="2000"/>
              <a:buFont typeface="Calibri"/>
              <a:buNone/>
            </a:pPr>
            <a:endParaRPr sz="2000" i="0">
              <a:solidFill>
                <a:srgbClr val="37415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5"/>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3200" b="1"/>
              <a:t>Activity 4: Introducing Common Cyber Threats </a:t>
            </a:r>
            <a:endParaRPr sz="2800" b="1"/>
          </a:p>
        </p:txBody>
      </p:sp>
      <p:sp>
        <p:nvSpPr>
          <p:cNvPr id="418" name="Google Shape;418;p35"/>
          <p:cNvSpPr txBox="1"/>
          <p:nvPr/>
        </p:nvSpPr>
        <p:spPr>
          <a:xfrm>
            <a:off x="420900" y="981725"/>
            <a:ext cx="11350200" cy="3786600"/>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dk1"/>
                </a:solidFill>
                <a:latin typeface="Calibri"/>
                <a:ea typeface="Calibri"/>
                <a:cs typeface="Calibri"/>
                <a:sym typeface="Calibri"/>
              </a:rPr>
              <a:t>Competencies covered through this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chemeClr val="dk1"/>
              </a:solidFill>
              <a:highlight>
                <a:srgbClr val="C0C0C0"/>
              </a:highlight>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4.5:   </a:t>
            </a:r>
            <a:r>
              <a:rPr lang="en-US" sz="2400" b="0" i="0" u="none" strike="noStrike" cap="none">
                <a:solidFill>
                  <a:schemeClr val="dk1"/>
                </a:solidFill>
                <a:latin typeface="Calibri"/>
                <a:ea typeface="Calibri"/>
                <a:cs typeface="Calibri"/>
                <a:sym typeface="Calibri"/>
              </a:rPr>
              <a:t>Teacher demonstrates understanding of and promotes context appropriate life skills (Social emotional well-being, respect for different abilities, health education, mine-risk awareness, self-protection from sexual and gender based violence (SGBV) and exploitation …etc.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7:   </a:t>
            </a:r>
            <a:r>
              <a:rPr lang="en-US" sz="2400" b="0" i="0" u="none" strike="noStrike" cap="none">
                <a:solidFill>
                  <a:schemeClr val="dk1"/>
                </a:solidFill>
                <a:latin typeface="Calibri"/>
                <a:ea typeface="Calibri"/>
                <a:cs typeface="Calibri"/>
                <a:sym typeface="Calibri"/>
              </a:rPr>
              <a:t>Understands the potential risks and can use traditional (print, audio-visual and </a:t>
            </a:r>
            <a:r>
              <a:rPr lang="en-US" sz="2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modern </a:t>
            </a:r>
            <a:r>
              <a:rPr lang="en-US" sz="2400" b="0" i="0" u="none" strike="noStrike" cap="none">
                <a:solidFill>
                  <a:schemeClr val="dk1"/>
                </a:solidFill>
                <a:latin typeface="Calibri"/>
                <a:ea typeface="Calibri"/>
                <a:cs typeface="Calibri"/>
                <a:sym typeface="Calibri"/>
              </a:rPr>
              <a:t>teaching-learning tools (including media channels)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highlight>
                  <a:srgbClr val="C0C0C0"/>
                </a:highlight>
                <a:latin typeface="Calibri"/>
                <a:ea typeface="Calibri"/>
                <a:cs typeface="Calibri"/>
                <a:sym typeface="Calibri"/>
              </a:rPr>
              <a:t>CSE 23:   </a:t>
            </a:r>
            <a:r>
              <a:rPr lang="en-US" sz="2400" b="0" i="0" u="none" strike="noStrike" cap="none">
                <a:solidFill>
                  <a:schemeClr val="dk1"/>
                </a:solidFill>
                <a:latin typeface="Calibri"/>
                <a:ea typeface="Calibri"/>
                <a:cs typeface="Calibri"/>
                <a:sym typeface="Calibri"/>
              </a:rPr>
              <a:t>Teacher is aware of the basic nature and principles of Digital Citizenship</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419" name="Google Shape;419;p35"/>
          <p:cNvSpPr txBox="1"/>
          <p:nvPr/>
        </p:nvSpPr>
        <p:spPr>
          <a:xfrm>
            <a:off x="420900" y="4918175"/>
            <a:ext cx="110370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Objective:</a:t>
            </a:r>
            <a:r>
              <a:rPr lang="en-US" sz="2400" b="0" i="0" u="none" strike="noStrike" cap="none">
                <a:solidFill>
                  <a:schemeClr val="dk1"/>
                </a:solidFill>
                <a:latin typeface="Calibri"/>
                <a:ea typeface="Calibri"/>
                <a:cs typeface="Calibri"/>
                <a:sym typeface="Calibri"/>
              </a:rPr>
              <a:t> Introduce students in grades 6-8 to common cyber threats, raise awareness about online safety, and encourage discussions on how to protect themselves from these threats.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6"/>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26" name="Google Shape;426;p36"/>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b="1"/>
              <a:t>Activity 4: Introducing Common Cyber Threats </a:t>
            </a:r>
            <a:endParaRPr/>
          </a:p>
        </p:txBody>
      </p:sp>
      <p:sp>
        <p:nvSpPr>
          <p:cNvPr id="427" name="Google Shape;427;p36"/>
          <p:cNvSpPr txBox="1">
            <a:spLocks noGrp="1"/>
          </p:cNvSpPr>
          <p:nvPr>
            <p:ph type="body" idx="1"/>
          </p:nvPr>
        </p:nvSpPr>
        <p:spPr>
          <a:xfrm>
            <a:off x="420878" y="900939"/>
            <a:ext cx="6738205" cy="446304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i="0">
                <a:solidFill>
                  <a:srgbClr val="374151"/>
                </a:solidFill>
              </a:rPr>
              <a:t>Materials:</a:t>
            </a:r>
            <a:endParaRPr b="0" i="0">
              <a:solidFill>
                <a:srgbClr val="374151"/>
              </a:solidFill>
            </a:endParaRPr>
          </a:p>
          <a:p>
            <a:pPr marL="0" lvl="0" indent="-152400" algn="l" rtl="0">
              <a:lnSpc>
                <a:spcPct val="100000"/>
              </a:lnSpc>
              <a:spcBef>
                <a:spcPts val="0"/>
              </a:spcBef>
              <a:spcAft>
                <a:spcPts val="0"/>
              </a:spcAft>
              <a:buSzPts val="2400"/>
              <a:buFont typeface="Calibri"/>
              <a:buChar char="•"/>
            </a:pPr>
            <a:r>
              <a:rPr lang="en-US" b="0" i="0">
                <a:solidFill>
                  <a:srgbClr val="374151"/>
                </a:solidFill>
              </a:rPr>
              <a:t>Board or flipchart and markers </a:t>
            </a:r>
            <a:endParaRPr b="0">
              <a:solidFill>
                <a:srgbClr val="374151"/>
              </a:solidFill>
            </a:endParaRPr>
          </a:p>
          <a:p>
            <a:pPr marL="0" lvl="0" indent="-152400" algn="l" rtl="0">
              <a:lnSpc>
                <a:spcPct val="100000"/>
              </a:lnSpc>
              <a:spcBef>
                <a:spcPts val="0"/>
              </a:spcBef>
              <a:spcAft>
                <a:spcPts val="0"/>
              </a:spcAft>
              <a:buSzPts val="2400"/>
              <a:buFont typeface="Calibri"/>
              <a:buChar char="•"/>
            </a:pPr>
            <a:r>
              <a:rPr lang="en-US" b="0" i="0">
                <a:solidFill>
                  <a:srgbClr val="374151"/>
                </a:solidFill>
              </a:rPr>
              <a:t>Handouts with information on common cyber threats (</a:t>
            </a:r>
            <a:r>
              <a:rPr lang="en-US" b="0" i="0">
                <a:solidFill>
                  <a:srgbClr val="37415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optional</a:t>
            </a:r>
            <a:r>
              <a:rPr lang="en-US" b="0" i="0">
                <a:solidFill>
                  <a:srgbClr val="374151"/>
                </a:solidFill>
              </a:rPr>
              <a:t>)</a:t>
            </a:r>
            <a:endParaRPr/>
          </a:p>
          <a:p>
            <a:pPr marL="0" lvl="0" indent="-152400" algn="l" rtl="0">
              <a:lnSpc>
                <a:spcPct val="100000"/>
              </a:lnSpc>
              <a:spcBef>
                <a:spcPts val="0"/>
              </a:spcBef>
              <a:spcAft>
                <a:spcPts val="0"/>
              </a:spcAft>
              <a:buSzPts val="2400"/>
              <a:buFont typeface="Calibri"/>
              <a:buChar char="•"/>
            </a:pPr>
            <a:r>
              <a:rPr lang="en-US" b="0" i="0">
                <a:solidFill>
                  <a:srgbClr val="374151"/>
                </a:solidFill>
              </a:rPr>
              <a:t>Sample cyber threat scenarios (for discussion)</a:t>
            </a:r>
            <a:endParaRPr/>
          </a:p>
          <a:p>
            <a:pPr marL="0" lvl="0" indent="0" algn="l" rtl="0">
              <a:lnSpc>
                <a:spcPct val="90000"/>
              </a:lnSpc>
              <a:spcBef>
                <a:spcPts val="1000"/>
              </a:spcBef>
              <a:spcAft>
                <a:spcPts val="0"/>
              </a:spcAft>
              <a:buSzPts val="2400"/>
              <a:buNone/>
            </a:pPr>
            <a:endParaRPr i="0">
              <a:solidFill>
                <a:srgbClr val="374151"/>
              </a:solidFill>
            </a:endParaRPr>
          </a:p>
          <a:p>
            <a:pPr marL="0" lvl="0" indent="0" algn="l" rtl="0">
              <a:lnSpc>
                <a:spcPct val="90000"/>
              </a:lnSpc>
              <a:spcBef>
                <a:spcPts val="1000"/>
              </a:spcBef>
              <a:spcAft>
                <a:spcPts val="0"/>
              </a:spcAft>
              <a:buSzPts val="2400"/>
              <a:buNone/>
            </a:pPr>
            <a:r>
              <a:rPr lang="en-US" i="0">
                <a:solidFill>
                  <a:srgbClr val="374151"/>
                </a:solidFill>
              </a:rPr>
              <a:t>Introduction</a:t>
            </a:r>
            <a:endParaRPr b="0" i="0">
              <a:solidFill>
                <a:srgbClr val="374151"/>
              </a:solidFill>
            </a:endParaRPr>
          </a:p>
          <a:p>
            <a:pPr marL="0" lvl="0" indent="-152400" algn="l" rtl="0">
              <a:lnSpc>
                <a:spcPct val="90000"/>
              </a:lnSpc>
              <a:spcBef>
                <a:spcPts val="1000"/>
              </a:spcBef>
              <a:spcAft>
                <a:spcPts val="0"/>
              </a:spcAft>
              <a:buSzPts val="2400"/>
              <a:buFont typeface="Calibri"/>
              <a:buAutoNum type="arabicPeriod"/>
            </a:pPr>
            <a:r>
              <a:rPr lang="en-US" b="0" i="0">
                <a:solidFill>
                  <a:srgbClr val="374151"/>
                </a:solidFill>
              </a:rPr>
              <a:t>Explain that the internet is a valuable resource but can also pose risks, just like the physical world.</a:t>
            </a:r>
            <a:endParaRPr/>
          </a:p>
          <a:p>
            <a:pPr marL="0" lvl="0" indent="-152400" algn="l" rtl="0">
              <a:lnSpc>
                <a:spcPct val="90000"/>
              </a:lnSpc>
              <a:spcBef>
                <a:spcPts val="1000"/>
              </a:spcBef>
              <a:spcAft>
                <a:spcPts val="0"/>
              </a:spcAft>
              <a:buSzPts val="2400"/>
              <a:buFont typeface="Calibri"/>
              <a:buAutoNum type="arabicPeriod"/>
            </a:pPr>
            <a:r>
              <a:rPr lang="en-US" b="0" i="0">
                <a:solidFill>
                  <a:srgbClr val="374151"/>
                </a:solidFill>
              </a:rPr>
              <a:t>Discuss the importance of understanding common cyber threats and being aware of online safety practices.</a:t>
            </a:r>
            <a:endParaRPr/>
          </a:p>
          <a:p>
            <a:pPr marL="0" lvl="0" indent="-152400" algn="l" rtl="0">
              <a:lnSpc>
                <a:spcPct val="90000"/>
              </a:lnSpc>
              <a:spcBef>
                <a:spcPts val="1000"/>
              </a:spcBef>
              <a:spcAft>
                <a:spcPts val="0"/>
              </a:spcAft>
              <a:buSzPts val="2400"/>
              <a:buFont typeface="Calibri"/>
              <a:buAutoNum type="arabicPeriod"/>
            </a:pPr>
            <a:r>
              <a:rPr lang="en-US" b="0" i="0">
                <a:solidFill>
                  <a:srgbClr val="374151"/>
                </a:solidFill>
              </a:rPr>
              <a:t>Present an overview of the most common cyber threats: </a:t>
            </a:r>
            <a:endParaRPr/>
          </a:p>
        </p:txBody>
      </p:sp>
      <p:sp>
        <p:nvSpPr>
          <p:cNvPr id="428" name="Google Shape;428;p36"/>
          <p:cNvSpPr txBox="1"/>
          <p:nvPr/>
        </p:nvSpPr>
        <p:spPr>
          <a:xfrm>
            <a:off x="7159083" y="916328"/>
            <a:ext cx="4895400" cy="4894800"/>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74151"/>
                </a:solidFill>
                <a:latin typeface="Calibri"/>
                <a:ea typeface="Calibri"/>
                <a:cs typeface="Calibri"/>
                <a:sym typeface="Calibri"/>
              </a:rPr>
              <a:t>Common Cyber Threats Presentation</a:t>
            </a:r>
            <a:endParaRPr sz="2400" b="0" i="0" u="none" strike="noStrike" cap="none">
              <a:solidFill>
                <a:srgbClr val="3741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74151"/>
              </a:solidFill>
              <a:latin typeface="Calibri"/>
              <a:ea typeface="Calibri"/>
              <a:cs typeface="Calibri"/>
              <a:sym typeface="Calibri"/>
            </a:endParaRPr>
          </a:p>
          <a:p>
            <a:pPr marL="0" marR="0" lvl="0" indent="-152400" algn="l" rtl="0">
              <a:lnSpc>
                <a:spcPct val="100000"/>
              </a:lnSpc>
              <a:spcBef>
                <a:spcPts val="0"/>
              </a:spcBef>
              <a:spcAft>
                <a:spcPts val="0"/>
              </a:spcAft>
              <a:buClr>
                <a:srgbClr val="374151"/>
              </a:buClr>
              <a:buSzPts val="2400"/>
              <a:buFont typeface="Arial"/>
              <a:buChar char="•"/>
            </a:pPr>
            <a:r>
              <a:rPr lang="en-US" sz="2400" b="1" i="0" u="none" strike="noStrike" cap="none">
                <a:solidFill>
                  <a:srgbClr val="374151"/>
                </a:solidFill>
                <a:latin typeface="Calibri"/>
                <a:ea typeface="Calibri"/>
                <a:cs typeface="Calibri"/>
                <a:sym typeface="Calibri"/>
              </a:rPr>
              <a:t>Phishing:</a:t>
            </a:r>
            <a:r>
              <a:rPr lang="en-US" sz="2400" b="0" i="0" u="none" strike="noStrike" cap="none">
                <a:solidFill>
                  <a:srgbClr val="374151"/>
                </a:solidFill>
                <a:latin typeface="Calibri"/>
                <a:ea typeface="Calibri"/>
                <a:cs typeface="Calibri"/>
                <a:sym typeface="Calibri"/>
              </a:rPr>
              <a:t> Deceptive emails or messages designed to steal personal information.</a:t>
            </a:r>
            <a:endParaRPr sz="2400" b="0" i="0" u="none" strike="noStrike" cap="none">
              <a:solidFill>
                <a:srgbClr val="000000"/>
              </a:solidFill>
              <a:latin typeface="Calibri"/>
              <a:ea typeface="Calibri"/>
              <a:cs typeface="Calibri"/>
              <a:sym typeface="Calibri"/>
            </a:endParaRPr>
          </a:p>
          <a:p>
            <a:pPr marL="0" marR="0" lvl="0" indent="-152400" algn="l" rtl="0">
              <a:lnSpc>
                <a:spcPct val="100000"/>
              </a:lnSpc>
              <a:spcBef>
                <a:spcPts val="0"/>
              </a:spcBef>
              <a:spcAft>
                <a:spcPts val="0"/>
              </a:spcAft>
              <a:buClr>
                <a:srgbClr val="374151"/>
              </a:buClr>
              <a:buSzPts val="2400"/>
              <a:buFont typeface="Arial"/>
              <a:buChar char="•"/>
            </a:pPr>
            <a:r>
              <a:rPr lang="en-US" sz="2400" b="1" i="0" u="none" strike="noStrike" cap="none">
                <a:solidFill>
                  <a:srgbClr val="374151"/>
                </a:solidFill>
                <a:latin typeface="Calibri"/>
                <a:ea typeface="Calibri"/>
                <a:cs typeface="Calibri"/>
                <a:sym typeface="Calibri"/>
              </a:rPr>
              <a:t>Malware:</a:t>
            </a:r>
            <a:r>
              <a:rPr lang="en-US" sz="2400" b="0" i="0" u="none" strike="noStrike" cap="none">
                <a:solidFill>
                  <a:srgbClr val="374151"/>
                </a:solidFill>
                <a:latin typeface="Calibri"/>
                <a:ea typeface="Calibri"/>
                <a:cs typeface="Calibri"/>
                <a:sym typeface="Calibri"/>
              </a:rPr>
              <a:t> Software intended to damage or gain unauthorized access to a computer system.</a:t>
            </a:r>
            <a:endParaRPr sz="2400" b="0" i="0" u="none" strike="noStrike" cap="none">
              <a:solidFill>
                <a:srgbClr val="000000"/>
              </a:solidFill>
              <a:latin typeface="Calibri"/>
              <a:ea typeface="Calibri"/>
              <a:cs typeface="Calibri"/>
              <a:sym typeface="Calibri"/>
            </a:endParaRPr>
          </a:p>
          <a:p>
            <a:pPr marL="0" marR="0" lvl="0" indent="-152400" algn="l" rtl="0">
              <a:lnSpc>
                <a:spcPct val="100000"/>
              </a:lnSpc>
              <a:spcBef>
                <a:spcPts val="0"/>
              </a:spcBef>
              <a:spcAft>
                <a:spcPts val="0"/>
              </a:spcAft>
              <a:buClr>
                <a:srgbClr val="374151"/>
              </a:buClr>
              <a:buSzPts val="2400"/>
              <a:buFont typeface="Arial"/>
              <a:buChar char="•"/>
            </a:pPr>
            <a:r>
              <a:rPr lang="en-US" sz="2400" b="1" i="0" u="none" strike="noStrike" cap="none">
                <a:solidFill>
                  <a:srgbClr val="374151"/>
                </a:solidFill>
                <a:latin typeface="Calibri"/>
                <a:ea typeface="Calibri"/>
                <a:cs typeface="Calibri"/>
                <a:sym typeface="Calibri"/>
              </a:rPr>
              <a:t>Social Engineering:</a:t>
            </a:r>
            <a:r>
              <a:rPr lang="en-US" sz="2400" b="0" i="0" u="none" strike="noStrike" cap="none">
                <a:solidFill>
                  <a:srgbClr val="374151"/>
                </a:solidFill>
                <a:latin typeface="Calibri"/>
                <a:ea typeface="Calibri"/>
                <a:cs typeface="Calibri"/>
                <a:sym typeface="Calibri"/>
              </a:rPr>
              <a:t> Manipulative tactics used to trick individuals into revealing sensitive information.</a:t>
            </a:r>
            <a:endParaRPr sz="2400" b="0" i="0" u="none" strike="noStrike" cap="none">
              <a:solidFill>
                <a:srgbClr val="000000"/>
              </a:solidFill>
              <a:latin typeface="Calibri"/>
              <a:ea typeface="Calibri"/>
              <a:cs typeface="Calibri"/>
              <a:sym typeface="Calibri"/>
            </a:endParaRPr>
          </a:p>
          <a:p>
            <a:pPr marL="0" marR="0" lvl="0" indent="-152400" algn="l" rtl="0">
              <a:lnSpc>
                <a:spcPct val="100000"/>
              </a:lnSpc>
              <a:spcBef>
                <a:spcPts val="0"/>
              </a:spcBef>
              <a:spcAft>
                <a:spcPts val="0"/>
              </a:spcAft>
              <a:buClr>
                <a:srgbClr val="374151"/>
              </a:buClr>
              <a:buSzPts val="2400"/>
              <a:buFont typeface="Arial"/>
              <a:buChar char="•"/>
            </a:pPr>
            <a:r>
              <a:rPr lang="en-US" sz="2400" b="1" i="0" u="none" strike="noStrike" cap="none">
                <a:solidFill>
                  <a:srgbClr val="374151"/>
                </a:solidFill>
                <a:latin typeface="Calibri"/>
                <a:ea typeface="Calibri"/>
                <a:cs typeface="Calibri"/>
                <a:sym typeface="Calibri"/>
              </a:rPr>
              <a:t>Scams:</a:t>
            </a:r>
            <a:r>
              <a:rPr lang="en-US" sz="2400" b="0" i="0" u="none" strike="noStrike" cap="none">
                <a:solidFill>
                  <a:srgbClr val="374151"/>
                </a:solidFill>
                <a:latin typeface="Calibri"/>
                <a:ea typeface="Calibri"/>
                <a:cs typeface="Calibri"/>
                <a:sym typeface="Calibri"/>
              </a:rPr>
              <a:t> Online schemes designed to defraud</a:t>
            </a:r>
            <a:endParaRPr sz="2400" b="0" i="0" u="none" strike="noStrike" cap="none">
              <a:solidFill>
                <a:schemeClr val="dk1"/>
              </a:solidFill>
              <a:latin typeface="Calibri"/>
              <a:ea typeface="Calibri"/>
              <a:cs typeface="Calibri"/>
              <a:sym typeface="Calibri"/>
            </a:endParaRPr>
          </a:p>
        </p:txBody>
      </p:sp>
      <p:sp>
        <p:nvSpPr>
          <p:cNvPr id="429" name="Google Shape;429;p36"/>
          <p:cNvSpPr/>
          <p:nvPr/>
        </p:nvSpPr>
        <p:spPr>
          <a:xfrm>
            <a:off x="5374888" y="5736927"/>
            <a:ext cx="3980986" cy="455408"/>
          </a:xfrm>
          <a:prstGeom prst="bentUpArrow">
            <a:avLst>
              <a:gd name="adj1" fmla="val 25000"/>
              <a:gd name="adj2" fmla="val 25000"/>
              <a:gd name="adj3" fmla="val 25000"/>
            </a:avLst>
          </a:prstGeom>
          <a:solidFill>
            <a:schemeClr val="accen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7"/>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36" name="Google Shape;436;p37"/>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b="1"/>
              <a:t>Activity 4: Introducing Common Cyber Threats (Cont.)</a:t>
            </a:r>
            <a:endParaRPr/>
          </a:p>
        </p:txBody>
      </p:sp>
      <p:sp>
        <p:nvSpPr>
          <p:cNvPr id="437" name="Google Shape;437;p37"/>
          <p:cNvSpPr txBox="1">
            <a:spLocks noGrp="1"/>
          </p:cNvSpPr>
          <p:nvPr>
            <p:ph type="body" idx="1"/>
          </p:nvPr>
        </p:nvSpPr>
        <p:spPr>
          <a:xfrm>
            <a:off x="420879" y="959562"/>
            <a:ext cx="11350208" cy="446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b="1" i="0">
                <a:solidFill>
                  <a:srgbClr val="374151"/>
                </a:solidFill>
              </a:rPr>
              <a:t>Discussion</a:t>
            </a:r>
            <a:endParaRPr b="0" i="0">
              <a:solidFill>
                <a:srgbClr val="374151"/>
              </a:solidFill>
            </a:endParaRPr>
          </a:p>
          <a:p>
            <a:pPr marL="457200" lvl="0" indent="-457200" algn="l" rtl="0">
              <a:lnSpc>
                <a:spcPct val="90000"/>
              </a:lnSpc>
              <a:spcBef>
                <a:spcPts val="1000"/>
              </a:spcBef>
              <a:spcAft>
                <a:spcPts val="0"/>
              </a:spcAft>
              <a:buSzPts val="2400"/>
              <a:buFont typeface="Calibri"/>
              <a:buAutoNum type="arabicPeriod" startAt="4"/>
            </a:pPr>
            <a:r>
              <a:rPr lang="en-US" b="0" i="0">
                <a:solidFill>
                  <a:srgbClr val="374151"/>
                </a:solidFill>
              </a:rPr>
              <a:t>Engage students in a discussion about their online experiences and any encounters with cyber threats (if any). Ask open-ended questions, such as:</a:t>
            </a:r>
            <a:endParaRPr/>
          </a:p>
          <a:p>
            <a:pPr marL="981075" lvl="0" indent="-357188" algn="l" rtl="0">
              <a:lnSpc>
                <a:spcPct val="90000"/>
              </a:lnSpc>
              <a:spcBef>
                <a:spcPts val="1000"/>
              </a:spcBef>
              <a:spcAft>
                <a:spcPts val="0"/>
              </a:spcAft>
              <a:buSzPts val="2400"/>
              <a:buFont typeface="Noto Sans Symbols"/>
              <a:buChar char="⮚"/>
            </a:pPr>
            <a:r>
              <a:rPr lang="en-US" b="0" i="0">
                <a:solidFill>
                  <a:srgbClr val="374151"/>
                </a:solidFill>
              </a:rPr>
              <a:t>Have you ever received a suspicious email or message?</a:t>
            </a:r>
            <a:endParaRPr/>
          </a:p>
          <a:p>
            <a:pPr marL="981075" lvl="0" indent="-357188" algn="l" rtl="0">
              <a:lnSpc>
                <a:spcPct val="90000"/>
              </a:lnSpc>
              <a:spcBef>
                <a:spcPts val="1000"/>
              </a:spcBef>
              <a:spcAft>
                <a:spcPts val="0"/>
              </a:spcAft>
              <a:buSzPts val="2400"/>
              <a:buFont typeface="Noto Sans Symbols"/>
              <a:buChar char="⮚"/>
            </a:pPr>
            <a:r>
              <a:rPr lang="en-US" b="0" i="0">
                <a:solidFill>
                  <a:srgbClr val="374151"/>
                </a:solidFill>
              </a:rPr>
              <a:t>How did you handle it?</a:t>
            </a:r>
            <a:endParaRPr/>
          </a:p>
          <a:p>
            <a:pPr marL="981075" lvl="0" indent="-357188" algn="l" rtl="0">
              <a:lnSpc>
                <a:spcPct val="90000"/>
              </a:lnSpc>
              <a:spcBef>
                <a:spcPts val="1000"/>
              </a:spcBef>
              <a:spcAft>
                <a:spcPts val="0"/>
              </a:spcAft>
              <a:buSzPts val="2400"/>
              <a:buFont typeface="Noto Sans Symbols"/>
              <a:buChar char="⮚"/>
            </a:pPr>
            <a:r>
              <a:rPr lang="en-US" b="0" i="0">
                <a:solidFill>
                  <a:srgbClr val="374151"/>
                </a:solidFill>
              </a:rPr>
              <a:t>Do you know anyone who has been a victim of cyberbullying or online scams?</a:t>
            </a:r>
            <a:endParaRPr/>
          </a:p>
          <a:p>
            <a:pPr marL="623887" lvl="0" indent="0" algn="l" rtl="0">
              <a:lnSpc>
                <a:spcPct val="90000"/>
              </a:lnSpc>
              <a:spcBef>
                <a:spcPts val="1000"/>
              </a:spcBef>
              <a:spcAft>
                <a:spcPts val="0"/>
              </a:spcAft>
              <a:buSzPts val="2400"/>
              <a:buNone/>
            </a:pPr>
            <a:endParaRPr b="0">
              <a:solidFill>
                <a:srgbClr val="374151"/>
              </a:solidFill>
            </a:endParaRPr>
          </a:p>
          <a:p>
            <a:pPr marL="457200" lvl="0" indent="-457200" algn="l" rtl="0">
              <a:lnSpc>
                <a:spcPct val="90000"/>
              </a:lnSpc>
              <a:spcBef>
                <a:spcPts val="1000"/>
              </a:spcBef>
              <a:spcAft>
                <a:spcPts val="0"/>
              </a:spcAft>
              <a:buSzPts val="2400"/>
              <a:buFont typeface="Calibri"/>
              <a:buAutoNum type="arabicPeriod" startAt="5"/>
            </a:pPr>
            <a:r>
              <a:rPr lang="en-US" b="0" i="0">
                <a:solidFill>
                  <a:srgbClr val="374151"/>
                </a:solidFill>
              </a:rPr>
              <a:t>Show them a few sample cyber threat scenarios and ask them to identify which category of threat each scenario falls into. Discuss their answers as a class. </a:t>
            </a:r>
            <a:endParaRPr/>
          </a:p>
          <a:p>
            <a:pPr marL="0" lvl="0" indent="0" algn="l" rtl="0">
              <a:lnSpc>
                <a:spcPct val="90000"/>
              </a:lnSpc>
              <a:spcBef>
                <a:spcPts val="1000"/>
              </a:spcBef>
              <a:spcAft>
                <a:spcPts val="0"/>
              </a:spcAft>
              <a:buClr>
                <a:srgbClr val="024A84"/>
              </a:buClr>
              <a:buSzPts val="2400"/>
              <a:buFont typeface="Arial"/>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8"/>
          <p:cNvSpPr txBox="1">
            <a:spLocks noGrp="1"/>
          </p:cNvSpPr>
          <p:nvPr>
            <p:ph type="body" idx="1"/>
          </p:nvPr>
        </p:nvSpPr>
        <p:spPr>
          <a:xfrm>
            <a:off x="524107" y="959561"/>
            <a:ext cx="7047572" cy="52962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100"/>
              <a:buNone/>
            </a:pPr>
            <a:r>
              <a:rPr lang="en-US" sz="2100">
                <a:solidFill>
                  <a:schemeClr val="dk1"/>
                </a:solidFill>
              </a:rPr>
              <a:t>SCENARIO OF PHISHING EMAIL:</a:t>
            </a:r>
            <a:endParaRPr/>
          </a:p>
          <a:p>
            <a:pPr marL="0" lvl="0" indent="0" algn="l" rtl="0">
              <a:lnSpc>
                <a:spcPct val="100000"/>
              </a:lnSpc>
              <a:spcBef>
                <a:spcPts val="0"/>
              </a:spcBef>
              <a:spcAft>
                <a:spcPts val="0"/>
              </a:spcAft>
              <a:buSzPts val="2100"/>
              <a:buNone/>
            </a:pPr>
            <a:endParaRPr sz="2100">
              <a:solidFill>
                <a:schemeClr val="dk1"/>
              </a:solidFill>
            </a:endParaRPr>
          </a:p>
          <a:p>
            <a:pPr marL="0" lvl="0" indent="0" algn="l" rtl="0">
              <a:lnSpc>
                <a:spcPct val="100000"/>
              </a:lnSpc>
              <a:spcBef>
                <a:spcPts val="1000"/>
              </a:spcBef>
              <a:spcAft>
                <a:spcPts val="0"/>
              </a:spcAft>
              <a:buSzPts val="2400"/>
              <a:buNone/>
            </a:pPr>
            <a:r>
              <a:rPr lang="en-US" sz="2400" b="0" i="0">
                <a:solidFill>
                  <a:srgbClr val="374151"/>
                </a:solidFill>
              </a:rPr>
              <a:t>Teacher Su, an attentive educator, noticed a suspicious email supposedly from her school administration, urgently requesting sensitive data. Recognizing poor grammar and an unusual sense of urgency in the email, she refrained from responding and promptly contacted her school's IT department. They confirmed it as a phishing attempt, advising her not to engage. Teacher Su's fast decision stopped the attack, and she made her school community understand how important it is to be careful about online security</a:t>
            </a:r>
            <a:r>
              <a:rPr lang="en-US" sz="3200" b="0" i="0">
                <a:solidFill>
                  <a:srgbClr val="374151"/>
                </a:solidFill>
              </a:rPr>
              <a:t>.</a:t>
            </a:r>
            <a:endParaRPr sz="1800" b="0"/>
          </a:p>
        </p:txBody>
      </p:sp>
      <p:sp>
        <p:nvSpPr>
          <p:cNvPr id="443" name="Google Shape;443;p3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Activity 4: Introducing Common Cyber Threats (Cont.)</a:t>
            </a:r>
            <a:endParaRPr sz="2800"/>
          </a:p>
        </p:txBody>
      </p:sp>
      <p:sp>
        <p:nvSpPr>
          <p:cNvPr id="444" name="Google Shape;444;p38"/>
          <p:cNvSpPr txBox="1">
            <a:spLocks noGrp="1"/>
          </p:cNvSpPr>
          <p:nvPr>
            <p:ph type="body" idx="3"/>
          </p:nvPr>
        </p:nvSpPr>
        <p:spPr>
          <a:xfrm>
            <a:off x="4467277" y="6488753"/>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900"/>
              <a:buNone/>
            </a:pPr>
            <a:endParaRPr/>
          </a:p>
        </p:txBody>
      </p:sp>
      <p:sp>
        <p:nvSpPr>
          <p:cNvPr id="445" name="Google Shape;445;p38"/>
          <p:cNvSpPr/>
          <p:nvPr/>
        </p:nvSpPr>
        <p:spPr>
          <a:xfrm>
            <a:off x="7426712" y="1576039"/>
            <a:ext cx="4454452" cy="3720790"/>
          </a:xfrm>
          <a:custGeom>
            <a:avLst/>
            <a:gdLst/>
            <a:ahLst/>
            <a:cxnLst/>
            <a:rect l="l" t="t" r="r" b="b"/>
            <a:pathLst>
              <a:path w="7161903" h="5292129" extrusionOk="0">
                <a:moveTo>
                  <a:pt x="0" y="0"/>
                </a:moveTo>
                <a:lnTo>
                  <a:pt x="7161902" y="0"/>
                </a:lnTo>
                <a:lnTo>
                  <a:pt x="7161902" y="5292128"/>
                </a:lnTo>
                <a:lnTo>
                  <a:pt x="0" y="52921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6" name="Google Shape;446;p38"/>
          <p:cNvSpPr txBox="1"/>
          <p:nvPr/>
        </p:nvSpPr>
        <p:spPr>
          <a:xfrm>
            <a:off x="7828155" y="5420711"/>
            <a:ext cx="394293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Source of Image: UNESCO. (23 Aug 2023).  Online (Cyber) Safety Practices and Tools for Teachers and Learners. Online Presentation as part of the MIL-CSE Focused e-Learning Course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txBox="1">
            <a:spLocks noGrp="1"/>
          </p:cNvSpPr>
          <p:nvPr>
            <p:ph type="body" idx="1"/>
          </p:nvPr>
        </p:nvSpPr>
        <p:spPr>
          <a:xfrm>
            <a:off x="4572000" y="1130673"/>
            <a:ext cx="7299448" cy="51408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100"/>
              <a:buNone/>
            </a:pPr>
            <a:r>
              <a:rPr lang="en-US" sz="2100">
                <a:solidFill>
                  <a:schemeClr val="dk1"/>
                </a:solidFill>
              </a:rPr>
              <a:t>SCENARIO OF EMAIL WITH MALWARE:</a:t>
            </a:r>
            <a:endParaRPr/>
          </a:p>
          <a:p>
            <a:pPr marL="0" lvl="0" indent="0" algn="l" rtl="0">
              <a:lnSpc>
                <a:spcPct val="100000"/>
              </a:lnSpc>
              <a:spcBef>
                <a:spcPts val="0"/>
              </a:spcBef>
              <a:spcAft>
                <a:spcPts val="0"/>
              </a:spcAft>
              <a:buSzPts val="2100"/>
              <a:buNone/>
            </a:pPr>
            <a:endParaRPr sz="2100">
              <a:solidFill>
                <a:schemeClr val="dk1"/>
              </a:solidFill>
            </a:endParaRPr>
          </a:p>
          <a:p>
            <a:pPr marL="0" lvl="0" indent="0" algn="l" rtl="0">
              <a:lnSpc>
                <a:spcPct val="100000"/>
              </a:lnSpc>
              <a:spcBef>
                <a:spcPts val="0"/>
              </a:spcBef>
              <a:spcAft>
                <a:spcPts val="0"/>
              </a:spcAft>
              <a:buSzPts val="2400"/>
              <a:buNone/>
            </a:pPr>
            <a:r>
              <a:rPr lang="en-US" sz="2400" b="0" i="0">
                <a:solidFill>
                  <a:srgbClr val="374151"/>
                </a:solidFill>
              </a:rPr>
              <a:t>Teacher Moe got a strange email with a scary subject. It had threats and wanted money. She did the right thing by not answering it and not touching any weird links or files that might have viruses. Instead, she quickly told the school's bosses and tech people about the scary email, explaining everything that happened. Because she acted fast, her email account and personal stuff stayed safe because she didn't do what the scary email wanted.</a:t>
            </a:r>
            <a:endParaRPr sz="2400">
              <a:solidFill>
                <a:schemeClr val="dk1"/>
              </a:solidFill>
            </a:endParaRPr>
          </a:p>
        </p:txBody>
      </p:sp>
      <p:sp>
        <p:nvSpPr>
          <p:cNvPr id="452" name="Google Shape;452;p39"/>
          <p:cNvSpPr txBox="1">
            <a:spLocks noGrp="1"/>
          </p:cNvSpPr>
          <p:nvPr>
            <p:ph type="body" idx="3"/>
          </p:nvPr>
        </p:nvSpPr>
        <p:spPr>
          <a:xfrm>
            <a:off x="4467277" y="6488753"/>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900"/>
              <a:buNone/>
            </a:pPr>
            <a:endParaRPr/>
          </a:p>
        </p:txBody>
      </p:sp>
      <p:sp>
        <p:nvSpPr>
          <p:cNvPr id="453" name="Google Shape;453;p39"/>
          <p:cNvSpPr/>
          <p:nvPr/>
        </p:nvSpPr>
        <p:spPr>
          <a:xfrm>
            <a:off x="809677" y="1299968"/>
            <a:ext cx="3657600" cy="4258064"/>
          </a:xfrm>
          <a:custGeom>
            <a:avLst/>
            <a:gdLst/>
            <a:ahLst/>
            <a:cxnLst/>
            <a:rect l="l" t="t" r="r" b="b"/>
            <a:pathLst>
              <a:path w="6550752" h="5356850" extrusionOk="0">
                <a:moveTo>
                  <a:pt x="0" y="0"/>
                </a:moveTo>
                <a:lnTo>
                  <a:pt x="6550752" y="0"/>
                </a:lnTo>
                <a:lnTo>
                  <a:pt x="6550752" y="5356850"/>
                </a:lnTo>
                <a:lnTo>
                  <a:pt x="0" y="5356850"/>
                </a:lnTo>
                <a:lnTo>
                  <a:pt x="0" y="0"/>
                </a:lnTo>
                <a:close/>
              </a:path>
            </a:pathLst>
          </a:custGeom>
          <a:blipFill rotWithShape="1">
            <a:blip r:embed="rId3">
              <a:alphaModFix/>
            </a:blip>
            <a:stretch>
              <a:fillRect l="-26871" r="-2039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39"/>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Scenario 4: Introducing Common Cyber Threats (Cont.)</a:t>
            </a:r>
            <a:endParaRPr sz="2800"/>
          </a:p>
        </p:txBody>
      </p:sp>
      <p:sp>
        <p:nvSpPr>
          <p:cNvPr id="455" name="Google Shape;455;p39"/>
          <p:cNvSpPr txBox="1"/>
          <p:nvPr/>
        </p:nvSpPr>
        <p:spPr>
          <a:xfrm>
            <a:off x="809677" y="5549126"/>
            <a:ext cx="394293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Source of Image: UNESCO. (23 Aug 2023).  Online (Cyber) Safety Practices and Tools for Teachers and Learners. Online Presentation as part of the MIL-CSE Focused e-Learning Course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0"/>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62" name="Google Shape;462;p40"/>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b="1"/>
              <a:t>Scenario 4: Introducing Common Cyber Threats (Cont.)</a:t>
            </a:r>
            <a:endParaRPr/>
          </a:p>
        </p:txBody>
      </p:sp>
      <p:sp>
        <p:nvSpPr>
          <p:cNvPr id="463" name="Google Shape;463;p40"/>
          <p:cNvSpPr txBox="1">
            <a:spLocks noGrp="1"/>
          </p:cNvSpPr>
          <p:nvPr>
            <p:ph type="body" idx="1"/>
          </p:nvPr>
        </p:nvSpPr>
        <p:spPr>
          <a:xfrm>
            <a:off x="420879" y="959562"/>
            <a:ext cx="11350208" cy="552571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en-US" b="1" i="0">
                <a:solidFill>
                  <a:srgbClr val="374151"/>
                </a:solidFill>
              </a:rPr>
              <a:t>Group Activity</a:t>
            </a:r>
            <a:endParaRPr b="0" i="0">
              <a:solidFill>
                <a:srgbClr val="374151"/>
              </a:solidFill>
            </a:endParaRPr>
          </a:p>
          <a:p>
            <a:pPr marL="0" lvl="0" indent="0" algn="l" rtl="0">
              <a:lnSpc>
                <a:spcPct val="90000"/>
              </a:lnSpc>
              <a:spcBef>
                <a:spcPts val="1000"/>
              </a:spcBef>
              <a:spcAft>
                <a:spcPts val="0"/>
              </a:spcAft>
              <a:buSzPct val="100000"/>
              <a:buNone/>
            </a:pPr>
            <a:r>
              <a:rPr lang="en-US" b="0">
                <a:solidFill>
                  <a:srgbClr val="374151"/>
                </a:solidFill>
              </a:rPr>
              <a:t>6. Divide the class into small groups and provide each group with a specific cyber threat scenario (phishing, malware, social engineering, or scams). Ask them to:</a:t>
            </a:r>
            <a:endParaRPr/>
          </a:p>
          <a:p>
            <a:pPr marL="714375" lvl="0" indent="-268288" algn="l" rtl="0">
              <a:lnSpc>
                <a:spcPct val="90000"/>
              </a:lnSpc>
              <a:spcBef>
                <a:spcPts val="1000"/>
              </a:spcBef>
              <a:spcAft>
                <a:spcPts val="0"/>
              </a:spcAft>
              <a:buSzPct val="100000"/>
              <a:buFont typeface="Noto Sans Symbols"/>
              <a:buChar char="⮚"/>
            </a:pPr>
            <a:r>
              <a:rPr lang="en-US" b="0">
                <a:solidFill>
                  <a:srgbClr val="374151"/>
                </a:solidFill>
              </a:rPr>
              <a:t>Analyze the scenario.</a:t>
            </a:r>
            <a:endParaRPr/>
          </a:p>
          <a:p>
            <a:pPr marL="714375" lvl="0" indent="-268288" algn="l" rtl="0">
              <a:lnSpc>
                <a:spcPct val="90000"/>
              </a:lnSpc>
              <a:spcBef>
                <a:spcPts val="1000"/>
              </a:spcBef>
              <a:spcAft>
                <a:spcPts val="0"/>
              </a:spcAft>
              <a:buSzPct val="100000"/>
              <a:buFont typeface="Noto Sans Symbols"/>
              <a:buChar char="⮚"/>
            </a:pPr>
            <a:r>
              <a:rPr lang="en-US" b="0">
                <a:solidFill>
                  <a:srgbClr val="374151"/>
                </a:solidFill>
              </a:rPr>
              <a:t>Discuss potential consequences.</a:t>
            </a:r>
            <a:endParaRPr/>
          </a:p>
          <a:p>
            <a:pPr marL="714375" lvl="0" indent="-268288" algn="l" rtl="0">
              <a:lnSpc>
                <a:spcPct val="90000"/>
              </a:lnSpc>
              <a:spcBef>
                <a:spcPts val="1000"/>
              </a:spcBef>
              <a:spcAft>
                <a:spcPts val="0"/>
              </a:spcAft>
              <a:buSzPct val="100000"/>
              <a:buFont typeface="Noto Sans Symbols"/>
              <a:buChar char="⮚"/>
            </a:pPr>
            <a:r>
              <a:rPr lang="en-US" b="0">
                <a:solidFill>
                  <a:srgbClr val="374151"/>
                </a:solidFill>
              </a:rPr>
              <a:t>Brainstorm strategies for staying safe in that situation.</a:t>
            </a:r>
            <a:endParaRPr/>
          </a:p>
          <a:p>
            <a:pPr marL="714375" lvl="0" indent="-127318" algn="l" rtl="0">
              <a:lnSpc>
                <a:spcPct val="90000"/>
              </a:lnSpc>
              <a:spcBef>
                <a:spcPts val="1000"/>
              </a:spcBef>
              <a:spcAft>
                <a:spcPts val="0"/>
              </a:spcAft>
              <a:buSzPct val="100000"/>
              <a:buFont typeface="Noto Sans Symbols"/>
              <a:buNone/>
            </a:pPr>
            <a:endParaRPr b="0" i="0">
              <a:solidFill>
                <a:srgbClr val="374151"/>
              </a:solidFill>
            </a:endParaRPr>
          </a:p>
          <a:p>
            <a:pPr marL="0" lvl="0" indent="0" algn="l" rtl="0">
              <a:lnSpc>
                <a:spcPct val="90000"/>
              </a:lnSpc>
              <a:spcBef>
                <a:spcPts val="1000"/>
              </a:spcBef>
              <a:spcAft>
                <a:spcPts val="0"/>
              </a:spcAft>
              <a:buSzPct val="100000"/>
              <a:buNone/>
            </a:pPr>
            <a:r>
              <a:rPr lang="en-US">
                <a:solidFill>
                  <a:srgbClr val="374151"/>
                </a:solidFill>
              </a:rPr>
              <a:t>Homework Assignment:</a:t>
            </a:r>
            <a:endParaRPr/>
          </a:p>
          <a:p>
            <a:pPr marL="0" lvl="0" indent="0" algn="l" rtl="0">
              <a:lnSpc>
                <a:spcPct val="90000"/>
              </a:lnSpc>
              <a:spcBef>
                <a:spcPts val="1000"/>
              </a:spcBef>
              <a:spcAft>
                <a:spcPts val="0"/>
              </a:spcAft>
              <a:buSzPct val="100000"/>
              <a:buNone/>
            </a:pPr>
            <a:r>
              <a:rPr lang="en-US" b="0">
                <a:solidFill>
                  <a:srgbClr val="374151"/>
                </a:solidFill>
              </a:rPr>
              <a:t>Assign students a homework task where they research and write a short paragraph about one common cyber threat (e.g., phishing) and provide tips on how to avoid </a:t>
            </a:r>
            <a:r>
              <a:rPr lang="en-US" b="0" i="0">
                <a:solidFill>
                  <a:srgbClr val="374151"/>
                </a:solidFill>
              </a:rPr>
              <a:t>falling victim to it.</a:t>
            </a:r>
            <a:endParaRPr/>
          </a:p>
          <a:p>
            <a:pPr marL="0" lvl="0" indent="0" algn="l" rtl="0">
              <a:lnSpc>
                <a:spcPct val="90000"/>
              </a:lnSpc>
              <a:spcBef>
                <a:spcPts val="1000"/>
              </a:spcBef>
              <a:spcAft>
                <a:spcPts val="0"/>
              </a:spcAft>
              <a:buSzPct val="100000"/>
              <a:buNone/>
            </a:pPr>
            <a:endParaRPr b="0">
              <a:solidFill>
                <a:srgbClr val="374151"/>
              </a:solidFill>
            </a:endParaRPr>
          </a:p>
          <a:p>
            <a:pPr marL="0" lvl="0" indent="0" algn="l" rtl="0">
              <a:lnSpc>
                <a:spcPct val="90000"/>
              </a:lnSpc>
              <a:spcBef>
                <a:spcPts val="1000"/>
              </a:spcBef>
              <a:spcAft>
                <a:spcPts val="0"/>
              </a:spcAft>
              <a:buClr>
                <a:srgbClr val="024A84"/>
              </a:buClr>
              <a:buSzPct val="100000"/>
              <a:buFont typeface="Arial"/>
              <a:buNone/>
            </a:pPr>
            <a:r>
              <a:rPr lang="en-US">
                <a:solidFill>
                  <a:srgbClr val="374151"/>
                </a:solidFill>
              </a:rPr>
              <a:t>Final Outcome:</a:t>
            </a:r>
            <a:endParaRPr/>
          </a:p>
          <a:p>
            <a:pPr marL="0" lvl="0" indent="0" algn="l" rtl="0">
              <a:lnSpc>
                <a:spcPct val="90000"/>
              </a:lnSpc>
              <a:spcBef>
                <a:spcPts val="1000"/>
              </a:spcBef>
              <a:spcAft>
                <a:spcPts val="0"/>
              </a:spcAft>
              <a:buClr>
                <a:srgbClr val="024A84"/>
              </a:buClr>
              <a:buSzPct val="100000"/>
              <a:buFont typeface="Arial"/>
              <a:buNone/>
            </a:pPr>
            <a:r>
              <a:rPr lang="en-US" b="0" i="0">
                <a:solidFill>
                  <a:srgbClr val="374151"/>
                </a:solidFill>
              </a:rPr>
              <a:t>Students will gain a basic understanding of common cyber threats and develop critical thinking skills to protect themselves online.</a:t>
            </a:r>
            <a:endParaRPr>
              <a:solidFill>
                <a:srgbClr val="374151"/>
              </a:solidFill>
            </a:endParaRPr>
          </a:p>
          <a:p>
            <a:pPr marL="0" lvl="0" indent="0" algn="l" rtl="0">
              <a:lnSpc>
                <a:spcPct val="90000"/>
              </a:lnSpc>
              <a:spcBef>
                <a:spcPts val="1000"/>
              </a:spcBef>
              <a:spcAft>
                <a:spcPts val="0"/>
              </a:spcAft>
              <a:buSzPct val="100000"/>
              <a:buNone/>
            </a:pPr>
            <a:endParaRPr sz="2000" b="0">
              <a:solidFill>
                <a:srgbClr val="37415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sz="2800" b="1"/>
              <a:t>Quiz 6</a:t>
            </a:r>
            <a:endParaRPr/>
          </a:p>
        </p:txBody>
      </p:sp>
      <p:sp>
        <p:nvSpPr>
          <p:cNvPr id="470" name="Google Shape;470;p41"/>
          <p:cNvSpPr txBox="1"/>
          <p:nvPr/>
        </p:nvSpPr>
        <p:spPr>
          <a:xfrm>
            <a:off x="7334632" y="151609"/>
            <a:ext cx="470868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Mark the following as true or false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471" name="Google Shape;471;p41"/>
          <p:cNvGraphicFramePr/>
          <p:nvPr/>
        </p:nvGraphicFramePr>
        <p:xfrm>
          <a:off x="278780" y="890273"/>
          <a:ext cx="3000000" cy="3000000"/>
        </p:xfrm>
        <a:graphic>
          <a:graphicData uri="http://schemas.openxmlformats.org/drawingml/2006/table">
            <a:tbl>
              <a:tblPr firstRow="1" bandRow="1">
                <a:noFill/>
              </a:tblPr>
              <a:tblGrid>
                <a:gridCol w="10097475">
                  <a:extLst>
                    <a:ext uri="{9D8B030D-6E8A-4147-A177-3AD203B41FA5}">
                      <a16:colId xmlns:a16="http://schemas.microsoft.com/office/drawing/2014/main" val="20000"/>
                    </a:ext>
                  </a:extLst>
                </a:gridCol>
                <a:gridCol w="745800">
                  <a:extLst>
                    <a:ext uri="{9D8B030D-6E8A-4147-A177-3AD203B41FA5}">
                      <a16:colId xmlns:a16="http://schemas.microsoft.com/office/drawing/2014/main" val="20001"/>
                    </a:ext>
                  </a:extLst>
                </a:gridCol>
                <a:gridCol w="776300">
                  <a:extLst>
                    <a:ext uri="{9D8B030D-6E8A-4147-A177-3AD203B41FA5}">
                      <a16:colId xmlns:a16="http://schemas.microsoft.com/office/drawing/2014/main" val="20002"/>
                    </a:ext>
                  </a:extLst>
                </a:gridCol>
              </a:tblGrid>
              <a:tr h="306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Statements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True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False</a:t>
                      </a:r>
                      <a:endParaRPr sz="1400" u="none" strike="noStrike" cap="none"/>
                    </a:p>
                  </a:txBody>
                  <a:tcPr marL="91450" marR="91450" marT="45725" marB="45725"/>
                </a:tc>
                <a:extLst>
                  <a:ext uri="{0D108BD9-81ED-4DB2-BD59-A6C34878D82A}">
                    <a16:rowId xmlns:a16="http://schemas.microsoft.com/office/drawing/2014/main" val="10000"/>
                  </a:ext>
                </a:extLst>
              </a:tr>
              <a:tr h="983700">
                <a:tc>
                  <a:txBody>
                    <a:bodyPr/>
                    <a:lstStyle/>
                    <a:p>
                      <a:pPr marL="50800" marR="0" lvl="0" indent="0" algn="l" rtl="0">
                        <a:lnSpc>
                          <a:spcPct val="90000"/>
                        </a:lnSpc>
                        <a:spcBef>
                          <a:spcPts val="0"/>
                        </a:spcBef>
                        <a:spcAft>
                          <a:spcPts val="0"/>
                        </a:spcAft>
                        <a:buClr>
                          <a:srgbClr val="1E4E79"/>
                        </a:buClr>
                        <a:buSzPts val="2800"/>
                        <a:buFont typeface="Century Gothic"/>
                        <a:buNone/>
                      </a:pPr>
                      <a:r>
                        <a:rPr lang="en-US" sz="2400" u="none" strike="noStrike" cap="none">
                          <a:solidFill>
                            <a:srgbClr val="374151"/>
                          </a:solidFill>
                          <a:latin typeface="Calibri"/>
                          <a:ea typeface="Calibri"/>
                          <a:cs typeface="Calibri"/>
                          <a:sym typeface="Calibri"/>
                        </a:rPr>
                        <a:t> a) CSE 10 “Describes and demonstrates the basic concept and principles of Media and Information Literacy”  can be implemented through activities that focus on cyber safety and cyber security, e.g. the creation of a strong password,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29675">
                <a:tc>
                  <a:txBody>
                    <a:bodyPr/>
                    <a:lstStyle/>
                    <a:p>
                      <a:pPr marL="50800" marR="0" lvl="0" indent="0" algn="l" rtl="0">
                        <a:lnSpc>
                          <a:spcPct val="90000"/>
                        </a:lnSpc>
                        <a:spcBef>
                          <a:spcPts val="0"/>
                        </a:spcBef>
                        <a:spcAft>
                          <a:spcPts val="0"/>
                        </a:spcAft>
                        <a:buClr>
                          <a:srgbClr val="1E4E79"/>
                        </a:buClr>
                        <a:buSzPts val="2800"/>
                        <a:buFont typeface="Century Gothic"/>
                        <a:buNone/>
                      </a:pPr>
                      <a:r>
                        <a:rPr lang="en-US" sz="2400" b="0" u="none" strike="noStrike" cap="none">
                          <a:solidFill>
                            <a:srgbClr val="374151"/>
                          </a:solidFill>
                          <a:latin typeface="Calibri"/>
                          <a:ea typeface="Calibri"/>
                          <a:cs typeface="Calibri"/>
                          <a:sym typeface="Calibri"/>
                        </a:rPr>
                        <a:t>b) There is no problem in clicking on any link that is suspicious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29675">
                <a:tc>
                  <a:txBody>
                    <a:bodyPr/>
                    <a:lstStyle/>
                    <a:p>
                      <a:pPr marL="50800" marR="0" lvl="0" indent="0" algn="l" rtl="0">
                        <a:lnSpc>
                          <a:spcPct val="90000"/>
                        </a:lnSpc>
                        <a:spcBef>
                          <a:spcPts val="0"/>
                        </a:spcBef>
                        <a:spcAft>
                          <a:spcPts val="0"/>
                        </a:spcAft>
                        <a:buClr>
                          <a:srgbClr val="1E4E79"/>
                        </a:buClr>
                        <a:buSzPts val="2800"/>
                        <a:buFont typeface="Century Gothic"/>
                        <a:buNone/>
                      </a:pPr>
                      <a:r>
                        <a:rPr lang="en-US" sz="2400" b="0" u="none" strike="noStrike" cap="none">
                          <a:solidFill>
                            <a:srgbClr val="374151"/>
                          </a:solidFill>
                          <a:latin typeface="Calibri"/>
                          <a:ea typeface="Calibri"/>
                          <a:cs typeface="Calibri"/>
                          <a:sym typeface="Calibri"/>
                        </a:rPr>
                        <a:t>c) </a:t>
                      </a:r>
                      <a:r>
                        <a:rPr lang="en-US" sz="2400" b="0" i="0" u="none" strike="noStrike" cap="none">
                          <a:solidFill>
                            <a:srgbClr val="374151"/>
                          </a:solidFill>
                          <a:latin typeface="Calibri"/>
                          <a:ea typeface="Calibri"/>
                          <a:cs typeface="Calibri"/>
                          <a:sym typeface="Calibri"/>
                        </a:rPr>
                        <a:t>Malware is the term referring to software intended to damage or gain unauthorized access to a computer system.</a:t>
                      </a:r>
                      <a:r>
                        <a:rPr lang="en-US" sz="2400" b="0" u="none" strike="noStrike" cap="none">
                          <a:solidFill>
                            <a:srgbClr val="374151"/>
                          </a:solidFill>
                          <a:latin typeface="Calibri"/>
                          <a:ea typeface="Calibri"/>
                          <a:cs typeface="Calibri"/>
                          <a:sym typeface="Calibri"/>
                        </a:rPr>
                        <a: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529675">
                <a:tc>
                  <a:txBody>
                    <a:bodyPr/>
                    <a:lstStyle/>
                    <a:p>
                      <a:pPr marL="50800" marR="0" lvl="0" indent="0" algn="l" rtl="0">
                        <a:lnSpc>
                          <a:spcPct val="90000"/>
                        </a:lnSpc>
                        <a:spcBef>
                          <a:spcPts val="0"/>
                        </a:spcBef>
                        <a:spcAft>
                          <a:spcPts val="0"/>
                        </a:spcAft>
                        <a:buClr>
                          <a:srgbClr val="1E4E79"/>
                        </a:buClr>
                        <a:buSzPts val="2800"/>
                        <a:buFont typeface="Century Gothic"/>
                        <a:buNone/>
                      </a:pPr>
                      <a:r>
                        <a:rPr lang="en-US" sz="2400" b="0" u="none" strike="noStrike" cap="none">
                          <a:solidFill>
                            <a:srgbClr val="374151"/>
                          </a:solidFill>
                          <a:latin typeface="Calibri"/>
                          <a:ea typeface="Calibri"/>
                          <a:cs typeface="Calibri"/>
                          <a:sym typeface="Calibri"/>
                        </a:rPr>
                        <a:t>d) Bad grammar, a suspicious email account, threatening content are all signs of a malware.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529675">
                <a:tc>
                  <a:txBody>
                    <a:bodyPr/>
                    <a:lstStyle/>
                    <a:p>
                      <a:pPr marL="50800" marR="0" lvl="0" indent="0" algn="l" rtl="0">
                        <a:lnSpc>
                          <a:spcPct val="90000"/>
                        </a:lnSpc>
                        <a:spcBef>
                          <a:spcPts val="0"/>
                        </a:spcBef>
                        <a:spcAft>
                          <a:spcPts val="0"/>
                        </a:spcAft>
                        <a:buClr>
                          <a:srgbClr val="1E4E79"/>
                        </a:buClr>
                        <a:buSzPts val="2800"/>
                        <a:buFont typeface="Century Gothic"/>
                        <a:buNone/>
                      </a:pPr>
                      <a:r>
                        <a:rPr lang="en-US" sz="2400" b="0" u="none" strike="noStrike" cap="none">
                          <a:solidFill>
                            <a:srgbClr val="374151"/>
                          </a:solidFill>
                          <a:latin typeface="Calibri"/>
                          <a:ea typeface="Calibri"/>
                          <a:cs typeface="Calibri"/>
                          <a:sym typeface="Calibri"/>
                        </a:rPr>
                        <a:t>e) </a:t>
                      </a:r>
                      <a:r>
                        <a:rPr lang="en-US" sz="2400" b="0" i="0" u="none" strike="noStrike" cap="none">
                          <a:solidFill>
                            <a:srgbClr val="374151"/>
                          </a:solidFill>
                          <a:latin typeface="Calibri"/>
                          <a:ea typeface="Calibri"/>
                          <a:cs typeface="Calibri"/>
                          <a:sym typeface="Calibri"/>
                        </a:rPr>
                        <a:t>Social Engineering are manipulative tactics used to trick individuals into revealing sensitive information.</a:t>
                      </a:r>
                      <a:endParaRPr sz="2400" b="0" u="none" strike="noStrike" cap="none">
                        <a:solidFill>
                          <a:srgbClr val="37415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756700">
                <a:tc>
                  <a:txBody>
                    <a:bodyPr/>
                    <a:lstStyle/>
                    <a:p>
                      <a:pPr marL="50800" marR="0" lvl="0" indent="0" algn="l" rtl="0">
                        <a:lnSpc>
                          <a:spcPct val="90000"/>
                        </a:lnSpc>
                        <a:spcBef>
                          <a:spcPts val="0"/>
                        </a:spcBef>
                        <a:spcAft>
                          <a:spcPts val="0"/>
                        </a:spcAft>
                        <a:buClr>
                          <a:srgbClr val="1E4E79"/>
                        </a:buClr>
                        <a:buSzPts val="2800"/>
                        <a:buFont typeface="Century Gothic"/>
                        <a:buNone/>
                      </a:pPr>
                      <a:r>
                        <a:rPr lang="en-US" sz="2400" u="none" strike="noStrike" cap="none">
                          <a:solidFill>
                            <a:srgbClr val="374151"/>
                          </a:solidFill>
                          <a:latin typeface="Calibri"/>
                          <a:ea typeface="Calibri"/>
                          <a:cs typeface="Calibri"/>
                          <a:sym typeface="Calibri"/>
                        </a:rPr>
                        <a:t>f) MTTs have a great responsibility to train teachers on issues related to MIL. The implementation of the Teacher Competency Frameworks is a very supportive tool. Following CSE AoF guides in enhancing needed competencies.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248aaa6d3d0_0_188"/>
          <p:cNvSpPr txBox="1">
            <a:spLocks noGrp="1"/>
          </p:cNvSpPr>
          <p:nvPr>
            <p:ph type="body" idx="1"/>
          </p:nvPr>
        </p:nvSpPr>
        <p:spPr>
          <a:xfrm>
            <a:off x="7052615" y="4627245"/>
            <a:ext cx="3326700" cy="5478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EEF3FA"/>
              </a:buClr>
              <a:buSzPct val="62500"/>
              <a:buFont typeface="Arial"/>
              <a:buNone/>
            </a:pPr>
            <a:r>
              <a:rPr lang="en-US" sz="2400" b="1"/>
              <a:t>UNDRIP Article 15.1</a:t>
            </a:r>
            <a:endParaRPr sz="2400"/>
          </a:p>
          <a:p>
            <a:pPr marL="0" lvl="0" indent="0" algn="r" rtl="0">
              <a:lnSpc>
                <a:spcPct val="90000"/>
              </a:lnSpc>
              <a:spcBef>
                <a:spcPts val="0"/>
              </a:spcBef>
              <a:spcAft>
                <a:spcPts val="0"/>
              </a:spcAft>
              <a:buClr>
                <a:srgbClr val="EEF3FA"/>
              </a:buClr>
              <a:buSzPct val="100000"/>
              <a:buNone/>
            </a:pPr>
            <a:endParaRPr sz="2400"/>
          </a:p>
        </p:txBody>
      </p:sp>
      <p:sp>
        <p:nvSpPr>
          <p:cNvPr id="468" name="Google Shape;468;g248aaa6d3d0_0_188"/>
          <p:cNvSpPr txBox="1">
            <a:spLocks noGrp="1"/>
          </p:cNvSpPr>
          <p:nvPr>
            <p:ph type="body" idx="3"/>
          </p:nvPr>
        </p:nvSpPr>
        <p:spPr>
          <a:xfrm>
            <a:off x="1150854" y="2700941"/>
            <a:ext cx="9605400" cy="14010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rgbClr val="EEF3FA"/>
              </a:buClr>
              <a:buSzPct val="100000"/>
              <a:buNone/>
            </a:pPr>
            <a:r>
              <a:rPr lang="en-US" sz="2800" i="1">
                <a:latin typeface="Calibri"/>
                <a:ea typeface="Calibri"/>
                <a:cs typeface="Calibri"/>
                <a:sym typeface="Calibri"/>
              </a:rPr>
              <a:t>“</a:t>
            </a:r>
            <a:r>
              <a:rPr lang="en-US" sz="2800" i="1"/>
              <a:t>Indigenous peoples have the right to the dignity and diversity of their cultures, traditions, histories, and aspirations which shall be appropriately reflected in education and public information.”</a:t>
            </a:r>
            <a:endParaRPr sz="2700" i="1"/>
          </a:p>
          <a:p>
            <a:pPr marL="0" lvl="0" indent="0" algn="ctr" rtl="0">
              <a:lnSpc>
                <a:spcPct val="90000"/>
              </a:lnSpc>
              <a:spcBef>
                <a:spcPts val="0"/>
              </a:spcBef>
              <a:spcAft>
                <a:spcPts val="0"/>
              </a:spcAft>
              <a:buClr>
                <a:srgbClr val="EEF3FA"/>
              </a:buClr>
              <a:buSzPct val="100000"/>
              <a:buNone/>
            </a:pPr>
            <a:endParaRPr sz="2800" i="1"/>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2"/>
          <p:cNvSpPr txBox="1">
            <a:spLocks noGrp="1"/>
          </p:cNvSpPr>
          <p:nvPr>
            <p:ph type="body" idx="2"/>
          </p:nvPr>
        </p:nvSpPr>
        <p:spPr>
          <a:xfrm>
            <a:off x="8515774" y="6485281"/>
            <a:ext cx="3255313" cy="2235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chemeClr val="lt1"/>
              </a:buClr>
              <a:buSzPts val="1000"/>
              <a:buNone/>
            </a:pPr>
            <a:endParaRPr/>
          </a:p>
        </p:txBody>
      </p:sp>
      <p:sp>
        <p:nvSpPr>
          <p:cNvPr id="478" name="Google Shape;478;p42"/>
          <p:cNvSpPr txBox="1">
            <a:spLocks noGrp="1"/>
          </p:cNvSpPr>
          <p:nvPr>
            <p:ph type="ctrTitle"/>
          </p:nvPr>
        </p:nvSpPr>
        <p:spPr>
          <a:xfrm>
            <a:off x="340002" y="236939"/>
            <a:ext cx="11350193" cy="455408"/>
          </a:xfrm>
          <a:prstGeom prst="rect">
            <a:avLst/>
          </a:prstGeom>
          <a:noFill/>
          <a:ln>
            <a:noFill/>
          </a:ln>
        </p:spPr>
        <p:txBody>
          <a:bodyPr spcFirstLastPara="1" wrap="square" lIns="0" tIns="0" rIns="0" bIns="0" anchor="ctr" anchorCtr="0">
            <a:normAutofit/>
          </a:bodyPr>
          <a:lstStyle/>
          <a:p>
            <a:pPr marL="0" lvl="0" indent="0" algn="l" rtl="0">
              <a:lnSpc>
                <a:spcPct val="99107"/>
              </a:lnSpc>
              <a:spcBef>
                <a:spcPts val="0"/>
              </a:spcBef>
              <a:spcAft>
                <a:spcPts val="0"/>
              </a:spcAft>
              <a:buClr>
                <a:schemeClr val="lt1"/>
              </a:buClr>
              <a:buSzPts val="2800"/>
              <a:buFont typeface="Calibri"/>
              <a:buNone/>
            </a:pPr>
            <a:r>
              <a:rPr lang="en-US"/>
              <a:t>Quiz 7</a:t>
            </a:r>
            <a:endParaRPr/>
          </a:p>
        </p:txBody>
      </p:sp>
      <p:sp>
        <p:nvSpPr>
          <p:cNvPr id="479" name="Google Shape;479;p42"/>
          <p:cNvSpPr txBox="1">
            <a:spLocks noGrp="1"/>
          </p:cNvSpPr>
          <p:nvPr>
            <p:ph type="body" idx="1"/>
          </p:nvPr>
        </p:nvSpPr>
        <p:spPr>
          <a:xfrm>
            <a:off x="277188" y="1625768"/>
            <a:ext cx="11350208" cy="44630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b="0"/>
          </a:p>
          <a:p>
            <a:pPr marL="0" lvl="0" indent="0" algn="ctr" rtl="0">
              <a:lnSpc>
                <a:spcPct val="90000"/>
              </a:lnSpc>
              <a:spcBef>
                <a:spcPts val="1000"/>
              </a:spcBef>
              <a:spcAft>
                <a:spcPts val="0"/>
              </a:spcAft>
              <a:buSzPts val="2400"/>
              <a:buNone/>
            </a:pPr>
            <a:endParaRPr b="0"/>
          </a:p>
        </p:txBody>
      </p:sp>
      <p:sp>
        <p:nvSpPr>
          <p:cNvPr id="480" name="Google Shape;480;p42"/>
          <p:cNvSpPr txBox="1"/>
          <p:nvPr/>
        </p:nvSpPr>
        <p:spPr>
          <a:xfrm>
            <a:off x="434991" y="769189"/>
            <a:ext cx="11255204" cy="5133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Select from the below all reasons justifying the importance of teaching children about cyber safety and cyber security, especially how to protect themselves from cyber threats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374151"/>
              </a:buClr>
              <a:buSzPts val="2400"/>
              <a:buFont typeface="Calibri"/>
              <a:buAutoNum type="alphaLcParenR"/>
            </a:pPr>
            <a:r>
              <a:rPr lang="en-US" sz="2400" b="0" i="0" u="none" strike="noStrike" cap="none">
                <a:solidFill>
                  <a:srgbClr val="374151"/>
                </a:solidFill>
                <a:latin typeface="Calibri"/>
                <a:ea typeface="Calibri"/>
                <a:cs typeface="Calibri"/>
                <a:sym typeface="Calibri"/>
              </a:rPr>
              <a:t>Educators have a responsibility to create a safe learning environment for their students, both in the physical and digital realms.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374151"/>
              </a:buClr>
              <a:buSzPts val="2400"/>
              <a:buFont typeface="Calibri"/>
              <a:buAutoNum type="alphaLcParenR"/>
            </a:pPr>
            <a:r>
              <a:rPr lang="en-US" sz="2400" b="0" i="0" u="none" strike="noStrike" cap="none">
                <a:solidFill>
                  <a:srgbClr val="374151"/>
                </a:solidFill>
                <a:latin typeface="Calibri"/>
                <a:ea typeface="Calibri"/>
                <a:cs typeface="Calibri"/>
                <a:sym typeface="Calibri"/>
              </a:rPr>
              <a:t>Teaching the basics of cyber safety and cybersecurity is not anymore, a crucial component of digital literacy education, because children understand more than their educators when it comes to technology.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374151"/>
              </a:buClr>
              <a:buSzPts val="2400"/>
              <a:buFont typeface="Calibri"/>
              <a:buAutoNum type="alphaLcParenR"/>
            </a:pPr>
            <a:r>
              <a:rPr lang="en-US" sz="2400" b="0" i="0" u="none" strike="noStrike" cap="none">
                <a:solidFill>
                  <a:srgbClr val="374151"/>
                </a:solidFill>
                <a:latin typeface="Calibri"/>
                <a:ea typeface="Calibri"/>
                <a:cs typeface="Calibri"/>
                <a:sym typeface="Calibri"/>
              </a:rPr>
              <a:t>Technology usage is a hobby for some tech savvy youth.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374151"/>
              </a:buClr>
              <a:buSzPts val="2400"/>
              <a:buFont typeface="Calibri"/>
              <a:buAutoNum type="alphaLcParenR"/>
            </a:pPr>
            <a:r>
              <a:rPr lang="en-US" sz="2400" b="0" i="0" u="none" strike="noStrike" cap="none">
                <a:solidFill>
                  <a:srgbClr val="374151"/>
                </a:solidFill>
                <a:latin typeface="Calibri"/>
                <a:ea typeface="Calibri"/>
                <a:cs typeface="Calibri"/>
                <a:sym typeface="Calibri"/>
              </a:rPr>
              <a:t>Educators who stay informed about the latest cyber risks are better equipped to educate their students about emerging threats and how to protect themselves.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374151"/>
              </a:buClr>
              <a:buSzPts val="2400"/>
              <a:buFont typeface="Calibri"/>
              <a:buAutoNum type="alphaLcParenR"/>
            </a:pPr>
            <a:r>
              <a:rPr lang="en-US" sz="2400" b="0" i="0" u="none" strike="noStrike" cap="none">
                <a:solidFill>
                  <a:srgbClr val="374151"/>
                </a:solidFill>
                <a:latin typeface="Calibri"/>
                <a:ea typeface="Calibri"/>
                <a:cs typeface="Calibri"/>
                <a:sym typeface="Calibri"/>
              </a:rPr>
              <a:t>In an increasingly digital and interconnected world, understanding cyber safety and cybersecurity is a fundamental life skill. Educators help prepare students for their future careers and personal lives by imparting knowledge in these areas.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2200"/>
              <a:buFont typeface="Calibri"/>
              <a:buNone/>
            </a:pPr>
            <a:endParaRPr sz="2200" b="0" i="0" u="none" strike="noStrike" cap="none">
              <a:solidFill>
                <a:srgbClr val="37415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Reflection </a:t>
            </a:r>
            <a:endParaRPr/>
          </a:p>
        </p:txBody>
      </p:sp>
      <p:sp>
        <p:nvSpPr>
          <p:cNvPr id="487" name="Google Shape;487;p43"/>
          <p:cNvSpPr txBox="1"/>
          <p:nvPr/>
        </p:nvSpPr>
        <p:spPr>
          <a:xfrm>
            <a:off x="2118313" y="1051339"/>
            <a:ext cx="9652800" cy="489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1- </a:t>
            </a:r>
            <a:r>
              <a:rPr lang="en-US" sz="2400" b="0" i="0" u="none" strike="noStrike" cap="none">
                <a:solidFill>
                  <a:schemeClr val="dk1"/>
                </a:solidFill>
                <a:latin typeface="Calibri"/>
                <a:ea typeface="Calibri"/>
                <a:cs typeface="Calibri"/>
                <a:sym typeface="Calibri"/>
              </a:rPr>
              <a:t>Rate your current understanding of cyber threats? What actions would you undertake to raise your understanding?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 </a:t>
            </a:r>
            <a:r>
              <a:rPr lang="en-US" sz="2400" b="0" i="0" u="none" strike="noStrike" cap="none">
                <a:solidFill>
                  <a:srgbClr val="374151"/>
                </a:solidFill>
                <a:latin typeface="Calibri"/>
                <a:ea typeface="Calibri"/>
                <a:cs typeface="Calibri"/>
                <a:sym typeface="Calibri"/>
              </a:rPr>
              <a:t>It reaches your knowledge that families within the locality you are visiting have been increasingly providing their children with some ‘screen time’ at home. They are now more and more allowed to browse the internet. However, you also know that those parents have very limited understanding of cyber safety principles. What would you do to increase the understanding of cyber safety within the community? What activities would you undertake? What would be your main message?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br>
              <a:rPr lang="en-US" sz="2400" b="0" i="0" u="none" strike="noStrike" cap="none">
                <a:solidFill>
                  <a:srgbClr val="000000"/>
                </a:solidFill>
                <a:latin typeface="Calibri"/>
                <a:ea typeface="Calibri"/>
                <a:cs typeface="Calibri"/>
                <a:sym typeface="Calibri"/>
              </a:rPr>
            </a:br>
            <a:r>
              <a:rPr lang="en-US" sz="2400" b="0" i="0" u="none" strike="noStrike" cap="none">
                <a:solidFill>
                  <a:srgbClr val="000000"/>
                </a:solidFill>
                <a:latin typeface="Calibri"/>
                <a:ea typeface="Calibri"/>
                <a:cs typeface="Calibri"/>
                <a:sym typeface="Calibri"/>
              </a:rPr>
              <a:t>3- What </a:t>
            </a:r>
            <a:r>
              <a:rPr lang="en-US" sz="2400">
                <a:latin typeface="Calibri"/>
                <a:ea typeface="Calibri"/>
                <a:cs typeface="Calibri"/>
                <a:sym typeface="Calibri"/>
              </a:rPr>
              <a:t>extracurricular</a:t>
            </a:r>
            <a:r>
              <a:rPr lang="en-US" sz="2400" b="0" i="0" u="none" strike="noStrike" cap="none">
                <a:solidFill>
                  <a:srgbClr val="000000"/>
                </a:solidFill>
                <a:latin typeface="Calibri"/>
                <a:ea typeface="Calibri"/>
                <a:cs typeface="Calibri"/>
                <a:sym typeface="Calibri"/>
              </a:rPr>
              <a:t> activities or events can be organized to help students engage more in learning about Cyber Safety and Cyber Security?</a:t>
            </a:r>
            <a:endParaRPr sz="1400" b="0" i="0" u="none" strike="noStrike" cap="none">
              <a:solidFill>
                <a:srgbClr val="000000"/>
              </a:solidFill>
              <a:latin typeface="Arial"/>
              <a:ea typeface="Arial"/>
              <a:cs typeface="Arial"/>
              <a:sym typeface="Arial"/>
            </a:endParaRPr>
          </a:p>
        </p:txBody>
      </p:sp>
      <p:pic>
        <p:nvPicPr>
          <p:cNvPr id="488" name="Google Shape;488;p43"/>
          <p:cNvPicPr preferRelativeResize="0"/>
          <p:nvPr/>
        </p:nvPicPr>
        <p:blipFill rotWithShape="1">
          <a:blip r:embed="rId3">
            <a:alphaModFix/>
          </a:blip>
          <a:srcRect l="28558" t="68205" r="63328" b="21660"/>
          <a:stretch/>
        </p:blipFill>
        <p:spPr>
          <a:xfrm>
            <a:off x="217080" y="1009006"/>
            <a:ext cx="1742443" cy="1224308"/>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4"/>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Summary</a:t>
            </a:r>
            <a:endParaRPr/>
          </a:p>
        </p:txBody>
      </p:sp>
      <p:sp>
        <p:nvSpPr>
          <p:cNvPr id="495" name="Google Shape;495;p44"/>
          <p:cNvSpPr txBox="1">
            <a:spLocks noGrp="1"/>
          </p:cNvSpPr>
          <p:nvPr>
            <p:ph type="body" idx="1"/>
          </p:nvPr>
        </p:nvSpPr>
        <p:spPr>
          <a:xfrm>
            <a:off x="236546" y="1059099"/>
            <a:ext cx="11350208" cy="971789"/>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1350"/>
              <a:buNone/>
            </a:pPr>
            <a:r>
              <a:rPr lang="en-US" sz="2400">
                <a:latin typeface="Calibri"/>
                <a:ea typeface="Calibri"/>
                <a:cs typeface="Calibri"/>
                <a:sym typeface="Calibri"/>
              </a:rPr>
              <a:t> </a:t>
            </a:r>
            <a:endParaRPr/>
          </a:p>
          <a:p>
            <a:pPr marL="457200" lvl="0" indent="-228600" algn="l" rtl="0">
              <a:lnSpc>
                <a:spcPct val="90000"/>
              </a:lnSpc>
              <a:spcBef>
                <a:spcPts val="1800"/>
              </a:spcBef>
              <a:spcAft>
                <a:spcPts val="0"/>
              </a:spcAft>
              <a:buClr>
                <a:srgbClr val="024A84"/>
              </a:buClr>
              <a:buSzPts val="1350"/>
              <a:buFont typeface="Arial"/>
              <a:buNone/>
            </a:pPr>
            <a:endParaRPr sz="1800"/>
          </a:p>
        </p:txBody>
      </p:sp>
      <p:sp>
        <p:nvSpPr>
          <p:cNvPr id="496" name="Google Shape;496;p44"/>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25000" lnSpcReduction="20000"/>
          </a:bodyPr>
          <a:lstStyle/>
          <a:p>
            <a:pPr marL="457200" lvl="0" indent="-228600" algn="ctr" rtl="0">
              <a:lnSpc>
                <a:spcPct val="90000"/>
              </a:lnSpc>
              <a:spcBef>
                <a:spcPts val="1000"/>
              </a:spcBef>
              <a:spcAft>
                <a:spcPts val="0"/>
              </a:spcAft>
              <a:buClr>
                <a:schemeClr val="lt1"/>
              </a:buClr>
              <a:buSzPts val="900"/>
              <a:buNone/>
            </a:pPr>
            <a:endParaRPr/>
          </a:p>
        </p:txBody>
      </p:sp>
      <p:sp>
        <p:nvSpPr>
          <p:cNvPr id="497" name="Google Shape;497;p44"/>
          <p:cNvSpPr txBox="1"/>
          <p:nvPr/>
        </p:nvSpPr>
        <p:spPr>
          <a:xfrm>
            <a:off x="419837" y="1248916"/>
            <a:ext cx="11350192" cy="4360168"/>
          </a:xfrm>
          <a:prstGeom prst="rect">
            <a:avLst/>
          </a:prstGeom>
          <a:solidFill>
            <a:schemeClr val="lt1"/>
          </a:solidFill>
          <a:ln>
            <a:noFill/>
          </a:ln>
        </p:spPr>
        <p:txBody>
          <a:bodyPr spcFirstLastPara="1" wrap="square" lIns="91425" tIns="45700" rIns="91425" bIns="45700" anchor="t" anchorCtr="0">
            <a:spAutoFit/>
          </a:bodyPr>
          <a:lstStyle/>
          <a:p>
            <a:pPr marL="297816" marR="0" lvl="0" indent="-285750" algn="l" rtl="0">
              <a:lnSpc>
                <a:spcPct val="100000"/>
              </a:lnSpc>
              <a:spcBef>
                <a:spcPts val="0"/>
              </a:spcBef>
              <a:spcAft>
                <a:spcPts val="0"/>
              </a:spcAft>
              <a:buClr>
                <a:srgbClr val="1E4E79"/>
              </a:buClr>
              <a:buSzPts val="2800"/>
              <a:buFont typeface="Arial"/>
              <a:buChar char="•"/>
            </a:pPr>
            <a:r>
              <a:rPr lang="en-US" sz="2400" b="0" i="0" u="none" strike="noStrike" cap="none">
                <a:solidFill>
                  <a:schemeClr val="dk1"/>
                </a:solidFill>
                <a:latin typeface="Calibri"/>
                <a:ea typeface="Calibri"/>
                <a:cs typeface="Calibri"/>
                <a:sym typeface="Calibri"/>
              </a:rPr>
              <a:t>Cyber safety refers to practices and measures aimed at safeguarding individuals, particularly children and young people, from online threats, risks, and inappropriate content. It focuses on promoting responsible and secure online behavior.</a:t>
            </a:r>
            <a:endParaRPr sz="1400" b="0" i="0" u="none" strike="noStrike" cap="none">
              <a:solidFill>
                <a:srgbClr val="000000"/>
              </a:solidFill>
              <a:latin typeface="Arial"/>
              <a:ea typeface="Arial"/>
              <a:cs typeface="Arial"/>
              <a:sym typeface="Arial"/>
            </a:endParaRPr>
          </a:p>
          <a:p>
            <a:pPr marL="297816" marR="0" lvl="0" indent="-285750" algn="l" rtl="0">
              <a:lnSpc>
                <a:spcPct val="100000"/>
              </a:lnSpc>
              <a:spcBef>
                <a:spcPts val="0"/>
              </a:spcBef>
              <a:spcAft>
                <a:spcPts val="0"/>
              </a:spcAft>
              <a:buClr>
                <a:srgbClr val="1E4E79"/>
              </a:buClr>
              <a:buSzPts val="2800"/>
              <a:buFont typeface="Arial"/>
              <a:buChar char="•"/>
            </a:pPr>
            <a:r>
              <a:rPr lang="en-US" sz="2400" b="0" i="0" u="none" strike="noStrike" cap="none">
                <a:solidFill>
                  <a:schemeClr val="dk1"/>
                </a:solidFill>
                <a:latin typeface="Calibri"/>
                <a:ea typeface="Calibri"/>
                <a:cs typeface="Calibri"/>
                <a:sym typeface="Calibri"/>
              </a:rPr>
              <a:t>Cybersecurity is the practice of protecting computer systems, networks, devices, and data from unauthorized access, cyberattacks, data breaches, and other digital threats.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Educators have a responsibility to create a safe learning environment for their students, both in the physical and digital realms.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8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Knowledge of cyber safety enables educators to teach students how to safeguard their privacy and avoid falling victim to scams and identity theft.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8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Educators play a role in promoting responsible online behavior, such as respectful communication, ethical conduct, and digital citizenship.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5"/>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Summary (cont.)</a:t>
            </a:r>
            <a:endParaRPr/>
          </a:p>
        </p:txBody>
      </p:sp>
      <p:sp>
        <p:nvSpPr>
          <p:cNvPr id="504" name="Google Shape;504;p45"/>
          <p:cNvSpPr txBox="1">
            <a:spLocks noGrp="1"/>
          </p:cNvSpPr>
          <p:nvPr>
            <p:ph type="body" idx="1"/>
          </p:nvPr>
        </p:nvSpPr>
        <p:spPr>
          <a:xfrm>
            <a:off x="236546" y="1059099"/>
            <a:ext cx="11350208" cy="971789"/>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1350"/>
              <a:buNone/>
            </a:pPr>
            <a:r>
              <a:rPr lang="en-US" sz="2400">
                <a:latin typeface="Calibri"/>
                <a:ea typeface="Calibri"/>
                <a:cs typeface="Calibri"/>
                <a:sym typeface="Calibri"/>
              </a:rPr>
              <a:t> </a:t>
            </a:r>
            <a:endParaRPr/>
          </a:p>
          <a:p>
            <a:pPr marL="457200" lvl="0" indent="-228600" algn="l" rtl="0">
              <a:lnSpc>
                <a:spcPct val="90000"/>
              </a:lnSpc>
              <a:spcBef>
                <a:spcPts val="1800"/>
              </a:spcBef>
              <a:spcAft>
                <a:spcPts val="0"/>
              </a:spcAft>
              <a:buClr>
                <a:srgbClr val="024A84"/>
              </a:buClr>
              <a:buSzPts val="1350"/>
              <a:buFont typeface="Arial"/>
              <a:buNone/>
            </a:pPr>
            <a:endParaRPr sz="1800"/>
          </a:p>
        </p:txBody>
      </p:sp>
      <p:sp>
        <p:nvSpPr>
          <p:cNvPr id="505" name="Google Shape;505;p45"/>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25000" lnSpcReduction="20000"/>
          </a:bodyPr>
          <a:lstStyle/>
          <a:p>
            <a:pPr marL="457200" lvl="0" indent="-228600" algn="ctr" rtl="0">
              <a:lnSpc>
                <a:spcPct val="90000"/>
              </a:lnSpc>
              <a:spcBef>
                <a:spcPts val="1000"/>
              </a:spcBef>
              <a:spcAft>
                <a:spcPts val="0"/>
              </a:spcAft>
              <a:buClr>
                <a:schemeClr val="lt1"/>
              </a:buClr>
              <a:buSzPts val="900"/>
              <a:buNone/>
            </a:pPr>
            <a:endParaRPr/>
          </a:p>
        </p:txBody>
      </p:sp>
      <p:sp>
        <p:nvSpPr>
          <p:cNvPr id="506" name="Google Shape;506;p45"/>
          <p:cNvSpPr txBox="1"/>
          <p:nvPr/>
        </p:nvSpPr>
        <p:spPr>
          <a:xfrm>
            <a:off x="420895" y="1166445"/>
            <a:ext cx="11350192" cy="2410916"/>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Cyber threats are constantly evolving. Educators who stay informed about the latest cyber risks are better equipped to educate their students about emerging threats and how to protect themselves.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8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Cyber safety and cybersecurity concepts can be integrated into various subjects and curricula. Educators can incorporate these topics into lessons related to technology, science, ethics, and social studies, enhancing the overall education of students.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6"/>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References</a:t>
            </a:r>
            <a:endParaRPr sz="2800"/>
          </a:p>
        </p:txBody>
      </p:sp>
      <p:sp>
        <p:nvSpPr>
          <p:cNvPr id="512" name="Google Shape;512;p46"/>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US"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513" name="Google Shape;513;p46"/>
          <p:cNvSpPr txBox="1"/>
          <p:nvPr/>
        </p:nvSpPr>
        <p:spPr>
          <a:xfrm>
            <a:off x="501805" y="1237785"/>
            <a:ext cx="10917044" cy="5155257"/>
          </a:xfrm>
          <a:prstGeom prst="rect">
            <a:avLst/>
          </a:prstGeom>
          <a:noFill/>
          <a:ln>
            <a:noFill/>
          </a:ln>
        </p:spPr>
        <p:txBody>
          <a:bodyPr spcFirstLastPara="1" wrap="square" lIns="91425" tIns="45700" rIns="91425" bIns="45700" anchor="t" anchorCtr="0">
            <a:spAutoFit/>
          </a:bodyPr>
          <a:lstStyle/>
          <a:p>
            <a:pPr marL="534988" marR="0" lvl="0" indent="-534988"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AI. Questions about Cyber Threats. </a:t>
            </a:r>
            <a:r>
              <a:rPr lang="en-US" sz="240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https://chat.openai.com</a:t>
            </a: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534988" marR="0" lvl="0" indent="-534988"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534988" marR="0" lvl="0" indent="-534988"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RISE. (2022) Teacher Competency Framework. </a:t>
            </a:r>
            <a:endParaRPr sz="1400" b="0" i="0" u="none" strike="noStrike" cap="none">
              <a:solidFill>
                <a:srgbClr val="000000"/>
              </a:solidFill>
              <a:latin typeface="Arial"/>
              <a:ea typeface="Arial"/>
              <a:cs typeface="Arial"/>
              <a:sym typeface="Arial"/>
            </a:endParaRPr>
          </a:p>
          <a:p>
            <a:pPr marL="534988" marR="0" lvl="0" indent="-534988"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534988" marR="0" lvl="0" indent="-534988" algn="l" rtl="0">
              <a:lnSpc>
                <a:spcPct val="100000"/>
              </a:lnSpc>
              <a:spcBef>
                <a:spcPts val="0"/>
              </a:spcBef>
              <a:spcAft>
                <a:spcPts val="0"/>
              </a:spcAft>
              <a:buClr>
                <a:srgbClr val="000000"/>
              </a:buClr>
              <a:buSzPts val="2400"/>
              <a:buFont typeface="Arial"/>
              <a:buNone/>
            </a:pPr>
            <a:r>
              <a:rPr lang="en-US" sz="2400" b="0" i="0" u="none" strike="noStrike" cap="none">
                <a:solidFill>
                  <a:srgbClr val="222222"/>
                </a:solidFill>
                <a:latin typeface="Calibri"/>
                <a:ea typeface="Calibri"/>
                <a:cs typeface="Calibri"/>
                <a:sym typeface="Calibri"/>
              </a:rPr>
              <a:t>Stauffacher, D., &amp; Force, I. T. (2005). Information and communication technology for peace: The role of ICT in preventing, responding to and recovering from conflict. Retrieved from </a:t>
            </a:r>
            <a:r>
              <a:rPr lang="en-US" sz="2400" b="0" i="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https://unesdoc.unesco.org/ark:/48223/pf0000143797?posInSet=9&amp;queryId=N-EXPLORE-f7eeb41c-bca7-4001-910c-760b4455278b</a:t>
            </a:r>
            <a:r>
              <a:rPr lang="en-US" sz="2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534988" marR="0" lvl="0" indent="-534988"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534988" marR="0" lvl="0" indent="-534988"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UNESCO. (23 Aug 2023).  Online (Cyber) Safety Practices and Tools for Teachers and Learners. Online Presentation as part of the MIL-CSE Focused e-Learning Course</a:t>
            </a:r>
            <a:endParaRPr sz="1400" b="0" i="0" u="none" strike="noStrike" cap="none">
              <a:solidFill>
                <a:srgbClr val="000000"/>
              </a:solidFill>
              <a:latin typeface="Arial"/>
              <a:ea typeface="Arial"/>
              <a:cs typeface="Arial"/>
              <a:sym typeface="Arial"/>
            </a:endParaRPr>
          </a:p>
          <a:p>
            <a:pPr marL="534988" marR="0" lvl="0" indent="-534988"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534988" marR="0" lvl="0" indent="-534988"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7"/>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US" sz="2800" b="1"/>
              <a:t>References</a:t>
            </a:r>
            <a:endParaRPr sz="2800"/>
          </a:p>
        </p:txBody>
      </p:sp>
      <p:sp>
        <p:nvSpPr>
          <p:cNvPr id="519" name="Google Shape;519;p47"/>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US"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520" name="Google Shape;520;p47"/>
          <p:cNvSpPr txBox="1"/>
          <p:nvPr/>
        </p:nvSpPr>
        <p:spPr>
          <a:xfrm>
            <a:off x="501805" y="880946"/>
            <a:ext cx="10917000" cy="3678600"/>
          </a:xfrm>
          <a:prstGeom prst="rect">
            <a:avLst/>
          </a:prstGeom>
          <a:noFill/>
          <a:ln>
            <a:noFill/>
          </a:ln>
        </p:spPr>
        <p:txBody>
          <a:bodyPr spcFirstLastPara="1" wrap="square" lIns="91425" tIns="45700" rIns="91425" bIns="45700" anchor="t" anchorCtr="0">
            <a:spAutoFit/>
          </a:bodyPr>
          <a:lstStyle/>
          <a:p>
            <a:pPr marL="534988" marR="0" lvl="0" indent="-534988"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46088" marR="0" lvl="0" indent="-446088"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UNESCO. (2023). Enhancing ICT for Youth for Better Information [An online course on UNESCO Teacher Platform] Retrieved from </a:t>
            </a:r>
            <a:r>
              <a:rPr lang="en-US" sz="240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https://mmteacherplatform.net/en/courses</a:t>
            </a:r>
            <a:endParaRPr sz="2400" b="0" i="0" u="sng" strike="noStrike" cap="none">
              <a:solidFill>
                <a:srgbClr val="0563C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57188" marR="0" lvl="0" indent="-357188"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UNESCO. (2002). I</a:t>
            </a:r>
            <a:r>
              <a:rPr lang="en-US" sz="2400" b="0" i="0" u="none" strike="noStrike" cap="none">
                <a:solidFill>
                  <a:schemeClr val="dk1"/>
                </a:solidFill>
                <a:latin typeface="Calibri"/>
                <a:ea typeface="Calibri"/>
                <a:cs typeface="Calibri"/>
                <a:sym typeface="Calibri"/>
              </a:rPr>
              <a:t>nformation insecurity: a survival guide to the uncharted territories of cyber-threats and cyber-security. Retrieved from </a:t>
            </a:r>
            <a:r>
              <a:rPr lang="en-US" sz="2400" b="0" i="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https://unesdoc.unesco.org/ark:/48223/pf0000143889?posInSet=1&amp;queryId=a3e7bb0e-01c9-4482-a271-c1241ee84191</a:t>
            </a:r>
            <a:r>
              <a:rPr lang="en-US" sz="2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534988" marR="0" lvl="0" indent="-534988"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8"/>
          <p:cNvSpPr txBox="1">
            <a:spLocks noGrp="1"/>
          </p:cNvSpPr>
          <p:nvPr>
            <p:ph type="body" idx="3"/>
          </p:nvPr>
        </p:nvSpPr>
        <p:spPr>
          <a:xfrm>
            <a:off x="191387" y="2259249"/>
            <a:ext cx="11759608" cy="86177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6000"/>
              <a:buNone/>
            </a:pPr>
            <a:r>
              <a:rPr lang="en-US">
                <a:latin typeface="Century Gothic"/>
                <a:ea typeface="Century Gothic"/>
                <a:cs typeface="Century Gothic"/>
                <a:sym typeface="Century Gothic"/>
              </a:rPr>
              <a:t>Thank You.</a:t>
            </a:r>
            <a:endParaRPr/>
          </a:p>
        </p:txBody>
      </p:sp>
      <p:sp>
        <p:nvSpPr>
          <p:cNvPr id="526" name="Google Shape;526;p48"/>
          <p:cNvSpPr txBox="1">
            <a:spLocks noGrp="1"/>
          </p:cNvSpPr>
          <p:nvPr>
            <p:ph type="body" idx="4"/>
          </p:nvPr>
        </p:nvSpPr>
        <p:spPr>
          <a:xfrm>
            <a:off x="4467278" y="6488755"/>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E75B5"/>
              </a:buClr>
              <a:buSzPts val="9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8" ma:contentTypeDescription="Create a new document." ma:contentTypeScope="" ma:versionID="969d715efb601fe2e3e582c3b4f58360">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57e78e5457c51dae7a126fa1b5db5135"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ea937c-e0f5-48c9-8c2c-e5ecc0322dfb}"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799ec2-212c-48b5-b7ff-d14ec6cbce2b" xsi:nil="true"/>
    <lcf76f155ced4ddcb4097134ff3c332f xmlns="f8ef70f3-4e3d-42be-bd40-fbc1cacc15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A516D7-1D61-4420-B219-5578B64203DF}"/>
</file>

<file path=customXml/itemProps2.xml><?xml version="1.0" encoding="utf-8"?>
<ds:datastoreItem xmlns:ds="http://schemas.openxmlformats.org/officeDocument/2006/customXml" ds:itemID="{140BABCD-92F0-4B29-B855-3003FDC5CEE7}"/>
</file>

<file path=customXml/itemProps3.xml><?xml version="1.0" encoding="utf-8"?>
<ds:datastoreItem xmlns:ds="http://schemas.openxmlformats.org/officeDocument/2006/customXml" ds:itemID="{0E5311F8-2970-4D15-BA19-5F1B06408FCB}"/>
</file>

<file path=docProps/app.xml><?xml version="1.0" encoding="utf-8"?>
<Properties xmlns="http://schemas.openxmlformats.org/officeDocument/2006/extended-properties" xmlns:vt="http://schemas.openxmlformats.org/officeDocument/2006/docPropsVTypes">
  <TotalTime>1</TotalTime>
  <Words>10028</Words>
  <Application>Microsoft Office PowerPoint</Application>
  <PresentationFormat>Widescreen</PresentationFormat>
  <Paragraphs>819</Paragraphs>
  <Slides>96</Slides>
  <Notes>96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vt:lpstr>
      <vt:lpstr>Calibri</vt:lpstr>
      <vt:lpstr>Calibri Light</vt:lpstr>
      <vt:lpstr>Century Gothic</vt:lpstr>
      <vt:lpstr>Helvetica Neue</vt:lpstr>
      <vt:lpstr>Noto Sans Symbols</vt:lpstr>
      <vt:lpstr>PT Serif</vt:lpstr>
      <vt:lpstr>Office Theme</vt:lpstr>
      <vt:lpstr>Media and Information Literacy  through Conflict Sensitive Education (MIL-CSE)</vt:lpstr>
      <vt:lpstr>Media &amp; Information Literacy through Conflict Sensitive Education (MIL-CSE)</vt:lpstr>
      <vt:lpstr>Learning Objectives</vt:lpstr>
      <vt:lpstr>Module Outcomes</vt:lpstr>
      <vt:lpstr>Success Indicators and Competencies </vt:lpstr>
      <vt:lpstr>Success Indicators and Competencies </vt:lpstr>
      <vt:lpstr>Success Indicators and Competencies </vt:lpstr>
      <vt:lpstr>PowerPoint Presentation</vt:lpstr>
      <vt:lpstr>PowerPoint Presentation</vt:lpstr>
      <vt:lpstr>What does cultural sensitivity mean?</vt:lpstr>
      <vt:lpstr>What is meant by inter-religious dialogue?</vt:lpstr>
      <vt:lpstr>What are the key characteristics of constructive Inter-religious dialogue?</vt:lpstr>
      <vt:lpstr>Why is Intercultural &amp; Inter-religious dialogue important in Myanmar?</vt:lpstr>
      <vt:lpstr>Why is it important to learn about cultural &amp; religious diversity in Myanmar?</vt:lpstr>
      <vt:lpstr>Why is it important to learn about cultural &amp; religious diversity in Myanmar? </vt:lpstr>
      <vt:lpstr>Quiz 1</vt:lpstr>
      <vt:lpstr>What are the basic dos and don’ts that educators need to teach their students?</vt:lpstr>
      <vt:lpstr>Quiz 2</vt:lpstr>
      <vt:lpstr>What are the basic dos and don’ts that educators need to teach their students?</vt:lpstr>
      <vt:lpstr>What are the basic dos and don’ts that educators need to teach their students?</vt:lpstr>
      <vt:lpstr>What are the basic dos and don’ts that educators need to teach their students?</vt:lpstr>
      <vt:lpstr>How can teachers foster intercultural/ interreligious dialogue?</vt:lpstr>
      <vt:lpstr>How can teachers foster intercultural/ interreligious dialogue? (cont.)</vt:lpstr>
      <vt:lpstr>How can teachers foster intercultural/ interreligious dialogue? (cont.)</vt:lpstr>
      <vt:lpstr>How can teachers foster intercultural/ interreligious dialogue? (cont.)</vt:lpstr>
      <vt:lpstr>Quiz 3</vt:lpstr>
      <vt:lpstr>Quiz 4</vt:lpstr>
      <vt:lpstr>PowerPoint Presentation</vt:lpstr>
      <vt:lpstr>Activity 1: Cultural Storytelling &amp; Cultural Exchange</vt:lpstr>
      <vt:lpstr>Activity 1: Cultural Storytelling &amp; Cultural Exchange</vt:lpstr>
      <vt:lpstr>Activity 1: Cultural Storytelling &amp; Cultural Exchange</vt:lpstr>
      <vt:lpstr>Scenario 1: Cultural Storytelling &amp; Cultural Exchange (cont.)</vt:lpstr>
      <vt:lpstr>Activity 2: Community Dialogue Evening</vt:lpstr>
      <vt:lpstr>Scenario 2: Community Dialogue Evening</vt:lpstr>
      <vt:lpstr>Quiz 5</vt:lpstr>
      <vt:lpstr>Activity 3: Empathy Circle</vt:lpstr>
      <vt:lpstr>Activity 3: Empathy Circle</vt:lpstr>
      <vt:lpstr>Activity 3: Empathy Circle</vt:lpstr>
      <vt:lpstr>Scenario 3: Empathy Circle (cont.)</vt:lpstr>
      <vt:lpstr>Scenario 3: Empathy Circle (cont.)</vt:lpstr>
      <vt:lpstr>Quiz 6</vt:lpstr>
      <vt:lpstr>Reflection </vt:lpstr>
      <vt:lpstr>Summary</vt:lpstr>
      <vt:lpstr>Summary (cont.)</vt:lpstr>
      <vt:lpstr>References</vt:lpstr>
      <vt:lpstr>References</vt:lpstr>
      <vt:lpstr>References</vt:lpstr>
      <vt:lpstr>PowerPoint Presentation</vt:lpstr>
      <vt:lpstr>Media and Information Literacy through Conflict Sensitive Education (MIL-CSE)</vt:lpstr>
      <vt:lpstr>Media &amp; Information Literacy through Conflict Sensitive Education (MIL-CSE)</vt:lpstr>
      <vt:lpstr>Learning Objectives</vt:lpstr>
      <vt:lpstr>Module Outcomes</vt:lpstr>
      <vt:lpstr>Success Indicators and Competencies </vt:lpstr>
      <vt:lpstr>Success Indicators and Competencies </vt:lpstr>
      <vt:lpstr>PowerPoint Presentation</vt:lpstr>
      <vt:lpstr>What is meant by Cyber Safety? </vt:lpstr>
      <vt:lpstr>What are the key aspects of Cyber Safety? </vt:lpstr>
      <vt:lpstr>What is meant by Cyber Security? </vt:lpstr>
      <vt:lpstr>What is meant by Cyber Security? </vt:lpstr>
      <vt:lpstr>What is the difference between cyber safety and cyber security?</vt:lpstr>
      <vt:lpstr>What is the difference between cyber safety and cyber security? (cont.)</vt:lpstr>
      <vt:lpstr>Why do educators need to be aware of the basics of cyber safety? </vt:lpstr>
      <vt:lpstr>Why do educators need to be aware of the basics of cyber safety? </vt:lpstr>
      <vt:lpstr> Quiz 1</vt:lpstr>
      <vt:lpstr>Quiz 2</vt:lpstr>
      <vt:lpstr>PowerPoint Presentation</vt:lpstr>
      <vt:lpstr>Activity 1: Creating Strong Passwords for Mobile Device Security </vt:lpstr>
      <vt:lpstr>Activity 1: Creating Strong Passwords for Mobile Device Security </vt:lpstr>
      <vt:lpstr>Activity 1: Creating Strong Passwords for Mobile Device Security (cont.)</vt:lpstr>
      <vt:lpstr>Activity 1: Creating Strong Passwords for Mobile Device Security (cont.)</vt:lpstr>
      <vt:lpstr>Activity 1: Creating Strong Passwords for Mobile Device Security (cont.)</vt:lpstr>
      <vt:lpstr>Quiz 3</vt:lpstr>
      <vt:lpstr>Activity 2: Exploring biometric authentication for mobile device security</vt:lpstr>
      <vt:lpstr>Activity 2: Exploring biometric authentication for mobile device security</vt:lpstr>
      <vt:lpstr>Activity 2: Exploring biometric authentication for mobile device security</vt:lpstr>
      <vt:lpstr>Activity 3: Exploring biometric authentication for mobile device security</vt:lpstr>
      <vt:lpstr>Activity 3: Introducing Multi-Factor Authentication (MFA) (Cont.)</vt:lpstr>
      <vt:lpstr>Activity 3: Introducing Multi-Factor Authentication (MFA) (Cont.)</vt:lpstr>
      <vt:lpstr>Activity 3: Introducing Multi-Factor Authentication (MFA) (Cont.)</vt:lpstr>
      <vt:lpstr>Scenario 3: Introducing Multi-Factor Authentication (MFA) (Cont.)</vt:lpstr>
      <vt:lpstr>Quiz 4</vt:lpstr>
      <vt:lpstr>Quiz 5</vt:lpstr>
      <vt:lpstr>Activity 4: Introducing Common Cyber Threats </vt:lpstr>
      <vt:lpstr>Activity 4: Introducing Common Cyber Threats </vt:lpstr>
      <vt:lpstr>Activity 4: Introducing Common Cyber Threats (Cont.)</vt:lpstr>
      <vt:lpstr>Activity 4: Introducing Common Cyber Threats (Cont.)</vt:lpstr>
      <vt:lpstr>Scenario 4: Introducing Common Cyber Threats (Cont.)</vt:lpstr>
      <vt:lpstr>Scenario 4: Introducing Common Cyber Threats (Cont.)</vt:lpstr>
      <vt:lpstr>Quiz 6</vt:lpstr>
      <vt:lpstr>Quiz 7</vt:lpstr>
      <vt:lpstr>Reflection </vt:lpstr>
      <vt:lpstr>Summary</vt:lpstr>
      <vt:lpstr>Summary (cont.)</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 Wut Yi</dc:creator>
  <cp:lastModifiedBy>Mon, Wut Yi</cp:lastModifiedBy>
  <cp:revision>3</cp:revision>
  <dcterms:created xsi:type="dcterms:W3CDTF">2024-11-13T09:57:36Z</dcterms:created>
  <dcterms:modified xsi:type="dcterms:W3CDTF">2024-11-13T09:58:57Z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