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5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0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02.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6.xml" ContentType="application/vnd.openxmlformats-officedocument.presentationml.tags+xml"/>
  <Override PartName="/ppt/tags/tag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68.xml" ContentType="application/vnd.openxmlformats-officedocument.presentationml.tags+xml"/>
  <Override PartName="/ppt/tags/tag9.xml" ContentType="application/vnd.openxmlformats-officedocument.presentationml.tags+xml"/>
  <Override PartName="/ppt/tags/tag71.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ppt/tags/tag6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70.xml" ContentType="application/vnd.openxmlformats-officedocument.presentationml.tags+xml"/>
  <Override PartName="/ppt/tags/tag8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86.xml" ContentType="application/vnd.openxmlformats-officedocument.presentationml.tags+xml"/>
  <Override PartName="/ppt/tags/tag51.xml" ContentType="application/vnd.openxmlformats-officedocument.presentationml.tags+xml"/>
  <Override PartName="/ppt/tags/tag78.xml" ContentType="application/vnd.openxmlformats-officedocument.presentationml.tags+xml"/>
  <Override PartName="/ppt/tags/tag17.xml" ContentType="application/vnd.openxmlformats-officedocument.presentationml.tags+xml"/>
  <Override PartName="/ppt/tags/tag87.xml" ContentType="application/vnd.openxmlformats-officedocument.presentationml.tags+xml"/>
  <Override PartName="/ppt/tags/tag75.xml" ContentType="application/vnd.openxmlformats-officedocument.presentationml.tags+xml"/>
  <Override PartName="/ppt/tags/tag79.xml" ContentType="application/vnd.openxmlformats-officedocument.presentationml.tags+xml"/>
  <Override PartName="/ppt/tags/tag88.xml" ContentType="application/vnd.openxmlformats-officedocument.presentationml.tags+xml"/>
  <Override PartName="/ppt/tags/tag18.xml" ContentType="application/vnd.openxmlformats-officedocument.presentationml.tags+xml"/>
  <Override PartName="/ppt/tags/tag73.xml" ContentType="application/vnd.openxmlformats-officedocument.presentationml.tags+xml"/>
  <Override PartName="/ppt/tags/tag80.xml" ContentType="application/vnd.openxmlformats-officedocument.presentationml.tags+xml"/>
  <Override PartName="/ppt/tags/tag76.xml" ContentType="application/vnd.openxmlformats-officedocument.presentationml.tags+xml"/>
  <Override PartName="/ppt/tags/tag81.xml" ContentType="application/vnd.openxmlformats-officedocument.presentationml.tags+xml"/>
  <Override PartName="/ppt/tags/tag72.xml" ContentType="application/vnd.openxmlformats-officedocument.presentationml.tags+xml"/>
  <Override PartName="/ppt/tags/tag82.xml" ContentType="application/vnd.openxmlformats-officedocument.presentationml.tags+xml"/>
  <Override PartName="/ppt/tags/tag77.xml" ContentType="application/vnd.openxmlformats-officedocument.presentationml.tags+xml"/>
  <Override PartName="/ppt/tags/tag83.xml" ContentType="application/vnd.openxmlformats-officedocument.presentationml.tags+xml"/>
  <Override PartName="/ppt/tags/tag74.xml" ContentType="application/vnd.openxmlformats-officedocument.presentationml.tags+xml"/>
  <Override PartName="/ppt/tags/tag84.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3"/>
  </p:notesMasterIdLst>
  <p:sldIdLst>
    <p:sldId id="476" r:id="rId2"/>
    <p:sldId id="477" r:id="rId3"/>
    <p:sldId id="280" r:id="rId4"/>
    <p:sldId id="412" r:id="rId5"/>
    <p:sldId id="513" r:id="rId6"/>
    <p:sldId id="514" r:id="rId7"/>
    <p:sldId id="343" r:id="rId8"/>
    <p:sldId id="472" r:id="rId9"/>
    <p:sldId id="473" r:id="rId10"/>
    <p:sldId id="475" r:id="rId11"/>
    <p:sldId id="474" r:id="rId12"/>
    <p:sldId id="482" r:id="rId13"/>
    <p:sldId id="515" r:id="rId14"/>
    <p:sldId id="516" r:id="rId15"/>
    <p:sldId id="479" r:id="rId16"/>
    <p:sldId id="483" r:id="rId17"/>
    <p:sldId id="484" r:id="rId18"/>
    <p:sldId id="485" r:id="rId19"/>
    <p:sldId id="480" r:id="rId20"/>
    <p:sldId id="481" r:id="rId21"/>
    <p:sldId id="486" r:id="rId22"/>
    <p:sldId id="416" r:id="rId23"/>
    <p:sldId id="487" r:id="rId24"/>
    <p:sldId id="495" r:id="rId25"/>
    <p:sldId id="496" r:id="rId26"/>
    <p:sldId id="494" r:id="rId27"/>
    <p:sldId id="415" r:id="rId28"/>
    <p:sldId id="498" r:id="rId29"/>
    <p:sldId id="499" r:id="rId30"/>
    <p:sldId id="500" r:id="rId31"/>
    <p:sldId id="502" r:id="rId32"/>
    <p:sldId id="503" r:id="rId33"/>
    <p:sldId id="505" r:id="rId34"/>
    <p:sldId id="506" r:id="rId35"/>
    <p:sldId id="504" r:id="rId36"/>
    <p:sldId id="512" r:id="rId37"/>
    <p:sldId id="510" r:id="rId38"/>
    <p:sldId id="507" r:id="rId39"/>
    <p:sldId id="508" r:id="rId40"/>
    <p:sldId id="509" r:id="rId41"/>
    <p:sldId id="297" r:id="rId42"/>
    <p:sldId id="517" r:id="rId43"/>
    <p:sldId id="518" r:id="rId44"/>
    <p:sldId id="519" r:id="rId45"/>
    <p:sldId id="520" r:id="rId46"/>
    <p:sldId id="521" r:id="rId47"/>
    <p:sldId id="522" r:id="rId48"/>
    <p:sldId id="523" r:id="rId49"/>
    <p:sldId id="489" r:id="rId50"/>
    <p:sldId id="490" r:id="rId51"/>
    <p:sldId id="491" r:id="rId52"/>
    <p:sldId id="492" r:id="rId53"/>
    <p:sldId id="493" r:id="rId54"/>
    <p:sldId id="344" r:id="rId55"/>
    <p:sldId id="524" r:id="rId56"/>
    <p:sldId id="525" r:id="rId57"/>
    <p:sldId id="526" r:id="rId58"/>
    <p:sldId id="527" r:id="rId59"/>
    <p:sldId id="528" r:id="rId60"/>
    <p:sldId id="529" r:id="rId61"/>
    <p:sldId id="530" r:id="rId62"/>
    <p:sldId id="532" r:id="rId63"/>
    <p:sldId id="533" r:id="rId64"/>
    <p:sldId id="534" r:id="rId65"/>
    <p:sldId id="535" r:id="rId66"/>
    <p:sldId id="546" r:id="rId67"/>
    <p:sldId id="547" r:id="rId68"/>
    <p:sldId id="548" r:id="rId69"/>
    <p:sldId id="549" r:id="rId70"/>
    <p:sldId id="550" r:id="rId71"/>
    <p:sldId id="551" r:id="rId72"/>
    <p:sldId id="545" r:id="rId73"/>
    <p:sldId id="552" r:id="rId74"/>
    <p:sldId id="501" r:id="rId75"/>
    <p:sldId id="553" r:id="rId76"/>
    <p:sldId id="554" r:id="rId77"/>
    <p:sldId id="555" r:id="rId78"/>
    <p:sldId id="556" r:id="rId79"/>
    <p:sldId id="542" r:id="rId80"/>
    <p:sldId id="544" r:id="rId81"/>
    <p:sldId id="447" r:id="rId82"/>
    <p:sldId id="279" r:id="rId83"/>
    <p:sldId id="557" r:id="rId84"/>
    <p:sldId id="558" r:id="rId85"/>
    <p:sldId id="559" r:id="rId86"/>
    <p:sldId id="560" r:id="rId87"/>
    <p:sldId id="561" r:id="rId88"/>
    <p:sldId id="562" r:id="rId89"/>
    <p:sldId id="563" r:id="rId90"/>
    <p:sldId id="436" r:id="rId91"/>
    <p:sldId id="452" r:id="rId92"/>
    <p:sldId id="441" r:id="rId93"/>
    <p:sldId id="442" r:id="rId94"/>
    <p:sldId id="564" r:id="rId95"/>
    <p:sldId id="565" r:id="rId96"/>
    <p:sldId id="566" r:id="rId97"/>
    <p:sldId id="567" r:id="rId98"/>
    <p:sldId id="568" r:id="rId99"/>
    <p:sldId id="569" r:id="rId100"/>
    <p:sldId id="570" r:id="rId101"/>
    <p:sldId id="571" r:id="rId102"/>
    <p:sldId id="572" r:id="rId103"/>
    <p:sldId id="573" r:id="rId104"/>
    <p:sldId id="310" r:id="rId105"/>
    <p:sldId id="541" r:id="rId106"/>
    <p:sldId id="574" r:id="rId107"/>
    <p:sldId id="575" r:id="rId108"/>
    <p:sldId id="576" r:id="rId109"/>
    <p:sldId id="577" r:id="rId110"/>
    <p:sldId id="531" r:id="rId111"/>
    <p:sldId id="461" r:id="rId112"/>
    <p:sldId id="578" r:id="rId113"/>
    <p:sldId id="579" r:id="rId114"/>
    <p:sldId id="580" r:id="rId115"/>
    <p:sldId id="581" r:id="rId116"/>
    <p:sldId id="536" r:id="rId117"/>
    <p:sldId id="537" r:id="rId118"/>
    <p:sldId id="538" r:id="rId119"/>
    <p:sldId id="539" r:id="rId120"/>
    <p:sldId id="540" r:id="rId121"/>
    <p:sldId id="450" r:id="rId122"/>
    <p:sldId id="582" r:id="rId123"/>
    <p:sldId id="583" r:id="rId124"/>
    <p:sldId id="543" r:id="rId125"/>
    <p:sldId id="584" r:id="rId126"/>
    <p:sldId id="585" r:id="rId127"/>
    <p:sldId id="586" r:id="rId128"/>
    <p:sldId id="587" r:id="rId129"/>
    <p:sldId id="588" r:id="rId130"/>
    <p:sldId id="589" r:id="rId131"/>
    <p:sldId id="306"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8/10/relationships/authors" Targe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139"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4594A-7E8B-437E-852A-1630CAB933F7}" type="doc">
      <dgm:prSet loTypeId="urn:microsoft.com/office/officeart/2005/8/layout/venn1" loCatId="relationship" qsTypeId="urn:microsoft.com/office/officeart/2005/8/quickstyle/simple1" qsCatId="simple" csTypeId="urn:microsoft.com/office/officeart/2005/8/colors/accent1_2" csCatId="accent1" phldr="1"/>
      <dgm:spPr/>
    </dgm:pt>
    <dgm:pt modelId="{DE13A807-43AA-4662-A09F-0731C47F364D}">
      <dgm:prSet phldrT="[Text]" custT="1">
        <dgm:style>
          <a:lnRef idx="3">
            <a:schemeClr val="lt1"/>
          </a:lnRef>
          <a:fillRef idx="1">
            <a:schemeClr val="dk1"/>
          </a:fillRef>
          <a:effectRef idx="1">
            <a:schemeClr val="dk1"/>
          </a:effectRef>
          <a:fontRef idx="minor">
            <a:schemeClr val="lt1"/>
          </a:fontRef>
        </dgm:style>
      </dgm:prSet>
      <dgm:spPr>
        <a:solidFill>
          <a:srgbClr val="FF0000">
            <a:alpha val="54118"/>
          </a:srgbClr>
        </a:solidFill>
      </dgm:spPr>
      <dgm:t>
        <a:bodyPr/>
        <a:lstStyle/>
        <a:p>
          <a:pPr algn="r">
            <a:lnSpc>
              <a:spcPct val="100000"/>
            </a:lnSpc>
            <a:spcAft>
              <a:spcPts val="0"/>
            </a:spcAft>
          </a:pPr>
          <a:endParaRPr lang="en-US" sz="1200" dirty="0">
            <a:solidFill>
              <a:schemeClr val="bg1"/>
            </a:solidFill>
            <a:latin typeface="Pyidaungsu" panose="020B0502040204020203" pitchFamily="34" charset="0"/>
            <a:cs typeface="Pyidaungsu" panose="020B0502040204020203" pitchFamily="34" charset="0"/>
          </a:endParaRPr>
        </a:p>
      </dgm:t>
    </dgm:pt>
    <dgm:pt modelId="{9D72F7F1-76E1-4829-ADAA-3EEE065B5CA1}" type="sibTrans" cxnId="{51A5B664-3BC7-4965-B263-CB2F1AA6D7C0}">
      <dgm:prSet/>
      <dgm:spPr/>
      <dgm:t>
        <a:bodyPr/>
        <a:lstStyle/>
        <a:p>
          <a:endParaRPr lang="en-US"/>
        </a:p>
      </dgm:t>
    </dgm:pt>
    <dgm:pt modelId="{BDED3AAC-399D-43A9-8BFD-D35A57CFA2D0}" type="parTrans" cxnId="{51A5B664-3BC7-4965-B263-CB2F1AA6D7C0}">
      <dgm:prSet/>
      <dgm:spPr/>
      <dgm:t>
        <a:bodyPr/>
        <a:lstStyle/>
        <a:p>
          <a:endParaRPr lang="en-US"/>
        </a:p>
      </dgm:t>
    </dgm:pt>
    <dgm:pt modelId="{941AD115-4F4C-4D8F-924E-478609ABA5AA}">
      <dgm:prSet phldrT="[Text]" custT="1"/>
      <dgm:spPr>
        <a:solidFill>
          <a:srgbClr val="000000">
            <a:alpha val="70980"/>
          </a:srgbClr>
        </a:solidFill>
      </dgm:spPr>
      <dgm:t>
        <a:bodyPr/>
        <a:lstStyle/>
        <a:p>
          <a:pPr algn="ctr">
            <a:lnSpc>
              <a:spcPct val="100000"/>
            </a:lnSpc>
            <a:spcAft>
              <a:spcPts val="0"/>
            </a:spcAft>
          </a:pPr>
          <a:endParaRPr lang="my-MM" sz="1200" dirty="0">
            <a:solidFill>
              <a:schemeClr val="bg1"/>
            </a:solidFill>
          </a:endParaRPr>
        </a:p>
      </dgm:t>
    </dgm:pt>
    <dgm:pt modelId="{9A4CF26E-53EC-426F-80D2-993AA7B73F40}" type="sibTrans" cxnId="{6F8C392F-0F38-413C-92CE-B088814D4211}">
      <dgm:prSet/>
      <dgm:spPr/>
      <dgm:t>
        <a:bodyPr/>
        <a:lstStyle/>
        <a:p>
          <a:endParaRPr lang="en-US"/>
        </a:p>
      </dgm:t>
    </dgm:pt>
    <dgm:pt modelId="{61F27866-9968-4BCC-B3E2-A01A0D8BB340}" type="parTrans" cxnId="{6F8C392F-0F38-413C-92CE-B088814D4211}">
      <dgm:prSet/>
      <dgm:spPr/>
      <dgm:t>
        <a:bodyPr/>
        <a:lstStyle/>
        <a:p>
          <a:endParaRPr lang="en-US"/>
        </a:p>
      </dgm:t>
    </dgm:pt>
    <dgm:pt modelId="{CA053B62-E8C6-473C-84F8-C06111A4BD93}" type="pres">
      <dgm:prSet presAssocID="{7914594A-7E8B-437E-852A-1630CAB933F7}" presName="compositeShape" presStyleCnt="0">
        <dgm:presLayoutVars>
          <dgm:chMax val="7"/>
          <dgm:dir/>
          <dgm:resizeHandles val="exact"/>
        </dgm:presLayoutVars>
      </dgm:prSet>
      <dgm:spPr/>
    </dgm:pt>
    <dgm:pt modelId="{532069B3-5659-4EF1-9E6E-3F7B804EB247}" type="pres">
      <dgm:prSet presAssocID="{DE13A807-43AA-4662-A09F-0731C47F364D}" presName="circ1" presStyleLbl="vennNode1" presStyleIdx="0" presStyleCnt="2" custScaleX="105410" custScaleY="102192" custLinFactNeighborX="69501" custLinFactNeighborY="3896"/>
      <dgm:spPr/>
    </dgm:pt>
    <dgm:pt modelId="{0261D066-C7D5-4FF1-AA7D-8A2B15CFA578}" type="pres">
      <dgm:prSet presAssocID="{DE13A807-43AA-4662-A09F-0731C47F364D}" presName="circ1Tx" presStyleLbl="revTx" presStyleIdx="0" presStyleCnt="0">
        <dgm:presLayoutVars>
          <dgm:chMax val="0"/>
          <dgm:chPref val="0"/>
          <dgm:bulletEnabled val="1"/>
        </dgm:presLayoutVars>
      </dgm:prSet>
      <dgm:spPr/>
    </dgm:pt>
    <dgm:pt modelId="{4A5E6674-FE05-4A65-AE73-9FEE83499A3C}" type="pres">
      <dgm:prSet presAssocID="{941AD115-4F4C-4D8F-924E-478609ABA5AA}" presName="circ2" presStyleLbl="vennNode1" presStyleIdx="1" presStyleCnt="2" custScaleX="104861" custScaleY="101966" custLinFactNeighborX="-56423" custLinFactNeighborY="3783"/>
      <dgm:spPr/>
    </dgm:pt>
    <dgm:pt modelId="{844965C0-FD8F-40E4-85D3-9910B27A4FFC}" type="pres">
      <dgm:prSet presAssocID="{941AD115-4F4C-4D8F-924E-478609ABA5AA}" presName="circ2Tx" presStyleLbl="revTx" presStyleIdx="0" presStyleCnt="0">
        <dgm:presLayoutVars>
          <dgm:chMax val="0"/>
          <dgm:chPref val="0"/>
          <dgm:bulletEnabled val="1"/>
        </dgm:presLayoutVars>
      </dgm:prSet>
      <dgm:spPr/>
    </dgm:pt>
  </dgm:ptLst>
  <dgm:cxnLst>
    <dgm:cxn modelId="{6F8C392F-0F38-413C-92CE-B088814D4211}" srcId="{7914594A-7E8B-437E-852A-1630CAB933F7}" destId="{941AD115-4F4C-4D8F-924E-478609ABA5AA}" srcOrd="1" destOrd="0" parTransId="{61F27866-9968-4BCC-B3E2-A01A0D8BB340}" sibTransId="{9A4CF26E-53EC-426F-80D2-993AA7B73F40}"/>
    <dgm:cxn modelId="{D65DFA33-B0C5-4E9A-89F5-9552288BF570}" type="presOf" srcId="{DE13A807-43AA-4662-A09F-0731C47F364D}" destId="{0261D066-C7D5-4FF1-AA7D-8A2B15CFA578}" srcOrd="1" destOrd="0" presId="urn:microsoft.com/office/officeart/2005/8/layout/venn1"/>
    <dgm:cxn modelId="{6C68D33C-AAA7-4815-96C3-72598EC57D82}" type="presOf" srcId="{DE13A807-43AA-4662-A09F-0731C47F364D}" destId="{532069B3-5659-4EF1-9E6E-3F7B804EB247}" srcOrd="0" destOrd="0" presId="urn:microsoft.com/office/officeart/2005/8/layout/venn1"/>
    <dgm:cxn modelId="{51A5B664-3BC7-4965-B263-CB2F1AA6D7C0}" srcId="{7914594A-7E8B-437E-852A-1630CAB933F7}" destId="{DE13A807-43AA-4662-A09F-0731C47F364D}" srcOrd="0" destOrd="0" parTransId="{BDED3AAC-399D-43A9-8BFD-D35A57CFA2D0}" sibTransId="{9D72F7F1-76E1-4829-ADAA-3EEE065B5CA1}"/>
    <dgm:cxn modelId="{E604827F-AD6F-473B-8D19-323EE15B1B7C}" type="presOf" srcId="{7914594A-7E8B-437E-852A-1630CAB933F7}" destId="{CA053B62-E8C6-473C-84F8-C06111A4BD93}" srcOrd="0" destOrd="0" presId="urn:microsoft.com/office/officeart/2005/8/layout/venn1"/>
    <dgm:cxn modelId="{88DD9C95-C5D3-4840-9F20-93ECC9591051}" type="presOf" srcId="{941AD115-4F4C-4D8F-924E-478609ABA5AA}" destId="{4A5E6674-FE05-4A65-AE73-9FEE83499A3C}" srcOrd="0" destOrd="0" presId="urn:microsoft.com/office/officeart/2005/8/layout/venn1"/>
    <dgm:cxn modelId="{AB2F30B2-1379-4559-91EA-91FA48A392E4}" type="presOf" srcId="{941AD115-4F4C-4D8F-924E-478609ABA5AA}" destId="{844965C0-FD8F-40E4-85D3-9910B27A4FFC}" srcOrd="1" destOrd="0" presId="urn:microsoft.com/office/officeart/2005/8/layout/venn1"/>
    <dgm:cxn modelId="{F8666E98-E7BD-4598-9248-A5D576E1D692}" type="presParOf" srcId="{CA053B62-E8C6-473C-84F8-C06111A4BD93}" destId="{532069B3-5659-4EF1-9E6E-3F7B804EB247}" srcOrd="0" destOrd="0" presId="urn:microsoft.com/office/officeart/2005/8/layout/venn1"/>
    <dgm:cxn modelId="{5431769A-653F-45BA-9DE7-447B1D8D3110}" type="presParOf" srcId="{CA053B62-E8C6-473C-84F8-C06111A4BD93}" destId="{0261D066-C7D5-4FF1-AA7D-8A2B15CFA578}" srcOrd="1" destOrd="0" presId="urn:microsoft.com/office/officeart/2005/8/layout/venn1"/>
    <dgm:cxn modelId="{5820FF63-51D0-4BD7-9204-679B209CEBB6}" type="presParOf" srcId="{CA053B62-E8C6-473C-84F8-C06111A4BD93}" destId="{4A5E6674-FE05-4A65-AE73-9FEE83499A3C}" srcOrd="2" destOrd="0" presId="urn:microsoft.com/office/officeart/2005/8/layout/venn1"/>
    <dgm:cxn modelId="{388D6399-5F8C-44E0-8160-614A1D6E9418}" type="presParOf" srcId="{CA053B62-E8C6-473C-84F8-C06111A4BD93}" destId="{844965C0-FD8F-40E4-85D3-9910B27A4FFC}"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069B3-5659-4EF1-9E6E-3F7B804EB247}">
      <dsp:nvSpPr>
        <dsp:cNvPr id="0" name=""/>
        <dsp:cNvSpPr/>
      </dsp:nvSpPr>
      <dsp:spPr>
        <a:xfrm>
          <a:off x="2750114" y="469357"/>
          <a:ext cx="4083682" cy="3959013"/>
        </a:xfrm>
        <a:prstGeom prst="ellipse">
          <a:avLst/>
        </a:prstGeom>
        <a:solidFill>
          <a:srgbClr val="FF0000">
            <a:alpha val="54118"/>
          </a:srgbClr>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0" tIns="0" rIns="0" bIns="0" numCol="1" spcCol="1270" anchor="ctr" anchorCtr="0">
          <a:noAutofit/>
        </a:bodyPr>
        <a:lstStyle/>
        <a:p>
          <a:pPr marL="0" lvl="0" indent="0" algn="r" defTabSz="533400">
            <a:lnSpc>
              <a:spcPct val="100000"/>
            </a:lnSpc>
            <a:spcBef>
              <a:spcPct val="0"/>
            </a:spcBef>
            <a:spcAft>
              <a:spcPts val="0"/>
            </a:spcAft>
            <a:buNone/>
          </a:pPr>
          <a:endParaRPr lang="en-US" sz="1200" kern="1200" dirty="0">
            <a:solidFill>
              <a:schemeClr val="bg1"/>
            </a:solidFill>
            <a:latin typeface="Pyidaungsu" panose="020B0502040204020203" pitchFamily="34" charset="0"/>
            <a:cs typeface="Pyidaungsu" panose="020B0502040204020203" pitchFamily="34" charset="0"/>
          </a:endParaRPr>
        </a:p>
      </dsp:txBody>
      <dsp:txXfrm>
        <a:off x="3320358" y="936210"/>
        <a:ext cx="2354555" cy="3025308"/>
      </dsp:txXfrm>
    </dsp:sp>
    <dsp:sp modelId="{4A5E6674-FE05-4A65-AE73-9FEE83499A3C}">
      <dsp:nvSpPr>
        <dsp:cNvPr id="0" name=""/>
        <dsp:cNvSpPr/>
      </dsp:nvSpPr>
      <dsp:spPr>
        <a:xfrm>
          <a:off x="674474" y="469357"/>
          <a:ext cx="4062413" cy="3950258"/>
        </a:xfrm>
        <a:prstGeom prst="ellipse">
          <a:avLst/>
        </a:prstGeom>
        <a:solidFill>
          <a:srgbClr val="000000">
            <a:alpha val="7098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ts val="0"/>
            </a:spcAft>
            <a:buNone/>
          </a:pPr>
          <a:endParaRPr lang="my-MM" sz="1200" kern="1200" dirty="0">
            <a:solidFill>
              <a:schemeClr val="bg1"/>
            </a:solidFill>
          </a:endParaRPr>
        </a:p>
      </dsp:txBody>
      <dsp:txXfrm>
        <a:off x="1827321" y="935177"/>
        <a:ext cx="2342292" cy="30186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8E2C6-81B9-4451-92CD-07348CDEC4C1}"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0ADA4-12DE-4504-9DDA-575E3484CF06}" type="slidenum">
              <a:rPr lang="en-US" smtClean="0"/>
              <a:t>‹#›</a:t>
            </a:fld>
            <a:endParaRPr lang="en-US"/>
          </a:p>
        </p:txBody>
      </p:sp>
    </p:spTree>
    <p:extLst>
      <p:ext uri="{BB962C8B-B14F-4D97-AF65-F5344CB8AC3E}">
        <p14:creationId xmlns:p14="http://schemas.microsoft.com/office/powerpoint/2010/main" val="261301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431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579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182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473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4675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6942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192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8916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8921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8396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6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9885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7043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911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94402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5509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9399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4751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3173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115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8294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8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3004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255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3899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4860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1251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6420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126</a:t>
            </a:fld>
            <a:endParaRPr lang="en-GB"/>
          </a:p>
        </p:txBody>
      </p:sp>
    </p:spTree>
    <p:extLst>
      <p:ext uri="{BB962C8B-B14F-4D97-AF65-F5344CB8AC3E}">
        <p14:creationId xmlns:p14="http://schemas.microsoft.com/office/powerpoint/2010/main" val="31524061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88179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20030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714456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816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00431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015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48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58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49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42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71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72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2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88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34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6775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1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702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08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88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4234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865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2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80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3602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7284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423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694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630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835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246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763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191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33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63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706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4236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26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80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63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024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274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09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39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024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466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120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874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89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54</a:t>
            </a:fld>
            <a:endParaRPr lang="en-GB"/>
          </a:p>
        </p:txBody>
      </p:sp>
    </p:spTree>
    <p:extLst>
      <p:ext uri="{BB962C8B-B14F-4D97-AF65-F5344CB8AC3E}">
        <p14:creationId xmlns:p14="http://schemas.microsoft.com/office/powerpoint/2010/main" val="1358015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7027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089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729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88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423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274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0917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90888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62</a:t>
            </a:fld>
            <a:endParaRPr lang="en-GB"/>
          </a:p>
        </p:txBody>
      </p:sp>
    </p:spTree>
    <p:extLst>
      <p:ext uri="{BB962C8B-B14F-4D97-AF65-F5344CB8AC3E}">
        <p14:creationId xmlns:p14="http://schemas.microsoft.com/office/powerpoint/2010/main" val="2760789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63</a:t>
            </a:fld>
            <a:endParaRPr lang="en-GB"/>
          </a:p>
        </p:txBody>
      </p:sp>
    </p:spTree>
    <p:extLst>
      <p:ext uri="{BB962C8B-B14F-4D97-AF65-F5344CB8AC3E}">
        <p14:creationId xmlns:p14="http://schemas.microsoft.com/office/powerpoint/2010/main" val="26855547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7059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53493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4E90AB24-1F36-49BD-90D9-1384725B1E4F}" type="slidenum">
              <a:rPr lang="en-GB" smtClean="0"/>
              <a:t>66</a:t>
            </a:fld>
            <a:endParaRPr lang="en-GB"/>
          </a:p>
        </p:txBody>
      </p:sp>
    </p:spTree>
    <p:extLst>
      <p:ext uri="{BB962C8B-B14F-4D97-AF65-F5344CB8AC3E}">
        <p14:creationId xmlns:p14="http://schemas.microsoft.com/office/powerpoint/2010/main" val="1327072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7791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49357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69</a:t>
            </a:fld>
            <a:endParaRPr lang="en-GB"/>
          </a:p>
        </p:txBody>
      </p:sp>
    </p:spTree>
    <p:extLst>
      <p:ext uri="{BB962C8B-B14F-4D97-AF65-F5344CB8AC3E}">
        <p14:creationId xmlns:p14="http://schemas.microsoft.com/office/powerpoint/2010/main" val="409997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09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70</a:t>
            </a:fld>
            <a:endParaRPr lang="en-GB"/>
          </a:p>
        </p:txBody>
      </p:sp>
    </p:spTree>
    <p:extLst>
      <p:ext uri="{BB962C8B-B14F-4D97-AF65-F5344CB8AC3E}">
        <p14:creationId xmlns:p14="http://schemas.microsoft.com/office/powerpoint/2010/main" val="15101271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6865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87976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98587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2193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4231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7284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694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6301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4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388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E205E-CD73-4305-88CF-892B440D76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6420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90AB24-1F36-49BD-90D9-1384725B1E4F}" type="slidenum">
              <a:rPr lang="en-GB" smtClean="0"/>
              <a:t>81</a:t>
            </a:fld>
            <a:endParaRPr lang="en-GB"/>
          </a:p>
        </p:txBody>
      </p:sp>
    </p:spTree>
    <p:extLst>
      <p:ext uri="{BB962C8B-B14F-4D97-AF65-F5344CB8AC3E}">
        <p14:creationId xmlns:p14="http://schemas.microsoft.com/office/powerpoint/2010/main" val="31524061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17154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7065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2993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7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265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806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630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14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Century Gothic"/>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6607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952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4437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2271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4457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097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388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829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5987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1995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0AB24-1F36-49BD-90D9-1384725B1E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4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E35E-B02E-2917-2C63-E0E568DB9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E428BF-85A1-0A01-4212-780DDAEFE4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1D7AC7-EDDA-EDB7-47E4-568BC3252069}"/>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5" name="Footer Placeholder 4">
            <a:extLst>
              <a:ext uri="{FF2B5EF4-FFF2-40B4-BE49-F238E27FC236}">
                <a16:creationId xmlns:a16="http://schemas.microsoft.com/office/drawing/2014/main" id="{61DC4158-1974-3034-0C47-F21F0E565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8050F-9984-AAD5-4FEC-5544217B2239}"/>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281447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72CD-0699-7FD2-1BA1-4A2B74749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F80E7E-3075-7F86-D9D2-70ED55EF5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36D30-8DCB-E069-D324-7F7ACEE2AC9A}"/>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5" name="Footer Placeholder 4">
            <a:extLst>
              <a:ext uri="{FF2B5EF4-FFF2-40B4-BE49-F238E27FC236}">
                <a16:creationId xmlns:a16="http://schemas.microsoft.com/office/drawing/2014/main" id="{E240602F-5960-B12A-4524-300642938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74DD1-E102-398E-48F4-B462C1DB05F3}"/>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109359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0D98C-120B-DDBC-F6EE-CFA06C8CC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2C32D-28B0-4BF3-EB07-B48E001D7A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21E6F-D796-2D7D-E035-2978476BA34E}"/>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5" name="Footer Placeholder 4">
            <a:extLst>
              <a:ext uri="{FF2B5EF4-FFF2-40B4-BE49-F238E27FC236}">
                <a16:creationId xmlns:a16="http://schemas.microsoft.com/office/drawing/2014/main" id="{34AAFDEF-8968-F7A5-0550-97212D25F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68F52-8652-C076-68E2-77AB56CC7227}"/>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423299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C1422C-A4FA-45ED-BD29-9E6ACF047CFD}"/>
              </a:ext>
            </a:extLst>
          </p:cNvPr>
          <p:cNvSpPr/>
          <p:nvPr userDrawn="1"/>
        </p:nvSpPr>
        <p:spPr>
          <a:xfrm>
            <a:off x="0" y="949152"/>
            <a:ext cx="12192000" cy="5973131"/>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293828" y="1462927"/>
            <a:ext cx="10584108" cy="800302"/>
          </a:xfrm>
          <a:prstGeom prst="rect">
            <a:avLst/>
          </a:prstGeom>
        </p:spPr>
        <p:txBody>
          <a:bodyPr lIns="0" tIns="0" rIns="0" bIns="0" anchor="ctr">
            <a:normAutofit/>
          </a:bodyPr>
          <a:lstStyle>
            <a:lvl1pPr algn="l">
              <a:lnSpc>
                <a:spcPts val="2775"/>
              </a:lnSpc>
              <a:defRPr sz="3200" b="1">
                <a:solidFill>
                  <a:schemeClr val="bg1"/>
                </a:solidFill>
              </a:defRPr>
            </a:lvl1pPr>
          </a:lstStyle>
          <a:p>
            <a:r>
              <a:rPr lang="en-GB" dirty="0"/>
              <a:t>CLICK TO ADD TITLE OF YEAR AND SEMESTER: TITLE OF PRESENTATION</a:t>
            </a:r>
            <a:endParaRPr lang="en-US" dirty="0"/>
          </a:p>
        </p:txBody>
      </p:sp>
      <p:sp>
        <p:nvSpPr>
          <p:cNvPr id="12"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293828" y="2464403"/>
            <a:ext cx="9112560" cy="397532"/>
          </a:xfrm>
          <a:prstGeom prst="rect">
            <a:avLst/>
          </a:prstGeom>
        </p:spPr>
        <p:txBody>
          <a:bodyPr lIns="0" tIns="0" rIns="0" bIns="0" anchor="ctr">
            <a:normAutofit/>
          </a:bodyPr>
          <a:lstStyle>
            <a:lvl1pPr marL="0" indent="0" algn="l">
              <a:buNone/>
              <a:defRPr sz="280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a:t>
            </a:r>
          </a:p>
        </p:txBody>
      </p:sp>
      <p:sp>
        <p:nvSpPr>
          <p:cNvPr id="1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14990" y="3162238"/>
            <a:ext cx="12192000" cy="3760045"/>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p:txBody>
      </p:sp>
      <p:grpSp>
        <p:nvGrpSpPr>
          <p:cNvPr id="4" name="Group 3">
            <a:extLst>
              <a:ext uri="{FF2B5EF4-FFF2-40B4-BE49-F238E27FC236}">
                <a16:creationId xmlns:a16="http://schemas.microsoft.com/office/drawing/2014/main" id="{801B6017-81D5-4BA7-909F-458F71E37B46}"/>
              </a:ext>
            </a:extLst>
          </p:cNvPr>
          <p:cNvGrpSpPr/>
          <p:nvPr userDrawn="1"/>
        </p:nvGrpSpPr>
        <p:grpSpPr>
          <a:xfrm>
            <a:off x="215077" y="82056"/>
            <a:ext cx="11761846" cy="824891"/>
            <a:chOff x="215077" y="82056"/>
            <a:chExt cx="11761846" cy="824891"/>
          </a:xfrm>
        </p:grpSpPr>
        <p:pic>
          <p:nvPicPr>
            <p:cNvPr id="3" name="Picture 2"/>
            <p:cNvPicPr>
              <a:picLocks noChangeAspect="1"/>
            </p:cNvPicPr>
            <p:nvPr userDrawn="1"/>
          </p:nvPicPr>
          <p:blipFill>
            <a:blip r:embed="rId2"/>
            <a:stretch>
              <a:fillRect/>
            </a:stretch>
          </p:blipFill>
          <p:spPr>
            <a:xfrm>
              <a:off x="10104017" y="82056"/>
              <a:ext cx="1872906" cy="794614"/>
            </a:xfrm>
            <a:prstGeom prst="rect">
              <a:avLst/>
            </a:prstGeom>
          </p:spPr>
        </p:pic>
        <p:grpSp>
          <p:nvGrpSpPr>
            <p:cNvPr id="2" name="Group 1">
              <a:extLst>
                <a:ext uri="{FF2B5EF4-FFF2-40B4-BE49-F238E27FC236}">
                  <a16:creationId xmlns:a16="http://schemas.microsoft.com/office/drawing/2014/main" id="{0AAD906B-13A5-4B63-B2A8-69BA134E7C3D}"/>
                </a:ext>
              </a:extLst>
            </p:cNvPr>
            <p:cNvGrpSpPr/>
            <p:nvPr userDrawn="1"/>
          </p:nvGrpSpPr>
          <p:grpSpPr>
            <a:xfrm>
              <a:off x="215077" y="160595"/>
              <a:ext cx="4754317" cy="746352"/>
              <a:chOff x="215077" y="160595"/>
              <a:chExt cx="4754317" cy="746352"/>
            </a:xfrm>
          </p:grpSpPr>
          <p:pic>
            <p:nvPicPr>
              <p:cNvPr id="9" name="Picture 8">
                <a:extLst>
                  <a:ext uri="{FF2B5EF4-FFF2-40B4-BE49-F238E27FC236}">
                    <a16:creationId xmlns:a16="http://schemas.microsoft.com/office/drawing/2014/main" id="{C48B74A0-31C4-4959-900C-410DB1515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42" y="160595"/>
                <a:ext cx="2599852" cy="746352"/>
              </a:xfrm>
              <a:prstGeom prst="rect">
                <a:avLst/>
              </a:prstGeom>
            </p:spPr>
          </p:pic>
          <p:pic>
            <p:nvPicPr>
              <p:cNvPr id="10" name="Picture 9">
                <a:extLst>
                  <a:ext uri="{FF2B5EF4-FFF2-40B4-BE49-F238E27FC236}">
                    <a16:creationId xmlns:a16="http://schemas.microsoft.com/office/drawing/2014/main" id="{A2195C4A-C714-4BD3-A984-49817A4E75C0}"/>
                  </a:ext>
                </a:extLst>
              </p:cNvPr>
              <p:cNvPicPr>
                <a:picLocks noChangeAspect="1"/>
              </p:cNvPicPr>
              <p:nvPr userDrawn="1"/>
            </p:nvPicPr>
            <p:blipFill>
              <a:blip r:embed="rId4"/>
              <a:stretch>
                <a:fillRect/>
              </a:stretch>
            </p:blipFill>
            <p:spPr>
              <a:xfrm>
                <a:off x="215077" y="229902"/>
                <a:ext cx="2179865" cy="498923"/>
              </a:xfrm>
              <a:prstGeom prst="rect">
                <a:avLst/>
              </a:prstGeom>
            </p:spPr>
          </p:pic>
        </p:grpSp>
      </p:grpSp>
    </p:spTree>
    <p:extLst>
      <p:ext uri="{BB962C8B-B14F-4D97-AF65-F5344CB8AC3E}">
        <p14:creationId xmlns:p14="http://schemas.microsoft.com/office/powerpoint/2010/main" val="182777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normAutofit/>
          </a:bodyPr>
          <a:lstStyle>
            <a:lvl1pPr algn="l">
              <a:lnSpc>
                <a:spcPts val="2775"/>
              </a:lnSpc>
              <a:defRPr sz="2800" b="1">
                <a:solidFill>
                  <a:schemeClr val="bg1"/>
                </a:solidFill>
              </a:defRPr>
            </a:lvl1pPr>
          </a:lstStyle>
          <a:p>
            <a:r>
              <a:rPr lang="en-GB" dirty="0"/>
              <a:t>Insert title of the slide</a:t>
            </a:r>
            <a:endParaRPr lang="en-US" dirty="0"/>
          </a:p>
        </p:txBody>
      </p:sp>
      <p:sp>
        <p:nvSpPr>
          <p:cNvPr id="9"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4463043"/>
          </a:xfrm>
          <a:prstGeom prst="rect">
            <a:avLst/>
          </a:prstGeom>
          <a:effectLst/>
        </p:spPr>
        <p:txBody>
          <a:bodyPr/>
          <a:lstStyle>
            <a:lvl1pPr marL="0" indent="0" algn="l">
              <a:buClr>
                <a:srgbClr val="024A84"/>
              </a:buClr>
              <a:buFont typeface="Arial" panose="020B0604020202020204" pitchFamily="34" charset="0"/>
              <a:buNone/>
              <a:defRPr sz="2400" b="1">
                <a:solidFill>
                  <a:schemeClr val="bg2">
                    <a:lumMod val="10000"/>
                  </a:schemeClr>
                </a:solidFill>
              </a:defRPr>
            </a:lvl1pPr>
            <a:lvl2pPr marL="0" indent="0" algn="l">
              <a:buClr>
                <a:srgbClr val="024A84"/>
              </a:buClr>
              <a:buFont typeface="Arial" panose="020B0604020202020204" pitchFamily="34" charset="0"/>
              <a:buNone/>
              <a:defRPr sz="2200" b="1">
                <a:solidFill>
                  <a:srgbClr val="0077D4"/>
                </a:solidFill>
              </a:defRPr>
            </a:lvl2pPr>
            <a:lvl3pPr marL="0" indent="0" algn="l">
              <a:buClr>
                <a:srgbClr val="024A84"/>
              </a:buClr>
              <a:buFont typeface="Arial" panose="020B0604020202020204" pitchFamily="34" charset="0"/>
              <a:buNone/>
              <a:defRPr sz="20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0" name="TextBox 24">
            <a:extLst>
              <a:ext uri="{FF2B5EF4-FFF2-40B4-BE49-F238E27FC236}">
                <a16:creationId xmlns:a16="http://schemas.microsoft.com/office/drawing/2014/main" id="{17336C9A-B076-4656-8BBA-963E90A9405C}"/>
              </a:ext>
            </a:extLst>
          </p:cNvPr>
          <p:cNvSpPr txBox="1"/>
          <p:nvPr userDrawn="1"/>
        </p:nvSpPr>
        <p:spPr>
          <a:xfrm>
            <a:off x="9995157" y="4419115"/>
            <a:ext cx="380267" cy="300724"/>
          </a:xfrm>
          <a:prstGeom prst="rect">
            <a:avLst/>
          </a:prstGeom>
          <a:noFill/>
        </p:spPr>
        <p:txBody>
          <a:bodyPr wrap="square" lIns="0" tIns="0" rIns="0" bIns="0" rtlCol="0" anchor="ctr" anchorCtr="0">
            <a:noAutofit/>
          </a:bodyPr>
          <a:lstStyle/>
          <a:p>
            <a:pPr algn="r"/>
            <a:endParaRPr lang="en-US" sz="1000" dirty="0">
              <a:solidFill>
                <a:srgbClr val="C5192D"/>
              </a:solidFill>
            </a:endParaRPr>
          </a:p>
        </p:txBody>
      </p:sp>
      <p:sp>
        <p:nvSpPr>
          <p:cNvPr id="12"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8515774" y="6485281"/>
            <a:ext cx="3255313" cy="223515"/>
          </a:xfrm>
          <a:prstGeom prst="rect">
            <a:avLst/>
          </a:prstGeom>
        </p:spPr>
        <p:txBody>
          <a:bodyPr/>
          <a:lstStyle>
            <a:lvl1pPr marL="0" indent="0" algn="r">
              <a:buNone/>
              <a:defRPr sz="10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397692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21"/>
        <p:cNvGrpSpPr/>
        <p:nvPr/>
      </p:nvGrpSpPr>
      <p:grpSpPr>
        <a:xfrm>
          <a:off x="0" y="0"/>
          <a:ext cx="0" cy="0"/>
          <a:chOff x="0" y="0"/>
          <a:chExt cx="0" cy="0"/>
        </a:xfrm>
      </p:grpSpPr>
      <p:sp>
        <p:nvSpPr>
          <p:cNvPr id="22" name="Google Shape;22;p28"/>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28"/>
          <p:cNvSpPr/>
          <p:nvPr/>
        </p:nvSpPr>
        <p:spPr>
          <a:xfrm>
            <a:off x="-1065" y="28"/>
            <a:ext cx="12191997"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24" name="Google Shape;24;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420879" y="959562"/>
            <a:ext cx="11350208" cy="9717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rgbClr val="171616"/>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27" name="Google Shape;27;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28" name="Google Shape;28;p28"/>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28"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230098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Number Slide BLUE">
    <p:spTree>
      <p:nvGrpSpPr>
        <p:cNvPr id="1" name=""/>
        <p:cNvGrpSpPr/>
        <p:nvPr/>
      </p:nvGrpSpPr>
      <p:grpSpPr>
        <a:xfrm>
          <a:off x="0" y="0"/>
          <a:ext cx="0" cy="0"/>
          <a:chOff x="0" y="0"/>
          <a:chExt cx="0" cy="0"/>
        </a:xfrm>
      </p:grpSpPr>
      <p:sp>
        <p:nvSpPr>
          <p:cNvPr id="8" name="Rectangle 7"/>
          <p:cNvSpPr/>
          <p:nvPr userDrawn="1"/>
        </p:nvSpPr>
        <p:spPr>
          <a:xfrm>
            <a:off x="-1065" y="0"/>
            <a:ext cx="12191997"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7052615" y="4627245"/>
            <a:ext cx="3326669" cy="547688"/>
          </a:xfrm>
          <a:prstGeom prst="rect">
            <a:avLst/>
          </a:prstGeom>
        </p:spPr>
        <p:txBody>
          <a:bodyPr/>
          <a:lstStyle>
            <a:lvl1pPr marL="0" indent="0" algn="r">
              <a:buNone/>
              <a:defRPr sz="15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595137" y="1860095"/>
            <a:ext cx="8784167"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1150854" y="2700941"/>
            <a:ext cx="9605473" cy="1401071"/>
          </a:xfrm>
          <a:prstGeom prst="rect">
            <a:avLst/>
          </a:prstGeom>
          <a:effectLst/>
        </p:spPr>
        <p:txBody>
          <a:bodyPr/>
          <a:lstStyle>
            <a:lvl1pPr marL="0" indent="0" algn="ctr">
              <a:buNone/>
              <a:defRPr lang="fr-FR" sz="7200" b="1" kern="1200" baseline="0" dirty="0" smtClean="0">
                <a:solidFill>
                  <a:srgbClr val="EEF3FA"/>
                </a:solidFill>
                <a:latin typeface="+mn-lt"/>
                <a:ea typeface="+mn-ea"/>
                <a:cs typeface="+mn-cs"/>
              </a:defRPr>
            </a:lvl1pPr>
          </a:lstStyle>
          <a:p>
            <a:pPr lvl="0"/>
            <a:r>
              <a:rPr lang="fr-FR" dirty="0"/>
              <a:t>$ 500.030.001</a:t>
            </a:r>
          </a:p>
        </p:txBody>
      </p: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0" name="Picture 9" descr="A black and white logo&#10;&#10;Description automatically generated with medium confidence">
            <a:extLst>
              <a:ext uri="{FF2B5EF4-FFF2-40B4-BE49-F238E27FC236}">
                <a16:creationId xmlns:a16="http://schemas.microsoft.com/office/drawing/2014/main" id="{713B19EF-3355-4334-B0CB-3E14BE9630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221414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27"/>
        <p:cNvGrpSpPr/>
        <p:nvPr/>
      </p:nvGrpSpPr>
      <p:grpSpPr>
        <a:xfrm>
          <a:off x="0" y="0"/>
          <a:ext cx="0" cy="0"/>
          <a:chOff x="0" y="0"/>
          <a:chExt cx="0" cy="0"/>
        </a:xfrm>
      </p:grpSpPr>
      <p:sp>
        <p:nvSpPr>
          <p:cNvPr id="28" name="Google Shape;28;p46"/>
          <p:cNvSpPr/>
          <p:nvPr/>
        </p:nvSpPr>
        <p:spPr>
          <a:xfrm>
            <a:off x="-1065" y="33"/>
            <a:ext cx="12191997" cy="3335383"/>
          </a:xfrm>
          <a:prstGeom prst="rect">
            <a:avLst/>
          </a:prstGeom>
          <a:gradFill>
            <a:gsLst>
              <a:gs pos="0">
                <a:srgbClr val="004983"/>
              </a:gs>
              <a:gs pos="100000">
                <a:srgbClr val="0077D4"/>
              </a:gs>
            </a:gsLst>
            <a:lin ang="1350000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baseline="-25000">
              <a:solidFill>
                <a:schemeClr val="dk1"/>
              </a:solidFill>
              <a:latin typeface="Calibri"/>
              <a:ea typeface="Calibri"/>
              <a:cs typeface="Calibri"/>
              <a:sym typeface="Calibri"/>
            </a:endParaRPr>
          </a:p>
        </p:txBody>
      </p:sp>
      <p:sp>
        <p:nvSpPr>
          <p:cNvPr id="29" name="Google Shape;29;p46"/>
          <p:cNvSpPr txBox="1">
            <a:spLocks noGrp="1"/>
          </p:cNvSpPr>
          <p:nvPr>
            <p:ph type="body" idx="1"/>
          </p:nvPr>
        </p:nvSpPr>
        <p:spPr>
          <a:xfrm>
            <a:off x="2146291" y="3655002"/>
            <a:ext cx="7897284" cy="6066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77D4"/>
              </a:buClr>
              <a:buSzPts val="2800"/>
              <a:buNone/>
              <a:defRPr b="1">
                <a:solidFill>
                  <a:srgbClr val="0077D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6"/>
          <p:cNvSpPr txBox="1">
            <a:spLocks noGrp="1"/>
          </p:cNvSpPr>
          <p:nvPr>
            <p:ph type="body" idx="2"/>
          </p:nvPr>
        </p:nvSpPr>
        <p:spPr>
          <a:xfrm>
            <a:off x="2146291" y="4444580"/>
            <a:ext cx="7897284" cy="6066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63636"/>
              </a:buClr>
              <a:buSzPts val="1500"/>
              <a:buNone/>
              <a:defRPr sz="1500" b="1">
                <a:solidFill>
                  <a:srgbClr val="3636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6"/>
          <p:cNvSpPr txBox="1">
            <a:spLocks noGrp="1"/>
          </p:cNvSpPr>
          <p:nvPr>
            <p:ph type="body" idx="3"/>
          </p:nvPr>
        </p:nvSpPr>
        <p:spPr>
          <a:xfrm>
            <a:off x="2146291" y="1845102"/>
            <a:ext cx="1499196" cy="1155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None/>
              <a:defRPr sz="6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6"/>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sp>
        <p:nvSpPr>
          <p:cNvPr id="33" name="Google Shape;33;p46"/>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75"/>
              <a:buFont typeface="Arial"/>
              <a:buNone/>
            </a:pPr>
            <a:endParaRPr sz="675" b="0" i="0" u="none" strike="noStrike" cap="none">
              <a:solidFill>
                <a:srgbClr val="C5192D"/>
              </a:solidFill>
              <a:latin typeface="Calibri"/>
              <a:ea typeface="Calibri"/>
              <a:cs typeface="Calibri"/>
              <a:sym typeface="Calibri"/>
            </a:endParaRPr>
          </a:p>
        </p:txBody>
      </p:sp>
      <p:cxnSp>
        <p:nvCxnSpPr>
          <p:cNvPr id="34" name="Google Shape;34;p46"/>
          <p:cNvCxnSpPr/>
          <p:nvPr/>
        </p:nvCxnSpPr>
        <p:spPr>
          <a:xfrm>
            <a:off x="3061471" y="6324869"/>
            <a:ext cx="0" cy="538185"/>
          </a:xfrm>
          <a:prstGeom prst="straightConnector1">
            <a:avLst/>
          </a:prstGeom>
          <a:noFill/>
          <a:ln w="9525" cap="flat" cmpd="sng">
            <a:solidFill>
              <a:schemeClr val="lt1"/>
            </a:solidFill>
            <a:prstDash val="solid"/>
            <a:miter lim="800000"/>
            <a:headEnd type="none" w="sm" len="sm"/>
            <a:tailEnd type="none" w="sm" len="sm"/>
          </a:ln>
        </p:spPr>
      </p:cxnSp>
      <p:sp>
        <p:nvSpPr>
          <p:cNvPr id="35" name="Google Shape;35;p46"/>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E75B5"/>
              </a:buClr>
              <a:buSzPts val="900"/>
              <a:buNone/>
              <a:defRPr sz="900">
                <a:solidFill>
                  <a:srgbClr val="2E75B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46"/>
          <p:cNvPicPr preferRelativeResize="0"/>
          <p:nvPr/>
        </p:nvPicPr>
        <p:blipFill rotWithShape="1">
          <a:blip r:embed="rId2">
            <a:alphaModFix/>
          </a:blip>
          <a:srcRect/>
          <a:stretch/>
        </p:blipFill>
        <p:spPr>
          <a:xfrm>
            <a:off x="219629" y="6361885"/>
            <a:ext cx="2181802" cy="462497"/>
          </a:xfrm>
          <a:prstGeom prst="rect">
            <a:avLst/>
          </a:prstGeom>
          <a:noFill/>
          <a:ln>
            <a:noFill/>
          </a:ln>
        </p:spPr>
      </p:pic>
    </p:spTree>
    <p:extLst>
      <p:ext uri="{BB962C8B-B14F-4D97-AF65-F5344CB8AC3E}">
        <p14:creationId xmlns:p14="http://schemas.microsoft.com/office/powerpoint/2010/main" val="347554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0" name="Picture 9"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190133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90E4-C34F-690E-729E-64E9DE3DA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9F036-EEAD-76BE-70CC-A1C6F72A7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AE78A-45CE-6DFC-69A9-59D80AC5FB76}"/>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5" name="Footer Placeholder 4">
            <a:extLst>
              <a:ext uri="{FF2B5EF4-FFF2-40B4-BE49-F238E27FC236}">
                <a16:creationId xmlns:a16="http://schemas.microsoft.com/office/drawing/2014/main" id="{FE6B95BE-DA8A-59ED-2282-29376F804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A39E7-947C-1888-4263-C05BB743EBE0}"/>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39788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F61E-2ECA-18F2-799D-098D25788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09B63-CE76-0E58-45CB-9B1C0783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245F8-13AA-D3CD-394B-9C613E272E91}"/>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5" name="Footer Placeholder 4">
            <a:extLst>
              <a:ext uri="{FF2B5EF4-FFF2-40B4-BE49-F238E27FC236}">
                <a16:creationId xmlns:a16="http://schemas.microsoft.com/office/drawing/2014/main" id="{09C156F6-64C3-550B-9257-21A7979E5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78985-2F5B-861F-8455-DF413F170D8A}"/>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8479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32E5-FCFB-80A6-7873-F492CA9A0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0F188-D12D-E2BC-452C-D2FAAA91EF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5F2C2-065B-5CCA-9E70-A1249D9D9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7FD80A-6604-1EAD-068E-EF103CC350C2}"/>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6" name="Footer Placeholder 5">
            <a:extLst>
              <a:ext uri="{FF2B5EF4-FFF2-40B4-BE49-F238E27FC236}">
                <a16:creationId xmlns:a16="http://schemas.microsoft.com/office/drawing/2014/main" id="{B7378D8A-213C-B342-B4C5-6CFECB8D7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1B3F8-E043-EFC0-BA39-E1A23D906E03}"/>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162245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6D48-852F-EB3A-3400-935D6675D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56B8E2-D05F-6885-B003-0FCFAE12A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728FE-FA06-25C9-FEC3-AA95FFD108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4488C-0819-5451-F7E6-BFA80FC67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EE0F42-59A6-4349-5248-8F2797ABB0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63086-58C3-C2B6-B574-BA476831CC7B}"/>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8" name="Footer Placeholder 7">
            <a:extLst>
              <a:ext uri="{FF2B5EF4-FFF2-40B4-BE49-F238E27FC236}">
                <a16:creationId xmlns:a16="http://schemas.microsoft.com/office/drawing/2014/main" id="{A19B5319-7B39-C29B-7774-E804DA4844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33E4A2-EAFB-EFFD-5786-3B61A0725910}"/>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189696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7944-2089-382A-79AB-13C0F7C309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66031-782E-1092-BD3F-929CC56EA7DC}"/>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4" name="Footer Placeholder 3">
            <a:extLst>
              <a:ext uri="{FF2B5EF4-FFF2-40B4-BE49-F238E27FC236}">
                <a16:creationId xmlns:a16="http://schemas.microsoft.com/office/drawing/2014/main" id="{1FA60D6D-0061-C259-3BF7-7CFA6BCE9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4864EE-CA05-C6D4-C516-DB8504C73CC5}"/>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89705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8B57A-0491-F68D-8FEE-62169F4C2618}"/>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3" name="Footer Placeholder 2">
            <a:extLst>
              <a:ext uri="{FF2B5EF4-FFF2-40B4-BE49-F238E27FC236}">
                <a16:creationId xmlns:a16="http://schemas.microsoft.com/office/drawing/2014/main" id="{81C00E30-DCFA-E964-2032-389E69BB8F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1AA295-439A-CA30-4FE7-B98CA2C62437}"/>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171258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E1C0-7414-5588-574E-98B2D72DD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4BB4C-0E01-8EEB-4799-6A723435D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045D56-AA8D-0967-A4C9-5819010FF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D9785-E104-8D5D-1A9E-2880E458F076}"/>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6" name="Footer Placeholder 5">
            <a:extLst>
              <a:ext uri="{FF2B5EF4-FFF2-40B4-BE49-F238E27FC236}">
                <a16:creationId xmlns:a16="http://schemas.microsoft.com/office/drawing/2014/main" id="{79B5B065-83B1-7AAA-2992-0110D5B96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15CB9-D55A-17FC-B182-987BE124902B}"/>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108416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C5B9-ECE7-0C01-1B94-5E2872D92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B94F1D-0285-A320-CCD7-609823851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E6236D-047A-2BC2-18F0-5980A5584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1C9B7-1482-C32E-7185-8255E31DC2AD}"/>
              </a:ext>
            </a:extLst>
          </p:cNvPr>
          <p:cNvSpPr>
            <a:spLocks noGrp="1"/>
          </p:cNvSpPr>
          <p:nvPr>
            <p:ph type="dt" sz="half" idx="10"/>
          </p:nvPr>
        </p:nvSpPr>
        <p:spPr/>
        <p:txBody>
          <a:bodyPr/>
          <a:lstStyle/>
          <a:p>
            <a:fld id="{C61A77C5-FB9A-49E8-81BD-6DF7CFF9B076}" type="datetimeFigureOut">
              <a:rPr lang="en-US" smtClean="0"/>
              <a:t>11/12/2024</a:t>
            </a:fld>
            <a:endParaRPr lang="en-US"/>
          </a:p>
        </p:txBody>
      </p:sp>
      <p:sp>
        <p:nvSpPr>
          <p:cNvPr id="6" name="Footer Placeholder 5">
            <a:extLst>
              <a:ext uri="{FF2B5EF4-FFF2-40B4-BE49-F238E27FC236}">
                <a16:creationId xmlns:a16="http://schemas.microsoft.com/office/drawing/2014/main" id="{9F1ADBD5-5165-3AB0-807F-2AD798F0C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F9E1-4D34-C0C2-5A62-E46A45842AA8}"/>
              </a:ext>
            </a:extLst>
          </p:cNvPr>
          <p:cNvSpPr>
            <a:spLocks noGrp="1"/>
          </p:cNvSpPr>
          <p:nvPr>
            <p:ph type="sldNum" sz="quarter" idx="12"/>
          </p:nvPr>
        </p:nvSpPr>
        <p:spPr/>
        <p:txBody>
          <a:bodyPr/>
          <a:lstStyle/>
          <a:p>
            <a:fld id="{644A387A-85FF-4988-A51F-0E82C0A29C0A}" type="slidenum">
              <a:rPr lang="en-US" smtClean="0"/>
              <a:t>‹#›</a:t>
            </a:fld>
            <a:endParaRPr lang="en-US"/>
          </a:p>
        </p:txBody>
      </p:sp>
    </p:spTree>
    <p:extLst>
      <p:ext uri="{BB962C8B-B14F-4D97-AF65-F5344CB8AC3E}">
        <p14:creationId xmlns:p14="http://schemas.microsoft.com/office/powerpoint/2010/main" val="324447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57AAA-1E5E-59B7-4D21-B23383EE9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D052E0-DEB8-EF1F-E7E8-5369B7B5D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A2046-C80C-A7DC-5743-E201E455F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A77C5-FB9A-49E8-81BD-6DF7CFF9B076}" type="datetimeFigureOut">
              <a:rPr lang="en-US" smtClean="0"/>
              <a:t>11/12/2024</a:t>
            </a:fld>
            <a:endParaRPr lang="en-US"/>
          </a:p>
        </p:txBody>
      </p:sp>
      <p:sp>
        <p:nvSpPr>
          <p:cNvPr id="5" name="Footer Placeholder 4">
            <a:extLst>
              <a:ext uri="{FF2B5EF4-FFF2-40B4-BE49-F238E27FC236}">
                <a16:creationId xmlns:a16="http://schemas.microsoft.com/office/drawing/2014/main" id="{BBDBB773-9ABD-5914-DE15-2707D98E7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E148E5-EE85-12E7-AF69-F5DE34F83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A387A-85FF-4988-A51F-0E82C0A29C0A}" type="slidenum">
              <a:rPr lang="en-US" smtClean="0"/>
              <a:t>‹#›</a:t>
            </a:fld>
            <a:endParaRPr lang="en-US"/>
          </a:p>
        </p:txBody>
      </p:sp>
    </p:spTree>
    <p:extLst>
      <p:ext uri="{BB962C8B-B14F-4D97-AF65-F5344CB8AC3E}">
        <p14:creationId xmlns:p14="http://schemas.microsoft.com/office/powerpoint/2010/main" val="2719163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8" Type="http://schemas.openxmlformats.org/officeDocument/2006/relationships/hyperlink" Target="https://www.rappler.com/newsbreak/fact-check/262398-deped-announces-grade-13/" TargetMode="External"/><Relationship Id="rId3" Type="http://schemas.openxmlformats.org/officeDocument/2006/relationships/notesSlide" Target="../notesSlides/notesSlide100.xml"/><Relationship Id="rId7" Type="http://schemas.openxmlformats.org/officeDocument/2006/relationships/hyperlink" Target="https://www.poz.com/article/fake-news-alert-eight-children-contract-hiv-walmart-bananas" TargetMode="External"/><Relationship Id="rId2" Type="http://schemas.openxmlformats.org/officeDocument/2006/relationships/slideLayout" Target="../slideLayouts/slideLayout13.xml"/><Relationship Id="rId1" Type="http://schemas.openxmlformats.org/officeDocument/2006/relationships/tags" Target="../tags/tag6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3.xml"/><Relationship Id="rId1" Type="http://schemas.openxmlformats.org/officeDocument/2006/relationships/tags" Target="../tags/tag69.xml"/><Relationship Id="rId6" Type="http://schemas.openxmlformats.org/officeDocument/2006/relationships/hyperlink" Target="https://verafiles.org/articles/week-fake-news-duterte-did-not-sign-any-no-homework-policy" TargetMode="External"/><Relationship Id="rId5" Type="http://schemas.openxmlformats.org/officeDocument/2006/relationships/image" Target="../media/image13.jpeg"/><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8" Type="http://schemas.openxmlformats.org/officeDocument/2006/relationships/hyperlink" Target="https://www.boredpanda.com/stop-clickbait-facebook/?utm_source=google&amp;utm_medium=organic&amp;utm_campaign=organic" TargetMode="External"/><Relationship Id="rId3" Type="http://schemas.openxmlformats.org/officeDocument/2006/relationships/notesSlide" Target="../notesSlides/notesSlide102.xml"/><Relationship Id="rId7" Type="http://schemas.openxmlformats.org/officeDocument/2006/relationships/hyperlink" Target="https://medium.com/zerone-magazine/you-wont-believe-how-these-9-shocking-clickbaits-work-number-8-is-a-killer-4cb2ceded8b6" TargetMode="External"/><Relationship Id="rId2" Type="http://schemas.openxmlformats.org/officeDocument/2006/relationships/slideLayout" Target="../slideLayouts/slideLayout13.xml"/><Relationship Id="rId1" Type="http://schemas.openxmlformats.org/officeDocument/2006/relationships/tags" Target="../tags/tag7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8.png"/></Relationships>
</file>

<file path=ppt/slides/_rels/slide10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3.xml"/><Relationship Id="rId7"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71.xml"/><Relationship Id="rId6" Type="http://schemas.openxmlformats.org/officeDocument/2006/relationships/hyperlink" Target="https://defacto.space/io1-a/examples-satire-parody-memes/" TargetMode="External"/><Relationship Id="rId5" Type="http://schemas.openxmlformats.org/officeDocument/2006/relationships/image" Target="../media/image16.jpeg"/><Relationship Id="rId4" Type="http://schemas.openxmlformats.org/officeDocument/2006/relationships/image" Target="../media/image8.png"/><Relationship Id="rId9" Type="http://schemas.openxmlformats.org/officeDocument/2006/relationships/hyperlink" Target="https://www.natcom.org/communication-currents/trolling-social-change-how-john-oliver-uses-satire-and-parody-last-week"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3.xml"/><Relationship Id="rId1" Type="http://schemas.openxmlformats.org/officeDocument/2006/relationships/tags" Target="../tags/tag77.xml"/><Relationship Id="rId4" Type="http://schemas.openxmlformats.org/officeDocument/2006/relationships/image" Target="../media/image19.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3.xml"/><Relationship Id="rId1" Type="http://schemas.openxmlformats.org/officeDocument/2006/relationships/tags" Target="../tags/tag81.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3.xml"/><Relationship Id="rId1" Type="http://schemas.openxmlformats.org/officeDocument/2006/relationships/tags" Target="../tags/tag8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3.xml"/><Relationship Id="rId1" Type="http://schemas.openxmlformats.org/officeDocument/2006/relationships/tags" Target="../tags/tag8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3.xml"/><Relationship Id="rId1" Type="http://schemas.openxmlformats.org/officeDocument/2006/relationships/tags" Target="../tags/tag85.xml"/><Relationship Id="rId4" Type="http://schemas.openxmlformats.org/officeDocument/2006/relationships/image" Target="../media/image19.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3.xml"/><Relationship Id="rId1" Type="http://schemas.openxmlformats.org/officeDocument/2006/relationships/tags" Target="../tags/tag8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3.xml"/><Relationship Id="rId1" Type="http://schemas.openxmlformats.org/officeDocument/2006/relationships/tags" Target="../tags/tag8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3.xml"/><Relationship Id="rId1" Type="http://schemas.openxmlformats.org/officeDocument/2006/relationships/tags" Target="../tags/tag8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hyperlink" Target="https://www.boredpanda.com/stop-clickbait-facebook/?utm_source=google&amp;utm_medium=organic&amp;utm_campaign=organic" TargetMode="External"/><Relationship Id="rId2" Type="http://schemas.openxmlformats.org/officeDocument/2006/relationships/notesSlide" Target="../notesSlides/notesSlide126.xml"/><Relationship Id="rId1" Type="http://schemas.openxmlformats.org/officeDocument/2006/relationships/slideLayout" Target="../slideLayouts/slideLayout14.xml"/><Relationship Id="rId4" Type="http://schemas.openxmlformats.org/officeDocument/2006/relationships/hyperlink" Target="https://www.moillusions.com/media-manipulation-illusion-example/"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efacto.space/io1-a/examples-satire-parody-memes/" TargetMode="External"/><Relationship Id="rId2" Type="http://schemas.openxmlformats.org/officeDocument/2006/relationships/notesSlide" Target="../notesSlides/notesSlide127.xml"/><Relationship Id="rId1" Type="http://schemas.openxmlformats.org/officeDocument/2006/relationships/slideLayout" Target="../slideLayouts/slideLayout14.xml"/><Relationship Id="rId6" Type="http://schemas.openxmlformats.org/officeDocument/2006/relationships/hyperlink" Target="https://www.rappler.com/newsbreak/fact-check/262398-deped-announces-grade-13/" TargetMode="External"/><Relationship Id="rId5" Type="http://schemas.openxmlformats.org/officeDocument/2006/relationships/hyperlink" Target="https://www.natcom.org/communication-currents/trolling-social-change-how-john-oliver-uses-satire-and-parody-last-week" TargetMode="External"/><Relationship Id="rId4" Type="http://schemas.openxmlformats.org/officeDocument/2006/relationships/hyperlink" Target="https://medium.com/zerone-magazine/you-wont-believe-how-these-9-shocking-clickbaits-work-number-8-is-a-killer-4cb2ceded8b6"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poz.com/article/fake-news-alert-eight-children-contract-hiv-walmart-bananas" TargetMode="External"/><Relationship Id="rId2" Type="http://schemas.openxmlformats.org/officeDocument/2006/relationships/notesSlide" Target="../notesSlides/notesSlide128.xml"/><Relationship Id="rId1" Type="http://schemas.openxmlformats.org/officeDocument/2006/relationships/slideLayout" Target="../slideLayouts/slideLayout14.xml"/><Relationship Id="rId5" Type="http://schemas.openxmlformats.org/officeDocument/2006/relationships/hyperlink" Target="https://medium.com/zerone-magazine/you-wont-believe-how-these-9-shocking-clickbaits-work-number-8-is-a-killer-4cb2ceded8b6" TargetMode="External"/><Relationship Id="rId4" Type="http://schemas.openxmlformats.org/officeDocument/2006/relationships/hyperlink" Target="https://www.snopes.com/fact-check/trump-saved-two-cats-after-hurricane-harvey/"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hyperlink" Target="https://verafiles.org/articles/week-fake-news-duterte-did-not-sign-any-no-homework-policy" TargetMode="External"/><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hyperlink" Target="https://flore.unifi.it/retrieve/e398c37b-9e70-179a-e053-3705fe0a4cff/Final%20publication.pdf#page=172" TargetMode="External"/><Relationship Id="rId5" Type="http://schemas.openxmlformats.org/officeDocument/2006/relationships/hyperlink" Target="https://genderedinnovations.stanford.edu/terms/stereotypes.html" TargetMode="External"/><Relationship Id="rId4" Type="http://schemas.openxmlformats.org/officeDocument/2006/relationships/hyperlink" Target="https://www.collinsdictionary.com/us/dictionary/english/accusation-of-bias"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hyperlink" Target="https://greatergood.berkeley.edu/article/item/four_ways_teachers_can_reduce_implicit_bias" TargetMode="External"/><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hyperlink" Target="https://www.ncbi.nlm.nih.gov/pmc/articles/PMC2915460/?_escaped_fragment_=po=0.287356" TargetMode="External"/><Relationship Id="rId5" Type="http://schemas.openxmlformats.org/officeDocument/2006/relationships/hyperlink" Target="https://cos.gatech.edu/facultyres/Diversity_Studies/Nosek_HarvestingImplicit.pdf" TargetMode="External"/><Relationship Id="rId4" Type="http://schemas.openxmlformats.org/officeDocument/2006/relationships/hyperlink" Target="http://www.math.chalmers.se/~ulfp/Review/fastslow.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hyperlink" Target="https://www.researchgate.net/profile/Gregory-Mitchell-3/publication/228363746_Implicit_Bias_and_Accountability_Systems_What_Must_Organizations_Do_to_Prevent_Discrimination/links/5a7edf0baca272a73766cdc9/Implicit-Bias-and-Accountability-Systems-What-Must-Organizations-Do-to-Prevent-Discrimination.pdf?_sg%5b0%5d=started_experiment_milestone&amp;origin=journalDetail" TargetMode="External"/><Relationship Id="rId4" Type="http://schemas.openxmlformats.org/officeDocument/2006/relationships/hyperlink" Target="https://www.coe.int/en/web/campaign-free-to-speak-safe-to-learn/tackling-discrimination/-/asset_publisher/4a3esYbkstv9/content/improving-well-being-at-schoo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hyperlink" Target="https://whomakesthenews.org/wp-content/uploads/who-makesthe-%20news/Imported/reports_2015/highlights/highlights_en.pdf" TargetMode="External"/><Relationship Id="rId2" Type="http://schemas.openxmlformats.org/officeDocument/2006/relationships/notesSlide" Target="../notesSlides/notesSlide82.xml"/><Relationship Id="rId1" Type="http://schemas.openxmlformats.org/officeDocument/2006/relationships/slideLayout" Target="../slideLayouts/slideLayout14.xml"/><Relationship Id="rId5" Type="http://schemas.openxmlformats.org/officeDocument/2006/relationships/hyperlink" Target="https://www.researchgate.net/profile/Gregory-Mitchell-3/publication/228363746_Implicit_Bias_and_Accountability_Systems_What_Must_Organizations_Do_to_Prevent_Discrimination/links/5a7edf0baca272a73766cdc9/Implicit-Bias-and-Accountability-Systems-What-Must-Organizations-Do-to-Prevent-Discrimination.pdf?_sg%5b0%5d=started_experiment_milestone&amp;origin=journalDetail" TargetMode="External"/><Relationship Id="rId4" Type="http://schemas.openxmlformats.org/officeDocument/2006/relationships/hyperlink" Target="https://www.coe.int/en/web/campaign-free-to-speak-safe-to-learn/tackling-discrimination/-/asset_publisher/4a3esYbkstv9/content/improving-well-being-at-school"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52.xml"/><Relationship Id="rId4" Type="http://schemas.openxmlformats.org/officeDocument/2006/relationships/hyperlink" Target="https://mmteacherplatform.net/en"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9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7.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6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3.xml"/><Relationship Id="rId1" Type="http://schemas.openxmlformats.org/officeDocument/2006/relationships/tags" Target="../tags/tag66.xml"/><Relationship Id="rId4" Type="http://schemas.openxmlformats.org/officeDocument/2006/relationships/image" Target="../media/image8.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3.xml"/><Relationship Id="rId1" Type="http://schemas.openxmlformats.org/officeDocument/2006/relationships/tags" Target="../tags/tag6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180" y="1509640"/>
            <a:ext cx="10160264" cy="2268814"/>
          </a:xfrm>
        </p:spPr>
        <p:txBody>
          <a:bodyPr>
            <a:normAutofit/>
          </a:bodyPr>
          <a:lstStyle/>
          <a:p>
            <a:pPr algn="ctr">
              <a:lnSpc>
                <a:spcPct val="100000"/>
              </a:lnSpc>
            </a:pPr>
            <a:r>
              <a:rPr lang="my-MM" dirty="0">
                <a:latin typeface="Pyidaungsu" panose="020B0502040204020203" pitchFamily="34" charset="0"/>
                <a:cs typeface="Pyidaungsu" panose="020B0502040204020203" pitchFamily="34" charset="0"/>
              </a:rPr>
              <a:t>ပဋိပက္ခကိုထည့်သွင်းစဉ်းစားသော ပညာရေးမှတစ်ဆင့် မီဒီယာနှင့် သတင်းအချက်အလက်ဆိုင်ရာ သိနားလည်မှု</a:t>
            </a:r>
            <a:r>
              <a:rPr lang="en-US" dirty="0">
                <a:latin typeface="Pyidaungsu" panose="020B0502040204020203" pitchFamily="34" charset="0"/>
                <a:cs typeface="Pyidaungsu" panose="020B0502040204020203" pitchFamily="34" charset="0"/>
              </a:rPr>
              <a:t> (MIL-CSE)</a:t>
            </a:r>
            <a:endParaRPr lang="en-US" dirty="0"/>
          </a:p>
        </p:txBody>
      </p:sp>
      <p:sp>
        <p:nvSpPr>
          <p:cNvPr id="3" name="TextBox 2">
            <a:extLst>
              <a:ext uri="{FF2B5EF4-FFF2-40B4-BE49-F238E27FC236}">
                <a16:creationId xmlns:a16="http://schemas.microsoft.com/office/drawing/2014/main" id="{15EB3E30-9BA6-3FB5-AE23-E1813C44576F}"/>
              </a:ext>
            </a:extLst>
          </p:cNvPr>
          <p:cNvSpPr txBox="1"/>
          <p:nvPr/>
        </p:nvSpPr>
        <p:spPr>
          <a:xfrm>
            <a:off x="1193180" y="4082590"/>
            <a:ext cx="10160264"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y-MM" sz="3200" b="1" dirty="0">
                <a:solidFill>
                  <a:schemeClr val="bg1"/>
                </a:solidFill>
                <a:latin typeface="Pyidaungsu" panose="020B0502040204020203" pitchFamily="34" charset="0"/>
                <a:cs typeface="Pyidaungsu" panose="020B0502040204020203" pitchFamily="34" charset="0"/>
              </a:rPr>
              <a:t>မော်ဂျူး </a:t>
            </a:r>
            <a:r>
              <a:rPr kumimoji="0" lang="my-MM" sz="3200" b="1"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၂</a:t>
            </a:r>
            <a:r>
              <a:rPr kumimoji="0" lang="en-US" sz="3200" b="1"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a:t>
            </a:r>
            <a:r>
              <a:rPr kumimoji="0" lang="my-MM" sz="3200" b="1"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၁</a:t>
            </a:r>
            <a:endParaRPr kumimoji="0" lang="en-US" sz="3200" b="1"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endParaRPr>
          </a:p>
          <a:p>
            <a:pPr lvl="0" algn="ctr">
              <a:defRPr/>
            </a:pPr>
            <a:r>
              <a:rPr kumimoji="0" lang="my-MM" sz="28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အမုန်းစကားဖြစ်စေသည့် </a:t>
            </a:r>
            <a:r>
              <a:rPr lang="my-MM" sz="2800" dirty="0">
                <a:solidFill>
                  <a:schemeClr val="bg1"/>
                </a:solidFill>
                <a:latin typeface="Pyidaungsu" panose="020B0502040204020203" pitchFamily="34" charset="0"/>
                <a:cs typeface="Pyidaungsu" panose="020B0502040204020203" pitchFamily="34" charset="0"/>
              </a:rPr>
              <a:t>ပဋိပက္ခကို တိုက်ဖျက်ချေမှုန်းရန်အတွက် မီဒီယာနှင့် သတင်းအချက်အလက်ဆိုင်ရာ သိနားလည်မှု (</a:t>
            </a:r>
            <a:r>
              <a:rPr lang="en-US" sz="2800" dirty="0">
                <a:solidFill>
                  <a:schemeClr val="bg1"/>
                </a:solidFill>
                <a:latin typeface="Pyidaungsu" panose="020B0502040204020203" pitchFamily="34" charset="0"/>
                <a:cs typeface="Pyidaungsu" panose="020B0502040204020203" pitchFamily="34" charset="0"/>
              </a:rPr>
              <a:t>MIL) </a:t>
            </a:r>
            <a:r>
              <a:rPr lang="my-MM" sz="2800" dirty="0">
                <a:solidFill>
                  <a:schemeClr val="bg1"/>
                </a:solidFill>
                <a:latin typeface="Pyidaungsu" panose="020B0502040204020203" pitchFamily="34" charset="0"/>
                <a:cs typeface="Pyidaungsu" panose="020B0502040204020203" pitchFamily="34" charset="0"/>
              </a:rPr>
              <a:t>နှင့် ပဋိပက္ခကိုထည့်သွင်းစဉ်းစားသော ပညာရေး </a:t>
            </a:r>
            <a:r>
              <a:rPr lang="en-US" sz="2800" dirty="0">
                <a:solidFill>
                  <a:schemeClr val="bg1"/>
                </a:solidFill>
                <a:latin typeface="Pyidaungsu" panose="020B0502040204020203" pitchFamily="34" charset="0"/>
                <a:cs typeface="Pyidaungsu" panose="020B0502040204020203" pitchFamily="34" charset="0"/>
              </a:rPr>
              <a:t>(CSE) </a:t>
            </a:r>
            <a:endParaRPr kumimoji="0" lang="en-US" sz="28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30717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99735"/>
            <a:ext cx="11350193" cy="455408"/>
          </a:xfrm>
        </p:spPr>
        <p:txBody>
          <a:bodyPr>
            <a:normAutofit/>
          </a:bodyPr>
          <a:lstStyle/>
          <a:p>
            <a:r>
              <a:rPr lang="my-MM" dirty="0">
                <a:latin typeface="Pyidaungsu" panose="020B0502040204020203" pitchFamily="34" charset="0"/>
                <a:cs typeface="Pyidaungsu" panose="020B0502040204020203" pitchFamily="34" charset="0"/>
              </a:rPr>
              <a:t>မည်သည်တို့မှာ </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အမုန်းစကား၏ ဝိသေသလက္ခဏာများ’ ဖြစ်ကြသနည်း။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922225" y="1076057"/>
            <a:ext cx="10705171" cy="5324535"/>
          </a:xfrm>
          <a:prstGeom prst="rect">
            <a:avLst/>
          </a:prstGeom>
          <a:noFill/>
        </p:spPr>
        <p:txBody>
          <a:bodyPr wrap="square" rtlCol="0">
            <a:spAutoFit/>
          </a:bodyPr>
          <a:lstStyle/>
          <a:p>
            <a:pPr lvl="0">
              <a:buClr>
                <a:srgbClr val="000000"/>
              </a:buClr>
              <a:buSzPts val="2400"/>
            </a:pPr>
            <a:r>
              <a:rPr lang="my-MM" sz="2000" dirty="0">
                <a:latin typeface="Pyidaungsu" panose="020B0502040204020203" pitchFamily="34" charset="0"/>
                <a:cs typeface="Pyidaungsu" panose="020B0502040204020203" pitchFamily="34" charset="0"/>
              </a:rPr>
              <a:t>အောက်ပါ ခံစားချက်များ၊ အတွေးများကို အသားပေးပါက သို့မဟုတ် နှိုးဆွပေးနိုင်ပါက မည်သည့် အပြော၊ အရေး၊ အပြုအမူစသည့် ဆက်သွယ်မှုအမျိုးမျိုးကိုမဆို </a:t>
            </a:r>
            <a:r>
              <a:rPr lang="en-US" sz="2000" dirty="0">
                <a:latin typeface="Pyidaungsu" panose="020B0502040204020203" pitchFamily="34" charset="0"/>
                <a:cs typeface="Pyidaungsu" panose="020B0502040204020203" pitchFamily="34" charset="0"/>
                <a:sym typeface="Century Gothic"/>
              </a:rPr>
              <a:t>“</a:t>
            </a:r>
            <a:r>
              <a:rPr lang="my-MM" sz="2000" dirty="0">
                <a:latin typeface="Pyidaungsu" panose="020B0502040204020203" pitchFamily="34" charset="0"/>
                <a:cs typeface="Pyidaungsu" panose="020B0502040204020203" pitchFamily="34" charset="0"/>
                <a:sym typeface="Century Gothic"/>
              </a:rPr>
              <a:t>အမုန်းစကား</a:t>
            </a:r>
            <a:r>
              <a:rPr lang="en-US" sz="2000" dirty="0">
                <a:latin typeface="Pyidaungsu" panose="020B0502040204020203" pitchFamily="34" charset="0"/>
                <a:cs typeface="Pyidaungsu" panose="020B0502040204020203" pitchFamily="34" charset="0"/>
                <a:sym typeface="Century Gothic"/>
              </a:rPr>
              <a:t>”</a:t>
            </a:r>
            <a:r>
              <a:rPr lang="my-MM" sz="2000" dirty="0">
                <a:latin typeface="Pyidaungsu" panose="020B0502040204020203" pitchFamily="34" charset="0"/>
                <a:cs typeface="Pyidaungsu" panose="020B0502040204020203" pitchFamily="34" charset="0"/>
                <a:sym typeface="Century Gothic"/>
              </a:rPr>
              <a:t>ဟု သတ်မှတ်ဖော်ပြနိုင်သည်</a:t>
            </a:r>
            <a:r>
              <a:rPr lang="en-US" sz="2000" dirty="0">
                <a:latin typeface="Pyidaungsu" panose="020B0502040204020203" pitchFamily="34" charset="0"/>
                <a:cs typeface="Pyidaungsu" panose="020B0502040204020203" pitchFamily="34" charset="0"/>
                <a:sym typeface="Century Gothic"/>
              </a:rPr>
              <a:t> </a:t>
            </a:r>
          </a:p>
          <a:p>
            <a:pPr marL="0" marR="0" lvl="0" indent="0" algn="l" rtl="0">
              <a:lnSpc>
                <a:spcPct val="100000"/>
              </a:lnSpc>
              <a:spcBef>
                <a:spcPts val="0"/>
              </a:spcBef>
              <a:spcAft>
                <a:spcPts val="0"/>
              </a:spcAft>
              <a:buClr>
                <a:srgbClr val="000000"/>
              </a:buClr>
              <a:buSzPts val="2400"/>
              <a:buFont typeface="Arial"/>
              <a:buNone/>
            </a:pP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Arial"/>
              </a:rPr>
              <a:t>(ဆိုးရွားပြင်းထန်သော ချိုးဖောက်မှုများကိုပင်) ဂရုမစိုက်လျစ်လျူရှုမှု၊</a:t>
            </a: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ပြင်းပြင်းထန်ထန် မလိုမုန်းထားမှု၊ ရန်လိုမှု၊</a:t>
            </a: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အမုန်းဖြင့် ခွဲခြားဆက်ဆံမှု၊</a:t>
            </a: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လက်မခံမှု၊ ဖယ်ထုတ်မှု သို့မဟုတ် အဆင့်ခွဲသတ်မှတ်မှု၊</a:t>
            </a: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အန္တရာယ်ဖြစ်စေသည့် အယူအစွဲများနှင့် တစ်ဖက်သတ်အမြင်များ၊</a:t>
            </a: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နှိမ့်ချဆက်ဆံခြင်း၊</a:t>
            </a:r>
            <a:endParaRPr lang="en-US" sz="2000" dirty="0">
              <a:latin typeface="Pyidaungsu" panose="020B0502040204020203" pitchFamily="34" charset="0"/>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အမှန်တကယ်ဖြစ်လာမည့် အကြမ်းဖက်မှု သို့မဟုတ်</a:t>
            </a:r>
            <a:r>
              <a:rPr lang="en-US" sz="2000" dirty="0">
                <a:latin typeface="Pyidaungsu" panose="020B0502040204020203" pitchFamily="34" charset="0"/>
                <a:cs typeface="Pyidaungsu" panose="020B0502040204020203" pitchFamily="34" charset="0"/>
                <a:sym typeface="Century Gothic"/>
              </a:rPr>
              <a:t> </a:t>
            </a:r>
          </a:p>
          <a:p>
            <a:pPr marL="342900" marR="0" lvl="0" indent="-342900" algn="l" rtl="0">
              <a:lnSpc>
                <a:spcPct val="100000"/>
              </a:lnSpc>
              <a:spcBef>
                <a:spcPts val="600"/>
              </a:spcBef>
              <a:spcAft>
                <a:spcPts val="0"/>
              </a:spcAft>
              <a:buClr>
                <a:srgbClr val="000000"/>
              </a:buClr>
              <a:buSzPts val="2400"/>
              <a:buFont typeface="Arial"/>
              <a:buChar char="•"/>
            </a:pPr>
            <a:r>
              <a:rPr lang="my-MM" sz="2000" dirty="0">
                <a:latin typeface="Pyidaungsu" panose="020B0502040204020203" pitchFamily="34" charset="0"/>
                <a:cs typeface="Pyidaungsu" panose="020B0502040204020203" pitchFamily="34" charset="0"/>
                <a:sym typeface="Century Gothic"/>
              </a:rPr>
              <a:t>လူဟူ၍ အမြင်လက်ခံမှု မရှိတော့သော စိတ်ထားအမြင်များ။</a:t>
            </a:r>
            <a:endParaRPr lang="en-US" sz="2000"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endParaRPr lang="my-MM" sz="2000"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endParaRPr lang="en-US" sz="2000" dirty="0">
              <a:latin typeface="Pyidaungsu" panose="020B0502040204020203" pitchFamily="34" charset="0"/>
              <a:cs typeface="Pyidaungsu" panose="020B0502040204020203" pitchFamily="34" charset="0"/>
              <a:sym typeface="Century Gothic"/>
            </a:endParaRPr>
          </a:p>
          <a:p>
            <a:pPr algn="ctr">
              <a:buClr>
                <a:srgbClr val="000000"/>
              </a:buClr>
              <a:buSzPts val="2400"/>
            </a:pPr>
            <a:r>
              <a:rPr lang="en-US" sz="2000" dirty="0">
                <a:latin typeface="Pyidaungsu" panose="020B0502040204020203" pitchFamily="34" charset="0"/>
                <a:cs typeface="Pyidaungsu" panose="020B0502040204020203" pitchFamily="34" charset="0"/>
                <a:sym typeface="Century Gothic"/>
              </a:rPr>
              <a:t>(UN Strategy and Plan of Action on Hate Speech, May 2019</a:t>
            </a:r>
            <a:r>
              <a:rPr lang="my-MM" sz="2000" dirty="0">
                <a:latin typeface="Pyidaungsu" panose="020B0502040204020203" pitchFamily="34" charset="0"/>
                <a:cs typeface="Pyidaungsu" panose="020B0502040204020203" pitchFamily="34" charset="0"/>
                <a:sym typeface="Century Gothic"/>
              </a:rPr>
              <a:t> အရ အဓိပ္ပာယ်ဖွင့်ဆိုချက်</a:t>
            </a:r>
            <a:r>
              <a:rPr lang="en-US" sz="2000" dirty="0">
                <a:latin typeface="Pyidaungsu" panose="020B0502040204020203" pitchFamily="34" charset="0"/>
                <a:cs typeface="Pyidaungsu" panose="020B0502040204020203" pitchFamily="34" charset="0"/>
                <a:sym typeface="Century Gothic"/>
              </a:rPr>
              <a:t>)    </a:t>
            </a:r>
            <a:endParaRPr lang="en-US" sz="2000" dirty="0">
              <a:latin typeface="Pyidaungsu" panose="020B0502040204020203" pitchFamily="34" charset="0"/>
              <a:cs typeface="Pyidaungsu" panose="020B0502040204020203" pitchFamily="34" charset="0"/>
              <a:sym typeface="Arial"/>
            </a:endParaRPr>
          </a:p>
          <a:p>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6234176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သတင်းအချက်အလက် ဖရိုဖရဲဖြစ်မှု</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ပုံစံ ၇မျိုးက ဘာတွေလဲ။</a:t>
            </a:r>
            <a:endParaRPr lang="en-US"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pic>
        <p:nvPicPr>
          <p:cNvPr id="12" name="Picture 11">
            <a:extLst>
              <a:ext uri="{FF2B5EF4-FFF2-40B4-BE49-F238E27FC236}">
                <a16:creationId xmlns:a16="http://schemas.microsoft.com/office/drawing/2014/main" id="{B94AE454-FB8B-A8D3-A46C-05ADF2854015}"/>
              </a:ext>
            </a:extLst>
          </p:cNvPr>
          <p:cNvPicPr>
            <a:picLocks noChangeAspect="1"/>
          </p:cNvPicPr>
          <p:nvPr/>
        </p:nvPicPr>
        <p:blipFill rotWithShape="1">
          <a:blip r:embed="rId4"/>
          <a:srcRect l="39018" t="58791" r="39562" b="28247"/>
          <a:stretch/>
        </p:blipFill>
        <p:spPr>
          <a:xfrm>
            <a:off x="420895" y="3769427"/>
            <a:ext cx="2489574" cy="848095"/>
          </a:xfrm>
          <a:prstGeom prst="rect">
            <a:avLst/>
          </a:prstGeom>
        </p:spPr>
      </p:pic>
      <p:pic>
        <p:nvPicPr>
          <p:cNvPr id="16" name="Picture 15">
            <a:extLst>
              <a:ext uri="{FF2B5EF4-FFF2-40B4-BE49-F238E27FC236}">
                <a16:creationId xmlns:a16="http://schemas.microsoft.com/office/drawing/2014/main" id="{60C10F97-4E24-6692-A55E-24D4AB2AD9B4}"/>
              </a:ext>
            </a:extLst>
          </p:cNvPr>
          <p:cNvPicPr>
            <a:picLocks noChangeAspect="1"/>
          </p:cNvPicPr>
          <p:nvPr/>
        </p:nvPicPr>
        <p:blipFill rotWithShape="1">
          <a:blip r:embed="rId4"/>
          <a:srcRect l="51695" t="17380" r="26552" b="66378"/>
          <a:stretch/>
        </p:blipFill>
        <p:spPr>
          <a:xfrm>
            <a:off x="420894" y="1146941"/>
            <a:ext cx="2489574" cy="908534"/>
          </a:xfrm>
          <a:prstGeom prst="rect">
            <a:avLst/>
          </a:prstGeom>
        </p:spPr>
      </p:pic>
      <p:sp>
        <p:nvSpPr>
          <p:cNvPr id="22" name="TextBox 21">
            <a:extLst>
              <a:ext uri="{FF2B5EF4-FFF2-40B4-BE49-F238E27FC236}">
                <a16:creationId xmlns:a16="http://schemas.microsoft.com/office/drawing/2014/main" id="{E2801F31-C2C1-8A9A-C330-1EA1BE4CD19F}"/>
              </a:ext>
            </a:extLst>
          </p:cNvPr>
          <p:cNvSpPr txBox="1"/>
          <p:nvPr/>
        </p:nvSpPr>
        <p:spPr>
          <a:xfrm>
            <a:off x="476111" y="2248769"/>
            <a:ext cx="7187564" cy="1200329"/>
          </a:xfrm>
          <a:prstGeom prst="rect">
            <a:avLst/>
          </a:prstGeom>
          <a:noFill/>
        </p:spPr>
        <p:txBody>
          <a:bodyPr wrap="square" rtlCol="0">
            <a:spAutoFit/>
          </a:bodyPr>
          <a:lstStyle/>
          <a:p>
            <a:r>
              <a:rPr lang="my-MM" dirty="0">
                <a:latin typeface="Pyidaungsu" panose="020B0502040204020203" pitchFamily="34" charset="0"/>
                <a:cs typeface="Pyidaungsu" panose="020B0502040204020203" pitchFamily="34" charset="0"/>
              </a:rPr>
              <a:t>သတင်းဌာန အစစ်အမှန်တို့အလား အယောင်ဆောင် တင်ပြခြင်း ဥပမာ - အများသိပြီး ယုံကြည်စိတ်ချကြသည့် ကုန်အမှတ်တံဆိပ်တစ်ခု၏ ကိုယ်ပိုင်အမှတ်အသားကို သတင်းအကြောင်းအရာမှားနှင့် ယှဉ်တွဲ တင်ပြခြင်းဖြစ်သည်။</a:t>
            </a:r>
            <a:endParaRPr lang="en-US" dirty="0">
              <a:latin typeface="Pyidaungsu" panose="020B0502040204020203" pitchFamily="34" charset="0"/>
              <a:cs typeface="Pyidaungsu" panose="020B0502040204020203" pitchFamily="34" charset="0"/>
            </a:endParaRPr>
          </a:p>
        </p:txBody>
      </p:sp>
      <p:sp>
        <p:nvSpPr>
          <p:cNvPr id="23" name="TextBox 22">
            <a:extLst>
              <a:ext uri="{FF2B5EF4-FFF2-40B4-BE49-F238E27FC236}">
                <a16:creationId xmlns:a16="http://schemas.microsoft.com/office/drawing/2014/main" id="{730CC9EB-BFCD-88E9-FAFC-3BE6EE91C410}"/>
              </a:ext>
            </a:extLst>
          </p:cNvPr>
          <p:cNvSpPr txBox="1"/>
          <p:nvPr/>
        </p:nvSpPr>
        <p:spPr>
          <a:xfrm>
            <a:off x="420894" y="5013255"/>
            <a:ext cx="6899116" cy="369332"/>
          </a:xfrm>
          <a:prstGeom prst="rect">
            <a:avLst/>
          </a:prstGeom>
          <a:noFill/>
        </p:spPr>
        <p:txBody>
          <a:bodyPr wrap="square" rtlCol="0">
            <a:spAutoFit/>
          </a:bodyPr>
          <a:lstStyle/>
          <a:p>
            <a:r>
              <a:rPr lang="my-MM" dirty="0">
                <a:latin typeface="Pyidaungsu" panose="020B0502040204020203" pitchFamily="34" charset="0"/>
                <a:cs typeface="Pyidaungsu" panose="020B0502040204020203" pitchFamily="34" charset="0"/>
              </a:rPr>
              <a:t>အချက်အလက်အမှန်ကို အခြေအနေ အခင်းအကျင်းအလွဲနှင့် တင်ဆက်ခြင်း။</a:t>
            </a:r>
            <a:endParaRPr lang="en-US" dirty="0"/>
          </a:p>
        </p:txBody>
      </p:sp>
      <p:sp>
        <p:nvSpPr>
          <p:cNvPr id="29" name="TextBox 28">
            <a:extLst>
              <a:ext uri="{FF2B5EF4-FFF2-40B4-BE49-F238E27FC236}">
                <a16:creationId xmlns:a16="http://schemas.microsoft.com/office/drawing/2014/main" id="{7FE18FCF-88C2-4259-0784-D618A737343F}"/>
              </a:ext>
            </a:extLst>
          </p:cNvPr>
          <p:cNvSpPr txBox="1"/>
          <p:nvPr/>
        </p:nvSpPr>
        <p:spPr>
          <a:xfrm>
            <a:off x="10168800" y="5405389"/>
            <a:ext cx="1039994" cy="369332"/>
          </a:xfrm>
          <a:prstGeom prst="rect">
            <a:avLst/>
          </a:prstGeom>
          <a:solidFill>
            <a:schemeClr val="accent1">
              <a:lumMod val="20000"/>
              <a:lumOff val="80000"/>
            </a:schemeClr>
          </a:solidFill>
        </p:spPr>
        <p:txBody>
          <a:bodyPr wrap="square" rtlCol="0">
            <a:spAutoFit/>
          </a:bodyPr>
          <a:lstStyle/>
          <a:p>
            <a:pPr algn="ctr"/>
            <a:r>
              <a:rPr lang="en-US" dirty="0"/>
              <a:t>LOW</a:t>
            </a:r>
          </a:p>
        </p:txBody>
      </p:sp>
      <p:pic>
        <p:nvPicPr>
          <p:cNvPr id="2050" name="Picture 2">
            <a:extLst>
              <a:ext uri="{FF2B5EF4-FFF2-40B4-BE49-F238E27FC236}">
                <a16:creationId xmlns:a16="http://schemas.microsoft.com/office/drawing/2014/main" id="{07B7A3C9-0444-45C4-A3FF-15C610FF5F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3415" y="878632"/>
            <a:ext cx="3208765" cy="251353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B240B8CE-B0FE-34C0-1EEE-FB5AC36BF6BD}"/>
              </a:ext>
            </a:extLst>
          </p:cNvPr>
          <p:cNvCxnSpPr/>
          <p:nvPr/>
        </p:nvCxnSpPr>
        <p:spPr>
          <a:xfrm>
            <a:off x="9835376" y="3033132"/>
            <a:ext cx="103706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2" name="Picture 4" descr="No photo description available.">
            <a:extLst>
              <a:ext uri="{FF2B5EF4-FFF2-40B4-BE49-F238E27FC236}">
                <a16:creationId xmlns:a16="http://schemas.microsoft.com/office/drawing/2014/main" id="{586294F4-B310-6B25-3E54-E52363F82E8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649586" y="3856822"/>
            <a:ext cx="2807538" cy="24350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66B32795-BB5C-99D2-AB46-60926F9CC039}"/>
              </a:ext>
            </a:extLst>
          </p:cNvPr>
          <p:cNvSpPr txBox="1"/>
          <p:nvPr/>
        </p:nvSpPr>
        <p:spPr>
          <a:xfrm>
            <a:off x="8394363" y="3347997"/>
            <a:ext cx="3548874" cy="430887"/>
          </a:xfrm>
          <a:prstGeom prst="rect">
            <a:avLst/>
          </a:prstGeom>
          <a:noFill/>
        </p:spPr>
        <p:txBody>
          <a:bodyPr wrap="square">
            <a:spAutoFit/>
          </a:bodyPr>
          <a:lstStyle/>
          <a:p>
            <a:r>
              <a:rPr lang="en-US" sz="1100" dirty="0">
                <a:hlinkClick r:id="rId7"/>
              </a:rPr>
              <a:t>Fake News Alert: Eight Children Contract HIV From Walmart Bananas - POZ</a:t>
            </a:r>
            <a:endParaRPr lang="en-US" sz="1100" dirty="0"/>
          </a:p>
        </p:txBody>
      </p:sp>
      <p:sp>
        <p:nvSpPr>
          <p:cNvPr id="18" name="TextBox 17">
            <a:extLst>
              <a:ext uri="{FF2B5EF4-FFF2-40B4-BE49-F238E27FC236}">
                <a16:creationId xmlns:a16="http://schemas.microsoft.com/office/drawing/2014/main" id="{B2E5FF3A-E057-5699-C218-EF01A52DAE0F}"/>
              </a:ext>
            </a:extLst>
          </p:cNvPr>
          <p:cNvSpPr txBox="1"/>
          <p:nvPr/>
        </p:nvSpPr>
        <p:spPr>
          <a:xfrm>
            <a:off x="6416558" y="5849212"/>
            <a:ext cx="2099216" cy="430887"/>
          </a:xfrm>
          <a:prstGeom prst="rect">
            <a:avLst/>
          </a:prstGeom>
          <a:noFill/>
        </p:spPr>
        <p:txBody>
          <a:bodyPr wrap="square">
            <a:spAutoFit/>
          </a:bodyPr>
          <a:lstStyle/>
          <a:p>
            <a:r>
              <a:rPr lang="en-US" sz="1100" dirty="0">
                <a:hlinkClick r:id="rId8"/>
              </a:rPr>
              <a:t>FALSE: 'DepEd announces Grade 13' (rappler.com)</a:t>
            </a:r>
            <a:endParaRPr lang="en-US" sz="1100" dirty="0"/>
          </a:p>
        </p:txBody>
      </p:sp>
      <p:sp>
        <p:nvSpPr>
          <p:cNvPr id="15" name="Rectangle 14"/>
          <p:cNvSpPr/>
          <p:nvPr/>
        </p:nvSpPr>
        <p:spPr>
          <a:xfrm>
            <a:off x="3209092" y="1213575"/>
            <a:ext cx="2743200" cy="775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b="1" dirty="0">
                <a:solidFill>
                  <a:srgbClr val="C00000"/>
                </a:solidFill>
                <a:latin typeface="Pyidaungsu" panose="020B0502040204020203" pitchFamily="34" charset="0"/>
                <a:cs typeface="Pyidaungsu" panose="020B0502040204020203" pitchFamily="34" charset="0"/>
              </a:rPr>
              <a:t>အယောင်ဆောင် တင်ဆက်ချက်</a:t>
            </a:r>
            <a:endParaRPr lang="en-US" b="1" dirty="0">
              <a:solidFill>
                <a:srgbClr val="C00000"/>
              </a:solidFill>
              <a:latin typeface="Pyidaungsu" panose="020B0502040204020203" pitchFamily="34" charset="0"/>
              <a:cs typeface="Pyidaungsu" panose="020B0502040204020203" pitchFamily="34" charset="0"/>
            </a:endParaRPr>
          </a:p>
        </p:txBody>
      </p:sp>
      <p:sp>
        <p:nvSpPr>
          <p:cNvPr id="17" name="Rectangle 16"/>
          <p:cNvSpPr/>
          <p:nvPr/>
        </p:nvSpPr>
        <p:spPr>
          <a:xfrm>
            <a:off x="3209092" y="3805841"/>
            <a:ext cx="2743200" cy="775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b="1" dirty="0">
                <a:solidFill>
                  <a:srgbClr val="C00000"/>
                </a:solidFill>
                <a:latin typeface="Pyidaungsu" panose="020B0502040204020203" pitchFamily="34" charset="0"/>
                <a:cs typeface="Pyidaungsu" panose="020B0502040204020203" pitchFamily="34" charset="0"/>
              </a:rPr>
              <a:t>အခင်းအကျင်း အမှား</a:t>
            </a:r>
            <a:endParaRPr lang="en-US" b="1" dirty="0">
              <a:solidFill>
                <a:srgbClr val="C00000"/>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995512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သတင်းအချက်အလက် ဖရိုဖရဲဖြစ်မှု</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ပုံစံ ၇မျိုးက ဘာတွေလဲ။</a:t>
            </a:r>
            <a:endParaRPr lang="en-US"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pic>
        <p:nvPicPr>
          <p:cNvPr id="15" name="Picture 14">
            <a:extLst>
              <a:ext uri="{FF2B5EF4-FFF2-40B4-BE49-F238E27FC236}">
                <a16:creationId xmlns:a16="http://schemas.microsoft.com/office/drawing/2014/main" id="{CB074470-E4F3-8882-F18B-CED3454391A2}"/>
              </a:ext>
            </a:extLst>
          </p:cNvPr>
          <p:cNvPicPr>
            <a:picLocks noChangeAspect="1"/>
          </p:cNvPicPr>
          <p:nvPr/>
        </p:nvPicPr>
        <p:blipFill rotWithShape="1">
          <a:blip r:embed="rId4"/>
          <a:srcRect l="27025" t="19082" r="50914" b="67650"/>
          <a:stretch/>
        </p:blipFill>
        <p:spPr>
          <a:xfrm>
            <a:off x="148458" y="1263056"/>
            <a:ext cx="1927004" cy="725423"/>
          </a:xfrm>
          <a:prstGeom prst="rect">
            <a:avLst/>
          </a:prstGeom>
        </p:spPr>
      </p:pic>
      <p:sp>
        <p:nvSpPr>
          <p:cNvPr id="24" name="TextBox 23">
            <a:extLst>
              <a:ext uri="{FF2B5EF4-FFF2-40B4-BE49-F238E27FC236}">
                <a16:creationId xmlns:a16="http://schemas.microsoft.com/office/drawing/2014/main" id="{38140678-CF57-B5F9-C00F-562C7DF389CF}"/>
              </a:ext>
            </a:extLst>
          </p:cNvPr>
          <p:cNvSpPr txBox="1"/>
          <p:nvPr/>
        </p:nvSpPr>
        <p:spPr>
          <a:xfrm>
            <a:off x="420894" y="2210583"/>
            <a:ext cx="3706606" cy="3785652"/>
          </a:xfrm>
          <a:prstGeom prst="rect">
            <a:avLst/>
          </a:prstGeom>
          <a:noFill/>
        </p:spPr>
        <p:txBody>
          <a:bodyPr wrap="square" rtlCol="0">
            <a:spAutoFit/>
          </a:bodyPr>
          <a:lstStyle/>
          <a:p>
            <a:r>
              <a:rPr lang="my-MM" sz="1600" dirty="0">
                <a:latin typeface="Pyidaungsu" panose="020B0502040204020203" pitchFamily="34" charset="0"/>
                <a:cs typeface="Pyidaungsu" panose="020B0502040204020203" pitchFamily="34" charset="0"/>
              </a:rPr>
              <a:t>အထင်မြင်မှားစေသော သတင်း အချက်အလက်ကို သုံးကာ အရေးအရာ တစ်ခုခု၊ လူပုဂ္ဂိုလ်တစ်ဦးဦးကို အမှုဆင်ခြင်း။ အဆိုအမိန့်တစ်ခုခု၊ အချက်အလက်အစုအဝေး တစ်ခုခုမှ လိုရာအပိုင်းတစ်ပိုင်းကို ဖြတ်ထုတ်တင်ပြခြင်းဖြင့် ရှုထောင့်အမြင် သို့မဟုတ် အဆိုတစ်ခုခုကို သီးသန့် မီးမောင်းထိုးတင်ပြခြင်း သို့မဟုတ် အားပေးထောက်ခံခြင်း။ ၄င်းအချက်အလက်အစုအဝေးကို မည်သို့ကောက်ယူခဲ့ကြောင်းကို လျစ်လျူရှုထိမ်ချန်ခြင်းလည်း ရှိမည်။ ထို့ပြင် ဓာတ်ပုံတစ်ပုံကို လိုရာဖြတ်တောက် ချန်လှပ်တင်ပြပြီး ဝါဒဖြန့်ခြင်းသည်လည်း ဤအမျိုးအစားပင်ဖြစ်သည်။</a:t>
            </a:r>
            <a:endParaRPr lang="en-US" sz="1600" dirty="0">
              <a:latin typeface="Pyidaungsu" panose="020B0502040204020203" pitchFamily="34" charset="0"/>
              <a:cs typeface="Pyidaungsu" panose="020B0502040204020203" pitchFamily="34" charset="0"/>
            </a:endParaRPr>
          </a:p>
        </p:txBody>
      </p:sp>
      <p:pic>
        <p:nvPicPr>
          <p:cNvPr id="3074" name="Picture 2" descr="THIS WEEK IN FAKE NEWS: Duterte DID NOT sign any 'no homework policy' -  VERA Files">
            <a:extLst>
              <a:ext uri="{FF2B5EF4-FFF2-40B4-BE49-F238E27FC236}">
                <a16:creationId xmlns:a16="http://schemas.microsoft.com/office/drawing/2014/main" id="{16FAFE07-F0A0-1F05-2ED1-E54034DB0D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07"/>
          <a:stretch/>
        </p:blipFill>
        <p:spPr bwMode="auto">
          <a:xfrm>
            <a:off x="4337215" y="994692"/>
            <a:ext cx="7646864" cy="47147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BB93E4-EF84-9B2F-D8BE-398E386E3655}"/>
              </a:ext>
            </a:extLst>
          </p:cNvPr>
          <p:cNvSpPr txBox="1"/>
          <p:nvPr/>
        </p:nvSpPr>
        <p:spPr>
          <a:xfrm>
            <a:off x="4856358" y="5875680"/>
            <a:ext cx="6637762" cy="276999"/>
          </a:xfrm>
          <a:prstGeom prst="rect">
            <a:avLst/>
          </a:prstGeom>
          <a:noFill/>
        </p:spPr>
        <p:txBody>
          <a:bodyPr wrap="square">
            <a:spAutoFit/>
          </a:bodyPr>
          <a:lstStyle/>
          <a:p>
            <a:pPr marL="914400" marR="0" lvl="0" indent="-914400" algn="ctr" rtl="0">
              <a:lnSpc>
                <a:spcPct val="100000"/>
              </a:lnSpc>
              <a:spcBef>
                <a:spcPts val="95"/>
              </a:spcBef>
              <a:spcAft>
                <a:spcPts val="0"/>
              </a:spcAft>
              <a:buClr>
                <a:srgbClr val="1E4E79"/>
              </a:buClr>
              <a:buSzPts val="2200"/>
              <a:buFont typeface="Century Gothic"/>
              <a:buNone/>
            </a:pPr>
            <a:r>
              <a:rPr lang="en-US" sz="1200" dirty="0">
                <a:hlinkClick r:id="rId6"/>
              </a:rPr>
              <a:t>THIS WEEK IN FAKE NEWS: Duterte DID NOT sign any ‘no homework policy’ - VERA Files</a:t>
            </a:r>
            <a:endParaRPr lang="en-US" sz="900" b="0" i="0" u="none" strike="noStrike" cap="none" dirty="0">
              <a:ea typeface="Arial"/>
              <a:cs typeface="Arial"/>
              <a:sym typeface="Arial"/>
            </a:endParaRPr>
          </a:p>
        </p:txBody>
      </p:sp>
      <p:sp>
        <p:nvSpPr>
          <p:cNvPr id="9" name="Rectangle 8"/>
          <p:cNvSpPr/>
          <p:nvPr/>
        </p:nvSpPr>
        <p:spPr>
          <a:xfrm>
            <a:off x="2189438" y="1238094"/>
            <a:ext cx="2083412" cy="750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sz="1400" b="1" dirty="0">
                <a:solidFill>
                  <a:srgbClr val="C00000"/>
                </a:solidFill>
                <a:latin typeface="Pyidaungsu" panose="020B0502040204020203" pitchFamily="34" charset="0"/>
                <a:cs typeface="Pyidaungsu" panose="020B0502040204020203" pitchFamily="34" charset="0"/>
              </a:rPr>
              <a:t>လှည့်စားရန် ရည်ရွယ်သော အကြောင်းအရာ</a:t>
            </a:r>
            <a:endParaRPr lang="en-US" sz="1400" b="1" dirty="0">
              <a:solidFill>
                <a:srgbClr val="C00000"/>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9295223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‘သတင်းအချက်အလက် ဖရိုဖရဲဖြစ်မှု နယ်ပယ်အစဉ်’၏ ဆိုလိုရင်းမှာ အဘယ်နည်း။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25768" cy="5406097"/>
          </a:xfrm>
        </p:spPr>
        <p:txBody>
          <a:bodyPr/>
          <a:lstStyle/>
          <a:p>
            <a:pPr algn="ctr"/>
            <a:endParaRPr lang="en-US" b="0" dirty="0"/>
          </a:p>
          <a:p>
            <a:pPr algn="ctr"/>
            <a:endParaRPr lang="en-US" b="0" dirty="0"/>
          </a:p>
        </p:txBody>
      </p:sp>
      <p:sp>
        <p:nvSpPr>
          <p:cNvPr id="24" name="TextBox 23">
            <a:extLst>
              <a:ext uri="{FF2B5EF4-FFF2-40B4-BE49-F238E27FC236}">
                <a16:creationId xmlns:a16="http://schemas.microsoft.com/office/drawing/2014/main" id="{38140678-CF57-B5F9-C00F-562C7DF389CF}"/>
              </a:ext>
            </a:extLst>
          </p:cNvPr>
          <p:cNvSpPr txBox="1"/>
          <p:nvPr/>
        </p:nvSpPr>
        <p:spPr>
          <a:xfrm>
            <a:off x="420894" y="2262787"/>
            <a:ext cx="4345112" cy="3536224"/>
          </a:xfrm>
          <a:prstGeom prst="rect">
            <a:avLst/>
          </a:prstGeom>
          <a:noFill/>
        </p:spPr>
        <p:txBody>
          <a:bodyPr wrap="square" rtlCol="0">
            <a:spAutoFit/>
          </a:bodyPr>
          <a:lstStyle/>
          <a:p>
            <a:pPr marL="241300" marR="5080" lvl="0" indent="-229234" algn="l" rtl="0">
              <a:lnSpc>
                <a:spcPct val="116296"/>
              </a:lnSpc>
              <a:spcBef>
                <a:spcPts val="1895"/>
              </a:spcBef>
              <a:spcAft>
                <a:spcPts val="0"/>
              </a:spcAft>
              <a:buClr>
                <a:srgbClr val="000000"/>
              </a:buClr>
              <a:buSzPts val="2700"/>
              <a:buFont typeface="Arial"/>
              <a:buChar char="•"/>
            </a:pPr>
            <a:r>
              <a:rPr lang="my-MM" dirty="0">
                <a:solidFill>
                  <a:srgbClr val="000000"/>
                </a:solidFill>
                <a:latin typeface="Pyidaungsu" panose="020B0502040204020203" pitchFamily="34" charset="0"/>
                <a:ea typeface="Century Gothic"/>
                <a:cs typeface="Pyidaungsu" panose="020B0502040204020203" pitchFamily="34" charset="0"/>
                <a:sym typeface="Century Gothic"/>
              </a:rPr>
              <a:t>အလန့်တကြား ခေါင်းစီး (ရုပ်ပုံများ</a:t>
            </a:r>
            <a:r>
              <a:rPr lang="en-US"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a:t>
            </a:r>
            <a:r>
              <a:rPr lang="my-MM"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 ကိုသုံးပြီး ဖတ်ရှုသူများ အာရုံစိုက် မိအောင်</a:t>
            </a:r>
            <a:r>
              <a:rPr lang="en-US"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 </a:t>
            </a:r>
            <a:r>
              <a:rPr lang="my-MM"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ဆွဲဆောင်သော်လည်း ခေါင်းစီးမှာမူ အကြောင်းအရာနှင့် ချိတ်ဆက်မနေခြင်း သို့မဟုတ် မသက်ဆိုင်ခြင်းဖြစ်သည်။</a:t>
            </a:r>
            <a:endParaRPr lang="en-US"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endParaRPr>
          </a:p>
          <a:p>
            <a:pPr marL="241300" marR="602615" lvl="0" indent="-229234" algn="l" rtl="0">
              <a:lnSpc>
                <a:spcPct val="116296"/>
              </a:lnSpc>
              <a:spcBef>
                <a:spcPts val="1810"/>
              </a:spcBef>
              <a:spcAft>
                <a:spcPts val="0"/>
              </a:spcAft>
              <a:buClr>
                <a:srgbClr val="000000"/>
              </a:buClr>
              <a:buSzPts val="2700"/>
              <a:buFont typeface="Arial"/>
              <a:buChar char="•"/>
            </a:pPr>
            <a:r>
              <a:rPr lang="en-US"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a:t>
            </a:r>
            <a:r>
              <a:rPr lang="my-MM" sz="1800" b="1"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rPr>
              <a:t>ကလစ်မျှားခြင်း </a:t>
            </a:r>
            <a:r>
              <a:rPr lang="en-US" sz="1800" b="1"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rPr>
              <a:t>(</a:t>
            </a:r>
            <a:r>
              <a:rPr lang="en-US" sz="1800" b="1" i="0" u="none" strike="noStrike" cap="none" dirty="0" err="1">
                <a:solidFill>
                  <a:srgbClr val="1E4E79"/>
                </a:solidFill>
                <a:latin typeface="Pyidaungsu" panose="020B0502040204020203" pitchFamily="34" charset="0"/>
                <a:ea typeface="Century Gothic"/>
                <a:cs typeface="Pyidaungsu" panose="020B0502040204020203" pitchFamily="34" charset="0"/>
                <a:sym typeface="Century Gothic"/>
              </a:rPr>
              <a:t>Clickbait</a:t>
            </a:r>
            <a:r>
              <a:rPr lang="en-US" sz="1800" b="1"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rPr>
              <a:t>)</a:t>
            </a:r>
            <a:r>
              <a:rPr lang="en-US"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 – </a:t>
            </a:r>
            <a:r>
              <a:rPr lang="my-MM"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ဝဘ်ဆိုက်ဆီ လူအဝင်များအောင် စိတ်ခံစားချက်နှိုးဆွသော၊ အလန့်တကြားဖြစ်သော ခေါင်းစီးများ သုံးပြီး ဆွဲဆောင်ခြင်းဖြစ်သည်။ </a:t>
            </a:r>
            <a:endParaRPr lang="en-US" sz="18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endParaRPr>
          </a:p>
        </p:txBody>
      </p:sp>
      <p:pic>
        <p:nvPicPr>
          <p:cNvPr id="3" name="Picture 2">
            <a:extLst>
              <a:ext uri="{FF2B5EF4-FFF2-40B4-BE49-F238E27FC236}">
                <a16:creationId xmlns:a16="http://schemas.microsoft.com/office/drawing/2014/main" id="{96797CDD-31AF-97BF-9FE5-EFE0A7A37103}"/>
              </a:ext>
            </a:extLst>
          </p:cNvPr>
          <p:cNvPicPr>
            <a:picLocks noChangeAspect="1"/>
          </p:cNvPicPr>
          <p:nvPr/>
        </p:nvPicPr>
        <p:blipFill rotWithShape="1">
          <a:blip r:embed="rId4"/>
          <a:srcRect l="15391" t="56451" r="63897" b="28921"/>
          <a:stretch/>
        </p:blipFill>
        <p:spPr>
          <a:xfrm>
            <a:off x="269530" y="1003905"/>
            <a:ext cx="2326019" cy="909831"/>
          </a:xfrm>
          <a:prstGeom prst="rect">
            <a:avLst/>
          </a:prstGeom>
        </p:spPr>
      </p:pic>
      <p:pic>
        <p:nvPicPr>
          <p:cNvPr id="4098" name="Picture 2" descr="You won't believe how these 9 shocking clickbaits work! (number 8 is a  killer!) | by Ashuta | The Zerone | Medium">
            <a:extLst>
              <a:ext uri="{FF2B5EF4-FFF2-40B4-BE49-F238E27FC236}">
                <a16:creationId xmlns:a16="http://schemas.microsoft.com/office/drawing/2014/main" id="{F784D328-4AA5-C64B-B654-5797835A4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041" y="1024117"/>
            <a:ext cx="3245005" cy="2343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A8C7AE8-C0C8-6B8D-83BA-0DDE71DB8D7F}"/>
              </a:ext>
            </a:extLst>
          </p:cNvPr>
          <p:cNvPicPr>
            <a:picLocks noChangeAspect="1"/>
          </p:cNvPicPr>
          <p:nvPr/>
        </p:nvPicPr>
        <p:blipFill rotWithShape="1">
          <a:blip r:embed="rId6"/>
          <a:srcRect l="4632" t="30718" r="30152" b="22686"/>
          <a:stretch/>
        </p:blipFill>
        <p:spPr>
          <a:xfrm>
            <a:off x="4766568" y="4110753"/>
            <a:ext cx="4061761" cy="1632412"/>
          </a:xfrm>
          <a:prstGeom prst="rect">
            <a:avLst/>
          </a:prstGeom>
        </p:spPr>
      </p:pic>
      <p:sp>
        <p:nvSpPr>
          <p:cNvPr id="12" name="TextBox 11">
            <a:extLst>
              <a:ext uri="{FF2B5EF4-FFF2-40B4-BE49-F238E27FC236}">
                <a16:creationId xmlns:a16="http://schemas.microsoft.com/office/drawing/2014/main" id="{5D337F5F-3995-1F9D-BDE8-3E7A50DF1975}"/>
              </a:ext>
            </a:extLst>
          </p:cNvPr>
          <p:cNvSpPr txBox="1"/>
          <p:nvPr/>
        </p:nvSpPr>
        <p:spPr>
          <a:xfrm>
            <a:off x="8436444" y="1171325"/>
            <a:ext cx="3166512" cy="600164"/>
          </a:xfrm>
          <a:prstGeom prst="rect">
            <a:avLst/>
          </a:prstGeom>
          <a:noFill/>
        </p:spPr>
        <p:txBody>
          <a:bodyPr wrap="square">
            <a:spAutoFit/>
          </a:bodyPr>
          <a:lstStyle/>
          <a:p>
            <a:r>
              <a:rPr lang="en-US" sz="1100" dirty="0">
                <a:hlinkClick r:id="rId7"/>
              </a:rPr>
              <a:t>You won’t believe how these 9 shocking </a:t>
            </a:r>
            <a:r>
              <a:rPr lang="en-US" sz="1100" dirty="0" err="1">
                <a:hlinkClick r:id="rId7"/>
              </a:rPr>
              <a:t>clickbaits</a:t>
            </a:r>
            <a:r>
              <a:rPr lang="en-US" sz="1100" dirty="0">
                <a:hlinkClick r:id="rId7"/>
              </a:rPr>
              <a:t> work! (number 8 is a killer!) | by </a:t>
            </a:r>
            <a:r>
              <a:rPr lang="en-US" sz="1100" dirty="0" err="1">
                <a:hlinkClick r:id="rId7"/>
              </a:rPr>
              <a:t>Ashuta</a:t>
            </a:r>
            <a:r>
              <a:rPr lang="en-US" sz="1100" dirty="0">
                <a:hlinkClick r:id="rId7"/>
              </a:rPr>
              <a:t> | The </a:t>
            </a:r>
            <a:r>
              <a:rPr lang="en-US" sz="1100" dirty="0" err="1">
                <a:hlinkClick r:id="rId7"/>
              </a:rPr>
              <a:t>Zerone</a:t>
            </a:r>
            <a:r>
              <a:rPr lang="en-US" sz="1100" dirty="0">
                <a:hlinkClick r:id="rId7"/>
              </a:rPr>
              <a:t> | Medium</a:t>
            </a:r>
            <a:endParaRPr lang="en-US" sz="1100" dirty="0"/>
          </a:p>
        </p:txBody>
      </p:sp>
      <p:sp>
        <p:nvSpPr>
          <p:cNvPr id="14" name="TextBox 13">
            <a:extLst>
              <a:ext uri="{FF2B5EF4-FFF2-40B4-BE49-F238E27FC236}">
                <a16:creationId xmlns:a16="http://schemas.microsoft.com/office/drawing/2014/main" id="{DE918329-25F3-3E6D-787F-CB061E420365}"/>
              </a:ext>
            </a:extLst>
          </p:cNvPr>
          <p:cNvSpPr txBox="1"/>
          <p:nvPr/>
        </p:nvSpPr>
        <p:spPr>
          <a:xfrm>
            <a:off x="8934664" y="4429185"/>
            <a:ext cx="2668854" cy="600164"/>
          </a:xfrm>
          <a:prstGeom prst="rect">
            <a:avLst/>
          </a:prstGeom>
          <a:noFill/>
        </p:spPr>
        <p:txBody>
          <a:bodyPr wrap="square">
            <a:spAutoFit/>
          </a:bodyPr>
          <a:lstStyle/>
          <a:p>
            <a:r>
              <a:rPr lang="en-US" sz="1100" dirty="0">
                <a:hlinkClick r:id="rId8"/>
              </a:rPr>
              <a:t>55 Times ‘Stop Clickbait’ Hilariously Summarized Crappy Articles And Saved You A Click | Bored Panda</a:t>
            </a:r>
            <a:endParaRPr lang="en-US" sz="1100" dirty="0"/>
          </a:p>
        </p:txBody>
      </p:sp>
      <p:sp>
        <p:nvSpPr>
          <p:cNvPr id="13" name="Rectangle 12"/>
          <p:cNvSpPr/>
          <p:nvPr/>
        </p:nvSpPr>
        <p:spPr>
          <a:xfrm>
            <a:off x="2777474" y="1003904"/>
            <a:ext cx="1576983" cy="909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b="1" dirty="0">
                <a:solidFill>
                  <a:srgbClr val="C00000"/>
                </a:solidFill>
                <a:latin typeface="Pyidaungsu" panose="020B0502040204020203" pitchFamily="34" charset="0"/>
                <a:cs typeface="Pyidaungsu" panose="020B0502040204020203" pitchFamily="34" charset="0"/>
              </a:rPr>
              <a:t>အလွဲချိတ်ဆက်ပြခြင်း</a:t>
            </a:r>
            <a:endParaRPr lang="en-US" b="1" dirty="0">
              <a:solidFill>
                <a:srgbClr val="C00000"/>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419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သတင်းအချက်အလက် ဖရိုဖရဲဖြစ်မှု</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ပုံစံ ၇မျိုးက ဘာတွေလဲ။</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13648948" y="149204"/>
            <a:ext cx="1245755" cy="660944"/>
          </a:xfrm>
        </p:spPr>
        <p:txBody>
          <a:bodyPr/>
          <a:lstStyle/>
          <a:p>
            <a:pPr algn="ctr"/>
            <a:endParaRPr lang="en-US" b="0" dirty="0"/>
          </a:p>
          <a:p>
            <a:pPr algn="ctr"/>
            <a:endParaRPr lang="en-US" b="0" dirty="0"/>
          </a:p>
        </p:txBody>
      </p:sp>
      <p:sp>
        <p:nvSpPr>
          <p:cNvPr id="24" name="TextBox 23">
            <a:extLst>
              <a:ext uri="{FF2B5EF4-FFF2-40B4-BE49-F238E27FC236}">
                <a16:creationId xmlns:a16="http://schemas.microsoft.com/office/drawing/2014/main" id="{38140678-CF57-B5F9-C00F-562C7DF389CF}"/>
              </a:ext>
            </a:extLst>
          </p:cNvPr>
          <p:cNvSpPr txBox="1"/>
          <p:nvPr/>
        </p:nvSpPr>
        <p:spPr>
          <a:xfrm>
            <a:off x="420893" y="2093973"/>
            <a:ext cx="5744349" cy="4136710"/>
          </a:xfrm>
          <a:prstGeom prst="rect">
            <a:avLst/>
          </a:prstGeom>
          <a:noFill/>
        </p:spPr>
        <p:txBody>
          <a:bodyPr wrap="square" rtlCol="0">
            <a:spAutoFit/>
          </a:bodyPr>
          <a:lstStyle/>
          <a:p>
            <a:pPr marL="241300" marR="164465" indent="-229234">
              <a:lnSpc>
                <a:spcPct val="97100"/>
              </a:lnSpc>
              <a:spcBef>
                <a:spcPts val="1790"/>
              </a:spcBef>
              <a:buClr>
                <a:srgbClr val="000000"/>
              </a:buClr>
              <a:buSzPts val="2700"/>
              <a:buFont typeface="Arial"/>
              <a:buChar char="•"/>
            </a:pPr>
            <a:r>
              <a:rPr lang="my-MM" sz="1600" dirty="0">
                <a:latin typeface="Pyidaungsu" panose="020B0502040204020203" pitchFamily="34" charset="0"/>
                <a:cs typeface="Pyidaungsu" panose="020B0502040204020203" pitchFamily="34" charset="0"/>
              </a:rPr>
              <a:t>အန္တရာယ်ဖြစ်စေလို၍ မဟုတ်သော်လည်း အထင်မှားစေရန် ရည်ရွယ်ခြင်း။ </a:t>
            </a:r>
            <a:endParaRPr lang="en-US" sz="1600" dirty="0">
              <a:latin typeface="Pyidaungsu" panose="020B0502040204020203" pitchFamily="34" charset="0"/>
              <a:cs typeface="Pyidaungsu" panose="020B0502040204020203" pitchFamily="34" charset="0"/>
            </a:endParaRPr>
          </a:p>
          <a:p>
            <a:pPr marL="241300" marR="164465" lvl="0" indent="-229234" algn="l" rtl="0">
              <a:lnSpc>
                <a:spcPct val="97100"/>
              </a:lnSpc>
              <a:spcBef>
                <a:spcPts val="1790"/>
              </a:spcBef>
              <a:spcAft>
                <a:spcPts val="0"/>
              </a:spcAft>
              <a:buClr>
                <a:srgbClr val="000000"/>
              </a:buClr>
              <a:buSzPts val="2700"/>
              <a:buFont typeface="Arial"/>
              <a:buChar char="•"/>
            </a:pPr>
            <a:r>
              <a:rPr lang="my-MM" sz="1600" dirty="0">
                <a:latin typeface="Pyidaungsu" panose="020B0502040204020203" pitchFamily="34" charset="0"/>
                <a:cs typeface="Pyidaungsu" panose="020B0502040204020203" pitchFamily="34" charset="0"/>
                <a:sym typeface="Century Gothic"/>
              </a:rPr>
              <a:t>လူပုဂ္ဂိုလ်များ၊ အဖြစ်အပျက်များ၊ အရေးအရာများကို လှောင်ပြောင်သရော်ရန် ရည်ရွယ်ချက်ဖြင့် စောင်းမြောင်း၍သော်လည်းကောင်း၊ လုပ်ကြံဖန်တီး၍သော်လည်းကောင်း ပြောဆိုသော အပြောအဆိုများ။</a:t>
            </a:r>
            <a:endParaRPr lang="en-US" sz="1600" dirty="0">
              <a:latin typeface="Pyidaungsu" panose="020B0502040204020203" pitchFamily="34" charset="0"/>
              <a:cs typeface="Pyidaungsu" panose="020B0502040204020203" pitchFamily="34" charset="0"/>
              <a:sym typeface="Century Gothic"/>
            </a:endParaRPr>
          </a:p>
          <a:p>
            <a:pPr marL="241300" marR="164465" lvl="0" indent="-229234" algn="l" rtl="0">
              <a:lnSpc>
                <a:spcPct val="97100"/>
              </a:lnSpc>
              <a:spcBef>
                <a:spcPts val="1790"/>
              </a:spcBef>
              <a:spcAft>
                <a:spcPts val="0"/>
              </a:spcAft>
              <a:buClr>
                <a:srgbClr val="000000"/>
              </a:buClr>
              <a:buSzPts val="2700"/>
              <a:buFont typeface="Arial"/>
              <a:buChar char="•"/>
            </a:pPr>
            <a:r>
              <a:rPr lang="my-MM" sz="1600" b="1" dirty="0">
                <a:solidFill>
                  <a:schemeClr val="tx2"/>
                </a:solidFill>
                <a:latin typeface="Pyidaungsu" panose="020B0502040204020203" pitchFamily="34" charset="0"/>
                <a:cs typeface="Pyidaungsu" panose="020B0502040204020203" pitchFamily="34" charset="0"/>
              </a:rPr>
              <a:t>စာပြောင်</a:t>
            </a:r>
            <a:r>
              <a:rPr lang="my-MM" sz="1600" dirty="0">
                <a:latin typeface="Pyidaungsu" panose="020B0502040204020203" pitchFamily="34" charset="0"/>
                <a:cs typeface="Pyidaungsu" panose="020B0502040204020203" pitchFamily="34" charset="0"/>
              </a:rPr>
              <a:t>ဆိုသည်မှာ</a:t>
            </a:r>
            <a:r>
              <a:rPr lang="en-US" sz="1600" b="0" i="0" dirty="0">
                <a:effectLs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တစ်စုံတစ်ခု / တစ်စုံတစ်ဦး၏ ပုံစံတူကို အသုံးပြုပြီး ဟာသလုပ် လှောင်ပြောင်သည့် ပြက်လုံးပုံစံတစ်မျိုး ဖြစ်သည်။ ဥပမာအားဖြင့်</a:t>
            </a:r>
            <a:r>
              <a:rPr lang="en-US" sz="1600" dirty="0">
                <a:latin typeface="Pyidaungsu" panose="020B0502040204020203" pitchFamily="34" charset="0"/>
                <a:cs typeface="Pyidaungsu" panose="020B0502040204020203" pitchFamily="34" charset="0"/>
              </a:rPr>
              <a:t> "Saturday Night Live" </a:t>
            </a:r>
            <a:r>
              <a:rPr lang="my-MM" sz="1600" dirty="0">
                <a:latin typeface="Pyidaungsu" panose="020B0502040204020203" pitchFamily="34" charset="0"/>
                <a:cs typeface="Pyidaungsu" panose="020B0502040204020203" pitchFamily="34" charset="0"/>
              </a:rPr>
              <a:t>နှင့် </a:t>
            </a:r>
            <a:r>
              <a:rPr lang="en-US" sz="1600" dirty="0">
                <a:latin typeface="Pyidaungsu" panose="020B0502040204020203" pitchFamily="34" charset="0"/>
                <a:cs typeface="Pyidaungsu" panose="020B0502040204020203" pitchFamily="34" charset="0"/>
              </a:rPr>
              <a:t>"The Daily Show" </a:t>
            </a:r>
            <a:r>
              <a:rPr lang="my-MM" sz="1600" dirty="0">
                <a:latin typeface="Pyidaungsu" panose="020B0502040204020203" pitchFamily="34" charset="0"/>
                <a:cs typeface="Pyidaungsu" panose="020B0502040204020203" pitchFamily="34" charset="0"/>
              </a:rPr>
              <a:t>ကဲ့သို့သော အစီအစဉ်များသည် အမှန်တကယ်ဟု ထင်ရသည့် သတင်းထုတ်လွှင့်မှုအတုများပြုလုပ်ခြင်းဖြင့် သတင်းထုတ်လွှင့်သူများကို သရော်ကြသည်။ လူရွှင်တော်များနှင့် ဟာသရေးသူများသည် သမ္မတကို သရော်ရသည်ကို နှစ်သက်ကြသည်။ </a:t>
            </a:r>
            <a:endParaRPr lang="en-US" sz="1600" dirty="0">
              <a:latin typeface="Pyidaungsu" panose="020B0502040204020203" pitchFamily="34" charset="0"/>
              <a:cs typeface="Pyidaungsu" panose="020B0502040204020203" pitchFamily="34" charset="0"/>
              <a:sym typeface="Century Gothic"/>
            </a:endParaRPr>
          </a:p>
        </p:txBody>
      </p:sp>
      <p:pic>
        <p:nvPicPr>
          <p:cNvPr id="2" name="Picture 1">
            <a:extLst>
              <a:ext uri="{FF2B5EF4-FFF2-40B4-BE49-F238E27FC236}">
                <a16:creationId xmlns:a16="http://schemas.microsoft.com/office/drawing/2014/main" id="{35E6EFD7-8327-9FC3-E195-D57FAC7305CA}"/>
              </a:ext>
            </a:extLst>
          </p:cNvPr>
          <p:cNvPicPr>
            <a:picLocks noChangeAspect="1"/>
          </p:cNvPicPr>
          <p:nvPr/>
        </p:nvPicPr>
        <p:blipFill rotWithShape="1">
          <a:blip r:embed="rId4"/>
          <a:srcRect l="3076" t="18278" r="76124" b="66435"/>
          <a:stretch/>
        </p:blipFill>
        <p:spPr>
          <a:xfrm>
            <a:off x="564604" y="1011147"/>
            <a:ext cx="2434940" cy="973770"/>
          </a:xfrm>
          <a:prstGeom prst="rect">
            <a:avLst/>
          </a:prstGeom>
        </p:spPr>
      </p:pic>
      <p:pic>
        <p:nvPicPr>
          <p:cNvPr id="5122" name="Picture 2" descr="IO1-G. Satire, parody, memes: examples">
            <a:extLst>
              <a:ext uri="{FF2B5EF4-FFF2-40B4-BE49-F238E27FC236}">
                <a16:creationId xmlns:a16="http://schemas.microsoft.com/office/drawing/2014/main" id="{71102A68-2F6D-404C-A08F-C6C5851DA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254" y="1189289"/>
            <a:ext cx="2167054" cy="21670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8A1A76-D3DC-27A7-FF5B-608F594BF489}"/>
              </a:ext>
            </a:extLst>
          </p:cNvPr>
          <p:cNvSpPr txBox="1"/>
          <p:nvPr/>
        </p:nvSpPr>
        <p:spPr>
          <a:xfrm>
            <a:off x="6335618" y="3471879"/>
            <a:ext cx="5435469" cy="261610"/>
          </a:xfrm>
          <a:prstGeom prst="rect">
            <a:avLst/>
          </a:prstGeom>
          <a:noFill/>
        </p:spPr>
        <p:txBody>
          <a:bodyPr wrap="square">
            <a:spAutoFit/>
          </a:bodyPr>
          <a:lstStyle/>
          <a:p>
            <a:r>
              <a:rPr lang="en-US" sz="1100" dirty="0">
                <a:hlinkClick r:id="rId6"/>
              </a:rPr>
              <a:t>IO1-G. Satire, parody, memes: examples (</a:t>
            </a:r>
            <a:r>
              <a:rPr lang="en-US" sz="1100" dirty="0" err="1">
                <a:hlinkClick r:id="rId6"/>
              </a:rPr>
              <a:t>defacto.space</a:t>
            </a:r>
            <a:r>
              <a:rPr lang="en-US" sz="1100" dirty="0">
                <a:hlinkClick r:id="rId6"/>
              </a:rPr>
              <a:t>)</a:t>
            </a:r>
            <a:endParaRPr lang="en-US" sz="1100" dirty="0"/>
          </a:p>
        </p:txBody>
      </p:sp>
      <p:pic>
        <p:nvPicPr>
          <p:cNvPr id="5124" name="Picture 4" descr="merkel-hollande">
            <a:extLst>
              <a:ext uri="{FF2B5EF4-FFF2-40B4-BE49-F238E27FC236}">
                <a16:creationId xmlns:a16="http://schemas.microsoft.com/office/drawing/2014/main" id="{5390A5A7-6AAF-DA99-0335-EE760E7F88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5618" y="1205161"/>
            <a:ext cx="2595261" cy="21511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mmunication Currents">
            <a:extLst>
              <a:ext uri="{FF2B5EF4-FFF2-40B4-BE49-F238E27FC236}">
                <a16:creationId xmlns:a16="http://schemas.microsoft.com/office/drawing/2014/main" id="{024385BA-5E17-26A7-BDEA-71454F085C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7011" y="3938615"/>
            <a:ext cx="1720549" cy="16005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B80507B-F77B-A7D5-049E-143253E54D2B}"/>
              </a:ext>
            </a:extLst>
          </p:cNvPr>
          <p:cNvSpPr txBox="1"/>
          <p:nvPr/>
        </p:nvSpPr>
        <p:spPr>
          <a:xfrm>
            <a:off x="6576371" y="5624178"/>
            <a:ext cx="4953962" cy="430887"/>
          </a:xfrm>
          <a:prstGeom prst="rect">
            <a:avLst/>
          </a:prstGeom>
          <a:noFill/>
        </p:spPr>
        <p:txBody>
          <a:bodyPr wrap="square">
            <a:spAutoFit/>
          </a:bodyPr>
          <a:lstStyle/>
          <a:p>
            <a:r>
              <a:rPr lang="en-US" sz="1100" dirty="0">
                <a:hlinkClick r:id="rId9"/>
              </a:rPr>
              <a:t>Trolling for Social Change? How John Oliver Uses Satire and Parody on Last Week Tonight | National Communication Association (natcom.org)</a:t>
            </a:r>
            <a:endParaRPr lang="en-US" sz="1100" dirty="0"/>
          </a:p>
        </p:txBody>
      </p:sp>
      <p:sp>
        <p:nvSpPr>
          <p:cNvPr id="12" name="Rectangle 11"/>
          <p:cNvSpPr/>
          <p:nvPr/>
        </p:nvSpPr>
        <p:spPr>
          <a:xfrm>
            <a:off x="3249432" y="1011147"/>
            <a:ext cx="2064690" cy="973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b="1" dirty="0">
                <a:solidFill>
                  <a:srgbClr val="C00000"/>
                </a:solidFill>
                <a:latin typeface="Pyidaungsu" panose="020B0502040204020203" pitchFamily="34" charset="0"/>
                <a:cs typeface="Pyidaungsu" panose="020B0502040204020203" pitchFamily="34" charset="0"/>
              </a:rPr>
              <a:t>သရော်စာ စာပြောင်</a:t>
            </a:r>
            <a:endParaRPr lang="en-US" b="1" dirty="0">
              <a:solidFill>
                <a:srgbClr val="C00000"/>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4307961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052615" y="4627245"/>
            <a:ext cx="3326669" cy="1004628"/>
          </a:xfrm>
        </p:spPr>
        <p:txBody>
          <a:bodyPr>
            <a:no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chemeClr val="bg1"/>
                </a:solidFill>
                <a:latin typeface="Pyidaungsu" panose="020B0502040204020203" pitchFamily="34" charset="0"/>
                <a:ea typeface="Century Gothic"/>
                <a:cs typeface="Pyidaungsu" panose="020B0502040204020203" pitchFamily="34" charset="0"/>
                <a:sym typeface="Century Gothic"/>
              </a:rPr>
              <a:t>Franklin D. Roosevelt</a:t>
            </a:r>
            <a:endParaRPr lang="my-MM" sz="2400" b="0" i="0" u="none" strike="noStrike" cap="none" dirty="0">
              <a:solidFill>
                <a:schemeClr val="bg1"/>
              </a:solidFill>
              <a:latin typeface="Pyidaungsu" panose="020B0502040204020203" pitchFamily="34" charset="0"/>
              <a:ea typeface="Century Gothic"/>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3600"/>
              <a:buFont typeface="Arial"/>
              <a:buNone/>
            </a:pPr>
            <a:r>
              <a:rPr lang="my-MM" sz="2400" dirty="0">
                <a:solidFill>
                  <a:schemeClr val="bg1"/>
                </a:solidFill>
                <a:latin typeface="Pyidaungsu" panose="020B0502040204020203" pitchFamily="34" charset="0"/>
                <a:ea typeface="Arial"/>
                <a:cs typeface="Pyidaungsu" panose="020B0502040204020203" pitchFamily="34" charset="0"/>
                <a:sym typeface="Century Gothic"/>
              </a:rPr>
              <a:t>ဖရန်ကလင် ဒီလာနို ရုစဗဲ့</a:t>
            </a:r>
            <a:endParaRPr lang="en-US" sz="1000" b="0" i="0" u="none" strike="noStrike" cap="none" dirty="0">
              <a:solidFill>
                <a:schemeClr val="bg1"/>
              </a:solidFill>
              <a:latin typeface="Pyidaungsu" panose="020B0502040204020203" pitchFamily="34" charset="0"/>
              <a:ea typeface="Arial"/>
              <a:cs typeface="Pyidaungsu" panose="020B0502040204020203" pitchFamily="34" charset="0"/>
              <a:sym typeface="Arial"/>
            </a:endParaRPr>
          </a:p>
        </p:txBody>
      </p:sp>
      <p:sp>
        <p:nvSpPr>
          <p:cNvPr id="4" name="Text Placeholder 3"/>
          <p:cNvSpPr>
            <a:spLocks noGrp="1"/>
          </p:cNvSpPr>
          <p:nvPr>
            <p:ph type="body" sz="quarter" idx="16"/>
          </p:nvPr>
        </p:nvSpPr>
        <p:spPr>
          <a:xfrm>
            <a:off x="1150853" y="2493818"/>
            <a:ext cx="10196019" cy="1724891"/>
          </a:xfrm>
        </p:spPr>
        <p:txBody>
          <a:bodyPr>
            <a:normAutofit fontScale="92500" lnSpcReduction="10000"/>
          </a:bodyPr>
          <a:lstStyle/>
          <a:p>
            <a:pPr>
              <a:lnSpc>
                <a:spcPct val="110000"/>
              </a:lnSpc>
              <a:spcBef>
                <a:spcPts val="1200"/>
              </a:spcBef>
            </a:pPr>
            <a:r>
              <a:rPr lang="en-US" sz="2800" b="0" i="1" kern="0" dirty="0">
                <a:solidFill>
                  <a:schemeClr val="bg1"/>
                </a:solidFill>
                <a:effectLst/>
                <a:latin typeface="Pyidaungsu" panose="020B0502040204020203" pitchFamily="34" charset="0"/>
                <a:ea typeface="Calibri" panose="020F0502020204030204" pitchFamily="34" charset="0"/>
                <a:cs typeface="Pyidaungsu" panose="020B0502040204020203" pitchFamily="34" charset="0"/>
              </a:rPr>
              <a:t>“</a:t>
            </a:r>
            <a:r>
              <a:rPr lang="my-MM" sz="2800" b="0" i="1" kern="0" dirty="0">
                <a:solidFill>
                  <a:schemeClr val="bg1"/>
                </a:solidFill>
                <a:effectLst/>
                <a:latin typeface="Pyidaungsu" panose="020B0502040204020203" pitchFamily="34" charset="0"/>
                <a:ea typeface="Calibri" panose="020F0502020204030204" pitchFamily="34" charset="0"/>
                <a:cs typeface="Pyidaungsu" panose="020B0502040204020203" pitchFamily="34" charset="0"/>
              </a:rPr>
              <a:t>မိမိတို့ရွေးချယ်ပိုင်ခွင့်ကို ကျင့်သုံးကြသူများအနေဖြင့်  ဉာဏ်နှင့်ယှဉ်ပြီး ရွေးချယ်မှုပြုခြင်း မရှိကြသေးပါက ဒီမိုကရေစီက အောင်မြင်မည် မဟုတ်ပါ။ ထို့ကြောင့် ဒီမိုကရေစီအတွက် အကာအကွယ်အစစ်အမှန်က ပညာရေးသာဖြစ်ပါသည်။</a:t>
            </a:r>
            <a:endParaRPr lang="en-GB" sz="9600" b="0" i="1" dirty="0">
              <a:solidFill>
                <a:schemeClr val="bg1"/>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3352723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၁</a:t>
            </a:r>
            <a:endParaRPr lang="en-US" dirty="0"/>
          </a:p>
        </p:txBody>
      </p:sp>
      <p:sp>
        <p:nvSpPr>
          <p:cNvPr id="6" name="Text Placeholder 5"/>
          <p:cNvSpPr>
            <a:spLocks noGrp="1"/>
          </p:cNvSpPr>
          <p:nvPr>
            <p:ph type="body" sz="quarter" idx="16"/>
          </p:nvPr>
        </p:nvSpPr>
        <p:spPr>
          <a:xfrm>
            <a:off x="380220" y="940586"/>
            <a:ext cx="11350193" cy="4862177"/>
          </a:xfrm>
        </p:spPr>
        <p:txBody>
          <a:bodyPr>
            <a:normAutofit/>
          </a:bodyPr>
          <a:lstStyle/>
          <a:p>
            <a:pPr algn="l"/>
            <a:r>
              <a:rPr lang="my-MM" sz="2000" b="1" i="0" dirty="0">
                <a:solidFill>
                  <a:srgbClr val="374151"/>
                </a:solidFill>
                <a:effectLst/>
                <a:latin typeface="Pyidaungsu" panose="020B0502040204020203" pitchFamily="34" charset="0"/>
                <a:cs typeface="Pyidaungsu" panose="020B0502040204020203" pitchFamily="34" charset="0"/>
              </a:rPr>
              <a:t>ကော်လံအေမှ သတင်းအချက်အလက် ဖရိုဖရဲဖြစ်မှု အမျိုးအစား/ ပုံစံတစ်ခုအား ကော်လံဘီမှ ၄င်း၏ အဓိပ္ပာယ်ဖွင့်ဆိုချက်ဖြင့် တွဲပါ။</a:t>
            </a:r>
            <a:endParaRPr lang="en-US" sz="2000" b="1" i="0" dirty="0">
              <a:solidFill>
                <a:srgbClr val="374151"/>
              </a:solidFill>
              <a:effectLst/>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5" y="1756626"/>
          <a:ext cx="11350192" cy="4333240"/>
        </p:xfrm>
        <a:graphic>
          <a:graphicData uri="http://schemas.openxmlformats.org/drawingml/2006/table">
            <a:tbl>
              <a:tblPr firstRow="1" bandRow="1">
                <a:tableStyleId>{5C22544A-7EE6-4342-B048-85BDC9FD1C3A}</a:tableStyleId>
              </a:tblPr>
              <a:tblGrid>
                <a:gridCol w="2456121">
                  <a:extLst>
                    <a:ext uri="{9D8B030D-6E8A-4147-A177-3AD203B41FA5}">
                      <a16:colId xmlns:a16="http://schemas.microsoft.com/office/drawing/2014/main" val="708635901"/>
                    </a:ext>
                  </a:extLst>
                </a:gridCol>
                <a:gridCol w="8894071">
                  <a:extLst>
                    <a:ext uri="{9D8B030D-6E8A-4147-A177-3AD203B41FA5}">
                      <a16:colId xmlns:a16="http://schemas.microsoft.com/office/drawing/2014/main" val="3004403085"/>
                    </a:ext>
                  </a:extLst>
                </a:gridCol>
              </a:tblGrid>
              <a:tr h="370840">
                <a:tc>
                  <a:txBody>
                    <a:bodyPr/>
                    <a:lstStyle/>
                    <a:p>
                      <a:r>
                        <a:rPr lang="my-MM" sz="1600" dirty="0">
                          <a:latin typeface="Pyidaungsu" panose="020B0502040204020203" pitchFamily="34" charset="0"/>
                          <a:cs typeface="Pyidaungsu" panose="020B0502040204020203" pitchFamily="34" charset="0"/>
                        </a:rPr>
                        <a:t>ဝေါဟာရ</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dirty="0">
                          <a:latin typeface="Pyidaungsu" panose="020B0502040204020203" pitchFamily="34" charset="0"/>
                          <a:cs typeface="Pyidaungsu" panose="020B0502040204020203" pitchFamily="34" charset="0"/>
                        </a:rPr>
                        <a:t>အဓိပ္ပာယ်ဖွင့်ဆိုချက်</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r>
                        <a:rPr lang="my-MM" sz="1600" b="0" i="0" kern="1200" dirty="0">
                          <a:solidFill>
                            <a:schemeClr val="dk1"/>
                          </a:solidFill>
                          <a:effectLst/>
                          <a:latin typeface="Pyidaungsu" panose="020B0502040204020203" pitchFamily="34" charset="0"/>
                          <a:ea typeface="+mn-ea"/>
                          <a:cs typeface="Pyidaungsu" panose="020B0502040204020203" pitchFamily="34" charset="0"/>
                        </a:rPr>
                        <a:t>လုပ်ကြံသတင်း</a:t>
                      </a:r>
                      <a:endParaRPr lang="en-US" sz="16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600" b="0" i="0" dirty="0">
                          <a:solidFill>
                            <a:srgbClr val="000000"/>
                          </a:solidFill>
                          <a:effectLst/>
                          <a:latin typeface="Pyidaungsu" panose="020B0502040204020203" pitchFamily="34" charset="0"/>
                          <a:cs typeface="Pyidaungsu" panose="020B0502040204020203" pitchFamily="34" charset="0"/>
                        </a:rPr>
                        <a:t>အကြောင်းအရာမှားဖြစ်သော်လည်း ဖြန့်ဝေသည့်သူက မှားယွင်းနေကြောင်း အထင်မြင်မှားစေကြောင်း သတိမမူမိခြင်း </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r>
                        <a:rPr lang="my-MM" sz="1600" b="0" i="0" kern="1200" dirty="0">
                          <a:solidFill>
                            <a:schemeClr val="dk1"/>
                          </a:solidFill>
                          <a:effectLst/>
                          <a:latin typeface="Pyidaungsu" panose="020B0502040204020203" pitchFamily="34" charset="0"/>
                          <a:ea typeface="+mn-ea"/>
                          <a:cs typeface="Pyidaungsu" panose="020B0502040204020203" pitchFamily="34" charset="0"/>
                        </a:rPr>
                        <a:t>သတင်းမှား</a:t>
                      </a:r>
                      <a:endParaRPr lang="en-US" sz="1600" dirty="0">
                        <a:latin typeface="Pyidaungsu" panose="020B0502040204020203" pitchFamily="34" charset="0"/>
                        <a:cs typeface="Pyidaungsu" panose="020B0502040204020203" pitchFamily="34" charset="0"/>
                      </a:endParaRPr>
                    </a:p>
                  </a:txBody>
                  <a:tcPr/>
                </a:tc>
                <a:tc>
                  <a:txBody>
                    <a:bodyPr/>
                    <a:lstStyle/>
                    <a:p>
                      <a:pPr marL="0" indent="0" algn="l">
                        <a:buFont typeface="Arial" panose="020B0604020202020204" pitchFamily="34" charset="0"/>
                        <a:buNone/>
                      </a:pPr>
                      <a:r>
                        <a:rPr lang="my-MM" sz="1600" dirty="0">
                          <a:solidFill>
                            <a:srgbClr val="000000"/>
                          </a:solidFill>
                          <a:latin typeface="Pyidaungsu" panose="020B0502040204020203" pitchFamily="34" charset="0"/>
                          <a:cs typeface="Pyidaungsu" panose="020B0502040204020203" pitchFamily="34" charset="0"/>
                        </a:rPr>
                        <a:t>တမင်တကာ</a:t>
                      </a:r>
                      <a:r>
                        <a:rPr lang="my-MM" sz="1600" b="0" i="0" dirty="0">
                          <a:solidFill>
                            <a:srgbClr val="000000"/>
                          </a:solidFill>
                          <a:effectLst/>
                          <a:latin typeface="Pyidaungsu" panose="020B0502040204020203" pitchFamily="34" charset="0"/>
                          <a:cs typeface="Pyidaungsu" panose="020B0502040204020203" pitchFamily="34" charset="0"/>
                        </a:rPr>
                        <a:t> အမှားဖြစ်ပြီး ဘေးရန်ဖြစ်</a:t>
                      </a:r>
                      <a:r>
                        <a:rPr lang="my-MM" sz="1600" dirty="0">
                          <a:solidFill>
                            <a:srgbClr val="000000"/>
                          </a:solidFill>
                          <a:latin typeface="Pyidaungsu" panose="020B0502040204020203" pitchFamily="34" charset="0"/>
                          <a:cs typeface="Pyidaungsu" panose="020B0502040204020203" pitchFamily="34" charset="0"/>
                        </a:rPr>
                        <a:t>စေရန် ဖန်တီးထားသည့်တင်ဆက်ချက်ဖြစ်သည်။ </a:t>
                      </a:r>
                      <a:r>
                        <a:rPr lang="my-MM" sz="1600" b="0" i="0" dirty="0">
                          <a:solidFill>
                            <a:srgbClr val="000000"/>
                          </a:solidFill>
                          <a:effectLst/>
                          <a:latin typeface="Pyidaungsu" panose="020B0502040204020203" pitchFamily="34" charset="0"/>
                          <a:cs typeface="Pyidaungsu" panose="020B0502040204020203" pitchFamily="34" charset="0"/>
                        </a:rPr>
                        <a:t>ထင်ရှားသောအကြောင်းရင်း သုံးခုဖြင့် အရင်းခံဖြစ်ပေါ်စေသည် -</a:t>
                      </a:r>
                      <a:r>
                        <a:rPr lang="en-US" sz="1600" b="0" i="0" dirty="0">
                          <a:solidFill>
                            <a:srgbClr val="000000"/>
                          </a:solidFill>
                          <a:effectLst/>
                          <a:latin typeface="Pyidaungsu" panose="020B0502040204020203" pitchFamily="34" charset="0"/>
                          <a:cs typeface="Pyidaungsu" panose="020B0502040204020203" pitchFamily="34" charset="0"/>
                        </a:rPr>
                        <a:t> </a:t>
                      </a:r>
                      <a:r>
                        <a:rPr lang="my-MM" sz="1600" b="0" i="0" dirty="0">
                          <a:solidFill>
                            <a:srgbClr val="000000"/>
                          </a:solidFill>
                          <a:effectLst/>
                          <a:latin typeface="Pyidaungsu" panose="020B0502040204020203" pitchFamily="34" charset="0"/>
                          <a:cs typeface="Pyidaungsu" panose="020B0502040204020203" pitchFamily="34" charset="0"/>
                        </a:rPr>
                        <a:t>ငွေဝင်ကောင်းစေရန်၊</a:t>
                      </a:r>
                      <a:r>
                        <a:rPr lang="en-US" sz="1600" b="0" i="0" dirty="0">
                          <a:solidFill>
                            <a:srgbClr val="000000"/>
                          </a:solidFill>
                          <a:effectLst/>
                          <a:latin typeface="Pyidaungsu" panose="020B0502040204020203" pitchFamily="34" charset="0"/>
                          <a:cs typeface="Pyidaungsu" panose="020B0502040204020203" pitchFamily="34" charset="0"/>
                        </a:rPr>
                        <a:t> </a:t>
                      </a:r>
                      <a:r>
                        <a:rPr lang="my-MM" sz="1600" b="0" i="0" dirty="0">
                          <a:solidFill>
                            <a:srgbClr val="000000"/>
                          </a:solidFill>
                          <a:effectLst/>
                          <a:latin typeface="Pyidaungsu" panose="020B0502040204020203" pitchFamily="34" charset="0"/>
                          <a:cs typeface="Pyidaungsu" panose="020B0502040204020203" pitchFamily="34" charset="0"/>
                        </a:rPr>
                        <a:t>ပြည်တွင်း၌ဖြစ်စေ ပြည်ပ၌ဖြစ်စေ နိုင်ငံရေးအရ လွှမ်းမိုးမှုရှိရှန်၊ သို့မဟုတ်</a:t>
                      </a:r>
                      <a:r>
                        <a:rPr lang="my-MM" sz="1600" b="0" i="0" baseline="0" dirty="0">
                          <a:solidFill>
                            <a:srgbClr val="000000"/>
                          </a:solidFill>
                          <a:effectLst/>
                          <a:latin typeface="Pyidaungsu" panose="020B0502040204020203" pitchFamily="34" charset="0"/>
                          <a:cs typeface="Pyidaungsu" panose="020B0502040204020203" pitchFamily="34" charset="0"/>
                        </a:rPr>
                        <a:t> </a:t>
                      </a:r>
                      <a:r>
                        <a:rPr lang="my-MM" sz="1600" dirty="0">
                          <a:solidFill>
                            <a:srgbClr val="000000"/>
                          </a:solidFill>
                          <a:latin typeface="Pyidaungsu" panose="020B0502040204020203" pitchFamily="34" charset="0"/>
                          <a:cs typeface="Pyidaungsu" panose="020B0502040204020203" pitchFamily="34" charset="0"/>
                        </a:rPr>
                        <a:t>ထိုအကျိုးစီးပွားရရန်</a:t>
                      </a:r>
                      <a:r>
                        <a:rPr lang="my-MM" sz="1600" b="0" i="0" dirty="0">
                          <a:solidFill>
                            <a:srgbClr val="000000"/>
                          </a:solidFill>
                          <a:effectLst/>
                          <a:latin typeface="Pyidaungsu" panose="020B0502040204020203" pitchFamily="34" charset="0"/>
                          <a:cs typeface="Pyidaungsu" panose="020B0502040204020203" pitchFamily="34" charset="0"/>
                        </a:rPr>
                        <a:t>အတွက် ပြဿနာဖြစ်ပွားစေရန်</a:t>
                      </a:r>
                      <a:endParaRPr lang="en-US" sz="1600" b="0" i="0" dirty="0">
                        <a:solidFill>
                          <a:srgbClr val="000000"/>
                        </a:solidFill>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0431518"/>
                  </a:ext>
                </a:extLst>
              </a:tr>
              <a:tr h="370840">
                <a:tc>
                  <a:txBody>
                    <a:bodyPr/>
                    <a:lstStyle/>
                    <a:p>
                      <a:r>
                        <a:rPr lang="my-MM" sz="1600" b="0" i="0" kern="1200" dirty="0">
                          <a:solidFill>
                            <a:schemeClr val="dk1"/>
                          </a:solidFill>
                          <a:effectLst/>
                          <a:latin typeface="Pyidaungsu" panose="020B0502040204020203" pitchFamily="34" charset="0"/>
                          <a:ea typeface="+mn-ea"/>
                          <a:cs typeface="Pyidaungsu" panose="020B0502040204020203" pitchFamily="34" charset="0"/>
                        </a:rPr>
                        <a:t>လှည့်စားရန် ရည်ရွယ်သော အကြောင်းအရာ</a:t>
                      </a:r>
                      <a:endParaRPr lang="en-US" sz="16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600" dirty="0">
                          <a:latin typeface="Pyidaungsu" panose="020B0502040204020203" pitchFamily="34" charset="0"/>
                          <a:cs typeface="Pyidaungsu" panose="020B0502040204020203" pitchFamily="34" charset="0"/>
                          <a:sym typeface="Century Gothic"/>
                        </a:rPr>
                        <a:t>လူပုဂ္ဂိုလ်များ၊ အဖြစ်အပျက်များ၊ အရေးအရာများကို လှောင်ပြောင်သရော်ရန် ရည်ရွယ်ချက်ဖြင့် စောင်းမြောင်း၍သော်လည်းကောင်း၊ လုပ်ကြံဖန်တီး၍သော်လည်းကောင်း ဖန်တီးထားသော တင်ဆက်ချက်</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r h="0">
                <a:tc>
                  <a:txBody>
                    <a:bodyPr/>
                    <a:lstStyle/>
                    <a:p>
                      <a:r>
                        <a:rPr lang="my-MM" sz="1600" dirty="0">
                          <a:latin typeface="Pyidaungsu" panose="020B0502040204020203" pitchFamily="34" charset="0"/>
                          <a:cs typeface="Pyidaungsu" panose="020B0502040204020203" pitchFamily="34" charset="0"/>
                        </a:rPr>
                        <a:t>သရော်စာ စာပြောင်</a:t>
                      </a:r>
                      <a:endParaRPr lang="en-US" sz="1600" dirty="0">
                        <a:latin typeface="Pyidaungsu" panose="020B0502040204020203" pitchFamily="34" charset="0"/>
                        <a:cs typeface="Pyidaungsu"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y-MM" sz="1600" dirty="0">
                          <a:latin typeface="Pyidaungsu" panose="020B0502040204020203" pitchFamily="34" charset="0"/>
                          <a:cs typeface="Pyidaungsu" panose="020B0502040204020203" pitchFamily="34" charset="0"/>
                        </a:rPr>
                        <a:t>အဆိုအမိန့်တစ်ခုခု၊ အချက်အလက်အစုအဝေး တစ်ခုခုမှ လိုရာအပိုင်းတစ်ပိုင်းကို ဖြတ်ထုတ်တင်ပြခြင်းဖြင့် သို့မဟုတ် ၄င်းအချက်အလက်အစုအဝေးကို မည်သို့ကောက်ယူခဲ့ကြောင်းကို လျစ်လျူရှုထိမ်ချန်ခြင်းဖြင့် အထင်မြင်မှားစေသော သတင်း အချက်အလက်ကို သုံးကာ အရေးအရာ တစ်ခုခု၊ လူပုဂ္ဂိုလ်တစ်ဦးဦးကို အမှုဆင်ခြင်း</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61731187"/>
                  </a:ext>
                </a:extLst>
              </a:tr>
              <a:tr h="0">
                <a:tc>
                  <a:txBody>
                    <a:bodyPr/>
                    <a:lstStyle/>
                    <a:p>
                      <a:r>
                        <a:rPr lang="my-MM" sz="1600" b="0" i="0" kern="1200" dirty="0">
                          <a:solidFill>
                            <a:schemeClr val="dk1"/>
                          </a:solidFill>
                          <a:effectLst/>
                          <a:latin typeface="Pyidaungsu" panose="020B0502040204020203" pitchFamily="34" charset="0"/>
                          <a:ea typeface="+mn-ea"/>
                          <a:cs typeface="Pyidaungsu" panose="020B0502040204020203" pitchFamily="34" charset="0"/>
                          <a:sym typeface="Century Gothic"/>
                        </a:rPr>
                        <a:t>ကလစ်မျှားခြင်း</a:t>
                      </a:r>
                      <a:endParaRPr lang="en-US" sz="1600" b="0" i="0" kern="1200" dirty="0">
                        <a:solidFill>
                          <a:schemeClr val="dk1"/>
                        </a:solidFill>
                        <a:effectLst/>
                        <a:latin typeface="Pyidaungsu" panose="020B0502040204020203" pitchFamily="34" charset="0"/>
                        <a:ea typeface="+mn-ea"/>
                        <a:cs typeface="Pyidaungsu"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y-MM" sz="1600" dirty="0">
                          <a:latin typeface="Pyidaungsu" panose="020B0502040204020203" pitchFamily="34" charset="0"/>
                          <a:cs typeface="Pyidaungsu" panose="020B0502040204020203" pitchFamily="34" charset="0"/>
                        </a:rPr>
                        <a:t>လှည့်စားရန် ဘေးရန်ပြုရန် ရည်ရွယ်ဖန်တီးထားသည့် ရာနှုန်းပြည့် အမှားများနှင့် တင်ဆက်ချက်အသစ်</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841492886"/>
                  </a:ext>
                </a:extLst>
              </a:tr>
              <a:tr h="0">
                <a:tc>
                  <a:txBody>
                    <a:bodyPr/>
                    <a:lstStyle/>
                    <a:p>
                      <a:r>
                        <a:rPr lang="my-MM" sz="1600" b="0" i="0" kern="1200" dirty="0">
                          <a:solidFill>
                            <a:schemeClr val="dk1"/>
                          </a:solidFill>
                          <a:effectLst/>
                          <a:latin typeface="Pyidaungsu" panose="020B0502040204020203" pitchFamily="34" charset="0"/>
                          <a:ea typeface="+mn-ea"/>
                          <a:cs typeface="Pyidaungsu" panose="020B0502040204020203" pitchFamily="34" charset="0"/>
                        </a:rPr>
                        <a:t>လုပ်ကြံစီမံဖန်တီးထားသော တင်ဆက်ချက်</a:t>
                      </a:r>
                      <a:endParaRPr lang="en-US" sz="1600" b="0" i="0" kern="1200" dirty="0">
                        <a:solidFill>
                          <a:schemeClr val="dk1"/>
                        </a:solidFill>
                        <a:effectLst/>
                        <a:latin typeface="Pyidaungsu" panose="020B0502040204020203" pitchFamily="34" charset="0"/>
                        <a:ea typeface="+mn-ea"/>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6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rPr>
                        <a:t>ဝဘ်ဆိုက်ဆီ လူအဝင်များအောင် ဆွဲဆောင်သည့် စိတ်ခံစားချက်နှိုးဆွသော၊ အလန့်တကြားဖြစ်သော ခေါင်းစီးများ</a:t>
                      </a:r>
                      <a:endParaRPr lang="en-US" sz="1600" b="0" i="0" u="none" strike="noStrike" cap="none" dirty="0">
                        <a:solidFill>
                          <a:srgbClr val="000000"/>
                        </a:solidFill>
                        <a:latin typeface="Pyidaungsu" panose="020B0502040204020203" pitchFamily="34" charset="0"/>
                        <a:ea typeface="Century Gothic"/>
                        <a:cs typeface="Pyidaungsu" panose="020B0502040204020203" pitchFamily="34" charset="0"/>
                        <a:sym typeface="Century Gothic"/>
                      </a:endParaRPr>
                    </a:p>
                  </a:txBody>
                  <a:tcPr/>
                </a:tc>
                <a:extLst>
                  <a:ext uri="{0D108BD9-81ED-4DB2-BD59-A6C34878D82A}">
                    <a16:rowId xmlns:a16="http://schemas.microsoft.com/office/drawing/2014/main" val="3495287043"/>
                  </a:ext>
                </a:extLst>
              </a:tr>
            </a:tbl>
          </a:graphicData>
        </a:graphic>
      </p:graphicFrame>
    </p:spTree>
    <p:custDataLst>
      <p:tags r:id="rId1"/>
    </p:custDataLst>
    <p:extLst>
      <p:ext uri="{BB962C8B-B14F-4D97-AF65-F5344CB8AC3E}">
        <p14:creationId xmlns:p14="http://schemas.microsoft.com/office/powerpoint/2010/main" val="22157804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၂</a:t>
            </a:r>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564604" y="939987"/>
            <a:ext cx="11034602" cy="535921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spcBef>
                <a:spcPts val="0"/>
              </a:spcBef>
              <a:spcAft>
                <a:spcPts val="0"/>
              </a:spcAft>
              <a:buClr>
                <a:srgbClr val="000000"/>
              </a:buClr>
              <a:buSzPts val="2400"/>
              <a:buFont typeface="Arial"/>
              <a:buNone/>
              <a:tabLst/>
              <a:defRPr/>
            </a:pPr>
            <a:r>
              <a:rPr lang="my-MM" sz="2000" b="1" dirty="0">
                <a:solidFill>
                  <a:schemeClr val="tx2">
                    <a:lumMod val="50000"/>
                  </a:schemeClr>
                </a:solidFill>
                <a:latin typeface="Pyidaungsu" panose="020B0502040204020203" pitchFamily="34" charset="0"/>
                <a:cs typeface="Pyidaungsu" panose="020B0502040204020203" pitchFamily="34" charset="0"/>
                <a:sym typeface="Century Gothic"/>
              </a:rPr>
              <a:t>မေးခွန်း ၂ - အောက်ပါဖော်ပြချက်များထဲမှ မှန်ကန်သည်များကို ရွေးချယ်ပါ။</a:t>
            </a:r>
          </a:p>
          <a:p>
            <a:pPr marL="0" marR="0" lvl="0" indent="0" algn="l" defTabSz="914400" rtl="0" eaLnBrk="1" fontAlgn="auto" latinLnBrk="0" hangingPunct="1">
              <a:spcBef>
                <a:spcPts val="0"/>
              </a:spcBef>
              <a:spcAft>
                <a:spcPts val="0"/>
              </a:spcAft>
              <a:buClr>
                <a:srgbClr val="000000"/>
              </a:buClr>
              <a:buSzPts val="2400"/>
              <a:buFont typeface="Arial"/>
              <a:buNone/>
              <a:tabLst/>
              <a:defRPr/>
            </a:pPr>
            <a:endParaRPr kumimoji="0" lang="en-US" b="1" i="1" u="none" strike="noStrike" kern="1200" cap="none" spc="0" normalizeH="0" baseline="0" noProof="0" dirty="0">
              <a:ln>
                <a:noFill/>
              </a:ln>
              <a:solidFill>
                <a:schemeClr val="tx2">
                  <a:lumMod val="50000"/>
                </a:schemeClr>
              </a:solidFill>
              <a:effectLst/>
              <a:uLnTx/>
              <a:uFillTx/>
              <a:latin typeface="Pyidaungsu" panose="020B0502040204020203" pitchFamily="34" charset="0"/>
              <a:cs typeface="Pyidaungsu" panose="020B0502040204020203" pitchFamily="34" charset="0"/>
              <a:sym typeface="Century Gothic"/>
            </a:endParaRPr>
          </a:p>
          <a:p>
            <a:r>
              <a:rPr lang="my-MM" dirty="0">
                <a:solidFill>
                  <a:schemeClr val="tx2">
                    <a:lumMod val="50000"/>
                  </a:schemeClr>
                </a:solidFill>
                <a:latin typeface="Pyidaungsu" panose="020B0502040204020203" pitchFamily="34" charset="0"/>
                <a:cs typeface="Pyidaungsu" panose="020B0502040204020203" pitchFamily="34" charset="0"/>
              </a:rPr>
              <a:t>က)  လုပ်ကြံသတင်းဆိုသည်မှာ </a:t>
            </a:r>
            <a:r>
              <a:rPr lang="my-MM" dirty="0">
                <a:solidFill>
                  <a:schemeClr val="bg2">
                    <a:lumMod val="25000"/>
                  </a:schemeClr>
                </a:solidFill>
                <a:latin typeface="Pyidaungsu" panose="020B0502040204020203" pitchFamily="34" charset="0"/>
                <a:cs typeface="Pyidaungsu" panose="020B0502040204020203" pitchFamily="34" charset="0"/>
              </a:rPr>
              <a:t>လုပ်ကြံဖန်တီးထား/ တမင်စီမံ ပြုပြင်ထားသည့် ရုပ်သံများဖြစ်သည်။ ရည်ရွယ်ချက်ရှိရှိဖြင့် ဖန်တီးထားပြီး ၄င်း၏ ဥပမာတစ်ခုမှာ  ကောလာဟလများဖြစ်ကြသည်။</a:t>
            </a:r>
            <a:endParaRPr lang="my-MM" dirty="0">
              <a:solidFill>
                <a:schemeClr val="tx2">
                  <a:lumMod val="50000"/>
                </a:schemeClr>
              </a:solidFill>
              <a:latin typeface="Pyidaungsu" panose="020B0502040204020203" pitchFamily="34" charset="0"/>
              <a:cs typeface="Pyidaungsu" panose="020B0502040204020203" pitchFamily="34" charset="0"/>
            </a:endParaRPr>
          </a:p>
          <a:p>
            <a:pPr algn="l"/>
            <a:r>
              <a:rPr lang="my-MM" dirty="0">
                <a:solidFill>
                  <a:schemeClr val="tx2">
                    <a:lumMod val="50000"/>
                  </a:schemeClr>
                </a:solidFill>
                <a:latin typeface="Pyidaungsu" panose="020B0502040204020203" pitchFamily="34" charset="0"/>
                <a:cs typeface="Pyidaungsu" panose="020B0502040204020203" pitchFamily="34" charset="0"/>
                <a:sym typeface="Century Gothic"/>
              </a:rPr>
              <a:t>ခ)  လုပ်ကြံသတင်း၊ မသမာသတင်းနှင</a:t>
            </a:r>
            <a:r>
              <a:rPr lang="my-MM" dirty="0">
                <a:solidFill>
                  <a:schemeClr val="bg2">
                    <a:lumMod val="25000"/>
                  </a:schemeClr>
                </a:solidFill>
                <a:latin typeface="Pyidaungsu" panose="020B0502040204020203" pitchFamily="34" charset="0"/>
                <a:cs typeface="Pyidaungsu" panose="020B0502040204020203" pitchFamily="34" charset="0"/>
                <a:sym typeface="Century Gothic"/>
              </a:rPr>
              <a:t>့်</a:t>
            </a:r>
            <a:r>
              <a:rPr lang="en-US" dirty="0">
                <a:solidFill>
                  <a:schemeClr val="bg2">
                    <a:lumMod val="25000"/>
                  </a:schemeClr>
                </a:solidFill>
                <a:latin typeface="Pyidaungsu" panose="020B0502040204020203" pitchFamily="34" charset="0"/>
                <a:cs typeface="Pyidaungsu" panose="020B0502040204020203" pitchFamily="34" charset="0"/>
                <a:sym typeface="Century Gothic"/>
              </a:rPr>
              <a:t> </a:t>
            </a:r>
            <a:r>
              <a:rPr lang="my-MM" dirty="0">
                <a:solidFill>
                  <a:schemeClr val="bg2">
                    <a:lumMod val="25000"/>
                  </a:schemeClr>
                </a:solidFill>
                <a:latin typeface="Pyidaungsu" panose="020B0502040204020203" pitchFamily="34" charset="0"/>
                <a:cs typeface="Pyidaungsu" panose="020B0502040204020203" pitchFamily="34" charset="0"/>
                <a:sym typeface="Century Gothic"/>
              </a:rPr>
              <a:t>သတင်းမှားများအားလုံးသည် ပိုမိုကြီးကျယ်သော ဝေါဟာရဖြစ်သည့် ‘သတင်းအချက်အလက် ဖရိုဖရဲဖြစ်မှု’၏ </a:t>
            </a:r>
            <a:r>
              <a:rPr lang="my-MM" dirty="0">
                <a:solidFill>
                  <a:schemeClr val="tx2">
                    <a:lumMod val="50000"/>
                  </a:schemeClr>
                </a:solidFill>
                <a:latin typeface="Pyidaungsu" panose="020B0502040204020203" pitchFamily="34" charset="0"/>
                <a:cs typeface="Pyidaungsu" panose="020B0502040204020203" pitchFamily="34" charset="0"/>
                <a:sym typeface="Century Gothic"/>
              </a:rPr>
              <a:t>အစိတ်အပိုင်းများဖြစ်ကြပြီး အားလုံးမှာ အတူတူပင်ဖြစ်သောကြောင့် အပြန်အလှန်နေရာဖလှယ်ကာ အသုံးပြုနိုင်သည့် ဝေါဟာရသုံးခုဖြစ်ကြသည်။  </a:t>
            </a:r>
          </a:p>
          <a:p>
            <a:pPr lvl="0"/>
            <a:r>
              <a:rPr lang="my-MM" dirty="0">
                <a:solidFill>
                  <a:schemeClr val="tx2">
                    <a:lumMod val="50000"/>
                  </a:schemeClr>
                </a:solidFill>
                <a:latin typeface="Pyidaungsu" panose="020B0502040204020203" pitchFamily="34" charset="0"/>
                <a:cs typeface="Pyidaungsu" panose="020B0502040204020203" pitchFamily="34" charset="0"/>
                <a:sym typeface="Century Gothic"/>
              </a:rPr>
              <a:t>ဂ)  အလွဲချိတ်ဆက်ပြခြင်းနှင့် ကလစ်မျှားခြင်းတို့သည် </a:t>
            </a:r>
            <a:r>
              <a:rPr lang="my-MM" dirty="0">
                <a:solidFill>
                  <a:srgbClr val="000000"/>
                </a:solidFill>
                <a:latin typeface="Pyidaungsu" panose="020B0502040204020203" pitchFamily="34" charset="0"/>
                <a:ea typeface="Century Gothic"/>
                <a:cs typeface="Pyidaungsu" panose="020B0502040204020203" pitchFamily="34" charset="0"/>
                <a:sym typeface="Century Gothic"/>
              </a:rPr>
              <a:t>အလန့်တကြား ခေါင်းစီး (ရုပ်ပုံများ</a:t>
            </a:r>
            <a:r>
              <a:rPr lang="en-US" dirty="0">
                <a:solidFill>
                  <a:srgbClr val="000000"/>
                </a:solidFill>
                <a:latin typeface="Pyidaungsu" panose="020B0502040204020203" pitchFamily="34" charset="0"/>
                <a:ea typeface="Century Gothic"/>
                <a:cs typeface="Pyidaungsu" panose="020B0502040204020203" pitchFamily="34" charset="0"/>
                <a:sym typeface="Century Gothic"/>
              </a:rPr>
              <a:t>)</a:t>
            </a:r>
            <a:r>
              <a:rPr lang="my-MM" dirty="0">
                <a:solidFill>
                  <a:srgbClr val="000000"/>
                </a:solidFill>
                <a:latin typeface="Pyidaungsu" panose="020B0502040204020203" pitchFamily="34" charset="0"/>
                <a:ea typeface="Century Gothic"/>
                <a:cs typeface="Pyidaungsu" panose="020B0502040204020203" pitchFamily="34" charset="0"/>
                <a:sym typeface="Century Gothic"/>
              </a:rPr>
              <a:t> ကိုသုံးပြီး ဖတ်ရှုသူများ အာရုံစိုက် မိအောင်</a:t>
            </a:r>
            <a:r>
              <a:rPr lang="en-US" dirty="0">
                <a:solidFill>
                  <a:srgbClr val="000000"/>
                </a:solidFill>
                <a:latin typeface="Pyidaungsu" panose="020B0502040204020203" pitchFamily="34" charset="0"/>
                <a:ea typeface="Century Gothic"/>
                <a:cs typeface="Pyidaungsu" panose="020B0502040204020203" pitchFamily="34" charset="0"/>
                <a:sym typeface="Century Gothic"/>
              </a:rPr>
              <a:t> </a:t>
            </a:r>
            <a:r>
              <a:rPr lang="my-MM" dirty="0">
                <a:solidFill>
                  <a:srgbClr val="000000"/>
                </a:solidFill>
                <a:latin typeface="Pyidaungsu" panose="020B0502040204020203" pitchFamily="34" charset="0"/>
                <a:ea typeface="Century Gothic"/>
                <a:cs typeface="Pyidaungsu" panose="020B0502040204020203" pitchFamily="34" charset="0"/>
                <a:sym typeface="Century Gothic"/>
              </a:rPr>
              <a:t>ဆွဲဆောင်သော်လည်း ခေါင်းစီးမှာမူ အကြောင်းအရာနှင့် ချိတ်ဆက်မနေခြင်း သို့မဟုတ် မသက်ဆိုင်ခြင်းဖြစ်သည်။</a:t>
            </a:r>
            <a:endParaRPr lang="my-MM" b="0" i="0" u="none" strike="noStrike" cap="none" dirty="0">
              <a:solidFill>
                <a:schemeClr val="tx2">
                  <a:lumMod val="50000"/>
                </a:schemeClr>
              </a:solidFill>
              <a:latin typeface="Pyidaungsu" panose="020B0502040204020203" pitchFamily="34" charset="0"/>
              <a:ea typeface="Century Gothic"/>
              <a:cs typeface="Pyidaungsu" panose="020B0502040204020203" pitchFamily="34" charset="0"/>
              <a:sym typeface="Century Gothic"/>
            </a:endParaRPr>
          </a:p>
          <a:p>
            <a:r>
              <a:rPr lang="my-MM" dirty="0">
                <a:solidFill>
                  <a:schemeClr val="tx2">
                    <a:lumMod val="50000"/>
                  </a:schemeClr>
                </a:solidFill>
                <a:latin typeface="Pyidaungsu" panose="020B0502040204020203" pitchFamily="34" charset="0"/>
                <a:cs typeface="Pyidaungsu" panose="020B0502040204020203" pitchFamily="34" charset="0"/>
                <a:sym typeface="Century Gothic"/>
              </a:rPr>
              <a:t>ဃ) အယောင်ဆောင်တင်ဆက်ချက်ဆိုသည်မှာ </a:t>
            </a:r>
            <a:r>
              <a:rPr lang="my-MM" dirty="0">
                <a:latin typeface="Pyidaungsu" panose="020B0502040204020203" pitchFamily="34" charset="0"/>
                <a:cs typeface="Pyidaungsu" panose="020B0502040204020203" pitchFamily="34" charset="0"/>
              </a:rPr>
              <a:t>သတင်းဌာန အစစ်အမှန်တို့အလား အယောင်ဆောင် တင်ပြခြင်းကို ရည်ညွှန်းသည်။ ဥပမာ - အများသိပြီး ယုံကြည်စိတ်ချကြသည့် ကုန်အမှတ်တံဆိပ်တစ်ခု၏ ကိုယ်ပိုင်အမှတ်အသားကို သတင်းအကြောင်းအရာမှားနှင့် ယှဉ်တွဲ တင်ပြခြင်းဖြစ်သည်။</a:t>
            </a:r>
            <a:endParaRPr lang="en-US" dirty="0">
              <a:latin typeface="Pyidaungsu" panose="020B0502040204020203" pitchFamily="34" charset="0"/>
              <a:cs typeface="Pyidaungsu" panose="020B0502040204020203" pitchFamily="34" charset="0"/>
            </a:endParaRPr>
          </a:p>
          <a:p>
            <a:pPr marL="12066" lvl="0">
              <a:buClr>
                <a:srgbClr val="1E4E79"/>
              </a:buClr>
              <a:buSzPts val="2800"/>
            </a:pPr>
            <a:r>
              <a:rPr lang="my-MM" dirty="0">
                <a:solidFill>
                  <a:schemeClr val="tx2">
                    <a:lumMod val="50000"/>
                  </a:schemeClr>
                </a:solidFill>
                <a:latin typeface="Pyidaungsu" panose="020B0502040204020203" pitchFamily="34" charset="0"/>
                <a:cs typeface="Pyidaungsu" panose="020B0502040204020203" pitchFamily="34" charset="0"/>
              </a:rPr>
              <a:t>င) လုပ်ကြံသတင်းဆိုသည်မှာ </a:t>
            </a:r>
            <a:r>
              <a:rPr lang="my-MM" dirty="0">
                <a:latin typeface="Pyidaungsu" panose="020B0502040204020203" pitchFamily="34" charset="0"/>
                <a:ea typeface="Century Gothic"/>
                <a:cs typeface="Pyidaungsu" panose="020B0502040204020203" pitchFamily="34" charset="0"/>
                <a:sym typeface="Century Gothic"/>
              </a:rPr>
              <a:t>ဂုဏ်သတင်း၊ နိုင်ငံရေး၊ စီးပွားရေးနှင့် ကိုယ်ထိလက်ရောက် ဘေးရန်စသည့် ထိခိုက်နစ်နာမှု ဖြစ်စေရန် ရည်ရွယ်ပြီး တင်ဆက်ချက်များ ဖန်တီးခြင်းဖြစ်သည်။ ဤအမျိုးအစားသည် စနစ်တကျ စုစည်းမှု၊ ငွေကြေးထောက်ပံ့မှုရှိပြီး များသောအားဖြင့် အလိုအလျောက်နည်းပညာများကို အသုံးပြုတတ်ကြသည်။</a:t>
            </a:r>
            <a:endParaRPr lang="my-MM" b="0" i="0" u="none" strike="noStrike" cap="none" dirty="0">
              <a:solidFill>
                <a:schemeClr val="tx2">
                  <a:lumMod val="50000"/>
                </a:schemeClr>
              </a:solidFill>
              <a:latin typeface="Pyidaungsu" panose="020B0502040204020203" pitchFamily="34" charset="0"/>
              <a:ea typeface="Century Gothic"/>
              <a:cs typeface="Pyidaungsu" panose="020B0502040204020203" pitchFamily="34" charset="0"/>
              <a:sym typeface="Century Gothic"/>
            </a:endParaRPr>
          </a:p>
          <a:p>
            <a:r>
              <a:rPr lang="my-MM" dirty="0">
                <a:solidFill>
                  <a:schemeClr val="tx2">
                    <a:lumMod val="50000"/>
                  </a:schemeClr>
                </a:solidFill>
                <a:latin typeface="Pyidaungsu" panose="020B0502040204020203" pitchFamily="34" charset="0"/>
                <a:cs typeface="Pyidaungsu" panose="020B0502040204020203" pitchFamily="34" charset="0"/>
              </a:rPr>
              <a:t>စ)  ပြုပြင်တည်းဖြတ်ထားသော အကြောင်းအရာဆိုသည်မှာ </a:t>
            </a:r>
            <a:r>
              <a:rPr lang="my-MM" dirty="0">
                <a:latin typeface="Pyidaungsu" panose="020B0502040204020203" pitchFamily="34" charset="0"/>
                <a:cs typeface="Pyidaungsu" panose="020B0502040204020203" pitchFamily="34" charset="0"/>
              </a:rPr>
              <a:t>ဓာတ်ပုံ သို့မဟုတ် ဗွီဒီယိုအစစ်များသုံးကာ ဇာတ်လမ်းအတု တစ်ပုဒ်ဖန်တီးခြင်းကို ရည်ညွှန်းသည်။</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မှန်ကန်မှုအချို့ရှိသေးသော်လည်း ရုပ်ပုံကို ပြုပြင်မှုများပြုလုပ်ထားပြီး ချိတ်ဆက်မှုအမှားတစ်ခု ဖန်တီးခြင်းဖြင့် သုံးစွဲသူများကို လှည့်စားသည့် ဇာတ်လမ်းတစ်ခုကို တမင်တကာ သတင်းကြီးအောင်ဖန်တီးခြင်း ဖြစ်သည်။</a:t>
            </a:r>
            <a:endParaRPr lang="en-US" dirty="0">
              <a:latin typeface="Pyidaungsu" panose="020B0502040204020203" pitchFamily="34" charset="0"/>
              <a:cs typeface="Pyidaungsu" panose="020B0502040204020203" pitchFamily="34" charset="0"/>
            </a:endParaRPr>
          </a:p>
          <a:p>
            <a:pPr marL="342900" indent="-342900">
              <a:buFont typeface="+mj-lt"/>
              <a:buAutoNum type="alphaLcParenR"/>
            </a:pPr>
            <a:endParaRPr kumimoji="0" lang="en-US" b="0" i="0" u="none" strike="noStrike" kern="1200" cap="none" spc="0" normalizeH="0" baseline="0" noProof="0" dirty="0">
              <a:ln>
                <a:noFill/>
              </a:ln>
              <a:solidFill>
                <a:schemeClr val="tx2">
                  <a:lumMod val="50000"/>
                </a:schemeClr>
              </a:solidFill>
              <a:effectLst/>
              <a:uLnTx/>
              <a:uFillTx/>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8373981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lnSpc>
                <a:spcPct val="100000"/>
              </a:lnSpc>
              <a:spcBef>
                <a:spcPts val="1200"/>
              </a:spcBef>
            </a:pPr>
            <a:endParaRPr lang="en-US" b="0" dirty="0">
              <a:latin typeface="Pyidaungsu" panose="020B0502040204020203" pitchFamily="34" charset="0"/>
              <a:cs typeface="Pyidaungsu" panose="020B0502040204020203" pitchFamily="34" charset="0"/>
            </a:endParaRPr>
          </a:p>
          <a:p>
            <a:pPr algn="ctr">
              <a:lnSpc>
                <a:spcPct val="100000"/>
              </a:lnSpc>
              <a:spcBef>
                <a:spcPts val="1200"/>
              </a:spcBef>
            </a:pPr>
            <a:endParaRPr lang="en-US" b="0" dirty="0">
              <a:latin typeface="Pyidaungsu" panose="020B0502040204020203" pitchFamily="34" charset="0"/>
              <a:cs typeface="Pyidaungsu" panose="020B0502040204020203" pitchFamily="34" charset="0"/>
            </a:endParaRPr>
          </a:p>
          <a:p>
            <a:pPr algn="ctr">
              <a:lnSpc>
                <a:spcPct val="100000"/>
              </a:lnSpc>
              <a:spcBef>
                <a:spcPts val="1200"/>
              </a:spcBef>
            </a:pPr>
            <a:r>
              <a:rPr lang="my-MM" sz="2800" dirty="0">
                <a:latin typeface="Pyidaungsu" panose="020B0502040204020203" pitchFamily="34" charset="0"/>
                <a:cs typeface="Pyidaungsu" panose="020B0502040204020203" pitchFamily="34" charset="0"/>
              </a:rPr>
              <a:t>အပိုင်း ၂</a:t>
            </a:r>
            <a:endParaRPr lang="en-US" sz="2800" dirty="0">
              <a:latin typeface="Pyidaungsu" panose="020B0502040204020203" pitchFamily="34" charset="0"/>
              <a:cs typeface="Pyidaungsu" panose="020B0502040204020203" pitchFamily="34" charset="0"/>
            </a:endParaRPr>
          </a:p>
          <a:p>
            <a:pPr algn="ctr">
              <a:lnSpc>
                <a:spcPct val="100000"/>
              </a:lnSpc>
              <a:spcBef>
                <a:spcPts val="1200"/>
              </a:spcBef>
            </a:pPr>
            <a:r>
              <a:rPr lang="my-MM" sz="2800" b="0" dirty="0">
                <a:latin typeface="Pyidaungsu" panose="020B0502040204020203" pitchFamily="34" charset="0"/>
                <a:cs typeface="Pyidaungsu" panose="020B0502040204020203" pitchFamily="34" charset="0"/>
              </a:rPr>
              <a:t>သတင်းအချက်အလက် ဖရိုဖရဲဖြစ်မှုကို တိုက်ဖျက်ချေမှုန်းရန် ပဋိပက္ခကိုထည့်သွင်းစဉ်းစားသော ပညာရေး (</a:t>
            </a:r>
            <a:r>
              <a:rPr lang="en-US" sz="2800" b="0" dirty="0">
                <a:latin typeface="Pyidaungsu" panose="020B0502040204020203" pitchFamily="34" charset="0"/>
                <a:cs typeface="Pyidaungsu" panose="020B0502040204020203" pitchFamily="34" charset="0"/>
              </a:rPr>
              <a:t>CSE </a:t>
            </a:r>
            <a:r>
              <a:rPr lang="en-US" sz="2800" b="0" dirty="0" err="1">
                <a:latin typeface="Pyidaungsu" panose="020B0502040204020203" pitchFamily="34" charset="0"/>
                <a:cs typeface="Pyidaungsu" panose="020B0502040204020203" pitchFamily="34" charset="0"/>
              </a:rPr>
              <a:t>AoF</a:t>
            </a:r>
            <a:r>
              <a:rPr lang="my-MM" sz="2800" b="0" dirty="0">
                <a:latin typeface="Pyidaungsu" panose="020B0502040204020203" pitchFamily="34" charset="0"/>
                <a:cs typeface="Pyidaungsu" panose="020B0502040204020203" pitchFamily="34" charset="0"/>
              </a:rPr>
              <a:t>)ကို အကောင်အထည်ဖော်ဆောင်ရွက်ခြင်း</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2124623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100" dirty="0">
                <a:latin typeface="Pyidaungsu" panose="020B0502040204020203" pitchFamily="34" charset="0"/>
                <a:cs typeface="Pyidaungsu" panose="020B0502040204020203" pitchFamily="34" charset="0"/>
              </a:rPr>
              <a:t>သတင်းအချက်အလက် ဖရိုဖရဲဖြစ်မှုအကြောင်း သင်ကြားပေးခြင်းက အဘယ်ကြောင့် အလွန်အရေးကြီးရသလဲ။</a:t>
            </a:r>
            <a:endParaRPr lang="en-US" sz="2100"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99490" y="978795"/>
            <a:ext cx="11613468" cy="5396250"/>
          </a:xfrm>
        </p:spPr>
        <p:txBody>
          <a:bodyPr>
            <a:normAutofit/>
          </a:bodyPr>
          <a:lstStyle/>
          <a:p>
            <a:pPr>
              <a:lnSpc>
                <a:spcPct val="120000"/>
              </a:lnSpc>
              <a:spcBef>
                <a:spcPts val="0"/>
              </a:spcBef>
            </a:pPr>
            <a:r>
              <a:rPr lang="my-MM" sz="1500" b="0" dirty="0">
                <a:latin typeface="Pyidaungsu" panose="020B0502040204020203" pitchFamily="34" charset="0"/>
                <a:cs typeface="Pyidaungsu" panose="020B0502040204020203" pitchFamily="34" charset="0"/>
              </a:rPr>
              <a:t>၁။  </a:t>
            </a:r>
            <a:r>
              <a:rPr lang="my-MM" sz="1500" dirty="0">
                <a:latin typeface="Pyidaungsu" panose="020B0502040204020203" pitchFamily="34" charset="0"/>
                <a:cs typeface="Pyidaungsu" panose="020B0502040204020203" pitchFamily="34" charset="0"/>
              </a:rPr>
              <a:t>လေးနက်စွာ ဆန်းစစ်ဝေဖန်တတ်ခြင်း </a:t>
            </a:r>
            <a:r>
              <a:rPr lang="en-US" sz="1500" dirty="0">
                <a:latin typeface="Pyidaungsu" panose="020B0502040204020203" pitchFamily="34" charset="0"/>
                <a:cs typeface="Pyidaungsu" panose="020B0502040204020203" pitchFamily="34" charset="0"/>
              </a:rPr>
              <a:t>(Critical Thinking Skills) -</a:t>
            </a:r>
            <a:r>
              <a:rPr lang="en-US" sz="1500" b="0" dirty="0">
                <a:latin typeface="Pyidaungsu" panose="020B0502040204020203" pitchFamily="34" charset="0"/>
                <a:cs typeface="Pyidaungsu" panose="020B0502040204020203" pitchFamily="34" charset="0"/>
              </a:rPr>
              <a:t> </a:t>
            </a:r>
            <a:r>
              <a:rPr lang="my-MM" sz="1500" b="0" dirty="0">
                <a:latin typeface="Pyidaungsu" panose="020B0502040204020203" pitchFamily="34" charset="0"/>
                <a:cs typeface="Pyidaungsu" panose="020B0502040204020203" pitchFamily="34" charset="0"/>
              </a:rPr>
              <a:t>ကလေးများအား သတင်းအချက်အလက် ဖရိုဖရဲဖြစ်မှုများအကြောင်း သင်ကြားပေးခြင်းသည် သတင်းအချက်အလက်များကို အပေါ်ယံသာ ဖတ်ရှုယုံကြည်လိုက်ခြင်းထက် ၄င်းတို့ မြင်ရ ဖတ်ရသည်များကို မေးခွန်းထုတ်တတ်စေရန် အားပေးသည်။ ၄င်းသည် ရင်းမြစ်များ၏ မှန်ကန်မှုနှင့် ယုံကြည်စိတ်ချရမှုကို အချက်အလက်ကျကျ ဝေဖန်ပိုင်းခြားမှုများ ပြုလုပ်နိုင်စေရန် ကူညီပေးသည်။ </a:t>
            </a:r>
            <a:endParaRPr lang="en-US" sz="1500" b="0" dirty="0">
              <a:latin typeface="Pyidaungsu" panose="020B0502040204020203" pitchFamily="34" charset="0"/>
              <a:cs typeface="Pyidaungsu" panose="020B0502040204020203" pitchFamily="34" charset="0"/>
            </a:endParaRPr>
          </a:p>
          <a:p>
            <a:pPr>
              <a:lnSpc>
                <a:spcPct val="120000"/>
              </a:lnSpc>
              <a:spcBef>
                <a:spcPts val="0"/>
              </a:spcBef>
            </a:pPr>
            <a:endParaRPr lang="en-US" sz="1500" b="0" dirty="0">
              <a:latin typeface="Pyidaungsu" panose="020B0502040204020203" pitchFamily="34" charset="0"/>
              <a:cs typeface="Pyidaungsu" panose="020B0502040204020203" pitchFamily="34" charset="0"/>
            </a:endParaRPr>
          </a:p>
          <a:p>
            <a:pPr>
              <a:lnSpc>
                <a:spcPct val="120000"/>
              </a:lnSpc>
              <a:spcBef>
                <a:spcPts val="0"/>
              </a:spcBef>
            </a:pPr>
            <a:r>
              <a:rPr lang="my-MM" sz="1500" b="0" dirty="0">
                <a:latin typeface="Pyidaungsu" panose="020B0502040204020203" pitchFamily="34" charset="0"/>
                <a:cs typeface="Pyidaungsu" panose="020B0502040204020203" pitchFamily="34" charset="0"/>
              </a:rPr>
              <a:t>၂။</a:t>
            </a:r>
            <a:r>
              <a:rPr lang="en-US" sz="1500" b="0" dirty="0">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လုံခြုံစိတ်ချရသော အင်တာနက်ရှာဖွေမှု </a:t>
            </a:r>
            <a:r>
              <a:rPr lang="my-MM" sz="1500" b="0" dirty="0">
                <a:latin typeface="Pyidaungsu" panose="020B0502040204020203" pitchFamily="34" charset="0"/>
                <a:cs typeface="Pyidaungsu" panose="020B0502040204020203" pitchFamily="34" charset="0"/>
              </a:rPr>
              <a:t>-</a:t>
            </a:r>
            <a:r>
              <a:rPr lang="en-US" sz="1500" dirty="0">
                <a:latin typeface="Pyidaungsu" panose="020B0502040204020203" pitchFamily="34" charset="0"/>
                <a:cs typeface="Pyidaungsu" panose="020B0502040204020203" pitchFamily="34" charset="0"/>
              </a:rPr>
              <a:t> </a:t>
            </a:r>
            <a:r>
              <a:rPr lang="my-MM" sz="1500" b="0" dirty="0">
                <a:latin typeface="Pyidaungsu" panose="020B0502040204020203" pitchFamily="34" charset="0"/>
                <a:cs typeface="Pyidaungsu" panose="020B0502040204020203" pitchFamily="34" charset="0"/>
              </a:rPr>
              <a:t>ယနေ့ ဒစ်ဂျစ်တယ်ခေတ်တွင် ကလေးများသည်လည်း အွန်လိုင်းပေါ်မှ ကျယ်ပြောများပြားသည့် သတင်းအချက်အလက်များနှင့် ထိတွေ့လာကြသည်။ ၄င်းတို့အား သတင်းအချက်အလက် ဖရိုဖရဲဖြစ်မှုများအကြောင်း သင်ကြားပေးခြင်းသည် အင်တာနက်ကို ဘေးကင်းလုံခြုံစွာ တာဝန်သိစွာ ရှာဖွေ စီမံ ကိုင်တွယ်ဖြေရှင်းတတ်လာစေမည့် စွမ်းရည်များ ပြည့်စုံစွာ ပြင်ဆင်ပေးခြင်းဖြစ်သည်။ ၄င်းတို့သည် မှားယွင်းနေသော သို့မဟုတ် အထင်အမြင်မှားစေသော သတင်းအချက်အလက်များအပေါ် ၄င်းတို့၏ အယုံလွယ်မှုကို လျှော့ချပေးနိုင်သည့် ယုံကြည်စိတ်ချရသော ရင်းမြစ်များနှင့် စိတ်မချရသော ရင်းမြစ်များကြား ခွဲခြားသိမြင်တတ်ရန် သင်ယူသည်။ </a:t>
            </a:r>
            <a:endParaRPr lang="en-US" sz="1500" b="0" dirty="0">
              <a:latin typeface="Pyidaungsu" panose="020B0502040204020203" pitchFamily="34" charset="0"/>
              <a:cs typeface="Pyidaungsu" panose="020B0502040204020203" pitchFamily="34" charset="0"/>
            </a:endParaRPr>
          </a:p>
          <a:p>
            <a:pPr>
              <a:lnSpc>
                <a:spcPct val="120000"/>
              </a:lnSpc>
              <a:spcBef>
                <a:spcPts val="0"/>
              </a:spcBef>
            </a:pPr>
            <a:endParaRPr lang="en-US" sz="1500" b="0" dirty="0">
              <a:latin typeface="Pyidaungsu" panose="020B0502040204020203" pitchFamily="34" charset="0"/>
              <a:cs typeface="Pyidaungsu" panose="020B0502040204020203" pitchFamily="34" charset="0"/>
            </a:endParaRPr>
          </a:p>
          <a:p>
            <a:pPr>
              <a:lnSpc>
                <a:spcPct val="120000"/>
              </a:lnSpc>
              <a:spcBef>
                <a:spcPts val="0"/>
              </a:spcBef>
            </a:pPr>
            <a:r>
              <a:rPr lang="my-MM" sz="1500" b="0" dirty="0">
                <a:latin typeface="Pyidaungsu" panose="020B0502040204020203" pitchFamily="34" charset="0"/>
                <a:cs typeface="Pyidaungsu" panose="020B0502040204020203" pitchFamily="34" charset="0"/>
              </a:rPr>
              <a:t>၃။</a:t>
            </a:r>
            <a:r>
              <a:rPr lang="en-US" sz="1500" b="0" dirty="0">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မီဒီယာကို ဆန်းစစ်ဝေဖန်မှုရှိရှိ အသုံးပြုခြင်း </a:t>
            </a:r>
            <a:r>
              <a:rPr lang="my-MM" sz="1500" b="0" dirty="0">
                <a:latin typeface="Pyidaungsu" panose="020B0502040204020203" pitchFamily="34" charset="0"/>
                <a:cs typeface="Pyidaungsu" panose="020B0502040204020203" pitchFamily="34" charset="0"/>
              </a:rPr>
              <a:t>- ကလေးများသည် မီဒီယာတိုက်များက အတွေးအမြင်များပေါ် လွှမ်းမိုးမှုရှိစေရန် သတင်းအချက်အလက်များကို မည်ကဲ့သို့ ပုံသွင်း တင်ဆက်နိုင်ကြောင်း သင်ယူသည်။ ဤအသိပညာသည် ၄င်းတို့အား မီဒီယာကို ဆန်းစစ်ဝေဖန်မှုရှိရှိ သုံးစွဲစေပြီး ငုပ်လျှိုးနေသော ဘက်လိုက်မှုများ သို့မဟုတ် လုပ်ငန်းစဉ်များကို သိမြင်တတ်လာစေသည်။</a:t>
            </a:r>
            <a:endParaRPr lang="en-US" sz="1500" b="0" dirty="0">
              <a:latin typeface="Pyidaungsu" panose="020B0502040204020203" pitchFamily="34" charset="0"/>
              <a:cs typeface="Pyidaungsu" panose="020B0502040204020203" pitchFamily="34" charset="0"/>
            </a:endParaRPr>
          </a:p>
          <a:p>
            <a:pPr>
              <a:lnSpc>
                <a:spcPct val="120000"/>
              </a:lnSpc>
              <a:spcBef>
                <a:spcPts val="0"/>
              </a:spcBef>
            </a:pPr>
            <a:endParaRPr lang="en-US" sz="1500" b="0" dirty="0">
              <a:latin typeface="Pyidaungsu" panose="020B0502040204020203" pitchFamily="34" charset="0"/>
              <a:cs typeface="Pyidaungsu" panose="020B0502040204020203" pitchFamily="34" charset="0"/>
            </a:endParaRPr>
          </a:p>
          <a:p>
            <a:pPr>
              <a:lnSpc>
                <a:spcPct val="120000"/>
              </a:lnSpc>
              <a:spcBef>
                <a:spcPts val="0"/>
              </a:spcBef>
            </a:pPr>
            <a:r>
              <a:rPr lang="my-MM" sz="1500" b="0" dirty="0">
                <a:latin typeface="Pyidaungsu" panose="020B0502040204020203" pitchFamily="34" charset="0"/>
                <a:cs typeface="Pyidaungsu" panose="020B0502040204020203" pitchFamily="34" charset="0"/>
              </a:rPr>
              <a:t>၄။</a:t>
            </a:r>
            <a:r>
              <a:rPr lang="en-US" sz="1500" b="0" dirty="0">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တာဝန်သိ နိုင်ငံသားဖြစ်မှု </a:t>
            </a:r>
            <a:r>
              <a:rPr lang="my-MM" sz="1500" b="0" dirty="0">
                <a:latin typeface="Pyidaungsu" panose="020B0502040204020203" pitchFamily="34" charset="0"/>
                <a:cs typeface="Pyidaungsu" panose="020B0502040204020203" pitchFamily="34" charset="0"/>
              </a:rPr>
              <a:t>-</a:t>
            </a:r>
            <a:r>
              <a:rPr lang="en-US" sz="1500" dirty="0">
                <a:latin typeface="Pyidaungsu" panose="020B0502040204020203" pitchFamily="34" charset="0"/>
                <a:cs typeface="Pyidaungsu" panose="020B0502040204020203" pitchFamily="34" charset="0"/>
              </a:rPr>
              <a:t> </a:t>
            </a:r>
            <a:r>
              <a:rPr lang="my-MM" sz="1500" b="0" dirty="0">
                <a:latin typeface="Pyidaungsu" panose="020B0502040204020203" pitchFamily="34" charset="0"/>
                <a:cs typeface="Pyidaungsu" panose="020B0502040204020203" pitchFamily="34" charset="0"/>
              </a:rPr>
              <a:t>ဒီမိုကရေစီ လူ့အဖွဲ့အစည်းတစ်ခုတွင် အသိအမြင်များသည့် နိုင်ငံသားများသည် အရေးပါလှသည်။ ကလေးများအား သတင်းအချက်အလက် ဖရိုဖရဲဖြစ်မှုများအကြောင်း သင်ကြားပေးခြင်းသည် ၄င်းတို့ကို နိုင်ငံသားနှင့်ဆိုင်သော ဘဝတွင် တာဝန်သိစွာ ပါဝင်နိုင်ရန် ပြင်ဆင်ပေးသည်။ </a:t>
            </a:r>
            <a:r>
              <a:rPr lang="en-US" sz="1500" b="0" dirty="0" err="1">
                <a:latin typeface="Pyidaungsu" panose="020B0502040204020203" pitchFamily="34" charset="0"/>
                <a:cs typeface="Pyidaungsu" panose="020B0502040204020203" pitchFamily="34" charset="0"/>
              </a:rPr>
              <a:t>Th</a:t>
            </a:r>
            <a:r>
              <a:rPr lang="my-MM" sz="1500" b="0" dirty="0">
                <a:latin typeface="Pyidaungsu" panose="020B0502040204020203" pitchFamily="34" charset="0"/>
                <a:cs typeface="Pyidaungsu" panose="020B0502040204020203" pitchFamily="34" charset="0"/>
              </a:rPr>
              <a:t>၄င်းတို့သည် မဲပေးခြင်း၊ ဆွေးနွေးပွဲများတွင် ပါဝင်ဆောင်ရွက်ခြင်း သို့မဟုတ် အရေးအရာများကို ထောက်ခံရာတွင် အချက်အလက်ကျသည့် ဆုံးဖြတ်ချက်များ ချနိုင်သည်။ </a:t>
            </a:r>
            <a:endParaRPr lang="en-US" sz="1500" b="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136343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4488"/>
            <a:ext cx="11350193" cy="455408"/>
          </a:xfrm>
        </p:spPr>
        <p:txBody>
          <a:bodyPr>
            <a:noAutofit/>
          </a:bodyPr>
          <a:lstStyle/>
          <a:p>
            <a:r>
              <a:rPr lang="my-MM" sz="2000" dirty="0">
                <a:latin typeface="Pyidaungsu" panose="020B0502040204020203" pitchFamily="34" charset="0"/>
                <a:cs typeface="Pyidaungsu" panose="020B0502040204020203" pitchFamily="34" charset="0"/>
              </a:rPr>
              <a:t>သတင်းအချက်အလက် ဖရိုဖရဲဖြစ်မှုအကြောင်း သင်ကြားပေးခြင်းက အဘယ်ကြောင့် အလွန်အရေးကြီးရသလဲ။ (အဆက်)</a:t>
            </a:r>
            <a:endParaRPr lang="en-US" sz="2000" dirty="0"/>
          </a:p>
        </p:txBody>
      </p:sp>
      <p:sp>
        <p:nvSpPr>
          <p:cNvPr id="6" name="Text Placeholder 5"/>
          <p:cNvSpPr>
            <a:spLocks noGrp="1"/>
          </p:cNvSpPr>
          <p:nvPr>
            <p:ph type="body" sz="quarter" idx="16"/>
          </p:nvPr>
        </p:nvSpPr>
        <p:spPr>
          <a:xfrm>
            <a:off x="299490" y="1081822"/>
            <a:ext cx="11350208" cy="5061402"/>
          </a:xfrm>
        </p:spPr>
        <p:txBody>
          <a:bodyPr>
            <a:normAutofit fontScale="92500"/>
          </a:bodyPr>
          <a:lstStyle/>
          <a:p>
            <a:pPr>
              <a:lnSpc>
                <a:spcPct val="120000"/>
              </a:lnSpc>
              <a:spcBef>
                <a:spcPts val="0"/>
              </a:spcBef>
            </a:pPr>
            <a:r>
              <a:rPr lang="my-MM" sz="1600" b="0" dirty="0">
                <a:latin typeface="Pyidaungsu" panose="020B0502040204020203" pitchFamily="34" charset="0"/>
                <a:cs typeface="Pyidaungsu" panose="020B0502040204020203" pitchFamily="34" charset="0"/>
              </a:rPr>
              <a:t>၅။</a:t>
            </a:r>
            <a:r>
              <a:rPr lang="en-US" sz="1600" b="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စိတ်ပိုင်းဆိုင်ရာ ကိုယ်စိတ်နှစ်ဖြာ ကျန်းမာချမ်းသာခြင်း (</a:t>
            </a:r>
            <a:r>
              <a:rPr lang="en-US" sz="1600" dirty="0">
                <a:latin typeface="Pyidaungsu" panose="020B0502040204020203" pitchFamily="34" charset="0"/>
                <a:cs typeface="Pyidaungsu" panose="020B0502040204020203" pitchFamily="34" charset="0"/>
              </a:rPr>
              <a:t>Emotional Well-being</a:t>
            </a:r>
            <a:r>
              <a:rPr lang="my-MM" sz="1600" dirty="0">
                <a:latin typeface="Pyidaungsu" panose="020B0502040204020203" pitchFamily="34" charset="0"/>
                <a:cs typeface="Pyidaungsu" panose="020B0502040204020203" pitchFamily="34" charset="0"/>
              </a:rPr>
              <a:t>) –</a:t>
            </a:r>
            <a:r>
              <a:rPr lang="my-MM" sz="1600" b="0" dirty="0">
                <a:latin typeface="Pyidaungsu" panose="020B0502040204020203" pitchFamily="34" charset="0"/>
                <a:cs typeface="Pyidaungsu" panose="020B0502040204020203" pitchFamily="34" charset="0"/>
              </a:rPr>
              <a:t> သတင်းအချက်အလက် ဖရိုဖရဲဖြစ်မှုများအကြောင်း သတိပြုမိသည့် ကလေးများအား သတင်းမှားနှင့် လုပ်ကြံသတင်းတို့၏ စိတ်ပိုင်းဆိုင်ရာ အကျိုးသက်ရောက်မှုကို ကိုင်တွယ်ဖြေရှင်းနိုင်စေရန် စိတ်ပိုင်းဆိုင်ရာအရ  ပိုမိုကောင်းမွန်စွာ အဆင်သင့်ပြင်ဆင်ထားပေးသည်။ ၄င်းတို့သည် ထိုအကျိုးသက်ရောက်မှုကိုခံရသည့် အခြားသော ကလေးများကိုလည်း အချင်းချင်းကူညီပေးနိုင်သည်။</a:t>
            </a:r>
            <a:endParaRPr lang="en-US" sz="1600" b="0" dirty="0">
              <a:latin typeface="Pyidaungsu" panose="020B0502040204020203" pitchFamily="34" charset="0"/>
              <a:cs typeface="Pyidaungsu" panose="020B0502040204020203" pitchFamily="34" charset="0"/>
            </a:endParaRPr>
          </a:p>
          <a:p>
            <a:pPr>
              <a:lnSpc>
                <a:spcPct val="120000"/>
              </a:lnSpc>
              <a:spcBef>
                <a:spcPts val="0"/>
              </a:spcBef>
            </a:pPr>
            <a:endParaRPr lang="en-US" sz="1600" b="0" dirty="0">
              <a:latin typeface="Pyidaungsu" panose="020B0502040204020203" pitchFamily="34" charset="0"/>
              <a:cs typeface="Pyidaungsu" panose="020B0502040204020203" pitchFamily="34" charset="0"/>
            </a:endParaRPr>
          </a:p>
          <a:p>
            <a:pPr>
              <a:lnSpc>
                <a:spcPct val="120000"/>
              </a:lnSpc>
              <a:spcBef>
                <a:spcPts val="0"/>
              </a:spcBef>
            </a:pPr>
            <a:r>
              <a:rPr lang="my-MM" sz="1600" b="0" dirty="0">
                <a:latin typeface="Pyidaungsu" panose="020B0502040204020203" pitchFamily="34" charset="0"/>
                <a:cs typeface="Pyidaungsu" panose="020B0502040204020203" pitchFamily="34" charset="0"/>
              </a:rPr>
              <a:t>၆။</a:t>
            </a:r>
            <a:r>
              <a:rPr lang="en-US" sz="1600" b="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ပျံ့နှံ့မှုကို တားဆီးတိုက်ဖျက်ခြင်း - </a:t>
            </a:r>
            <a:r>
              <a:rPr lang="my-MM" sz="1600" b="0" dirty="0">
                <a:latin typeface="Pyidaungsu" panose="020B0502040204020203" pitchFamily="34" charset="0"/>
                <a:cs typeface="Pyidaungsu" panose="020B0502040204020203" pitchFamily="34" charset="0"/>
              </a:rPr>
              <a:t>ကျောင်းသားများသည် သတင်းအချက်အလက်အမှားများကို တိုင်ကြားခြင်း၊ ၄င်းတို့အချင်းချင်းကြား အမြင်ဖွင့်ခြင်းဖြင့် မှန်ကန်ပြီး ယုံကြည်စိတ်ချရသော ဒစ်ဂျစ်တယ် ပတ်ဝန်းကျင်တစ်ခုကို တိုးမြှင့်အားပေးရာတွင် အခန်းကဏ္ဍတစ်ခုအနေဖြင့် ပါဝင်နိုင်သည်။</a:t>
            </a:r>
            <a:endParaRPr lang="en-US" sz="1600" b="0" dirty="0">
              <a:latin typeface="Pyidaungsu" panose="020B0502040204020203" pitchFamily="34" charset="0"/>
              <a:cs typeface="Pyidaungsu" panose="020B0502040204020203" pitchFamily="34" charset="0"/>
            </a:endParaRPr>
          </a:p>
          <a:p>
            <a:pPr>
              <a:lnSpc>
                <a:spcPct val="120000"/>
              </a:lnSpc>
              <a:spcBef>
                <a:spcPts val="0"/>
              </a:spcBef>
            </a:pPr>
            <a:endParaRPr lang="en-US" sz="1600" b="0" dirty="0">
              <a:latin typeface="Pyidaungsu" panose="020B0502040204020203" pitchFamily="34" charset="0"/>
              <a:cs typeface="Pyidaungsu" panose="020B0502040204020203" pitchFamily="34" charset="0"/>
            </a:endParaRPr>
          </a:p>
          <a:p>
            <a:pPr>
              <a:lnSpc>
                <a:spcPct val="120000"/>
              </a:lnSpc>
              <a:spcBef>
                <a:spcPts val="0"/>
              </a:spcBef>
            </a:pPr>
            <a:r>
              <a:rPr lang="my-MM" sz="1600" dirty="0">
                <a:latin typeface="Pyidaungsu" panose="020B0502040204020203" pitchFamily="34" charset="0"/>
                <a:cs typeface="Pyidaungsu" panose="020B0502040204020203" pitchFamily="34" charset="0"/>
              </a:rPr>
              <a:t>၇။</a:t>
            </a:r>
            <a:r>
              <a:rPr lang="en-US" sz="160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ဘဝတစ်သက်တာ စွမ်းရည်များ -</a:t>
            </a:r>
            <a:r>
              <a:rPr lang="en-US" sz="1600" dirty="0">
                <a:latin typeface="Pyidaungsu" panose="020B0502040204020203" pitchFamily="34" charset="0"/>
                <a:cs typeface="Pyidaungsu" panose="020B0502040204020203" pitchFamily="34" charset="0"/>
              </a:rPr>
              <a:t> </a:t>
            </a:r>
            <a:r>
              <a:rPr lang="my-MM" sz="1600" b="0" dirty="0">
                <a:latin typeface="Pyidaungsu" panose="020B0502040204020203" pitchFamily="34" charset="0"/>
                <a:cs typeface="Pyidaungsu" panose="020B0502040204020203" pitchFamily="34" charset="0"/>
              </a:rPr>
              <a:t>သတင်းအချက်အလက်ကို ဆန်းစစ်ဝေဖန်မှုရှိစွာ စစ်ဆေးအကဲဖြတ်နိုင်စွမ်းနှင့် သတင်းအချက်အလက် ဖရိုဖရဲဖြစ်မှုများကို သတ်မှတ်ဖော်ထုတ်နိုင်စွမ်းရှိခြင်းသည် ကလေးများအား အရွယ်ရောက်သည်အထိ သယ်ယူ အသုံးချသွားနိုင်မည့် အရေးပါသော စွမ်းရည်တစ်ခုဖြစ်သည်။ ထိုစွမ်းရည်သည် ၄င်းတို့၏ ပညာရပ်ပိုင်း လိုက်စားမှုများ၊ သက်မွေးလုပ်ငန်းများနှင့် ပုဂ္ဂလိကဘဝများတွင် ၄င်းတို့အား ကောင်းစွာ ကူညီဖြည့်ဆည်းပေးလိမ့်မည်။</a:t>
            </a:r>
            <a:endParaRPr lang="en-US" sz="1600" b="0" dirty="0">
              <a:latin typeface="Pyidaungsu" panose="020B0502040204020203" pitchFamily="34" charset="0"/>
              <a:cs typeface="Pyidaungsu" panose="020B0502040204020203" pitchFamily="34" charset="0"/>
            </a:endParaRPr>
          </a:p>
          <a:p>
            <a:pPr>
              <a:lnSpc>
                <a:spcPct val="120000"/>
              </a:lnSpc>
              <a:spcBef>
                <a:spcPts val="0"/>
              </a:spcBef>
            </a:pPr>
            <a:endParaRPr lang="en-US" sz="1600" b="0" dirty="0">
              <a:latin typeface="Pyidaungsu" panose="020B0502040204020203" pitchFamily="34" charset="0"/>
              <a:cs typeface="Pyidaungsu" panose="020B0502040204020203" pitchFamily="34" charset="0"/>
            </a:endParaRPr>
          </a:p>
          <a:p>
            <a:pPr algn="ctr">
              <a:lnSpc>
                <a:spcPct val="120000"/>
              </a:lnSpc>
              <a:spcBef>
                <a:spcPts val="0"/>
              </a:spcBef>
            </a:pPr>
            <a:r>
              <a:rPr lang="my-MM" sz="1600" i="1" dirty="0">
                <a:latin typeface="Pyidaungsu" panose="020B0502040204020203" pitchFamily="34" charset="0"/>
                <a:cs typeface="Pyidaungsu" panose="020B0502040204020203" pitchFamily="34" charset="0"/>
              </a:rPr>
              <a:t>သတင်းအချက်အလက်ကြွယ်ဝသော လူမှုအသိုင်းအဝိုင်းတစ်ခုတွင် ကလေးများအား သတင်းအချက်အလက် ဖရိုဖရဲဖြစ်မှုများအကြောင်း သင်ကြားပေးခြင်းသည် ၄င်းတို့၏ ကိုယ်ရည်ကိုယ်သွေးဖွံ့ဖြိုးတိုးတက်မှု၊ အွန်လိုင်းပေါ်ဘေးကင်းလုံခြုံမှုနှင့် ၄င်းတို့၏ တာဝန်သိနိုင်ငံသားများအဖြစ် အခန်းကဏ္ဍတို့အတွက် မရှိမဖြစ်လိုအပ်ပါသည်။ ၄င်းသည် ဒစ်ဂျစ်တယ်ကမ္ဘာအား  ယုံကြည်မှုရှိရှိ အမြော်အမြင်ရှိရှိ ကိုင်တွယ်စီမံနိုင်စေရန်၊ သတင်းမှားနှင့် လုပ်ကြံသတင်းများ၏ အပျက်သဘောဆောင်‌သော အကျိုးဆက်များကို ခုခံနိုင်မှု အားကောင်းလာစေရန် အားပေးလှုံ့ဆောင်သည်။</a:t>
            </a:r>
          </a:p>
          <a:p>
            <a:pPr algn="ctr">
              <a:lnSpc>
                <a:spcPct val="120000"/>
              </a:lnSpc>
              <a:spcBef>
                <a:spcPts val="0"/>
              </a:spcBef>
            </a:pPr>
            <a:endParaRPr lang="en-US" sz="1600" b="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85182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အမုန်းစကားများကို အဘယ်ကြောင့် အလွန်အပျက်သ‌ဘောဆောင်သည့် ပြောဆိုဆက်ဆံခြင်း အလေ့အထများဟု သတ်မှတ်ထားသနည်း။</a:t>
            </a:r>
            <a:endParaRPr lang="en-US" sz="2200"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922225" y="1003487"/>
            <a:ext cx="10705171" cy="5324535"/>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400"/>
              <a:buFont typeface="Arial"/>
              <a:buNone/>
            </a:pPr>
            <a:r>
              <a:rPr lang="my-MM" sz="2000" b="1" i="1" dirty="0">
                <a:latin typeface="Pyidaungsu" panose="020B0502040204020203" pitchFamily="34" charset="0"/>
                <a:cs typeface="Pyidaungsu" panose="020B0502040204020203" pitchFamily="34" charset="0"/>
                <a:sym typeface="Century Gothic"/>
              </a:rPr>
              <a:t>အမုန်းစကားများ </a:t>
            </a:r>
            <a:r>
              <a:rPr lang="my-MM" sz="2000" dirty="0">
                <a:latin typeface="Pyidaungsu" panose="020B0502040204020203" pitchFamily="34" charset="0"/>
                <a:cs typeface="Pyidaungsu" panose="020B0502040204020203" pitchFamily="34" charset="0"/>
                <a:sym typeface="Century Gothic"/>
              </a:rPr>
              <a:t>သည် အောက်ဖော်ပြပါများထဲမှ တစ်ခု သို့မဟုတ် အောက်ပါတို့ ပေါင်းစပ်မှုကို ထင်ဟပ်ဖော်ပြသောကြောင့် အလွန်အပျက်သဘောဆောင်သည့် ပြောဆိုဆက်ဆံ‌ခြင်းအလေ့အထများ ဖြစ်ကြသည်။</a:t>
            </a:r>
            <a:endParaRPr lang="en-US" sz="2000" dirty="0">
              <a:latin typeface="Pyidaungsu" panose="020B0502040204020203" pitchFamily="34" charset="0"/>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လက်ခံအသိအမှတ်ပြုမှု မရှိခြင်း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Intolerance</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Arial"/>
                <a:cs typeface="Pyidaungsu" panose="020B0502040204020203" pitchFamily="34" charset="0"/>
                <a:sym typeface="Arial"/>
              </a:rPr>
              <a:t>အဆိုးဘက် တစ်ဖက်သတ်အယူအစွဲများ၊</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နှိမ့်ချဆက်ဆံခြင်း၊</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Arial"/>
                <a:cs typeface="Pyidaungsu" panose="020B0502040204020203" pitchFamily="34" charset="0"/>
                <a:sym typeface="Arial"/>
              </a:rPr>
              <a:t>ခွဲခြားဆက်ဆံမှု၊</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အကြမ်းဖက်ရန် လှုံ့ဆော်ချက်၊</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ဘာသာရေးနှင့် နိုင်ငံရေးယုံကြည်ချက် တစ်စုံတစ်ရာရှိသူ ပုဂ္ဂိုလ်တို့အပေါ် အကြမ်းဖက်မှု၊</a:t>
            </a:r>
            <a:endParaRPr lang="my-MM" sz="2000"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အမုန်းခံစားချက် လှုံ့ဆော်မှု၊</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600"/>
              </a:spcBef>
              <a:spcAft>
                <a:spcPts val="0"/>
              </a:spcAft>
              <a:buClr>
                <a:srgbClr val="000000"/>
              </a:buClr>
              <a:buSzPts val="24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ခွဲခြားဆက်ဆံမှုနှင့် တစ်ဖက်သတ်အမြင်များ ဖြန့်ဝေမှု။</a:t>
            </a:r>
            <a:endParaRPr lang="en-US" sz="2000" b="0" i="0" u="none" strike="noStrike" cap="none" dirty="0">
              <a:latin typeface="Pyidaungsu" panose="020B0502040204020203" pitchFamily="34" charset="0"/>
              <a:ea typeface="Arial"/>
              <a:cs typeface="Pyidaungsu" panose="020B0502040204020203" pitchFamily="34" charset="0"/>
              <a:sym typeface="Arial"/>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endParaRPr lang="en-US" sz="2000"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endParaRPr lang="en-US" sz="2000" dirty="0">
              <a:latin typeface="Pyidaungsu" panose="020B0502040204020203" pitchFamily="34" charset="0"/>
              <a:cs typeface="Pyidaungsu" panose="020B0502040204020203" pitchFamily="34" charset="0"/>
              <a:sym typeface="Century Gothic"/>
            </a:endParaRPr>
          </a:p>
          <a:p>
            <a:pPr lvl="0" algn="ctr">
              <a:buClr>
                <a:srgbClr val="000000"/>
              </a:buClr>
              <a:buSzPts val="2400"/>
            </a:pPr>
            <a:r>
              <a:rPr lang="en-US" sz="2000" dirty="0">
                <a:latin typeface="Pyidaungsu" panose="020B0502040204020203" pitchFamily="34" charset="0"/>
                <a:cs typeface="Pyidaungsu" panose="020B0502040204020203" pitchFamily="34" charset="0"/>
                <a:sym typeface="Century Gothic"/>
              </a:rPr>
              <a:t>(UN Strategy and Plan of Action on Hate Speech, May 2019</a:t>
            </a:r>
            <a:r>
              <a:rPr lang="my-MM" sz="2000" dirty="0">
                <a:latin typeface="Pyidaungsu" panose="020B0502040204020203" pitchFamily="34" charset="0"/>
                <a:cs typeface="Pyidaungsu" panose="020B0502040204020203" pitchFamily="34" charset="0"/>
                <a:sym typeface="Century Gothic"/>
              </a:rPr>
              <a:t> အရ အဓိပ္ပာယ်ဖွင့်ဆိုချက်</a:t>
            </a:r>
            <a:r>
              <a:rPr lang="en-US" sz="2000" dirty="0">
                <a:latin typeface="Pyidaungsu" panose="020B0502040204020203" pitchFamily="34" charset="0"/>
                <a:cs typeface="Pyidaungsu" panose="020B0502040204020203" pitchFamily="34" charset="0"/>
                <a:sym typeface="Century Gothic"/>
              </a:rPr>
              <a:t>)  </a:t>
            </a:r>
            <a:endParaRPr lang="en-US" sz="2000" dirty="0">
              <a:latin typeface="Pyidaungsu" panose="020B0502040204020203" pitchFamily="34" charset="0"/>
              <a:cs typeface="Pyidaungsu" panose="020B0502040204020203" pitchFamily="34" charset="0"/>
              <a:sym typeface="Arial"/>
            </a:endParaRPr>
          </a:p>
          <a:p>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7831943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4488"/>
            <a:ext cx="11350193" cy="455408"/>
          </a:xfrm>
        </p:spPr>
        <p:txBody>
          <a:bodyPr>
            <a:normAutofit/>
          </a:bodyPr>
          <a:lstStyle/>
          <a:p>
            <a:r>
              <a:rPr lang="my-MM" dirty="0">
                <a:latin typeface="Pyidaungsu" panose="020B0502040204020203" pitchFamily="34" charset="0"/>
                <a:cs typeface="Pyidaungsu" panose="020B0502040204020203" pitchFamily="34" charset="0"/>
              </a:rPr>
              <a:t>နမူနာဖြစ်ရပ် ၁ - ကလစ်မျှားခြင်းအကြောင်း သင်ကြားပေးခြင်း </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239399"/>
            <a:ext cx="5268062"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38845" y="1002733"/>
            <a:ext cx="5006405" cy="4755148"/>
          </a:xfrm>
          <a:prstGeom prst="rect">
            <a:avLst/>
          </a:prstGeom>
          <a:noFill/>
        </p:spPr>
        <p:txBody>
          <a:bodyPr wrap="square">
            <a:spAutoFit/>
          </a:bodyPr>
          <a:lstStyle/>
          <a:p>
            <a:pPr>
              <a:spcBef>
                <a:spcPts val="600"/>
              </a:spcBef>
            </a:pPr>
            <a:r>
              <a:rPr lang="my-MM" b="1" i="1" dirty="0">
                <a:solidFill>
                  <a:srgbClr val="374151"/>
                </a:solidFill>
                <a:effectLst/>
                <a:latin typeface="Pyidaungsu" panose="020B0502040204020203" pitchFamily="34" charset="0"/>
                <a:cs typeface="Pyidaungsu" panose="020B0502040204020203" pitchFamily="34" charset="0"/>
              </a:rPr>
              <a:t>သင်ယူမှု ရည်မှန်းချက် - </a:t>
            </a:r>
            <a:r>
              <a:rPr lang="my-MM" b="0" i="0" dirty="0">
                <a:solidFill>
                  <a:srgbClr val="374151"/>
                </a:solidFill>
                <a:effectLst/>
                <a:latin typeface="Pyidaungsu" panose="020B0502040204020203" pitchFamily="34" charset="0"/>
                <a:cs typeface="Pyidaungsu" panose="020B0502040204020203" pitchFamily="34" charset="0"/>
              </a:rPr>
              <a:t>ကလစ်မျှားသည့် ခေါင်းစီးများကို မည်ကဲ့သို့ ခွဲခြားသိမြင်နိုင်ပုံ၊ ၄င်းတို့၏ ရည်ရွယ်ချက်ကို မည်ကဲ့သို့ သိရှိနားလည်နိုင်ပုံ၊ ၄င်းတို့၏ အကျိုးသက်ရောက်မှုကို မည်ကဲ့သို့ ခွဲခြမ်းစိတ်ဖြာနိုင်ပုံ စသည်တို့က</a:t>
            </a:r>
            <a:r>
              <a:rPr lang="my-MM" dirty="0">
                <a:solidFill>
                  <a:srgbClr val="374151"/>
                </a:solidFill>
                <a:latin typeface="Pyidaungsu" panose="020B0502040204020203" pitchFamily="34" charset="0"/>
                <a:cs typeface="Pyidaungsu" panose="020B0502040204020203" pitchFamily="34" charset="0"/>
              </a:rPr>
              <a:t>ို ကျောင်းသားများအား သင</a:t>
            </a:r>
            <a:r>
              <a:rPr lang="my-MM" b="0" i="0" dirty="0">
                <a:solidFill>
                  <a:srgbClr val="374151"/>
                </a:solidFill>
                <a:effectLst/>
                <a:latin typeface="Pyidaungsu" panose="020B0502040204020203" pitchFamily="34" charset="0"/>
                <a:cs typeface="Pyidaungsu" panose="020B0502040204020203" pitchFamily="34" charset="0"/>
              </a:rPr>
              <a:t>်ကြားပေးရန်</a:t>
            </a:r>
            <a:endParaRPr lang="en-US" b="1" i="1" dirty="0">
              <a:solidFill>
                <a:srgbClr val="374151"/>
              </a:solidFill>
              <a:effectLst/>
              <a:latin typeface="Pyidaungsu" panose="020B0502040204020203" pitchFamily="34" charset="0"/>
              <a:cs typeface="Pyidaungsu" panose="020B0502040204020203" pitchFamily="34" charset="0"/>
            </a:endParaRPr>
          </a:p>
          <a:p>
            <a:pPr algn="l"/>
            <a:endParaRPr lang="en-US" b="1" i="1" dirty="0">
              <a:solidFill>
                <a:srgbClr val="374151"/>
              </a:solidFill>
              <a:effectLst/>
              <a:latin typeface="Pyidaungsu" panose="020B0502040204020203" pitchFamily="34" charset="0"/>
              <a:cs typeface="Pyidaungsu" panose="020B0502040204020203" pitchFamily="34" charset="0"/>
            </a:endParaRPr>
          </a:p>
          <a:p>
            <a:pPr algn="l">
              <a:spcBef>
                <a:spcPts val="600"/>
              </a:spcBef>
            </a:pPr>
            <a:r>
              <a:rPr lang="my-MM" b="1" i="1" dirty="0">
                <a:solidFill>
                  <a:srgbClr val="374151"/>
                </a:solidFill>
                <a:latin typeface="Pyidaungsu" panose="020B0502040204020203" pitchFamily="34" charset="0"/>
                <a:cs typeface="Pyidaungsu" panose="020B0502040204020203" pitchFamily="34" charset="0"/>
              </a:rPr>
              <a:t>လွှမ်းခြုံခဲ့သော တတ်ကျွမ်းမှုများ  -</a:t>
            </a:r>
          </a:p>
          <a:p>
            <a:pPr algn="l">
              <a:spcBef>
                <a:spcPts val="600"/>
              </a:spcBef>
            </a:pPr>
            <a:endParaRPr lang="en-US" b="1" i="1" dirty="0">
              <a:solidFill>
                <a:srgbClr val="374151"/>
              </a:solidFill>
              <a:effectLst/>
              <a:latin typeface="Pyidaungsu" panose="020B0502040204020203" pitchFamily="34" charset="0"/>
              <a:cs typeface="Pyidaungsu" panose="020B0502040204020203" pitchFamily="34" charset="0"/>
            </a:endParaRPr>
          </a:p>
          <a:p>
            <a:pPr algn="l">
              <a:spcBef>
                <a:spcPts val="600"/>
              </a:spcBef>
            </a:pPr>
            <a:r>
              <a:rPr lang="my-MM" b="1" i="1" dirty="0">
                <a:solidFill>
                  <a:srgbClr val="374151"/>
                </a:solidFill>
                <a:effectLst/>
                <a:latin typeface="Pyidaungsu" panose="020B0502040204020203" pitchFamily="34" charset="0"/>
                <a:cs typeface="Pyidaungsu" panose="020B0502040204020203" pitchFamily="34" charset="0"/>
              </a:rPr>
              <a:t>လိုအပ်သော ပစ္စည်းများ -</a:t>
            </a:r>
            <a:endParaRPr lang="en-US" b="0" i="1" dirty="0">
              <a:solidFill>
                <a:srgbClr val="374151"/>
              </a:solidFill>
              <a:effectLst/>
              <a:latin typeface="Pyidaungsu" panose="020B0502040204020203" pitchFamily="34" charset="0"/>
              <a:cs typeface="Pyidaungsu" panose="020B0502040204020203" pitchFamily="34" charset="0"/>
            </a:endParaRPr>
          </a:p>
          <a:p>
            <a:pPr algn="l"/>
            <a:r>
              <a:rPr lang="my-MM" b="0" i="0" dirty="0">
                <a:solidFill>
                  <a:srgbClr val="374151"/>
                </a:solidFill>
                <a:effectLst/>
                <a:latin typeface="Pyidaungsu" panose="020B0502040204020203" pitchFamily="34" charset="0"/>
                <a:cs typeface="Pyidaungsu" panose="020B0502040204020203" pitchFamily="34" charset="0"/>
              </a:rPr>
              <a:t>၁။   အင်တာနက်ချိတ်ဆက်ထားသော စက်ပစ္စည်းများ </a:t>
            </a:r>
            <a:r>
              <a:rPr lang="en-US" b="0" i="0" dirty="0">
                <a:solidFill>
                  <a:srgbClr val="374151"/>
                </a:solidFill>
                <a:effectLst/>
                <a:latin typeface="Pyidaungsu" panose="020B0502040204020203" pitchFamily="34" charset="0"/>
                <a:cs typeface="Pyidaungsu" panose="020B0502040204020203" pitchFamily="34" charset="0"/>
              </a:rPr>
              <a:t> </a:t>
            </a:r>
            <a:endParaRPr lang="my-MM" b="0" i="0" dirty="0">
              <a:solidFill>
                <a:srgbClr val="374151"/>
              </a:solidFill>
              <a:effectLst/>
              <a:latin typeface="Pyidaungsu" panose="020B0502040204020203" pitchFamily="34" charset="0"/>
              <a:cs typeface="Pyidaungsu" panose="020B0502040204020203" pitchFamily="34" charset="0"/>
            </a:endParaRPr>
          </a:p>
          <a:p>
            <a:pPr algn="l"/>
            <a:r>
              <a:rPr lang="my-MM" dirty="0">
                <a:solidFill>
                  <a:srgbClr val="374151"/>
                </a:solidFill>
                <a:latin typeface="Pyidaungsu" panose="020B0502040204020203" pitchFamily="34" charset="0"/>
                <a:cs typeface="Pyidaungsu" panose="020B0502040204020203" pitchFamily="34" charset="0"/>
              </a:rPr>
              <a:t>      </a:t>
            </a:r>
            <a:r>
              <a:rPr lang="en-US" b="0" i="0" dirty="0">
                <a:solidFill>
                  <a:srgbClr val="374151"/>
                </a:solidFill>
                <a:effectLst/>
                <a:latin typeface="Pyidaungsu" panose="020B0502040204020203" pitchFamily="34" charset="0"/>
                <a:cs typeface="Pyidaungsu" panose="020B0502040204020203" pitchFamily="34" charset="0"/>
              </a:rPr>
              <a:t>(</a:t>
            </a:r>
            <a:r>
              <a:rPr lang="my-MM" b="0" i="0" dirty="0">
                <a:solidFill>
                  <a:srgbClr val="374151"/>
                </a:solidFill>
                <a:effectLst/>
                <a:latin typeface="Pyidaungsu" panose="020B0502040204020203" pitchFamily="34" charset="0"/>
                <a:cs typeface="Pyidaungsu" panose="020B0502040204020203" pitchFamily="34" charset="0"/>
              </a:rPr>
              <a:t>ကွန်ပျူတာများ သို့မဟုတ် တက်ဘလက်များ</a:t>
            </a:r>
            <a:r>
              <a:rPr lang="en-US" b="0" i="0" dirty="0">
                <a:solidFill>
                  <a:srgbClr val="374151"/>
                </a:solidFill>
                <a:effectLst/>
                <a:latin typeface="Pyidaungsu" panose="020B0502040204020203" pitchFamily="34" charset="0"/>
                <a:cs typeface="Pyidaungsu" panose="020B0502040204020203" pitchFamily="34" charset="0"/>
              </a:rPr>
              <a:t>) </a:t>
            </a:r>
            <a:endParaRPr lang="my-MM" b="0" i="0" dirty="0">
              <a:solidFill>
                <a:srgbClr val="374151"/>
              </a:solidFill>
              <a:effectLst/>
              <a:latin typeface="Pyidaungsu" panose="020B0502040204020203" pitchFamily="34" charset="0"/>
              <a:cs typeface="Pyidaungsu" panose="020B0502040204020203" pitchFamily="34" charset="0"/>
            </a:endParaRPr>
          </a:p>
          <a:p>
            <a:pPr algn="l"/>
            <a:r>
              <a:rPr lang="my-MM" dirty="0">
                <a:solidFill>
                  <a:srgbClr val="374151"/>
                </a:solidFill>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သို့မဟုတ် သတင်းစာ သို့မဟုတ် မဂ္ဂဇင်းအချို့ </a:t>
            </a:r>
            <a:endParaRPr lang="my-MM" dirty="0">
              <a:solidFill>
                <a:srgbClr val="374151"/>
              </a:solidFill>
              <a:latin typeface="Pyidaungsu" panose="020B0502040204020203" pitchFamily="34" charset="0"/>
              <a:cs typeface="Pyidaungsu" panose="020B0502040204020203" pitchFamily="34" charset="0"/>
            </a:endParaRPr>
          </a:p>
          <a:p>
            <a:pPr algn="l"/>
            <a:r>
              <a:rPr lang="my-MM" b="0" i="0" dirty="0">
                <a:solidFill>
                  <a:srgbClr val="374151"/>
                </a:solidFill>
                <a:effectLst/>
                <a:latin typeface="Pyidaungsu" panose="020B0502040204020203" pitchFamily="34" charset="0"/>
                <a:cs typeface="Pyidaungsu" panose="020B0502040204020203" pitchFamily="34" charset="0"/>
              </a:rPr>
              <a:t>၂။   ကလစ်မျှားသည့် ခေါင်းစီးများပါသော စာရင်းတစ်ခု </a:t>
            </a:r>
          </a:p>
          <a:p>
            <a:pPr algn="l"/>
            <a:r>
              <a:rPr lang="my-MM" dirty="0">
                <a:solidFill>
                  <a:srgbClr val="374151"/>
                </a:solidFill>
                <a:latin typeface="Pyidaungsu" panose="020B0502040204020203" pitchFamily="34" charset="0"/>
                <a:cs typeface="Pyidaungsu" panose="020B0502040204020203" pitchFamily="34" charset="0"/>
              </a:rPr>
              <a:t>      </a:t>
            </a:r>
            <a:r>
              <a:rPr lang="en-US" b="0" i="0" dirty="0">
                <a:solidFill>
                  <a:srgbClr val="374151"/>
                </a:solidFill>
                <a:effectLst/>
                <a:latin typeface="Pyidaungsu" panose="020B0502040204020203" pitchFamily="34" charset="0"/>
                <a:cs typeface="Pyidaungsu" panose="020B0502040204020203" pitchFamily="34" charset="0"/>
              </a:rPr>
              <a:t>(</a:t>
            </a:r>
            <a:r>
              <a:rPr lang="my-MM" b="0" i="0" dirty="0">
                <a:solidFill>
                  <a:srgbClr val="374151"/>
                </a:solidFill>
                <a:effectLst/>
                <a:latin typeface="Pyidaungsu" panose="020B0502040204020203" pitchFamily="34" charset="0"/>
                <a:cs typeface="Pyidaungsu" panose="020B0502040204020203" pitchFamily="34" charset="0"/>
              </a:rPr>
              <a:t>ဆရာမှ ကြိုတင်ရွေးချယ်ထားသော သို့မဟုတ်     </a:t>
            </a:r>
          </a:p>
          <a:p>
            <a:pPr algn="l"/>
            <a:r>
              <a:rPr lang="my-MM" dirty="0">
                <a:solidFill>
                  <a:srgbClr val="374151"/>
                </a:solidFill>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အင်တာနက်မှ ရင်းမြစ်အနေဖြင့် ရယူထားသော</a:t>
            </a:r>
            <a:r>
              <a:rPr lang="en-US" b="0" i="0" dirty="0">
                <a:solidFill>
                  <a:srgbClr val="374151"/>
                </a:solidFill>
                <a:effectLst/>
                <a:latin typeface="Pyidaungsu" panose="020B0502040204020203" pitchFamily="34" charset="0"/>
                <a:cs typeface="Pyidaungsu" panose="020B0502040204020203" pitchFamily="34" charset="0"/>
              </a:rPr>
              <a:t>)</a:t>
            </a:r>
            <a:endParaRPr lang="my-MM" b="0" i="0" dirty="0">
              <a:solidFill>
                <a:srgbClr val="374151"/>
              </a:solidFill>
              <a:effectLst/>
              <a:latin typeface="Pyidaungsu" panose="020B0502040204020203" pitchFamily="34" charset="0"/>
              <a:cs typeface="Pyidaungsu" panose="020B0502040204020203" pitchFamily="34" charset="0"/>
            </a:endParaRPr>
          </a:p>
        </p:txBody>
      </p:sp>
      <p:sp>
        <p:nvSpPr>
          <p:cNvPr id="11" name="Arrow: Right 10">
            <a:extLst>
              <a:ext uri="{FF2B5EF4-FFF2-40B4-BE49-F238E27FC236}">
                <a16:creationId xmlns:a16="http://schemas.microsoft.com/office/drawing/2014/main" id="{EE3F9A71-F4FC-7EC6-3DD9-DE6BA3FE1CFD}"/>
              </a:ext>
            </a:extLst>
          </p:cNvPr>
          <p:cNvSpPr/>
          <p:nvPr/>
        </p:nvSpPr>
        <p:spPr>
          <a:xfrm>
            <a:off x="3783208" y="3013657"/>
            <a:ext cx="2023699" cy="268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nvGraphicFramePr>
        <p:xfrm>
          <a:off x="5952292" y="754503"/>
          <a:ext cx="6205428" cy="3354752"/>
        </p:xfrm>
        <a:graphic>
          <a:graphicData uri="http://schemas.openxmlformats.org/drawingml/2006/table">
            <a:tbl>
              <a:tblPr firstRow="1" bandRow="1">
                <a:tableStyleId>{10A1B5D5-9B99-4C35-A422-299274C87663}</a:tableStyleId>
              </a:tblPr>
              <a:tblGrid>
                <a:gridCol w="671472">
                  <a:extLst>
                    <a:ext uri="{9D8B030D-6E8A-4147-A177-3AD203B41FA5}">
                      <a16:colId xmlns:a16="http://schemas.microsoft.com/office/drawing/2014/main" val="20000"/>
                    </a:ext>
                  </a:extLst>
                </a:gridCol>
                <a:gridCol w="764217">
                  <a:extLst>
                    <a:ext uri="{9D8B030D-6E8A-4147-A177-3AD203B41FA5}">
                      <a16:colId xmlns:a16="http://schemas.microsoft.com/office/drawing/2014/main" val="20001"/>
                    </a:ext>
                  </a:extLst>
                </a:gridCol>
                <a:gridCol w="1152472">
                  <a:extLst>
                    <a:ext uri="{9D8B030D-6E8A-4147-A177-3AD203B41FA5}">
                      <a16:colId xmlns:a16="http://schemas.microsoft.com/office/drawing/2014/main" val="20002"/>
                    </a:ext>
                  </a:extLst>
                </a:gridCol>
                <a:gridCol w="3617267">
                  <a:extLst>
                    <a:ext uri="{9D8B030D-6E8A-4147-A177-3AD203B41FA5}">
                      <a16:colId xmlns:a16="http://schemas.microsoft.com/office/drawing/2014/main" val="20003"/>
                    </a:ext>
                  </a:extLst>
                </a:gridCol>
              </a:tblGrid>
              <a:tr h="274076">
                <a:tc gridSpan="4">
                  <a:txBody>
                    <a:bodyPr/>
                    <a:lstStyle/>
                    <a:p>
                      <a:r>
                        <a:rPr lang="my-MM" sz="1200" kern="1200" dirty="0">
                          <a:effectLst/>
                          <a:latin typeface="Pyidaungsu" panose="020B0502040204020203" pitchFamily="34" charset="0"/>
                          <a:cs typeface="Pyidaungsu" panose="020B0502040204020203" pitchFamily="34" charset="0"/>
                        </a:rPr>
                        <a:t>၂။ သင်ကြားသင်ယူနည်းများကို သိရှိနားလည်ခြင်း</a:t>
                      </a:r>
                      <a:endParaRPr lang="en-US" sz="12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81">
                <a:tc>
                  <a:txBody>
                    <a:bodyPr/>
                    <a:lstStyle/>
                    <a:p>
                      <a:pPr algn="ctr"/>
                      <a:r>
                        <a:rPr lang="my-MM" sz="1100" b="1" kern="1200" dirty="0">
                          <a:effectLst/>
                          <a:latin typeface="Pyidaungsu" panose="020B0502040204020203" pitchFamily="34" charset="0"/>
                          <a:cs typeface="Pyidaungsu" panose="020B0502040204020203" pitchFamily="34" charset="0"/>
                        </a:rPr>
                        <a:t>ယေဘုယျ</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100" b="1" kern="1200" dirty="0">
                          <a:effectLst/>
                          <a:latin typeface="Pyidaungsu" panose="020B0502040204020203" pitchFamily="34" charset="0"/>
                          <a:cs typeface="Pyidaungsu" panose="020B0502040204020203" pitchFamily="34" charset="0"/>
                        </a:rPr>
                        <a:t>စွမ်းဆောင်နိုင်မှု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100" b="1" kern="1200" dirty="0">
                          <a:effectLst/>
                          <a:latin typeface="Pyidaungsu" panose="020B0502040204020203" pitchFamily="34" charset="0"/>
                          <a:cs typeface="Pyidaungsu" panose="020B0502040204020203" pitchFamily="34" charset="0"/>
                        </a:rPr>
                        <a:t>အောင်မြင်မှု အညွှန်းကိန်းများ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Pyidaungsu" panose="020B0502040204020203" pitchFamily="34" charset="0"/>
                          <a:cs typeface="Pyidaungsu" panose="020B0502040204020203" pitchFamily="34" charset="0"/>
                        </a:rPr>
                        <a:t>CSE </a:t>
                      </a:r>
                      <a:r>
                        <a:rPr lang="my-MM" sz="1100" b="1" dirty="0">
                          <a:latin typeface="Pyidaungsu" panose="020B0502040204020203" pitchFamily="34" charset="0"/>
                          <a:cs typeface="Pyidaungsu" panose="020B0502040204020203" pitchFamily="34" charset="0"/>
                        </a:rPr>
                        <a:t>ဆိုင်ရာ ဦးစားပေးနယ်ပယ်များ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7639">
                <a:tc rowSpan="3">
                  <a:txBody>
                    <a:bodyPr/>
                    <a:lstStyle/>
                    <a:p>
                      <a:r>
                        <a:rPr lang="my-MM" sz="1100" kern="1200" dirty="0">
                          <a:effectLst/>
                          <a:latin typeface="Pyidaungsu" panose="020B0502040204020203" pitchFamily="34" charset="0"/>
                          <a:cs typeface="Pyidaungsu" panose="020B0502040204020203" pitchFamily="34" charset="0"/>
                        </a:rPr>
                        <a:t>၂</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 အထိရောက် ဆုံး သင်ကြား သင်ယူမှုနည်းဗျူ ဟာများကို အသုံး ပြုခြင်း</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100" kern="1200" dirty="0">
                          <a:effectLst/>
                          <a:latin typeface="Pyidaungsu" panose="020B0502040204020203" pitchFamily="34" charset="0"/>
                          <a:cs typeface="Pyidaungsu" panose="020B0502040204020203" pitchFamily="34" charset="0"/>
                        </a:rPr>
                        <a:t>၂</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 ဆီလျော်သော သင်ကြားသင် ယူမှု နည်းဗျူဟာများကို ရွေးချယ် သည်။</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100" kern="1200" dirty="0">
                          <a:effectLst/>
                          <a:latin typeface="Pyidaungsu" panose="020B0502040204020203" pitchFamily="34" charset="0"/>
                          <a:cs typeface="Pyidaungsu" panose="020B0502040204020203" pitchFamily="34" charset="0"/>
                        </a:rPr>
                        <a:t>၂</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 ကျောင်းသားများ၏ ဝေဖန် ပိုင်းခြားတွေးခေါ်မှု၊ ပူးပေါင်း ဆောင်ရွက်မှု၊ ဆန်းသစ်တီထွင်မှု စသည့်စွမ်းရည်များ ဖွံ့ဖြိုးစေရန် ဆီလျော်သော သင်ကြားသင်ယူမှု နည်းဗျူဟာများကို အသုံးပြုသည်။</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Pyidaungsu" panose="020B0502040204020203" pitchFamily="34" charset="0"/>
                          <a:cs typeface="Pyidaungsu" panose="020B0502040204020203" pitchFamily="34" charset="0"/>
                        </a:rPr>
                        <a:t>CSE </a:t>
                      </a:r>
                      <a:r>
                        <a:rPr lang="my-MM" sz="1100" kern="1200" dirty="0">
                          <a:effectLst/>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412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Pyidaungsu" panose="020B0502040204020203" pitchFamily="34" charset="0"/>
                          <a:cs typeface="Pyidaungsu" panose="020B0502040204020203" pitchFamily="34" charset="0"/>
                        </a:rPr>
                        <a:t>CSE </a:t>
                      </a:r>
                      <a:r>
                        <a:rPr lang="my-MM" sz="1100" kern="1200" dirty="0">
                          <a:effectLst/>
                          <a:latin typeface="Pyidaungsu" panose="020B0502040204020203" pitchFamily="34" charset="0"/>
                          <a:cs typeface="Pyidaungsu" panose="020B0502040204020203" pitchFamily="34" charset="0"/>
                        </a:rPr>
                        <a:t>၇။ ဖြစ်ပေါ်လာမည့်ဘေးအန္တရာယ်များကို နားလည် သဘောပေါက်ပြီး  သမားရိုးကျ သင်ကြား၊ သင်ယူမှု နည်းလမ်း များနှင့် မီဒီယာအပါအဝင် ခေတ်မီနည်းလမ်းများကို အသုံးပြုသည်။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0758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Pyidaungsu" panose="020B0502040204020203" pitchFamily="34" charset="0"/>
                          <a:cs typeface="Pyidaungsu" panose="020B0502040204020203" pitchFamily="34" charset="0"/>
                        </a:rPr>
                        <a:t>CSE </a:t>
                      </a:r>
                      <a:r>
                        <a:rPr lang="my-MM" sz="1100" kern="1200" dirty="0">
                          <a:effectLst/>
                          <a:latin typeface="Pyidaungsu" panose="020B0502040204020203" pitchFamily="34" charset="0"/>
                          <a:cs typeface="Pyidaungsu" panose="020B0502040204020203" pitchFamily="34" charset="0"/>
                        </a:rPr>
                        <a:t>၈။ မီဒီယာနှင့် သတင်းအချက်အလက်ဆိုင်ရာ သိနားလည်မှု</a:t>
                      </a:r>
                      <a:r>
                        <a:rPr lang="en-US" sz="1100" kern="1200" dirty="0">
                          <a:effectLst/>
                          <a:latin typeface="Pyidaungsu" panose="020B0502040204020203" pitchFamily="34" charset="0"/>
                          <a:cs typeface="Pyidaungsu" panose="020B0502040204020203" pitchFamily="34" charset="0"/>
                        </a:rPr>
                        <a:t> (MIL) </a:t>
                      </a:r>
                      <a:r>
                        <a:rPr lang="my-MM" sz="1100" kern="1200" dirty="0">
                          <a:effectLst/>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မတူကွဲပြားမှုများ</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nvGraphicFramePr>
        <p:xfrm>
          <a:off x="5952292" y="4171851"/>
          <a:ext cx="6181526" cy="2148840"/>
        </p:xfrm>
        <a:graphic>
          <a:graphicData uri="http://schemas.openxmlformats.org/drawingml/2006/table">
            <a:tbl>
              <a:tblPr firstRow="1" bandRow="1">
                <a:tableStyleId>{10A1B5D5-9B99-4C35-A422-299274C87663}</a:tableStyleId>
              </a:tblPr>
              <a:tblGrid>
                <a:gridCol w="1439442">
                  <a:extLst>
                    <a:ext uri="{9D8B030D-6E8A-4147-A177-3AD203B41FA5}">
                      <a16:colId xmlns:a16="http://schemas.microsoft.com/office/drawing/2014/main" val="20000"/>
                    </a:ext>
                  </a:extLst>
                </a:gridCol>
                <a:gridCol w="1479302">
                  <a:extLst>
                    <a:ext uri="{9D8B030D-6E8A-4147-A177-3AD203B41FA5}">
                      <a16:colId xmlns:a16="http://schemas.microsoft.com/office/drawing/2014/main" val="20001"/>
                    </a:ext>
                  </a:extLst>
                </a:gridCol>
                <a:gridCol w="1521342">
                  <a:extLst>
                    <a:ext uri="{9D8B030D-6E8A-4147-A177-3AD203B41FA5}">
                      <a16:colId xmlns:a16="http://schemas.microsoft.com/office/drawing/2014/main" val="20002"/>
                    </a:ext>
                  </a:extLst>
                </a:gridCol>
                <a:gridCol w="1741440">
                  <a:extLst>
                    <a:ext uri="{9D8B030D-6E8A-4147-A177-3AD203B41FA5}">
                      <a16:colId xmlns:a16="http://schemas.microsoft.com/office/drawing/2014/main" val="20003"/>
                    </a:ext>
                  </a:extLst>
                </a:gridCol>
              </a:tblGrid>
              <a:tr h="389233">
                <a:tc gridSpan="4">
                  <a:txBody>
                    <a:bodyPr/>
                    <a:lstStyle/>
                    <a:p>
                      <a:r>
                        <a:rPr lang="my-MM" sz="1200" b="1" kern="1200" dirty="0">
                          <a:solidFill>
                            <a:schemeClr val="lt1"/>
                          </a:solidFill>
                          <a:effectLst/>
                          <a:latin typeface="Pyidaungsu" panose="020B0502040204020203" pitchFamily="34" charset="0"/>
                          <a:ea typeface="+mn-ea"/>
                          <a:cs typeface="Pyidaungsu" panose="020B0502040204020203" pitchFamily="34" charset="0"/>
                        </a:rPr>
                        <a:t>၄။ တိုင်းရင်းသားဆရာ၊ဆရာမတစ်ဦး၏ဆရာအတတ်ပညာဆိုင်ရာ တန်ဖိုးထားမှုများနှင့် စိတ်နေသဘောထားများ</a:t>
                      </a:r>
                      <a:endParaRPr lang="en-US" sz="1200" dirty="0">
                        <a:latin typeface="Pyidaungsu" panose="020B0502040204020203" pitchFamily="34" charset="0"/>
                        <a:cs typeface="Pyidaungsu" panose="020B0502040204020203"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9233">
                <a:tc>
                  <a:txBody>
                    <a:bodyPr/>
                    <a:lstStyle/>
                    <a:p>
                      <a:pPr algn="ctr"/>
                      <a:r>
                        <a:rPr lang="my-MM" sz="1100" b="1" kern="1200" dirty="0">
                          <a:effectLst/>
                          <a:latin typeface="Pyidaungsu" panose="020B0502040204020203" pitchFamily="34" charset="0"/>
                          <a:cs typeface="Pyidaungsu" panose="020B0502040204020203" pitchFamily="34" charset="0"/>
                        </a:rPr>
                        <a:t>ယေဘုယျ</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100" b="1" kern="1200" dirty="0">
                          <a:effectLst/>
                          <a:latin typeface="Pyidaungsu" panose="020B0502040204020203" pitchFamily="34" charset="0"/>
                          <a:cs typeface="Pyidaungsu" panose="020B0502040204020203" pitchFamily="34" charset="0"/>
                        </a:rPr>
                        <a:t>စွမ်းဆောင်နိုင်မှု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100" b="1" kern="1200" dirty="0">
                          <a:effectLst/>
                          <a:latin typeface="Pyidaungsu" panose="020B0502040204020203" pitchFamily="34" charset="0"/>
                          <a:cs typeface="Pyidaungsu" panose="020B0502040204020203" pitchFamily="34" charset="0"/>
                        </a:rPr>
                        <a:t>အောင်မြင်မှု အညွှန်းကိန်းများ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Pyidaungsu" panose="020B0502040204020203" pitchFamily="34" charset="0"/>
                          <a:cs typeface="Pyidaungsu" panose="020B0502040204020203" pitchFamily="34" charset="0"/>
                        </a:rPr>
                        <a:t>CSE </a:t>
                      </a:r>
                      <a:r>
                        <a:rPr lang="my-MM" sz="1100" b="1" dirty="0">
                          <a:latin typeface="Pyidaungsu" panose="020B0502040204020203" pitchFamily="34" charset="0"/>
                          <a:cs typeface="Pyidaungsu" panose="020B0502040204020203" pitchFamily="34" charset="0"/>
                        </a:rPr>
                        <a:t>ဆိုင်ရာ ဦးစားပေးနယ်ပယ်များ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57689">
                <a:tc>
                  <a:txBody>
                    <a:bodyPr/>
                    <a:lstStyle/>
                    <a:p>
                      <a:r>
                        <a:rPr lang="my-MM" sz="1100" kern="1200" dirty="0">
                          <a:solidFill>
                            <a:schemeClr val="dk1"/>
                          </a:solidFill>
                          <a:effectLst/>
                          <a:latin typeface="Pyidaungsu" panose="020B0502040204020203" pitchFamily="34" charset="0"/>
                          <a:ea typeface="+mn-ea"/>
                          <a:cs typeface="Pyidaungsu" panose="020B0502040204020203" pitchFamily="34" charset="0"/>
                        </a:rPr>
                        <a:t>၄</a:t>
                      </a:r>
                      <a:r>
                        <a:rPr lang="en-GB" sz="1100" kern="1200" dirty="0">
                          <a:solidFill>
                            <a:schemeClr val="dk1"/>
                          </a:solidFill>
                          <a:effectLst/>
                          <a:latin typeface="Pyidaungsu" panose="020B0502040204020203" pitchFamily="34" charset="0"/>
                          <a:ea typeface="+mn-ea"/>
                          <a:cs typeface="Pyidaungsu" panose="020B0502040204020203" pitchFamily="34" charset="0"/>
                        </a:rPr>
                        <a:t>.</a:t>
                      </a:r>
                      <a:r>
                        <a:rPr lang="my-MM" sz="1100" kern="1200" dirty="0">
                          <a:solidFill>
                            <a:schemeClr val="dk1"/>
                          </a:solidFill>
                          <a:effectLst/>
                          <a:latin typeface="Pyidaungsu" panose="020B0502040204020203" pitchFamily="34" charset="0"/>
                          <a:ea typeface="+mn-ea"/>
                          <a:cs typeface="Pyidaungsu" panose="020B0502040204020203" pitchFamily="34" charset="0"/>
                        </a:rPr>
                        <a:t>၁ တိုင်းရင်း သား ပညာရေးနှင့် မြန်မာအစိုးရ ပညာရေးတို့၏ တန်ဖိုးထားမှုများ နှင့် စံသတ်မှတ် ချက်များကို သိရှိ နားလည်ခြင်း</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y-MM" sz="1100" kern="1200" dirty="0">
                          <a:solidFill>
                            <a:schemeClr val="dk1"/>
                          </a:solidFill>
                          <a:effectLst/>
                          <a:latin typeface="Pyidaungsu" panose="020B0502040204020203" pitchFamily="34" charset="0"/>
                          <a:ea typeface="+mn-ea"/>
                          <a:cs typeface="Pyidaungsu" panose="020B0502040204020203" pitchFamily="34" charset="0"/>
                        </a:rPr>
                        <a:t>၄</a:t>
                      </a:r>
                      <a:r>
                        <a:rPr lang="en-GB" sz="1100" kern="1200" dirty="0">
                          <a:solidFill>
                            <a:schemeClr val="dk1"/>
                          </a:solidFill>
                          <a:effectLst/>
                          <a:latin typeface="Pyidaungsu" panose="020B0502040204020203" pitchFamily="34" charset="0"/>
                          <a:ea typeface="+mn-ea"/>
                          <a:cs typeface="Pyidaungsu" panose="020B0502040204020203" pitchFamily="34" charset="0"/>
                        </a:rPr>
                        <a:t>.</a:t>
                      </a:r>
                      <a:r>
                        <a:rPr lang="my-MM" sz="1100" kern="1200" dirty="0">
                          <a:solidFill>
                            <a:schemeClr val="dk1"/>
                          </a:solidFill>
                          <a:effectLst/>
                          <a:latin typeface="Pyidaungsu" panose="020B0502040204020203" pitchFamily="34" charset="0"/>
                          <a:ea typeface="+mn-ea"/>
                          <a:cs typeface="Pyidaungsu" panose="020B0502040204020203" pitchFamily="34" charset="0"/>
                        </a:rPr>
                        <a:t>၁</a:t>
                      </a:r>
                      <a:r>
                        <a:rPr lang="en-GB" sz="1100" kern="1200" dirty="0">
                          <a:solidFill>
                            <a:schemeClr val="dk1"/>
                          </a:solidFill>
                          <a:effectLst/>
                          <a:latin typeface="Pyidaungsu" panose="020B0502040204020203" pitchFamily="34" charset="0"/>
                          <a:ea typeface="+mn-ea"/>
                          <a:cs typeface="Pyidaungsu" panose="020B0502040204020203" pitchFamily="34" charset="0"/>
                        </a:rPr>
                        <a:t>.</a:t>
                      </a:r>
                      <a:r>
                        <a:rPr lang="my-MM" sz="1100" kern="1200" dirty="0">
                          <a:solidFill>
                            <a:schemeClr val="dk1"/>
                          </a:solidFill>
                          <a:effectLst/>
                          <a:latin typeface="Pyidaungsu" panose="020B0502040204020203" pitchFamily="34" charset="0"/>
                          <a:ea typeface="+mn-ea"/>
                          <a:cs typeface="Pyidaungsu" panose="020B0502040204020203" pitchFamily="34" charset="0"/>
                        </a:rPr>
                        <a:t>၂ တိုင်းရင်းသားနှင့် မြန်မာအစိုးရ ဆရာ၊ ဆရာမများအတွက် ဆီလျော်သည့် ကျင့်ဝတ် စည်းကမ်းများနှင့် စံ သတ်မှတ်ချက် များကို ဖော်ထုတ်သည်။</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my-MM" sz="1100" kern="1200" dirty="0">
                          <a:solidFill>
                            <a:schemeClr val="dk1"/>
                          </a:solidFill>
                          <a:effectLst/>
                          <a:latin typeface="Pyidaungsu" panose="020B0502040204020203" pitchFamily="34" charset="0"/>
                          <a:ea typeface="+mn-ea"/>
                          <a:cs typeface="Pyidaungsu" panose="020B0502040204020203" pitchFamily="34" charset="0"/>
                        </a:rPr>
                        <a:t>၄</a:t>
                      </a:r>
                      <a:r>
                        <a:rPr lang="en-GB" sz="1100" kern="1200" dirty="0">
                          <a:solidFill>
                            <a:schemeClr val="dk1"/>
                          </a:solidFill>
                          <a:effectLst/>
                          <a:latin typeface="Pyidaungsu" panose="020B0502040204020203" pitchFamily="34" charset="0"/>
                          <a:ea typeface="+mn-ea"/>
                          <a:cs typeface="Pyidaungsu" panose="020B0502040204020203" pitchFamily="34" charset="0"/>
                        </a:rPr>
                        <a:t>.</a:t>
                      </a:r>
                      <a:r>
                        <a:rPr lang="my-MM" sz="1100" kern="1200" dirty="0">
                          <a:solidFill>
                            <a:schemeClr val="dk1"/>
                          </a:solidFill>
                          <a:effectLst/>
                          <a:latin typeface="Pyidaungsu" panose="020B0502040204020203" pitchFamily="34" charset="0"/>
                          <a:ea typeface="+mn-ea"/>
                          <a:cs typeface="Pyidaungsu" panose="020B0502040204020203" pitchFamily="34" charset="0"/>
                        </a:rPr>
                        <a:t>၁</a:t>
                      </a:r>
                      <a:r>
                        <a:rPr lang="en-GB" sz="1100" kern="1200" dirty="0">
                          <a:solidFill>
                            <a:schemeClr val="dk1"/>
                          </a:solidFill>
                          <a:effectLst/>
                          <a:latin typeface="Pyidaungsu" panose="020B0502040204020203" pitchFamily="34" charset="0"/>
                          <a:ea typeface="+mn-ea"/>
                          <a:cs typeface="Pyidaungsu" panose="020B0502040204020203" pitchFamily="34" charset="0"/>
                        </a:rPr>
                        <a:t>.</a:t>
                      </a:r>
                      <a:r>
                        <a:rPr lang="my-MM" sz="1100" kern="1200" dirty="0">
                          <a:solidFill>
                            <a:schemeClr val="dk1"/>
                          </a:solidFill>
                          <a:effectLst/>
                          <a:latin typeface="Pyidaungsu" panose="020B0502040204020203" pitchFamily="34" charset="0"/>
                          <a:ea typeface="+mn-ea"/>
                          <a:cs typeface="Pyidaungsu" panose="020B0502040204020203" pitchFamily="34" charset="0"/>
                        </a:rPr>
                        <a:t>၂</a:t>
                      </a:r>
                      <a:r>
                        <a:rPr lang="en-GB" sz="1100" kern="1200" dirty="0">
                          <a:solidFill>
                            <a:schemeClr val="dk1"/>
                          </a:solidFill>
                          <a:effectLst/>
                          <a:latin typeface="Pyidaungsu" panose="020B0502040204020203" pitchFamily="34" charset="0"/>
                          <a:ea typeface="+mn-ea"/>
                          <a:cs typeface="Pyidaungsu" panose="020B0502040204020203" pitchFamily="34" charset="0"/>
                        </a:rPr>
                        <a:t>.</a:t>
                      </a:r>
                      <a:r>
                        <a:rPr lang="my-MM" sz="1100" kern="1200" dirty="0">
                          <a:solidFill>
                            <a:schemeClr val="dk1"/>
                          </a:solidFill>
                          <a:effectLst/>
                          <a:latin typeface="Pyidaungsu" panose="020B0502040204020203" pitchFamily="34" charset="0"/>
                          <a:ea typeface="+mn-ea"/>
                          <a:cs typeface="Pyidaungsu" panose="020B0502040204020203" pitchFamily="34" charset="0"/>
                        </a:rPr>
                        <a:t>၁ တိုင်းရင်းသားနှင့် မြန်မာအစိုးရ ပညာရေးစနစ်တို့တွင် လိုက်နာရမည့် ကျောင်းစည်းမျဉ်းစည်းကမ်းများကို နားလည် သဘောပေါက်သည်။</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x-none" sz="1100" kern="1200" dirty="0">
                          <a:solidFill>
                            <a:schemeClr val="dk1"/>
                          </a:solidFill>
                          <a:effectLst/>
                          <a:latin typeface="Pyidaungsu" panose="020B0502040204020203" pitchFamily="34" charset="0"/>
                          <a:ea typeface="+mn-ea"/>
                          <a:cs typeface="Pyidaungsu" panose="020B0502040204020203" pitchFamily="34" charset="0"/>
                        </a:rPr>
                        <a:t>C</a:t>
                      </a:r>
                      <a:r>
                        <a:rPr lang="en-US" sz="1100" kern="1200" dirty="0">
                          <a:solidFill>
                            <a:schemeClr val="dk1"/>
                          </a:solidFill>
                          <a:effectLst/>
                          <a:latin typeface="Pyidaungsu" panose="020B0502040204020203" pitchFamily="34" charset="0"/>
                          <a:ea typeface="+mn-ea"/>
                          <a:cs typeface="Pyidaungsu" panose="020B0502040204020203" pitchFamily="34" charset="0"/>
                        </a:rPr>
                        <a:t>SE </a:t>
                      </a:r>
                      <a:r>
                        <a:rPr lang="my-MM" sz="1100" kern="1200" dirty="0">
                          <a:solidFill>
                            <a:schemeClr val="dk1"/>
                          </a:solidFill>
                          <a:effectLst/>
                          <a:latin typeface="Pyidaungsu" panose="020B0502040204020203" pitchFamily="34" charset="0"/>
                          <a:ea typeface="+mn-ea"/>
                          <a:cs typeface="Pyidaungsu" panose="020B0502040204020203" pitchFamily="34" charset="0"/>
                        </a:rPr>
                        <a:t>၂၃။ ဆရာသည် ဒစ်ဂျစ်တယ် နိုင်ငံသားဖြစ်မှု ၏ အခြေခံ သဘောသဘာဝ နှင့် သဘောတရားများကို သတိပြုမိသည်။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19" name="Picture 18">
            <a:extLst>
              <a:ext uri="{FF2B5EF4-FFF2-40B4-BE49-F238E27FC236}">
                <a16:creationId xmlns:a16="http://schemas.microsoft.com/office/drawing/2014/main" id="{A9142C5F-16AE-16E9-462D-1940A515D427}"/>
              </a:ext>
            </a:extLst>
          </p:cNvPr>
          <p:cNvPicPr>
            <a:picLocks noChangeAspect="1"/>
          </p:cNvPicPr>
          <p:nvPr/>
        </p:nvPicPr>
        <p:blipFill>
          <a:blip r:embed="rId4"/>
          <a:stretch>
            <a:fillRect/>
          </a:stretch>
        </p:blipFill>
        <p:spPr>
          <a:xfrm>
            <a:off x="10365945" y="5010140"/>
            <a:ext cx="1762561" cy="1313388"/>
          </a:xfrm>
          <a:prstGeom prst="rect">
            <a:avLst/>
          </a:prstGeom>
        </p:spPr>
      </p:pic>
      <p:pic>
        <p:nvPicPr>
          <p:cNvPr id="9" name="Picture 8">
            <a:extLst>
              <a:ext uri="{FF2B5EF4-FFF2-40B4-BE49-F238E27FC236}">
                <a16:creationId xmlns:a16="http://schemas.microsoft.com/office/drawing/2014/main" id="{A9142C5F-16AE-16E9-462D-1940A515D427}"/>
              </a:ext>
            </a:extLst>
          </p:cNvPr>
          <p:cNvPicPr>
            <a:picLocks noChangeAspect="1"/>
          </p:cNvPicPr>
          <p:nvPr/>
        </p:nvPicPr>
        <p:blipFill>
          <a:blip r:embed="rId4"/>
          <a:stretch>
            <a:fillRect/>
          </a:stretch>
        </p:blipFill>
        <p:spPr>
          <a:xfrm>
            <a:off x="8515774" y="2949262"/>
            <a:ext cx="3676226" cy="1210613"/>
          </a:xfrm>
          <a:prstGeom prst="rect">
            <a:avLst/>
          </a:prstGeom>
        </p:spPr>
      </p:pic>
    </p:spTree>
    <p:custDataLst>
      <p:tags r:id="rId1"/>
    </p:custDataLst>
    <p:extLst>
      <p:ext uri="{BB962C8B-B14F-4D97-AF65-F5344CB8AC3E}">
        <p14:creationId xmlns:p14="http://schemas.microsoft.com/office/powerpoint/2010/main" val="3879629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နမူနာဖြစ်ရပ် ၁ - ကလစ်မျှားခြင်းအကြောင်း သင်ကြားပေးခြင်း (အဆက်)</a:t>
            </a:r>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20894" y="961731"/>
            <a:ext cx="11206502" cy="5093702"/>
          </a:xfrm>
          <a:prstGeom prst="rect">
            <a:avLst/>
          </a:prstGeom>
          <a:noFill/>
          <a:ln>
            <a:noFill/>
          </a:ln>
        </p:spPr>
        <p:txBody>
          <a:bodyPr wrap="square">
            <a:spAutoFit/>
          </a:bodyPr>
          <a:lstStyle/>
          <a:p>
            <a:pPr algn="l">
              <a:spcBef>
                <a:spcPts val="600"/>
              </a:spcBef>
            </a:pPr>
            <a:r>
              <a:rPr lang="my-MM" sz="1600" b="1" i="1" dirty="0">
                <a:solidFill>
                  <a:srgbClr val="374151"/>
                </a:solidFill>
                <a:effectLst/>
                <a:latin typeface="Pyidaungsu" panose="020B0502040204020203" pitchFamily="34" charset="0"/>
                <a:cs typeface="Pyidaungsu" panose="020B0502040204020203" pitchFamily="34" charset="0"/>
              </a:rPr>
              <a:t>လုပ်ငန်းအဆင့်များ -</a:t>
            </a:r>
            <a:endParaRPr lang="en-US" sz="1600" b="1" i="1" dirty="0">
              <a:solidFill>
                <a:srgbClr val="374151"/>
              </a:solidFill>
              <a:effectLst/>
              <a:latin typeface="Pyidaungsu" panose="020B0502040204020203" pitchFamily="34" charset="0"/>
              <a:cs typeface="Pyidaungsu" panose="020B0502040204020203" pitchFamily="34" charset="0"/>
            </a:endParaRPr>
          </a:p>
          <a:p>
            <a:pPr algn="l">
              <a:spcBef>
                <a:spcPts val="600"/>
              </a:spcBef>
            </a:pPr>
            <a:endParaRPr lang="en-US" sz="1600" b="1" i="1" dirty="0">
              <a:solidFill>
                <a:srgbClr val="374151"/>
              </a:solidFill>
              <a:latin typeface="Pyidaungsu" panose="020B0502040204020203" pitchFamily="34" charset="0"/>
              <a:cs typeface="Pyidaungsu" panose="020B0502040204020203" pitchFamily="34" charset="0"/>
            </a:endParaRPr>
          </a:p>
          <a:p>
            <a:pPr>
              <a:spcBef>
                <a:spcPts val="600"/>
              </a:spcBef>
            </a:pPr>
            <a:r>
              <a:rPr lang="my-MM" sz="1600" b="1" i="0" dirty="0">
                <a:solidFill>
                  <a:srgbClr val="374151"/>
                </a:solidFill>
                <a:effectLst/>
                <a:latin typeface="Pyidaungsu" panose="020B0502040204020203" pitchFamily="34" charset="0"/>
                <a:cs typeface="Pyidaungsu" panose="020B0502040204020203" pitchFamily="34" charset="0"/>
              </a:rPr>
              <a:t>၁။ မိတ်ဆက် </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dirty="0">
                <a:solidFill>
                  <a:srgbClr val="374151"/>
                </a:solidFill>
                <a:latin typeface="Pyidaungsu" panose="020B0502040204020203" pitchFamily="34" charset="0"/>
                <a:cs typeface="Pyidaungsu" panose="020B0502040204020203" pitchFamily="34" charset="0"/>
              </a:rPr>
              <a:t>၂၀</a:t>
            </a:r>
            <a:r>
              <a:rPr lang="en-US" sz="1600" b="1" dirty="0">
                <a:solidFill>
                  <a:srgbClr val="374151"/>
                </a:solidFill>
                <a:latin typeface="Pyidaungsu" panose="020B0502040204020203" pitchFamily="34" charset="0"/>
                <a:cs typeface="Pyidaungsu" panose="020B0502040204020203" pitchFamily="34" charset="0"/>
              </a:rPr>
              <a:t> </a:t>
            </a:r>
            <a:r>
              <a:rPr lang="my-MM" sz="1600" b="1" dirty="0">
                <a:solidFill>
                  <a:srgbClr val="374151"/>
                </a:solidFill>
                <a:latin typeface="Pyidaungsu" panose="020B0502040204020203" pitchFamily="34" charset="0"/>
                <a:cs typeface="Pyidaungsu" panose="020B0502040204020203" pitchFamily="34" charset="0"/>
              </a:rPr>
              <a:t>မိနစ်</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i="0" dirty="0">
                <a:solidFill>
                  <a:srgbClr val="374151"/>
                </a:solidFill>
                <a:effectLst/>
                <a:latin typeface="Pyidaungsu" panose="020B0502040204020203" pitchFamily="34" charset="0"/>
                <a:cs typeface="Pyidaungsu" panose="020B0502040204020203" pitchFamily="34" charset="0"/>
              </a:rPr>
              <a:t> -</a:t>
            </a:r>
            <a:r>
              <a:rPr lang="en-US" sz="1600" b="0" i="0" dirty="0">
                <a:solidFill>
                  <a:srgbClr val="374151"/>
                </a:solidFill>
                <a:effectLst/>
                <a:latin typeface="Pyidaungsu" panose="020B0502040204020203" pitchFamily="34" charset="0"/>
                <a:cs typeface="Pyidaungsu" panose="020B0502040204020203" pitchFamily="34" charset="0"/>
              </a:rPr>
              <a:t> </a:t>
            </a:r>
          </a:p>
          <a:p>
            <a:pPr marL="342900" indent="-342900" algn="l">
              <a:spcBef>
                <a:spcPts val="600"/>
              </a:spcBef>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ခေါ</a:t>
            </a:r>
            <a:r>
              <a:rPr lang="my-MM" sz="1600" dirty="0">
                <a:solidFill>
                  <a:srgbClr val="374151"/>
                </a:solidFill>
                <a:latin typeface="Pyidaungsu" panose="020B0502040204020203" pitchFamily="34" charset="0"/>
                <a:cs typeface="Pyidaungsu" panose="020B0502040204020203" pitchFamily="34" charset="0"/>
              </a:rPr>
              <a:t>င်းစီးများမှာ မည်သည်</a:t>
            </a:r>
            <a:r>
              <a:rPr lang="my-MM" sz="1600" b="0" i="0" dirty="0">
                <a:solidFill>
                  <a:srgbClr val="374151"/>
                </a:solidFill>
                <a:effectLst/>
                <a:latin typeface="Pyidaungsu" panose="020B0502040204020203" pitchFamily="34" charset="0"/>
                <a:cs typeface="Pyidaungsu" panose="020B0502040204020203" pitchFamily="34" charset="0"/>
              </a:rPr>
              <a:t>တို့ဖြစ်ကြောင်းနှင့် ၄င်းတို့မှာ အဘယ်ကြောင့် သတင်းဆောင်းပါးများ၊ ဘလော့ဂ်ပို့စ်များနှင့် လူမှုမီဒီယာမ</a:t>
            </a:r>
            <a:r>
              <a:rPr lang="my-MM" sz="1600" dirty="0">
                <a:solidFill>
                  <a:srgbClr val="374151"/>
                </a:solidFill>
                <a:latin typeface="Pyidaungsu" panose="020B0502040204020203" pitchFamily="34" charset="0"/>
                <a:cs typeface="Pyidaungsu" panose="020B0502040204020203" pitchFamily="34" charset="0"/>
              </a:rPr>
              <a:t>ျ</a:t>
            </a:r>
            <a:r>
              <a:rPr lang="my-MM" sz="1600" b="0" i="0" dirty="0">
                <a:solidFill>
                  <a:srgbClr val="374151"/>
                </a:solidFill>
                <a:effectLst/>
                <a:latin typeface="Pyidaungsu" panose="020B0502040204020203" pitchFamily="34" charset="0"/>
                <a:cs typeface="Pyidaungsu" panose="020B0502040204020203" pitchFamily="34" charset="0"/>
              </a:rPr>
              <a:t>ားတွင် အရေးကြီးကြောင်း ဆွေးနွေးခြင်းဖြင့် စတင်ပါ။</a:t>
            </a:r>
            <a:r>
              <a:rPr lang="en-US" sz="1600" b="0" i="0" dirty="0">
                <a:solidFill>
                  <a:srgbClr val="374151"/>
                </a:solidFill>
                <a:effectLst/>
                <a:latin typeface="Pyidaungsu" panose="020B0502040204020203" pitchFamily="34" charset="0"/>
                <a:cs typeface="Pyidaungsu" panose="020B0502040204020203" pitchFamily="34" charset="0"/>
              </a:rPr>
              <a:t> </a:t>
            </a:r>
          </a:p>
          <a:p>
            <a:pPr marL="342900" indent="-342900" algn="l">
              <a:spcBef>
                <a:spcPts val="600"/>
              </a:spcBef>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အချို့ခေါင်းစီးများမှာ အာရုံစူးစိုက်မှုရရန်နှင့် ကလစ်များများရရန် ဖန်တီးထားကြောင်း၊ ပါဝင်သည့် အကြောင်းအရာမှာ‌ ခေါင်းစီးကတိပြုထားသည်နှင့် မကိုက်ညီကြောင်း ရှင်းပြပါ။ ဤသည်တို့ကို </a:t>
            </a:r>
            <a:r>
              <a:rPr lang="en-US" sz="1600" b="0" i="0" dirty="0">
                <a:solidFill>
                  <a:srgbClr val="374151"/>
                </a:solidFill>
                <a:effectLst/>
                <a:latin typeface="Pyidaungsu" panose="020B0502040204020203" pitchFamily="34" charset="0"/>
                <a:cs typeface="Pyidaungsu" panose="020B0502040204020203" pitchFamily="34" charset="0"/>
              </a:rPr>
              <a:t>“</a:t>
            </a:r>
            <a:r>
              <a:rPr lang="my-MM" sz="1600" b="0" i="0" dirty="0">
                <a:solidFill>
                  <a:srgbClr val="374151"/>
                </a:solidFill>
                <a:effectLst/>
                <a:latin typeface="Pyidaungsu" panose="020B0502040204020203" pitchFamily="34" charset="0"/>
                <a:cs typeface="Pyidaungsu" panose="020B0502040204020203" pitchFamily="34" charset="0"/>
              </a:rPr>
              <a:t>ကလစ်မျှားသည့်</a:t>
            </a:r>
            <a:r>
              <a:rPr lang="en-US" sz="1600" b="0" i="0" dirty="0">
                <a:solidFill>
                  <a:srgbClr val="374151"/>
                </a:solidFill>
                <a:effectLst/>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ခေါင်းစီးများဟု သိကြသည်။</a:t>
            </a:r>
            <a:endParaRPr lang="en-US" sz="1600" b="0" i="0" dirty="0">
              <a:solidFill>
                <a:srgbClr val="374151"/>
              </a:solidFill>
              <a:effectLst/>
              <a:latin typeface="Pyidaungsu" panose="020B0502040204020203" pitchFamily="34" charset="0"/>
              <a:cs typeface="Pyidaungsu" panose="020B0502040204020203" pitchFamily="34" charset="0"/>
            </a:endParaRPr>
          </a:p>
          <a:p>
            <a:pPr marL="342900" indent="-342900" algn="l">
              <a:lnSpc>
                <a:spcPct val="150000"/>
              </a:lnSpc>
              <a:spcBef>
                <a:spcPts val="600"/>
              </a:spcBef>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ကျောင်းသားများအား ကလစ်မျှားခြင်းကို အဓိပ္ပာယ်ဖွင့်ဆိုပြပါ။ - </a:t>
            </a:r>
            <a:r>
              <a:rPr lang="en-US" sz="1600" b="0" i="0" dirty="0">
                <a:solidFill>
                  <a:srgbClr val="374151"/>
                </a:solidFill>
                <a:effectLst/>
                <a:latin typeface="Pyidaungsu" panose="020B0502040204020203" pitchFamily="34" charset="0"/>
                <a:cs typeface="Pyidaungsu" panose="020B0502040204020203" pitchFamily="34" charset="0"/>
              </a:rPr>
              <a:t>“</a:t>
            </a:r>
            <a:r>
              <a:rPr lang="my-MM" sz="1600" b="0" i="1" dirty="0">
                <a:solidFill>
                  <a:srgbClr val="374151"/>
                </a:solidFill>
                <a:effectLst/>
                <a:highlight>
                  <a:srgbClr val="C0C0C0"/>
                </a:highlight>
                <a:latin typeface="Pyidaungsu" panose="020B0502040204020203" pitchFamily="34" charset="0"/>
                <a:cs typeface="Pyidaungsu" panose="020B0502040204020203" pitchFamily="34" charset="0"/>
              </a:rPr>
              <a:t>ကလစ်မျှားခြင်းသည် လူများအား လင့်ခ်တစ်ခုကို ကလစ်နှိပ်ရန် မျှားခေါ်သည့် အလန့်တကြားဖြစ်စေသော အသုံးအနှုန်းများ သို့မဟုတ် ကတိများကို အသုံးပြုသော်လည်း အဓိပ္ပ္ပာယ်ရှိသော သို့မဟုတ် မှန်ကန်သော အကြောင်းအရာများကို  မဖော်ပြသည့် ခေါင်းစီးများဖြစ်ကြသည်။</a:t>
            </a:r>
            <a:r>
              <a:rPr lang="en-US" sz="1600" b="0" i="1" dirty="0">
                <a:solidFill>
                  <a:srgbClr val="374151"/>
                </a:solidFill>
                <a:effectLst/>
                <a:latin typeface="Pyidaungsu" panose="020B0502040204020203" pitchFamily="34" charset="0"/>
                <a:cs typeface="Pyidaungsu" panose="020B0502040204020203" pitchFamily="34" charset="0"/>
              </a:rPr>
              <a:t>”</a:t>
            </a:r>
          </a:p>
          <a:p>
            <a:pPr marL="342900" indent="-342900" algn="l">
              <a:spcBef>
                <a:spcPts val="600"/>
              </a:spcBef>
              <a:buFont typeface="Arial" panose="020B0604020202020204" pitchFamily="34" charset="0"/>
              <a:buChar char="•"/>
            </a:pPr>
            <a:endParaRPr lang="en-US" sz="1600" i="1" dirty="0">
              <a:solidFill>
                <a:srgbClr val="374151"/>
              </a:solidFill>
              <a:latin typeface="Pyidaungsu" panose="020B0502040204020203" pitchFamily="34" charset="0"/>
              <a:cs typeface="Pyidaungsu" panose="020B0502040204020203" pitchFamily="34" charset="0"/>
            </a:endParaRPr>
          </a:p>
          <a:p>
            <a:pPr>
              <a:spcBef>
                <a:spcPts val="600"/>
              </a:spcBef>
            </a:pPr>
            <a:r>
              <a:rPr lang="my-MM" sz="1600" b="1" i="0" dirty="0">
                <a:solidFill>
                  <a:srgbClr val="374151"/>
                </a:solidFill>
                <a:effectLst/>
                <a:latin typeface="Pyidaungsu" panose="020B0502040204020203" pitchFamily="34" charset="0"/>
                <a:cs typeface="Pyidaungsu" panose="020B0502040204020203" pitchFamily="34" charset="0"/>
              </a:rPr>
              <a:t>၂။ ကလစ်မျှားခြင်းကို ဖော်ထုတ်သတ်မှတ်ခြင်း </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dirty="0">
                <a:solidFill>
                  <a:srgbClr val="374151"/>
                </a:solidFill>
                <a:latin typeface="Pyidaungsu" panose="020B0502040204020203" pitchFamily="34" charset="0"/>
                <a:cs typeface="Pyidaungsu" panose="020B0502040204020203" pitchFamily="34" charset="0"/>
              </a:rPr>
              <a:t>၁၅ မိနစ်</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i="0" dirty="0">
                <a:solidFill>
                  <a:srgbClr val="374151"/>
                </a:solidFill>
                <a:effectLst/>
                <a:latin typeface="Pyidaungsu" panose="020B0502040204020203" pitchFamily="34" charset="0"/>
                <a:cs typeface="Pyidaungsu" panose="020B0502040204020203" pitchFamily="34" charset="0"/>
              </a:rPr>
              <a:t> -</a:t>
            </a:r>
            <a:endParaRPr lang="en-US" sz="1600" b="0" i="0" dirty="0">
              <a:solidFill>
                <a:srgbClr val="374151"/>
              </a:solidFill>
              <a:effectLst/>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ကြိုတင်ရွေးချယ်ထားသော ကလစ်မျှားသည့် ခေါင်းစီးစာရင်းတစ်ခုပေးပြီး </a:t>
            </a:r>
            <a:r>
              <a:rPr lang="en-US" sz="1600" b="0" i="0" dirty="0">
                <a:solidFill>
                  <a:srgbClr val="374151"/>
                </a:solidFill>
                <a:effectLst/>
                <a:latin typeface="Pyidaungsu" panose="020B0502040204020203" pitchFamily="34" charset="0"/>
                <a:cs typeface="Pyidaungsu" panose="020B0502040204020203" pitchFamily="34" charset="0"/>
              </a:rPr>
              <a:t>(</a:t>
            </a:r>
            <a:r>
              <a:rPr lang="my-MM" sz="1600" dirty="0">
                <a:solidFill>
                  <a:srgbClr val="374151"/>
                </a:solidFill>
                <a:latin typeface="Pyidaungsu" panose="020B0502040204020203" pitchFamily="34" charset="0"/>
                <a:cs typeface="Pyidaungsu" panose="020B0502040204020203" pitchFamily="34" charset="0"/>
              </a:rPr>
              <a:t>သို့မဟုတ် ကျောင်းသားများအား ၄င်းတို့၏ ကိုယ်ပိုင်ဥပမာများ ရှာဖွေခိုင်းပြီး</a:t>
            </a:r>
            <a:r>
              <a:rPr lang="en-US" sz="1600" b="0" i="0" dirty="0">
                <a:solidFill>
                  <a:srgbClr val="374151"/>
                </a:solidFill>
                <a:effectLst/>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ကျောင်းသားများကို ၄င်းတို့အနေဖြင့် ကလစ်မျှားခြင်းဟု ထင်မြင်ယူဆသည့် ခေါင်းစီးများကို သတ်မှတ်ဖော်ထုတ်ခိုင်းပါ။</a:t>
            </a:r>
            <a:r>
              <a:rPr lang="en-US" sz="1600" b="0" i="0" dirty="0">
                <a:solidFill>
                  <a:srgbClr val="374151"/>
                </a:solidFill>
                <a:effectLst/>
                <a:latin typeface="Pyidaungsu" panose="020B0502040204020203" pitchFamily="34" charset="0"/>
                <a:cs typeface="Pyidaungsu" panose="020B0502040204020203" pitchFamily="34" charset="0"/>
              </a:rPr>
              <a:t> </a:t>
            </a:r>
          </a:p>
          <a:p>
            <a:pPr marL="342900" indent="-342900" algn="l">
              <a:spcBef>
                <a:spcPts val="600"/>
              </a:spcBef>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၄င်းတို့အား မည်သည့်အရိပ်အယောင်များက ထိုခေါင်းစီးများကို အထူးသဖြင့် အာရုံစိုက်မှုကိုဖမ်းဆုပ်နိုင်စေကြောင်း သုံးသပ်ဆင်ခြင်ရန် အားပေးပါ။</a:t>
            </a:r>
            <a:endParaRPr lang="en-US" sz="1600" b="0"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8521926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sz="2400" dirty="0">
                <a:latin typeface="Pyidaungsu" panose="020B0502040204020203" pitchFamily="34" charset="0"/>
                <a:cs typeface="Pyidaungsu" panose="020B0502040204020203" pitchFamily="34" charset="0"/>
              </a:rPr>
              <a:t>နမူနာဖြစ်ရပ် ၁ - ကလစ်မျှားခြင်းအကြောင်း သင်ကြားပေးခြင်း (အဆက်)</a:t>
            </a:r>
            <a:endParaRPr lang="en-US" sz="24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52950" y="887576"/>
            <a:ext cx="8338778" cy="5401479"/>
          </a:xfrm>
          <a:prstGeom prst="rect">
            <a:avLst/>
          </a:prstGeom>
          <a:noFill/>
        </p:spPr>
        <p:txBody>
          <a:bodyPr wrap="square">
            <a:spAutoFit/>
          </a:bodyPr>
          <a:lstStyle/>
          <a:p>
            <a:pPr algn="l"/>
            <a:r>
              <a:rPr lang="my-MM" sz="1500" b="1" i="1" dirty="0">
                <a:solidFill>
                  <a:srgbClr val="374151"/>
                </a:solidFill>
                <a:effectLst/>
                <a:latin typeface="Pyidaungsu" panose="020B0502040204020203" pitchFamily="34" charset="0"/>
                <a:cs typeface="Pyidaungsu" panose="020B0502040204020203" pitchFamily="34" charset="0"/>
              </a:rPr>
              <a:t>လုပ်ငန်းအဆင့်များ -</a:t>
            </a:r>
          </a:p>
          <a:p>
            <a:pPr algn="l"/>
            <a:r>
              <a:rPr lang="my-MM" sz="1500" b="1" i="1" dirty="0">
                <a:solidFill>
                  <a:srgbClr val="374151"/>
                </a:solidFill>
                <a:latin typeface="Pyidaungsu" panose="020B0502040204020203" pitchFamily="34" charset="0"/>
                <a:cs typeface="Pyidaungsu" panose="020B0502040204020203" pitchFamily="34" charset="0"/>
              </a:rPr>
              <a:t>၃။</a:t>
            </a:r>
            <a:r>
              <a:rPr lang="en-US" sz="1500" b="1" i="1" dirty="0">
                <a:solidFill>
                  <a:srgbClr val="374151"/>
                </a:solidFill>
                <a:latin typeface="Pyidaungsu" panose="020B0502040204020203" pitchFamily="34" charset="0"/>
                <a:cs typeface="Pyidaungsu" panose="020B0502040204020203" pitchFamily="34" charset="0"/>
              </a:rPr>
              <a:t> </a:t>
            </a:r>
            <a:r>
              <a:rPr lang="my-MM" sz="1500" b="1" i="1" dirty="0">
                <a:solidFill>
                  <a:srgbClr val="374151"/>
                </a:solidFill>
                <a:latin typeface="Pyidaungsu" panose="020B0502040204020203" pitchFamily="34" charset="0"/>
                <a:cs typeface="Pyidaungsu" panose="020B0502040204020203" pitchFamily="34" charset="0"/>
              </a:rPr>
              <a:t>ဆွေးနွေးခြင်း</a:t>
            </a:r>
            <a:r>
              <a:rPr lang="en-US" sz="1500" b="1" i="0" dirty="0">
                <a:solidFill>
                  <a:srgbClr val="374151"/>
                </a:solidFill>
                <a:effectLst/>
                <a:latin typeface="Pyidaungsu" panose="020B0502040204020203" pitchFamily="34" charset="0"/>
                <a:cs typeface="Pyidaungsu" panose="020B0502040204020203" pitchFamily="34" charset="0"/>
              </a:rPr>
              <a:t> (</a:t>
            </a:r>
            <a:r>
              <a:rPr lang="my-MM" sz="1500" b="1" dirty="0">
                <a:solidFill>
                  <a:srgbClr val="374151"/>
                </a:solidFill>
                <a:latin typeface="Pyidaungsu" panose="020B0502040204020203" pitchFamily="34" charset="0"/>
                <a:cs typeface="Pyidaungsu" panose="020B0502040204020203" pitchFamily="34" charset="0"/>
              </a:rPr>
              <a:t>၁၅ မိနစ်</a:t>
            </a:r>
            <a:r>
              <a:rPr lang="en-US" sz="1500" b="1" i="0" dirty="0">
                <a:solidFill>
                  <a:srgbClr val="374151"/>
                </a:solidFill>
                <a:effectLst/>
                <a:latin typeface="Pyidaungsu" panose="020B0502040204020203" pitchFamily="34" charset="0"/>
                <a:cs typeface="Pyidaungsu" panose="020B0502040204020203" pitchFamily="34" charset="0"/>
              </a:rPr>
              <a:t>)</a:t>
            </a:r>
            <a:r>
              <a:rPr lang="my-MM" sz="1500" b="1" i="0" dirty="0">
                <a:solidFill>
                  <a:srgbClr val="374151"/>
                </a:solidFill>
                <a:effectLst/>
                <a:latin typeface="Pyidaungsu" panose="020B0502040204020203" pitchFamily="34" charset="0"/>
                <a:cs typeface="Pyidaungsu" panose="020B0502040204020203" pitchFamily="34" charset="0"/>
              </a:rPr>
              <a:t> -</a:t>
            </a:r>
            <a:r>
              <a:rPr lang="en-US" sz="1500" b="0" i="0" dirty="0">
                <a:solidFill>
                  <a:srgbClr val="374151"/>
                </a:solidFill>
                <a:effectLst/>
                <a:latin typeface="Pyidaungsu" panose="020B0502040204020203" pitchFamily="34" charset="0"/>
                <a:cs typeface="Pyidaungsu" panose="020B0502040204020203" pitchFamily="34" charset="0"/>
              </a:rPr>
              <a:t> </a:t>
            </a:r>
          </a:p>
          <a:p>
            <a:pPr marL="285750" indent="-285750">
              <a:buFont typeface="Arial" panose="020B0604020202020204" pitchFamily="34" charset="0"/>
              <a:buChar char="•"/>
            </a:pPr>
            <a:r>
              <a:rPr lang="my-MM" sz="1500" dirty="0">
                <a:solidFill>
                  <a:srgbClr val="374151"/>
                </a:solidFill>
                <a:latin typeface="Pyidaungsu" panose="020B0502040204020203" pitchFamily="34" charset="0"/>
                <a:cs typeface="Pyidaungsu" panose="020B0502040204020203" pitchFamily="34" charset="0"/>
              </a:rPr>
              <a:t>၄င်းတို့၏ ကြည့်ရှုလေ့လာချက်များအပေါ် အခြေခံသည့် အတန်းတွင်းဆွေးနွေးပွဲတစ်ခုကို ကူညီလမ်းညွှန်ပေးပါ။ </a:t>
            </a:r>
            <a:endParaRPr lang="en-US" sz="1500" dirty="0">
              <a:solidFill>
                <a:srgbClr val="374151"/>
              </a:solidFill>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sz="1500" b="0" i="0" dirty="0">
                <a:solidFill>
                  <a:srgbClr val="374151"/>
                </a:solidFill>
                <a:effectLst/>
                <a:latin typeface="Pyidaungsu" panose="020B0502040204020203" pitchFamily="34" charset="0"/>
                <a:cs typeface="Pyidaungsu" panose="020B0502040204020203" pitchFamily="34" charset="0"/>
              </a:rPr>
              <a:t>ပုံကြီးချဲ့ခြင်း၊ စိတ်ထိခိုက်စေသော အသုံးအနှုန်း၊ သိချင်စိတ်ပြင်းပြစေသည့် ကွာဟချက်များ၊ သို့မဟုတ် လက်တွေ့မကျလောက်အောင် အလားအလာရှိနေသည့် ရလဒ်များကဲ့သို့သော ကလစ်မျှားသည့် ခေါင်းစီးများတွင် သုံးလေ့ရှိသည့် အတွေ့ရများသော နည်းဗျူဟာများကို ဆွေးနွေးပါ။</a:t>
            </a:r>
            <a:endParaRPr lang="en-US" sz="1500" b="0" i="0" dirty="0">
              <a:solidFill>
                <a:srgbClr val="374151"/>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sz="1500" dirty="0">
                <a:solidFill>
                  <a:srgbClr val="374151"/>
                </a:solidFill>
                <a:latin typeface="Pyidaungsu" panose="020B0502040204020203" pitchFamily="34" charset="0"/>
                <a:cs typeface="Pyidaungsu" panose="020B0502040204020203" pitchFamily="34" charset="0"/>
              </a:rPr>
              <a:t>ကလစ်မျှားခြင်း၏ ရည်ရွယ်ချက်မှာ များသောအားဖြင့် အသိအမြင်များစေသည့် တန်ဖိုးရှိသည့် အကြောင်းအရာကို ပေးလိုခြင်းထက် ကလစ်များနှင့် ကြည့်ရှုနှုန်းများ မြင့်တက်လာစေရန်ဖြစ်ကြောင်း အလေးပေးဖော်ပြပါ။</a:t>
            </a:r>
            <a:endParaRPr lang="my-MM" sz="1500" b="0" i="0" dirty="0">
              <a:solidFill>
                <a:srgbClr val="374151"/>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endParaRPr lang="en-US" sz="1500" b="0" i="0" dirty="0">
              <a:solidFill>
                <a:srgbClr val="374151"/>
              </a:solidFill>
              <a:effectLst/>
              <a:latin typeface="Pyidaungsu" panose="020B0502040204020203" pitchFamily="34" charset="0"/>
              <a:cs typeface="Pyidaungsu" panose="020B0502040204020203" pitchFamily="34" charset="0"/>
            </a:endParaRPr>
          </a:p>
          <a:p>
            <a:pPr algn="l"/>
            <a:r>
              <a:rPr lang="my-MM" sz="1500" b="1" i="0" dirty="0">
                <a:solidFill>
                  <a:srgbClr val="374151"/>
                </a:solidFill>
                <a:effectLst/>
                <a:latin typeface="Pyidaungsu" panose="020B0502040204020203" pitchFamily="34" charset="0"/>
                <a:cs typeface="Pyidaungsu" panose="020B0502040204020203" pitchFamily="34" charset="0"/>
              </a:rPr>
              <a:t>၄။ အကျိုးသက်ရောက်မှု ခွဲခြမ်းစိတ်ဖြာခြင်း </a:t>
            </a:r>
            <a:r>
              <a:rPr lang="en-US" sz="1500" b="1" i="0" dirty="0">
                <a:solidFill>
                  <a:srgbClr val="374151"/>
                </a:solidFill>
                <a:effectLst/>
                <a:latin typeface="Pyidaungsu" panose="020B0502040204020203" pitchFamily="34" charset="0"/>
                <a:cs typeface="Pyidaungsu" panose="020B0502040204020203" pitchFamily="34" charset="0"/>
              </a:rPr>
              <a:t>(</a:t>
            </a:r>
            <a:r>
              <a:rPr lang="my-MM" sz="1500" b="1" i="0" dirty="0">
                <a:solidFill>
                  <a:srgbClr val="374151"/>
                </a:solidFill>
                <a:effectLst/>
                <a:latin typeface="Pyidaungsu" panose="020B0502040204020203" pitchFamily="34" charset="0"/>
                <a:cs typeface="Pyidaungsu" panose="020B0502040204020203" pitchFamily="34" charset="0"/>
              </a:rPr>
              <a:t>၂၀</a:t>
            </a:r>
            <a:r>
              <a:rPr lang="en-US" sz="1500" b="1" i="0" dirty="0">
                <a:solidFill>
                  <a:srgbClr val="374151"/>
                </a:solidFill>
                <a:effectLst/>
                <a:latin typeface="Pyidaungsu" panose="020B0502040204020203" pitchFamily="34" charset="0"/>
                <a:cs typeface="Pyidaungsu" panose="020B0502040204020203" pitchFamily="34" charset="0"/>
              </a:rPr>
              <a:t> </a:t>
            </a:r>
            <a:r>
              <a:rPr lang="my-MM" sz="1500" b="1" i="0" dirty="0">
                <a:solidFill>
                  <a:srgbClr val="374151"/>
                </a:solidFill>
                <a:effectLst/>
                <a:latin typeface="Pyidaungsu" panose="020B0502040204020203" pitchFamily="34" charset="0"/>
                <a:cs typeface="Pyidaungsu" panose="020B0502040204020203" pitchFamily="34" charset="0"/>
              </a:rPr>
              <a:t>မိနစ်</a:t>
            </a:r>
            <a:r>
              <a:rPr lang="en-US" sz="1500" b="1" i="0" dirty="0">
                <a:solidFill>
                  <a:srgbClr val="374151"/>
                </a:solidFill>
                <a:effectLst/>
                <a:latin typeface="Pyidaungsu" panose="020B0502040204020203" pitchFamily="34" charset="0"/>
                <a:cs typeface="Pyidaungsu" panose="020B0502040204020203" pitchFamily="34" charset="0"/>
              </a:rPr>
              <a:t>)</a:t>
            </a:r>
            <a:r>
              <a:rPr lang="my-MM" sz="1500" b="1" i="0" dirty="0">
                <a:solidFill>
                  <a:srgbClr val="374151"/>
                </a:solidFill>
                <a:effectLst/>
                <a:latin typeface="Pyidaungsu" panose="020B0502040204020203" pitchFamily="34" charset="0"/>
                <a:cs typeface="Pyidaungsu" panose="020B0502040204020203" pitchFamily="34" charset="0"/>
              </a:rPr>
              <a:t> -</a:t>
            </a:r>
            <a:r>
              <a:rPr lang="en-US" sz="1500" b="0" i="0" dirty="0">
                <a:solidFill>
                  <a:srgbClr val="374151"/>
                </a:solidFill>
                <a:effectLst/>
                <a:latin typeface="Pyidaungsu" panose="020B0502040204020203" pitchFamily="34" charset="0"/>
                <a:cs typeface="Pyidaungsu" panose="020B0502040204020203" pitchFamily="34" charset="0"/>
              </a:rPr>
              <a:t> </a:t>
            </a:r>
          </a:p>
          <a:p>
            <a:pPr algn="l"/>
            <a:r>
              <a:rPr lang="my-MM" sz="1500" b="0" i="0" dirty="0">
                <a:solidFill>
                  <a:srgbClr val="374151"/>
                </a:solidFill>
                <a:effectLst/>
                <a:latin typeface="Pyidaungsu" panose="020B0502040204020203" pitchFamily="34" charset="0"/>
                <a:cs typeface="Pyidaungsu" panose="020B0502040204020203" pitchFamily="34" charset="0"/>
              </a:rPr>
              <a:t>အတန်းကို အုပ်စုငယ်များခွဲလိုက်ပြီး အုပ်စုတစ်စုစီကို ကလစ်မျှားသည့် ခေါင်းစီးတစ်ခု/ များ ပေးပါ။ အောက်ပါတို့ကို ဆောင်ရွက်ရန် ညွှန်ကြားပါ -</a:t>
            </a:r>
            <a:endParaRPr lang="en-US" sz="1500" b="0" i="0" dirty="0">
              <a:solidFill>
                <a:srgbClr val="374151"/>
              </a:solidFill>
              <a:effectLst/>
              <a:latin typeface="Pyidaungsu" panose="020B0502040204020203" pitchFamily="34" charset="0"/>
              <a:cs typeface="Pyidaungsu" panose="020B0502040204020203" pitchFamily="34" charset="0"/>
            </a:endParaRPr>
          </a:p>
          <a:p>
            <a:pPr lvl="1" algn="l"/>
            <a:r>
              <a:rPr lang="my-MM" sz="1500" b="0" i="0" dirty="0">
                <a:solidFill>
                  <a:srgbClr val="374151"/>
                </a:solidFill>
                <a:effectLst/>
                <a:latin typeface="Pyidaungsu" panose="020B0502040204020203" pitchFamily="34" charset="0"/>
                <a:cs typeface="Pyidaungsu" panose="020B0502040204020203" pitchFamily="34" charset="0"/>
              </a:rPr>
              <a:t>၁)  တင်ဆက်ချက်သည် ခေါင်းစီးတွင် ကတိပြုထားသည်များနှင့် မည်မျှကိုက်ညီမှုရှိကြောင်း ခွဲခြမ်းစိတ်ဖြာပါ။</a:t>
            </a:r>
            <a:endParaRPr lang="en-US" sz="1500" b="0" i="0" dirty="0">
              <a:solidFill>
                <a:srgbClr val="374151"/>
              </a:solidFill>
              <a:effectLst/>
              <a:latin typeface="Pyidaungsu" panose="020B0502040204020203" pitchFamily="34" charset="0"/>
              <a:cs typeface="Pyidaungsu" panose="020B0502040204020203" pitchFamily="34" charset="0"/>
            </a:endParaRPr>
          </a:p>
          <a:p>
            <a:pPr lvl="1" algn="l"/>
            <a:r>
              <a:rPr lang="my-MM" sz="1500" b="0" i="0" dirty="0">
                <a:solidFill>
                  <a:srgbClr val="374151"/>
                </a:solidFill>
                <a:effectLst/>
                <a:latin typeface="Pyidaungsu" panose="020B0502040204020203" pitchFamily="34" charset="0"/>
                <a:cs typeface="Pyidaungsu" panose="020B0502040204020203" pitchFamily="34" charset="0"/>
              </a:rPr>
              <a:t>၂)  သတင်းမှား၊ အားမလိုအားမရဖြစ်မှု သို့မဟုတ် စိတ်ပျက်ခြင်းကဲ့သို့သော ကလစ်မျှားခြင်းကြောင့် ဖြစ်လာနိုင်ခြေရှိသည့် အကျိုးဆက်များကို ဆွေးနွေးပါ။</a:t>
            </a:r>
          </a:p>
          <a:p>
            <a:pPr marL="742950" lvl="1" indent="-285750" algn="l">
              <a:buFont typeface="+mj-lt"/>
              <a:buAutoNum type="arabicPeriod"/>
            </a:pPr>
            <a:endParaRPr lang="en-US" sz="1500" b="0" i="0" dirty="0">
              <a:solidFill>
                <a:srgbClr val="374151"/>
              </a:solidFill>
              <a:effectLst/>
              <a:latin typeface="Pyidaungsu" panose="020B0502040204020203" pitchFamily="34" charset="0"/>
              <a:cs typeface="Pyidaungsu" panose="020B0502040204020203" pitchFamily="34" charset="0"/>
            </a:endParaRPr>
          </a:p>
          <a:p>
            <a:pPr algn="l"/>
            <a:r>
              <a:rPr lang="my-MM" sz="1500" b="1" dirty="0">
                <a:solidFill>
                  <a:srgbClr val="374151"/>
                </a:solidFill>
                <a:latin typeface="Pyidaungsu" panose="020B0502040204020203" pitchFamily="34" charset="0"/>
                <a:cs typeface="Pyidaungsu" panose="020B0502040204020203" pitchFamily="34" charset="0"/>
              </a:rPr>
              <a:t>၅။ အုပ်စုလိုက် တင်ပြချက်များ </a:t>
            </a:r>
            <a:r>
              <a:rPr lang="en-US" sz="1500" b="1" i="0" dirty="0">
                <a:solidFill>
                  <a:srgbClr val="374151"/>
                </a:solidFill>
                <a:effectLst/>
                <a:latin typeface="Pyidaungsu" panose="020B0502040204020203" pitchFamily="34" charset="0"/>
                <a:cs typeface="Pyidaungsu" panose="020B0502040204020203" pitchFamily="34" charset="0"/>
              </a:rPr>
              <a:t>(</a:t>
            </a:r>
            <a:r>
              <a:rPr lang="my-MM" sz="1500" b="1" i="0" dirty="0">
                <a:solidFill>
                  <a:srgbClr val="374151"/>
                </a:solidFill>
                <a:effectLst/>
                <a:latin typeface="Pyidaungsu" panose="020B0502040204020203" pitchFamily="34" charset="0"/>
                <a:cs typeface="Pyidaungsu" panose="020B0502040204020203" pitchFamily="34" charset="0"/>
              </a:rPr>
              <a:t>၁၅ မိနစ်</a:t>
            </a:r>
            <a:r>
              <a:rPr lang="en-US" sz="1500" b="1" i="0" dirty="0">
                <a:solidFill>
                  <a:srgbClr val="374151"/>
                </a:solidFill>
                <a:effectLst/>
                <a:latin typeface="Pyidaungsu" panose="020B0502040204020203" pitchFamily="34" charset="0"/>
                <a:cs typeface="Pyidaungsu" panose="020B0502040204020203" pitchFamily="34" charset="0"/>
              </a:rPr>
              <a:t>)</a:t>
            </a:r>
            <a:r>
              <a:rPr lang="my-MM" sz="1500" b="1" i="0" dirty="0">
                <a:solidFill>
                  <a:srgbClr val="374151"/>
                </a:solidFill>
                <a:effectLst/>
                <a:latin typeface="Pyidaungsu" panose="020B0502040204020203" pitchFamily="34" charset="0"/>
                <a:cs typeface="Pyidaungsu" panose="020B0502040204020203" pitchFamily="34" charset="0"/>
              </a:rPr>
              <a:t> -</a:t>
            </a:r>
            <a:r>
              <a:rPr lang="en-US" sz="1500" b="0" i="0" dirty="0">
                <a:solidFill>
                  <a:srgbClr val="374151"/>
                </a:solidFill>
                <a:effectLst/>
                <a:latin typeface="Pyidaungsu" panose="020B0502040204020203" pitchFamily="34" charset="0"/>
                <a:cs typeface="Pyidaungsu" panose="020B0502040204020203" pitchFamily="34" charset="0"/>
              </a:rPr>
              <a:t> </a:t>
            </a:r>
          </a:p>
          <a:p>
            <a:pPr algn="l"/>
            <a:r>
              <a:rPr lang="my-MM" sz="1500" b="0" i="0" dirty="0">
                <a:solidFill>
                  <a:srgbClr val="374151"/>
                </a:solidFill>
                <a:effectLst/>
                <a:latin typeface="Pyidaungsu" panose="020B0502040204020203" pitchFamily="34" charset="0"/>
                <a:cs typeface="Pyidaungsu" panose="020B0502040204020203" pitchFamily="34" charset="0"/>
              </a:rPr>
              <a:t>အုပ်စုတစ်စုစီအား ၄င်းတို့၏ ရှာဖွေတွေ့ရှိချက်များကို အတန်းနှင့် မျှဝေခိုင်းပါ။ </a:t>
            </a:r>
          </a:p>
          <a:p>
            <a:pPr algn="l"/>
            <a:r>
              <a:rPr lang="my-MM" sz="1500" dirty="0">
                <a:solidFill>
                  <a:srgbClr val="374151"/>
                </a:solidFill>
                <a:latin typeface="Pyidaungsu" panose="020B0502040204020203" pitchFamily="34" charset="0"/>
                <a:cs typeface="Pyidaungsu" panose="020B0502040204020203" pitchFamily="34" charset="0"/>
              </a:rPr>
              <a:t>၄င်းတို့အနေဖြင့် တင်ဆက်ချက်မှာ ကတိပြုထားသည်များနှင့် လျော်ညီခြင်းရှိမရှိနှင့် ထိုအတွေ့အကြုံအပေါ် ၄င်းတို့ခံစားမိသည်များအပါအဝင် ခေါင်းစီးများအား ၄င်းတို့ ခွဲခြမ်းစိတ်ဖြာထားပုံကို တင်ပြနိုင်သည်။</a:t>
            </a:r>
            <a:endParaRPr lang="en-US" sz="1500" b="0" i="0" dirty="0">
              <a:solidFill>
                <a:srgbClr val="374151"/>
              </a:solidFill>
              <a:effectLst/>
              <a:latin typeface="Pyidaungsu" panose="020B0502040204020203" pitchFamily="34" charset="0"/>
              <a:cs typeface="Pyidaungsu" panose="020B0502040204020203" pitchFamily="34" charset="0"/>
            </a:endParaRPr>
          </a:p>
        </p:txBody>
      </p:sp>
      <p:sp>
        <p:nvSpPr>
          <p:cNvPr id="2" name="TextBox 1">
            <a:extLst>
              <a:ext uri="{FF2B5EF4-FFF2-40B4-BE49-F238E27FC236}">
                <a16:creationId xmlns:a16="http://schemas.microsoft.com/office/drawing/2014/main" id="{9E01647E-A10A-4651-6EFC-9410C64106D9}"/>
              </a:ext>
            </a:extLst>
          </p:cNvPr>
          <p:cNvSpPr txBox="1"/>
          <p:nvPr/>
        </p:nvSpPr>
        <p:spPr>
          <a:xfrm>
            <a:off x="8791728" y="1571099"/>
            <a:ext cx="3022825" cy="3754874"/>
          </a:xfrm>
          <a:prstGeom prst="rect">
            <a:avLst/>
          </a:prstGeom>
          <a:solidFill>
            <a:schemeClr val="accent1">
              <a:lumMod val="20000"/>
              <a:lumOff val="80000"/>
            </a:schemeClr>
          </a:solidFill>
        </p:spPr>
        <p:txBody>
          <a:bodyPr wrap="square" rtlCol="0">
            <a:spAutoFit/>
          </a:bodyPr>
          <a:lstStyle/>
          <a:p>
            <a:r>
              <a:rPr lang="my-MM" sz="1400" b="1" i="1" dirty="0">
                <a:solidFill>
                  <a:srgbClr val="374151"/>
                </a:solidFill>
                <a:latin typeface="Pyidaungsu" panose="020B0502040204020203" pitchFamily="34" charset="0"/>
                <a:cs typeface="Pyidaungsu" panose="020B0502040204020203" pitchFamily="34" charset="0"/>
                <a:sym typeface="Century Gothic"/>
              </a:rPr>
              <a:t>သင့်ကျောင်းသားများကို ပြောပြပါ -</a:t>
            </a:r>
          </a:p>
          <a:p>
            <a:r>
              <a:rPr lang="my-MM" sz="1400" dirty="0">
                <a:solidFill>
                  <a:srgbClr val="374151"/>
                </a:solidFill>
                <a:latin typeface="Pyidaungsu" panose="020B0502040204020203" pitchFamily="34" charset="0"/>
                <a:cs typeface="Pyidaungsu" panose="020B0502040204020203" pitchFamily="34" charset="0"/>
                <a:sym typeface="Century Gothic"/>
              </a:rPr>
              <a:t>သတိရှိပါ။ အတုအပ လုပ်ကြံဖန်တီးသည့် သတင်းတင်ဆက်ချက်များမှာ လူတို့၏ စိတ်ခံစားချက်များကို နှိုးဆွနိုင်ရန် ရည်ရွယ်ကာ ဖန်တီးထားခြင်းဖြစ်သည်။ </a:t>
            </a:r>
            <a:r>
              <a:rPr lang="en-US" sz="1400" dirty="0">
                <a:solidFill>
                  <a:srgbClr val="374151"/>
                </a:solidFill>
                <a:latin typeface="Pyidaungsu" panose="020B0502040204020203" pitchFamily="34" charset="0"/>
                <a:cs typeface="Pyidaungsu" panose="020B0502040204020203" pitchFamily="34" charset="0"/>
                <a:sym typeface="Century Gothic"/>
              </a:rPr>
              <a:t> </a:t>
            </a:r>
            <a:r>
              <a:rPr lang="my-MM" sz="1400" dirty="0">
                <a:solidFill>
                  <a:srgbClr val="374151"/>
                </a:solidFill>
                <a:latin typeface="Pyidaungsu" panose="020B0502040204020203" pitchFamily="34" charset="0"/>
                <a:cs typeface="Pyidaungsu" panose="020B0502040204020203" pitchFamily="34" charset="0"/>
                <a:sym typeface="Century Gothic"/>
              </a:rPr>
              <a:t>စာလုံးကြီးများ၊ ပုဒ်ဖြတ်ပုဒ်ရပ် သင်္ကေတများကို လွန်ကဲစွာ သုံးထားသည့် ခေါင်းစီးများကို သတိထားပါ။ မိမိ၏ ဖေ့စ်ဘွတ်ခ် သို့မဟုတ် တွစ်တာပေါ်တွင် တွေ့ရသည့် </a:t>
            </a:r>
            <a:r>
              <a:rPr lang="en-US" sz="1400" dirty="0">
                <a:solidFill>
                  <a:srgbClr val="374151"/>
                </a:solidFill>
                <a:latin typeface="Pyidaungsu" panose="020B0502040204020203" pitchFamily="34" charset="0"/>
                <a:cs typeface="Pyidaungsu" panose="020B0502040204020203" pitchFamily="34" charset="0"/>
                <a:sym typeface="Century Gothic"/>
              </a:rPr>
              <a:t>“</a:t>
            </a:r>
            <a:r>
              <a:rPr lang="my-MM" sz="1400" dirty="0">
                <a:solidFill>
                  <a:srgbClr val="374151"/>
                </a:solidFill>
                <a:latin typeface="Pyidaungsu" panose="020B0502040204020203" pitchFamily="34" charset="0"/>
                <a:cs typeface="Pyidaungsu" panose="020B0502040204020203" pitchFamily="34" charset="0"/>
                <a:sym typeface="Century Gothic"/>
              </a:rPr>
              <a:t>သတင်း</a:t>
            </a:r>
            <a:r>
              <a:rPr lang="en-US" sz="1400" dirty="0">
                <a:solidFill>
                  <a:srgbClr val="374151"/>
                </a:solidFill>
                <a:latin typeface="Pyidaungsu" panose="020B0502040204020203" pitchFamily="34" charset="0"/>
                <a:cs typeface="Pyidaungsu" panose="020B0502040204020203" pitchFamily="34" charset="0"/>
                <a:sym typeface="Century Gothic"/>
              </a:rPr>
              <a:t>” </a:t>
            </a:r>
            <a:r>
              <a:rPr lang="my-MM" sz="1400" dirty="0">
                <a:solidFill>
                  <a:srgbClr val="374151"/>
                </a:solidFill>
                <a:latin typeface="Pyidaungsu" panose="020B0502040204020203" pitchFamily="34" charset="0"/>
                <a:cs typeface="Pyidaungsu" panose="020B0502040204020203" pitchFamily="34" charset="0"/>
                <a:sym typeface="Century Gothic"/>
              </a:rPr>
              <a:t>ဆိုသည့် ပို့စ် တစ်ခုခုကြောင့် စိတ်ဆိုးမာန်ဆိုး ဖြစ်ရသည်ဆိုပါက ၄င်းသတင်းသည် ထိုသို့သော စိတ်ခံစားချက်ဖြစ်အောင် စီမံဖန်တီးထားခြင်း ဖြစ်နိုင်ပါသည်။ မှန်ကန်မှု ရှိမရှိ အတည်မပြုရသေးဘဲ ချက်ချင်း လက်ဆင့်ကမ်းမျှဝေခြင်း မပြုပါနှင့်။ </a:t>
            </a:r>
            <a:endParaRPr lang="en-US" sz="14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40929567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sz="2400" dirty="0">
                <a:latin typeface="Pyidaungsu" panose="020B0502040204020203" pitchFamily="34" charset="0"/>
                <a:cs typeface="Pyidaungsu" panose="020B0502040204020203" pitchFamily="34" charset="0"/>
              </a:rPr>
              <a:t>နမူနာဖြစ်ရပ် ၁ - ကလစ်မျှားခြင်းအကြောင်း သင်ကြားပေးခြင်း (အဆက်)</a:t>
            </a:r>
            <a:endParaRPr lang="en-US" sz="24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20894" y="926106"/>
            <a:ext cx="11206502" cy="5693866"/>
          </a:xfrm>
          <a:prstGeom prst="rect">
            <a:avLst/>
          </a:prstGeom>
          <a:noFill/>
        </p:spPr>
        <p:txBody>
          <a:bodyPr wrap="square">
            <a:spAutoFit/>
          </a:bodyPr>
          <a:lstStyle/>
          <a:p>
            <a:pPr algn="l"/>
            <a:r>
              <a:rPr lang="my-MM" sz="2000" b="1" i="1" dirty="0">
                <a:solidFill>
                  <a:srgbClr val="374151"/>
                </a:solidFill>
                <a:effectLst/>
                <a:latin typeface="Pyidaungsu" panose="020B0502040204020203" pitchFamily="34" charset="0"/>
                <a:cs typeface="Pyidaungsu" panose="020B0502040204020203" pitchFamily="34" charset="0"/>
              </a:rPr>
              <a:t>လုပ်ငန်းအဆင့်များ -</a:t>
            </a:r>
          </a:p>
          <a:p>
            <a:pPr algn="l"/>
            <a:endParaRPr lang="en-US" sz="2000" b="1" i="1" dirty="0">
              <a:solidFill>
                <a:srgbClr val="374151"/>
              </a:solidFill>
              <a:effectLst/>
              <a:latin typeface="Pyidaungsu" panose="020B0502040204020203" pitchFamily="34" charset="0"/>
              <a:cs typeface="Pyidaungsu" panose="020B0502040204020203" pitchFamily="34" charset="0"/>
            </a:endParaRPr>
          </a:p>
          <a:p>
            <a:pPr algn="l"/>
            <a:r>
              <a:rPr lang="my-MM" b="1" dirty="0">
                <a:solidFill>
                  <a:srgbClr val="374151"/>
                </a:solidFill>
                <a:latin typeface="Pyidaungsu" panose="020B0502040204020203" pitchFamily="34" charset="0"/>
                <a:cs typeface="Pyidaungsu" panose="020B0502040204020203" pitchFamily="34" charset="0"/>
              </a:rPr>
              <a:t>၆။ ပြန်လည်သုံးသပ်ခြင်း </a:t>
            </a:r>
            <a:r>
              <a:rPr lang="en-US" b="1" dirty="0">
                <a:solidFill>
                  <a:srgbClr val="374151"/>
                </a:solidFill>
                <a:effectLst/>
                <a:latin typeface="Pyidaungsu" panose="020B0502040204020203" pitchFamily="34" charset="0"/>
                <a:cs typeface="Pyidaungsu" panose="020B0502040204020203" pitchFamily="34" charset="0"/>
              </a:rPr>
              <a:t>(</a:t>
            </a:r>
            <a:r>
              <a:rPr lang="my-MM" b="1" dirty="0">
                <a:solidFill>
                  <a:srgbClr val="374151"/>
                </a:solidFill>
                <a:effectLst/>
                <a:latin typeface="Pyidaungsu" panose="020B0502040204020203" pitchFamily="34" charset="0"/>
                <a:cs typeface="Pyidaungsu" panose="020B0502040204020203" pitchFamily="34" charset="0"/>
              </a:rPr>
              <a:t>၁၀ မိနစ်</a:t>
            </a:r>
            <a:r>
              <a:rPr lang="en-US" b="1" dirty="0">
                <a:solidFill>
                  <a:srgbClr val="374151"/>
                </a:solidFill>
                <a:effectLst/>
                <a:latin typeface="Pyidaungsu" panose="020B0502040204020203" pitchFamily="34" charset="0"/>
                <a:cs typeface="Pyidaungsu" panose="020B0502040204020203" pitchFamily="34" charset="0"/>
              </a:rPr>
              <a:t>)</a:t>
            </a:r>
            <a:r>
              <a:rPr lang="my-MM" b="1" dirty="0">
                <a:solidFill>
                  <a:srgbClr val="374151"/>
                </a:solidFill>
                <a:effectLst/>
                <a:latin typeface="Pyidaungsu" panose="020B0502040204020203" pitchFamily="34" charset="0"/>
                <a:cs typeface="Pyidaungsu" panose="020B0502040204020203" pitchFamily="34" charset="0"/>
              </a:rPr>
              <a:t> -</a:t>
            </a:r>
            <a:r>
              <a:rPr lang="en-US" b="0" i="0" dirty="0">
                <a:solidFill>
                  <a:srgbClr val="374151"/>
                </a:solidFill>
                <a:effectLst/>
                <a:latin typeface="Pyidaungsu" panose="020B0502040204020203" pitchFamily="34" charset="0"/>
                <a:cs typeface="Pyidaungsu" panose="020B0502040204020203" pitchFamily="34" charset="0"/>
              </a:rPr>
              <a:t> </a:t>
            </a:r>
          </a:p>
          <a:p>
            <a:pPr algn="l"/>
            <a:r>
              <a:rPr lang="my-MM" b="0" i="0" dirty="0">
                <a:solidFill>
                  <a:srgbClr val="374151"/>
                </a:solidFill>
                <a:effectLst/>
                <a:latin typeface="Pyidaungsu" panose="020B0502040204020203" pitchFamily="34" charset="0"/>
                <a:cs typeface="Pyidaungsu" panose="020B0502040204020203" pitchFamily="34" charset="0"/>
              </a:rPr>
              <a:t>ပြန်လည်သုံးသပ် ဆွေးနွေးပွဲတစ်ခု ပြုလုပ်ခြင်းဖြင့် ဤလုပ်ငန်းကို အဆုံးသတ်ပါ။ -</a:t>
            </a:r>
            <a:endParaRPr lang="en-US" b="0" i="0" dirty="0">
              <a:solidFill>
                <a:srgbClr val="374151"/>
              </a:solidFill>
              <a:effectLst/>
              <a:latin typeface="Pyidaungsu" panose="020B0502040204020203" pitchFamily="34" charset="0"/>
              <a:cs typeface="Pyidaungsu" panose="020B0502040204020203" pitchFamily="34" charset="0"/>
            </a:endParaRPr>
          </a:p>
          <a:p>
            <a:pPr lvl="1" algn="l"/>
            <a:r>
              <a:rPr lang="my-MM" b="0" i="0" dirty="0">
                <a:solidFill>
                  <a:srgbClr val="374151"/>
                </a:solidFill>
                <a:effectLst/>
                <a:latin typeface="Pyidaungsu" panose="020B0502040204020203" pitchFamily="34" charset="0"/>
                <a:cs typeface="Pyidaungsu" panose="020B0502040204020203" pitchFamily="34" charset="0"/>
              </a:rPr>
              <a:t>၁) ကျောင်းသားများအား ကလစ်မျှားခြင်းအကြောင်း ၄င်းတို့လေ့လာခဲ့ရသည်များကို အွန်လိုင်းပေါ်ကြည့်ရှုရာတွင် သို့မဟုတ် သတင်းများဖတ်ရာတွင် မည်ကဲ့သို့ အသုံးချနိုင်ကြောင်း မေးမြန်းပါ။ </a:t>
            </a:r>
            <a:endParaRPr lang="en-US" b="0" i="0" dirty="0">
              <a:solidFill>
                <a:srgbClr val="374151"/>
              </a:solidFill>
              <a:effectLst/>
              <a:latin typeface="Pyidaungsu" panose="020B0502040204020203" pitchFamily="34" charset="0"/>
              <a:cs typeface="Pyidaungsu" panose="020B0502040204020203" pitchFamily="34" charset="0"/>
            </a:endParaRPr>
          </a:p>
          <a:p>
            <a:pPr lvl="1" algn="l"/>
            <a:r>
              <a:rPr lang="my-MM" b="0" i="0" dirty="0">
                <a:solidFill>
                  <a:srgbClr val="374151"/>
                </a:solidFill>
                <a:effectLst/>
                <a:latin typeface="Pyidaungsu" panose="020B0502040204020203" pitchFamily="34" charset="0"/>
                <a:cs typeface="Pyidaungsu" panose="020B0502040204020203" pitchFamily="34" charset="0"/>
              </a:rPr>
              <a:t>၂) ၄င်းတို့အား ကလစ်မျှားခြင်းကို သိရှိနိုင်မည့်၊ ရှောင်ရှားနိုင်မည့် နည်းဗျူဟာများ မျှ‌ဝေရန် အားပေးပါ။</a:t>
            </a:r>
            <a:endParaRPr lang="en-US" b="0" i="0" dirty="0">
              <a:solidFill>
                <a:srgbClr val="374151"/>
              </a:solidFill>
              <a:effectLst/>
              <a:latin typeface="Pyidaungsu" panose="020B0502040204020203" pitchFamily="34" charset="0"/>
              <a:cs typeface="Pyidaungsu" panose="020B0502040204020203" pitchFamily="34" charset="0"/>
            </a:endParaRPr>
          </a:p>
          <a:p>
            <a:pPr lvl="1" algn="l"/>
            <a:r>
              <a:rPr lang="my-MM" b="0" i="0" dirty="0">
                <a:solidFill>
                  <a:srgbClr val="374151"/>
                </a:solidFill>
                <a:effectLst/>
                <a:latin typeface="Pyidaungsu" panose="020B0502040204020203" pitchFamily="34" charset="0"/>
                <a:cs typeface="Pyidaungsu" panose="020B0502040204020203" pitchFamily="34" charset="0"/>
              </a:rPr>
              <a:t>၃) အွန်လိုင်းတင်ဆက်ချက်ကို ကြည့်ရှုသုံးစွဲရာတွင် လေးနက်စွာ ဆန်းစစ်ဝေဖန်တတ်ခြင်း၏ အရေးပါပုံကို ဆွေးနွေးပါ။</a:t>
            </a:r>
            <a:endParaRPr lang="en-US" b="0" i="0" dirty="0">
              <a:solidFill>
                <a:srgbClr val="374151"/>
              </a:solidFill>
              <a:effectLst/>
              <a:latin typeface="Pyidaungsu" panose="020B0502040204020203" pitchFamily="34" charset="0"/>
              <a:cs typeface="Pyidaungsu" panose="020B0502040204020203" pitchFamily="34" charset="0"/>
            </a:endParaRPr>
          </a:p>
          <a:p>
            <a:pPr marL="742950" lvl="1" indent="-28575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dirty="0">
                <a:solidFill>
                  <a:srgbClr val="374151"/>
                </a:solidFill>
                <a:latin typeface="Pyidaungsu" panose="020B0502040204020203" pitchFamily="34" charset="0"/>
                <a:cs typeface="Pyidaungsu" panose="020B0502040204020203" pitchFamily="34" charset="0"/>
              </a:rPr>
              <a:t>၇။</a:t>
            </a:r>
            <a:r>
              <a:rPr lang="en-US" b="1" i="0" dirty="0">
                <a:solidFill>
                  <a:srgbClr val="374151"/>
                </a:solidFill>
                <a:effectLst/>
                <a:latin typeface="Pyidaungsu" panose="020B0502040204020203" pitchFamily="34" charset="0"/>
                <a:cs typeface="Pyidaungsu" panose="020B0502040204020203" pitchFamily="34" charset="0"/>
              </a:rPr>
              <a:t> </a:t>
            </a:r>
            <a:r>
              <a:rPr lang="my-MM" b="1" i="0" dirty="0">
                <a:solidFill>
                  <a:srgbClr val="374151"/>
                </a:solidFill>
                <a:effectLst/>
                <a:latin typeface="Pyidaungsu" panose="020B0502040204020203" pitchFamily="34" charset="0"/>
                <a:cs typeface="Pyidaungsu" panose="020B0502040204020203" pitchFamily="34" charset="0"/>
              </a:rPr>
              <a:t>အိမ်စာလုပ်ငန်းတာဝန် </a:t>
            </a:r>
            <a:r>
              <a:rPr lang="en-US" b="1" i="0" dirty="0">
                <a:solidFill>
                  <a:srgbClr val="374151"/>
                </a:solidFill>
                <a:effectLst/>
                <a:latin typeface="Pyidaungsu" panose="020B0502040204020203" pitchFamily="34" charset="0"/>
                <a:cs typeface="Pyidaungsu" panose="020B0502040204020203" pitchFamily="34" charset="0"/>
              </a:rPr>
              <a:t>(</a:t>
            </a:r>
            <a:r>
              <a:rPr lang="my-MM" b="1" i="0" dirty="0">
                <a:solidFill>
                  <a:srgbClr val="374151"/>
                </a:solidFill>
                <a:effectLst/>
                <a:latin typeface="Pyidaungsu" panose="020B0502040204020203" pitchFamily="34" charset="0"/>
                <a:cs typeface="Pyidaungsu" panose="020B0502040204020203" pitchFamily="34" charset="0"/>
              </a:rPr>
              <a:t>စိတ်ကြိုက်</a:t>
            </a:r>
            <a:r>
              <a:rPr lang="en-US" b="1" i="0" dirty="0">
                <a:solidFill>
                  <a:srgbClr val="374151"/>
                </a:solidFill>
                <a:effectLst/>
                <a:latin typeface="Pyidaungsu" panose="020B0502040204020203" pitchFamily="34" charset="0"/>
                <a:cs typeface="Pyidaungsu" panose="020B0502040204020203" pitchFamily="34" charset="0"/>
              </a:rPr>
              <a:t>)</a:t>
            </a:r>
            <a:r>
              <a:rPr lang="my-MM" b="1" i="0" dirty="0">
                <a:solidFill>
                  <a:srgbClr val="374151"/>
                </a:solidFill>
                <a:effectLst/>
                <a:latin typeface="Pyidaungsu" panose="020B0502040204020203" pitchFamily="34" charset="0"/>
                <a:cs typeface="Pyidaungsu" panose="020B0502040204020203" pitchFamily="34" charset="0"/>
              </a:rPr>
              <a:t> –</a:t>
            </a:r>
            <a:endParaRPr lang="my-MM" dirty="0">
              <a:solidFill>
                <a:srgbClr val="374151"/>
              </a:solidFill>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dirty="0">
                <a:solidFill>
                  <a:srgbClr val="374151"/>
                </a:solidFill>
                <a:latin typeface="Pyidaungsu" panose="020B0502040204020203" pitchFamily="34" charset="0"/>
                <a:cs typeface="Pyidaungsu" panose="020B0502040204020203" pitchFamily="34" charset="0"/>
              </a:rPr>
              <a:t>နောက်ဆက်တွဲ လုပ်ငန်းတာဝန်တစ်ခုအနေဖြင့် ကျောင်းသားများအား မှန်ကန်တိကျပြီး တန်ဖိုးရှိသော အကြောင်းအရာများကို တင်ဆက်ပေးသည့် ကလစ်မျှားသည့် ခေါင်းစီးများမဟုတ်သည့် ဥပမာများကို ထပ်မံ ရှာဖွေ ယူဆောင်လာခိုင်းနိုင်သည်။  </a:t>
            </a:r>
            <a:endParaRPr lang="en-US" dirty="0">
              <a:solidFill>
                <a:srgbClr val="374151"/>
              </a:solidFill>
              <a:latin typeface="Pyidaungsu" panose="020B0502040204020203" pitchFamily="34" charset="0"/>
              <a:cs typeface="Pyidaungsu" panose="020B0502040204020203" pitchFamily="34" charset="0"/>
            </a:endParaRPr>
          </a:p>
          <a:p>
            <a:pPr algn="l"/>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dirty="0">
                <a:solidFill>
                  <a:srgbClr val="374151"/>
                </a:solidFill>
                <a:latin typeface="Pyidaungsu" panose="020B0502040204020203" pitchFamily="34" charset="0"/>
                <a:cs typeface="Pyidaungsu" panose="020B0502040204020203" pitchFamily="34" charset="0"/>
              </a:rPr>
              <a:t>နောက်ဆုံးရလဒ် -</a:t>
            </a:r>
            <a:endParaRPr lang="en-US" b="1" i="0" dirty="0">
              <a:solidFill>
                <a:srgbClr val="374151"/>
              </a:solidFill>
              <a:effectLst/>
              <a:latin typeface="Pyidaungsu" panose="020B0502040204020203" pitchFamily="34" charset="0"/>
              <a:cs typeface="Pyidaungsu" panose="020B0502040204020203" pitchFamily="34" charset="0"/>
            </a:endParaRPr>
          </a:p>
          <a:p>
            <a:r>
              <a:rPr lang="my-MM" dirty="0">
                <a:solidFill>
                  <a:srgbClr val="374151"/>
                </a:solidFill>
                <a:latin typeface="Pyidaungsu" panose="020B0502040204020203" pitchFamily="34" charset="0"/>
                <a:cs typeface="Pyidaungsu" panose="020B0502040204020203" pitchFamily="34" charset="0"/>
              </a:rPr>
              <a:t>ဤလုပ်ငန်းသည် ကျောင်းသားများအား ကလစ်မျှားခြင်း၏ အယူအဆကို နားလည်စေရန် ကူညီပေးရုံသာမက အွန်လိုင်းပေါ်မှ သတင်းအချက်အလက်များကို ဆန်းစစ်ဝေဖန်မှုရှိစွာ အကဲဖြတ်သုံးသပ်နိုင်ရန်၊ မည်သည်တို့ကို ကလစ်နှိပ်ဝေမျှပြီး ချိတ်ဆက်ထိတွေ့ရမည်ကို အချက်အလက်ကျကျ ဆုံးဖြတ်ချက်ချရန်အတွက်ပါ အရေးပါသော စွမ်းရည်များဖြင့် ပြည့်စုံစွာ ပြင်ဆင်ပေးသည်။</a:t>
            </a:r>
            <a:endParaRPr lang="en-US" dirty="0">
              <a:solidFill>
                <a:srgbClr val="374151"/>
              </a:solidFill>
              <a:latin typeface="Pyidaungsu" panose="020B0502040204020203" pitchFamily="34" charset="0"/>
              <a:cs typeface="Pyidaungsu" panose="020B0502040204020203" pitchFamily="34" charset="0"/>
            </a:endParaRPr>
          </a:p>
          <a:p>
            <a:pPr algn="l"/>
            <a:endParaRPr lang="en-US" b="0"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918892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နမူနာဖြစ်ရပ် ၂ -</a:t>
            </a:r>
            <a:r>
              <a:rPr lang="en-US" sz="2200" dirty="0">
                <a:latin typeface="Pyidaungsu" panose="020B0502040204020203" pitchFamily="34" charset="0"/>
                <a:cs typeface="Pyidaungsu" panose="020B0502040204020203" pitchFamily="34" charset="0"/>
              </a:rPr>
              <a:t> </a:t>
            </a:r>
            <a:r>
              <a:rPr lang="my-MM" sz="2200" dirty="0">
                <a:latin typeface="Pyidaungsu" panose="020B0502040204020203" pitchFamily="34" charset="0"/>
                <a:cs typeface="Pyidaungsu" panose="020B0502040204020203" pitchFamily="34" charset="0"/>
              </a:rPr>
              <a:t>လုပ်ကြံဖန်တီး / ပြုပြင်တည်းဖြတ်ထားသည့် တင်ဆက်ချက်များအကြောင်း သင်ကြားပေးခြင်း</a:t>
            </a:r>
            <a:endParaRPr lang="en-US" sz="2200"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64603" y="1229298"/>
            <a:ext cx="5006405" cy="3647152"/>
          </a:xfrm>
          <a:prstGeom prst="rect">
            <a:avLst/>
          </a:prstGeom>
          <a:noFill/>
        </p:spPr>
        <p:txBody>
          <a:bodyPr wrap="square">
            <a:spAutoFit/>
          </a:bodyPr>
          <a:lstStyle/>
          <a:p>
            <a:pPr lvl="0">
              <a:defRPr/>
            </a:pPr>
            <a:r>
              <a:rPr lang="my-MM" b="1" i="1" dirty="0">
                <a:solidFill>
                  <a:srgbClr val="374151"/>
                </a:solidFill>
                <a:latin typeface="Pyidaungsu" panose="020B0502040204020203" pitchFamily="34" charset="0"/>
                <a:cs typeface="Pyidaungsu" panose="020B0502040204020203" pitchFamily="34" charset="0"/>
              </a:rPr>
              <a:t>သင်ယူမှု ရည်မှန်းချက် -</a:t>
            </a:r>
            <a:r>
              <a:rPr lang="en-US" b="1" i="1" dirty="0">
                <a:solidFill>
                  <a:srgbClr val="374151"/>
                </a:solidFill>
                <a:latin typeface="Pyidaungsu" panose="020B0502040204020203" pitchFamily="34" charset="0"/>
                <a:cs typeface="Pyidaungsu" panose="020B0502040204020203" pitchFamily="34" charset="0"/>
              </a:rPr>
              <a:t> </a:t>
            </a:r>
            <a:r>
              <a:rPr lang="my-MM" b="1" i="1" dirty="0">
                <a:solidFill>
                  <a:srgbClr val="374151"/>
                </a:solidFill>
                <a:latin typeface="Pyidaungsu" panose="020B0502040204020203" pitchFamily="34" charset="0"/>
                <a:cs typeface="Pyidaungsu" panose="020B0502040204020203" pitchFamily="34" charset="0"/>
              </a:rPr>
              <a:t> </a:t>
            </a:r>
            <a:r>
              <a:rPr lang="my-MM" dirty="0">
                <a:solidFill>
                  <a:srgbClr val="374151"/>
                </a:solidFill>
                <a:latin typeface="Pyidaungsu" panose="020B0502040204020203" pitchFamily="34" charset="0"/>
                <a:cs typeface="Pyidaungsu" panose="020B0502040204020203" pitchFamily="34" charset="0"/>
              </a:rPr>
              <a:t>ကျောင်းသားများအား ၄င်းတို့ထံ မျှဝေ ပေးအပ်လာသည်များကို ဆန်းစစ်ဝေဖန်မှုရှိရှိ ခွဲခြမ်းစိတ်ဖြာခြင်းဖြင့် သတင်းအကြောင်းအရာအမှားကို မည်ကဲ့သို့ သတ်မှတ်ဖော်ထုတ် ခွဲခြားသိမြင်နိုင်ကြောင်း သင်ကြားပေးရန်။</a:t>
            </a:r>
            <a:endParaRPr lang="en-US" b="1" i="1" dirty="0">
              <a:solidFill>
                <a:srgbClr val="374151"/>
              </a:solidFill>
              <a:latin typeface="Pyidaungsu" panose="020B0502040204020203" pitchFamily="34" charset="0"/>
              <a:cs typeface="Pyidaungsu" panose="020B0502040204020203" pitchFamily="34" charset="0"/>
            </a:endParaRPr>
          </a:p>
          <a:p>
            <a:pPr lvl="0">
              <a:defRPr/>
            </a:pPr>
            <a:endParaRPr lang="en-US" b="1" i="1" dirty="0">
              <a:solidFill>
                <a:srgbClr val="374151"/>
              </a:solidFill>
              <a:latin typeface="Pyidaungsu" panose="020B0502040204020203" pitchFamily="34" charset="0"/>
              <a:cs typeface="Pyidaungsu" panose="020B0502040204020203" pitchFamily="34" charset="0"/>
            </a:endParaRPr>
          </a:p>
          <a:p>
            <a:pPr>
              <a:spcBef>
                <a:spcPts val="600"/>
              </a:spcBef>
            </a:pPr>
            <a:r>
              <a:rPr lang="my-MM" b="1" i="1" dirty="0">
                <a:solidFill>
                  <a:srgbClr val="374151"/>
                </a:solidFill>
                <a:latin typeface="Pyidaungsu" panose="020B0502040204020203" pitchFamily="34" charset="0"/>
                <a:cs typeface="Pyidaungsu" panose="020B0502040204020203" pitchFamily="34" charset="0"/>
              </a:rPr>
              <a:t>လွှမ်းခြုံခဲ့သော တတ်ကျွမ်းမှုများ  -</a:t>
            </a:r>
          </a:p>
          <a:p>
            <a:pPr>
              <a:spcBef>
                <a:spcPts val="600"/>
              </a:spcBef>
            </a:pPr>
            <a:endParaRPr lang="en-US" b="1" i="1" dirty="0">
              <a:solidFill>
                <a:srgbClr val="374151"/>
              </a:solidFill>
              <a:latin typeface="Pyidaungsu" panose="020B0502040204020203" pitchFamily="34" charset="0"/>
              <a:cs typeface="Pyidaungsu" panose="020B0502040204020203" pitchFamily="34" charset="0"/>
            </a:endParaRPr>
          </a:p>
          <a:p>
            <a:pPr>
              <a:spcBef>
                <a:spcPts val="600"/>
              </a:spcBef>
            </a:pPr>
            <a:r>
              <a:rPr lang="my-MM" b="1" i="1" dirty="0">
                <a:solidFill>
                  <a:srgbClr val="374151"/>
                </a:solidFill>
                <a:latin typeface="Pyidaungsu" panose="020B0502040204020203" pitchFamily="34" charset="0"/>
                <a:cs typeface="Pyidaungsu" panose="020B0502040204020203" pitchFamily="34" charset="0"/>
              </a:rPr>
              <a:t>လိုအပ်သော ပစ္စည်းများ -</a:t>
            </a:r>
            <a:endParaRPr lang="en-US" i="1" dirty="0">
              <a:solidFill>
                <a:srgbClr val="374151"/>
              </a:solidFill>
              <a:latin typeface="Pyidaungsu" panose="020B0502040204020203" pitchFamily="34" charset="0"/>
              <a:cs typeface="Pyidaungsu" panose="020B0502040204020203" pitchFamily="34" charset="0"/>
            </a:endParaRPr>
          </a:p>
          <a:p>
            <a:pPr lvl="0">
              <a:defRPr/>
            </a:pPr>
            <a:r>
              <a:rPr lang="my-MM" dirty="0">
                <a:solidFill>
                  <a:srgbClr val="374151"/>
                </a:solidFill>
                <a:latin typeface="Pyidaungsu" panose="020B0502040204020203" pitchFamily="34" charset="0"/>
                <a:cs typeface="Pyidaungsu" panose="020B0502040204020203" pitchFamily="34" charset="0"/>
              </a:rPr>
              <a:t>သတင်းစာ၊ မဂ္ဂဇင်း သို့မဟုတ် အင်တာနက်နှင့် ချိတ်ဆက်ထားသော ကွန်ပျူတာစက်ပစ္စည်း</a:t>
            </a:r>
            <a:endParaRPr lang="en-US" b="1" dirty="0">
              <a:solidFill>
                <a:srgbClr val="374151"/>
              </a:solidFill>
              <a:latin typeface="Pyidaungsu" panose="020B0502040204020203" pitchFamily="34" charset="0"/>
              <a:cs typeface="Pyidaungsu" panose="020B0502040204020203" pitchFamily="34" charset="0"/>
            </a:endParaRPr>
          </a:p>
        </p:txBody>
      </p:sp>
      <p:sp>
        <p:nvSpPr>
          <p:cNvPr id="11" name="Arrow: Right 10">
            <a:extLst>
              <a:ext uri="{FF2B5EF4-FFF2-40B4-BE49-F238E27FC236}">
                <a16:creationId xmlns:a16="http://schemas.microsoft.com/office/drawing/2014/main" id="{EE3F9A71-F4FC-7EC6-3DD9-DE6BA3FE1CFD}"/>
              </a:ext>
            </a:extLst>
          </p:cNvPr>
          <p:cNvSpPr/>
          <p:nvPr/>
        </p:nvSpPr>
        <p:spPr>
          <a:xfrm>
            <a:off x="3772145" y="3226000"/>
            <a:ext cx="2011680" cy="2899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able 8"/>
          <p:cNvGraphicFramePr>
            <a:graphicFrameLocks noGrp="1"/>
          </p:cNvGraphicFramePr>
          <p:nvPr/>
        </p:nvGraphicFramePr>
        <p:xfrm>
          <a:off x="5858423" y="3663669"/>
          <a:ext cx="6205428" cy="2623377"/>
        </p:xfrm>
        <a:graphic>
          <a:graphicData uri="http://schemas.openxmlformats.org/drawingml/2006/table">
            <a:tbl>
              <a:tblPr firstRow="1" bandRow="1">
                <a:tableStyleId>{10A1B5D5-9B99-4C35-A422-299274C87663}</a:tableStyleId>
              </a:tblPr>
              <a:tblGrid>
                <a:gridCol w="671472">
                  <a:extLst>
                    <a:ext uri="{9D8B030D-6E8A-4147-A177-3AD203B41FA5}">
                      <a16:colId xmlns:a16="http://schemas.microsoft.com/office/drawing/2014/main" val="20000"/>
                    </a:ext>
                  </a:extLst>
                </a:gridCol>
                <a:gridCol w="764217">
                  <a:extLst>
                    <a:ext uri="{9D8B030D-6E8A-4147-A177-3AD203B41FA5}">
                      <a16:colId xmlns:a16="http://schemas.microsoft.com/office/drawing/2014/main" val="20001"/>
                    </a:ext>
                  </a:extLst>
                </a:gridCol>
                <a:gridCol w="1305258">
                  <a:extLst>
                    <a:ext uri="{9D8B030D-6E8A-4147-A177-3AD203B41FA5}">
                      <a16:colId xmlns:a16="http://schemas.microsoft.com/office/drawing/2014/main" val="20002"/>
                    </a:ext>
                  </a:extLst>
                </a:gridCol>
                <a:gridCol w="3464481">
                  <a:extLst>
                    <a:ext uri="{9D8B030D-6E8A-4147-A177-3AD203B41FA5}">
                      <a16:colId xmlns:a16="http://schemas.microsoft.com/office/drawing/2014/main" val="20003"/>
                    </a:ext>
                  </a:extLst>
                </a:gridCol>
              </a:tblGrid>
              <a:tr h="274076">
                <a:tc gridSpan="4">
                  <a:txBody>
                    <a:bodyPr/>
                    <a:lstStyle/>
                    <a:p>
                      <a:r>
                        <a:rPr lang="my-MM" sz="1050" kern="1200" dirty="0">
                          <a:effectLst/>
                          <a:latin typeface="Pyidaungsu" panose="020B0502040204020203" pitchFamily="34" charset="0"/>
                          <a:cs typeface="Pyidaungsu" panose="020B0502040204020203" pitchFamily="34" charset="0"/>
                        </a:rPr>
                        <a:t>၂။ သင်ကြားသင်ယူနည်းများကို သိရှိနားလည်ခြင်း</a:t>
                      </a:r>
                      <a:endParaRPr lang="en-US" sz="105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81">
                <a:tc>
                  <a:txBody>
                    <a:bodyPr/>
                    <a:lstStyle/>
                    <a:p>
                      <a:pPr algn="ctr"/>
                      <a:r>
                        <a:rPr lang="my-MM" sz="1000" b="1" kern="1200" dirty="0">
                          <a:effectLst/>
                          <a:latin typeface="Pyidaungsu" panose="020B0502040204020203" pitchFamily="34" charset="0"/>
                          <a:cs typeface="Pyidaungsu" panose="020B0502040204020203" pitchFamily="34" charset="0"/>
                        </a:rPr>
                        <a:t>ယေဘုယျ</a:t>
                      </a:r>
                      <a:endParaRPr lang="en-US" sz="10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000" b="1" kern="1200" dirty="0">
                          <a:effectLst/>
                          <a:latin typeface="Pyidaungsu" panose="020B0502040204020203" pitchFamily="34" charset="0"/>
                          <a:cs typeface="Pyidaungsu" panose="020B0502040204020203" pitchFamily="34" charset="0"/>
                        </a:rPr>
                        <a:t>စွမ်းဆောင်နိုင်မှု</a:t>
                      </a:r>
                      <a:endParaRPr lang="en-US" sz="10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000" b="1" kern="1200" dirty="0">
                          <a:effectLst/>
                          <a:latin typeface="Pyidaungsu" panose="020B0502040204020203" pitchFamily="34" charset="0"/>
                          <a:cs typeface="Pyidaungsu" panose="020B0502040204020203" pitchFamily="34" charset="0"/>
                        </a:rPr>
                        <a:t>အောင်မြင်မှု အညွှန်းကိန်းများ</a:t>
                      </a:r>
                      <a:endParaRPr lang="en-US" sz="10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Pyidaungsu" panose="020B0502040204020203" pitchFamily="34" charset="0"/>
                          <a:cs typeface="Pyidaungsu" panose="020B0502040204020203" pitchFamily="34" charset="0"/>
                        </a:rPr>
                        <a:t>CSE </a:t>
                      </a:r>
                      <a:r>
                        <a:rPr lang="my-MM" sz="1000" b="1" dirty="0">
                          <a:latin typeface="Pyidaungsu" panose="020B0502040204020203" pitchFamily="34" charset="0"/>
                          <a:cs typeface="Pyidaungsu" panose="020B0502040204020203" pitchFamily="34" charset="0"/>
                        </a:rPr>
                        <a:t>ဆိုင်ရာ ဦးစားပေးနယ်ပယ်များ</a:t>
                      </a:r>
                      <a:endParaRPr lang="en-US" sz="10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3222">
                <a:tc rowSpan="3">
                  <a:txBody>
                    <a:bodyPr/>
                    <a:lstStyle/>
                    <a:p>
                      <a:r>
                        <a:rPr lang="my-MM" sz="1000" kern="1200" dirty="0">
                          <a:effectLst/>
                          <a:latin typeface="Pyidaungsu" panose="020B0502040204020203" pitchFamily="34" charset="0"/>
                          <a:cs typeface="Pyidaungsu" panose="020B0502040204020203" pitchFamily="34" charset="0"/>
                        </a:rPr>
                        <a:t>၂</a:t>
                      </a:r>
                      <a:r>
                        <a:rPr lang="en-GB"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၁ အထိရောက် ဆုံး သင်ကြား သင်ယူမှုနည်းဗျူ ဟာများကို အသုံး ပြုခြင်း</a:t>
                      </a:r>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000" kern="1200" dirty="0">
                          <a:effectLst/>
                          <a:latin typeface="Pyidaungsu" panose="020B0502040204020203" pitchFamily="34" charset="0"/>
                          <a:cs typeface="Pyidaungsu" panose="020B0502040204020203" pitchFamily="34" charset="0"/>
                        </a:rPr>
                        <a:t>၂</a:t>
                      </a:r>
                      <a:r>
                        <a:rPr lang="en-US"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၁</a:t>
                      </a:r>
                      <a:r>
                        <a:rPr lang="en-US"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၁ ဆီလျော်သော သင်ကြားသင် ယူမှု နည်းဗျူဟာများကို ရွေးချယ် သည်။</a:t>
                      </a:r>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000" kern="1200" dirty="0">
                          <a:effectLst/>
                          <a:latin typeface="Pyidaungsu" panose="020B0502040204020203" pitchFamily="34" charset="0"/>
                          <a:cs typeface="Pyidaungsu" panose="020B0502040204020203" pitchFamily="34" charset="0"/>
                        </a:rPr>
                        <a:t>၂</a:t>
                      </a:r>
                      <a:r>
                        <a:rPr lang="en-GB"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၁</a:t>
                      </a:r>
                      <a:r>
                        <a:rPr lang="en-GB"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၁</a:t>
                      </a:r>
                      <a:r>
                        <a:rPr lang="en-GB"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၁ ကျောင်းသားများ၏ ဝေဖန် ပိုင်းခြား တွေးခေါ်မှု၊ ပူးပေါင်း ဆောင်ရွက်မှု၊ ဆန်းသစ်တီထွင်မှု စသည့်စွမ်းရည်များ ဖွံ့ဖြိုးစေရန် ဆီလျော်သော သင်ကြားသင်ယူမှု နည်းဗျူဟာများကို အသုံးပြုသည်။</a:t>
                      </a:r>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latin typeface="Pyidaungsu" panose="020B0502040204020203" pitchFamily="34" charset="0"/>
                          <a:cs typeface="Pyidaungsu" panose="020B0502040204020203" pitchFamily="34" charset="0"/>
                        </a:rPr>
                        <a:t>CSE </a:t>
                      </a:r>
                      <a:r>
                        <a:rPr lang="my-MM" sz="1000" kern="1200" dirty="0">
                          <a:effectLst/>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sz="10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4131">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latin typeface="Pyidaungsu" panose="020B0502040204020203" pitchFamily="34" charset="0"/>
                          <a:cs typeface="Pyidaungsu" panose="020B0502040204020203" pitchFamily="34" charset="0"/>
                        </a:rPr>
                        <a:t>CSE </a:t>
                      </a:r>
                      <a:r>
                        <a:rPr lang="my-MM" sz="1000" kern="1200" dirty="0">
                          <a:effectLst/>
                          <a:latin typeface="Pyidaungsu" panose="020B0502040204020203" pitchFamily="34" charset="0"/>
                          <a:cs typeface="Pyidaungsu" panose="020B0502040204020203" pitchFamily="34" charset="0"/>
                        </a:rPr>
                        <a:t>၇။ ဖြစ်ပေါ်လာမည့်ဘေးအန္တရာယ်များကို နားလည် သဘောပေါက်ပြီး  သမားရိုးကျ သင်ကြား၊ သင်ယူမှု နည်းလမ်း များနှင့် မီဒီယာအပါအဝင် ခေတ်မီနည်းလမ်းများကို အသုံးပြုသည်။</a:t>
                      </a:r>
                      <a:endParaRPr lang="en-US" sz="10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4125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latin typeface="Pyidaungsu" panose="020B0502040204020203" pitchFamily="34" charset="0"/>
                          <a:cs typeface="Pyidaungsu" panose="020B0502040204020203" pitchFamily="34" charset="0"/>
                        </a:rPr>
                        <a:t>CSE </a:t>
                      </a:r>
                      <a:r>
                        <a:rPr lang="my-MM" sz="1000" kern="1200" dirty="0">
                          <a:effectLst/>
                          <a:latin typeface="Pyidaungsu" panose="020B0502040204020203" pitchFamily="34" charset="0"/>
                          <a:cs typeface="Pyidaungsu" panose="020B0502040204020203" pitchFamily="34" charset="0"/>
                        </a:rPr>
                        <a:t>၈။ မီဒီယာနှင့် သတင်းအချက်အလက်ဆိုင်ရာ သိနားလည်မှု</a:t>
                      </a:r>
                      <a:r>
                        <a:rPr lang="en-US" sz="1000" kern="1200" dirty="0">
                          <a:effectLst/>
                          <a:latin typeface="Pyidaungsu" panose="020B0502040204020203" pitchFamily="34" charset="0"/>
                          <a:cs typeface="Pyidaungsu" panose="020B0502040204020203" pitchFamily="34" charset="0"/>
                        </a:rPr>
                        <a:t> (MIL) </a:t>
                      </a:r>
                      <a:r>
                        <a:rPr lang="my-MM" sz="1000" kern="1200" dirty="0">
                          <a:effectLst/>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မတူကွဲပြားမှုများ</a:t>
                      </a:r>
                      <a:r>
                        <a:rPr lang="en-US" sz="1000" kern="1200" dirty="0">
                          <a:effectLst/>
                          <a:latin typeface="Pyidaungsu" panose="020B0502040204020203" pitchFamily="34" charset="0"/>
                          <a:cs typeface="Pyidaungsu" panose="020B0502040204020203" pitchFamily="34" charset="0"/>
                        </a:rPr>
                        <a:t>)</a:t>
                      </a:r>
                      <a:r>
                        <a:rPr lang="my-MM" sz="1000" kern="1200" dirty="0">
                          <a:effectLst/>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0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Rectangle 2"/>
          <p:cNvSpPr/>
          <p:nvPr/>
        </p:nvSpPr>
        <p:spPr>
          <a:xfrm>
            <a:off x="8577332" y="4314423"/>
            <a:ext cx="3474720" cy="5409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93048" y="4870835"/>
            <a:ext cx="3474720" cy="5486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15966" y="5432354"/>
            <a:ext cx="3433542" cy="8229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nvGraphicFramePr>
        <p:xfrm>
          <a:off x="5858422" y="868187"/>
          <a:ext cx="6209346" cy="2683003"/>
        </p:xfrm>
        <a:graphic>
          <a:graphicData uri="http://schemas.openxmlformats.org/drawingml/2006/table">
            <a:tbl>
              <a:tblPr firstRow="1" bandRow="1">
                <a:tableStyleId>{10A1B5D5-9B99-4C35-A422-299274C87663}</a:tableStyleId>
              </a:tblPr>
              <a:tblGrid>
                <a:gridCol w="958392">
                  <a:extLst>
                    <a:ext uri="{9D8B030D-6E8A-4147-A177-3AD203B41FA5}">
                      <a16:colId xmlns:a16="http://schemas.microsoft.com/office/drawing/2014/main" val="20000"/>
                    </a:ext>
                  </a:extLst>
                </a:gridCol>
                <a:gridCol w="1178430">
                  <a:extLst>
                    <a:ext uri="{9D8B030D-6E8A-4147-A177-3AD203B41FA5}">
                      <a16:colId xmlns:a16="http://schemas.microsoft.com/office/drawing/2014/main" val="20001"/>
                    </a:ext>
                  </a:extLst>
                </a:gridCol>
                <a:gridCol w="1373539">
                  <a:extLst>
                    <a:ext uri="{9D8B030D-6E8A-4147-A177-3AD203B41FA5}">
                      <a16:colId xmlns:a16="http://schemas.microsoft.com/office/drawing/2014/main" val="20002"/>
                    </a:ext>
                  </a:extLst>
                </a:gridCol>
                <a:gridCol w="2698985">
                  <a:extLst>
                    <a:ext uri="{9D8B030D-6E8A-4147-A177-3AD203B41FA5}">
                      <a16:colId xmlns:a16="http://schemas.microsoft.com/office/drawing/2014/main" val="20003"/>
                    </a:ext>
                  </a:extLst>
                </a:gridCol>
              </a:tblGrid>
              <a:tr h="305563">
                <a:tc gridSpan="4">
                  <a:txBody>
                    <a:bodyPr/>
                    <a:lstStyle/>
                    <a:p>
                      <a:r>
                        <a:rPr lang="my-MM" sz="1000" b="1" kern="1200" dirty="0">
                          <a:solidFill>
                            <a:schemeClr val="lt1"/>
                          </a:solidFill>
                          <a:effectLst/>
                          <a:latin typeface="Pyidaungsu" panose="020B0502040204020203" pitchFamily="34" charset="0"/>
                          <a:ea typeface="+mn-ea"/>
                          <a:cs typeface="Pyidaungsu" panose="020B0502040204020203" pitchFamily="34" charset="0"/>
                        </a:rPr>
                        <a:t>၄။ တိုင်းရင်းသားဆရာ၊ဆရာမတစ်ဦး၏ဆရာအတတ်ပညာဆိုင်ရာ တန်ဖိုးထားမှုများနှင့်စိတ်နေသဘောထားများ</a:t>
                      </a:r>
                      <a:endParaRPr lang="en-US" sz="1000" dirty="0">
                        <a:latin typeface="Pyidaungsu" panose="020B0502040204020203" pitchFamily="34" charset="0"/>
                        <a:cs typeface="Pyidaungsu" panose="020B0502040204020203"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5423">
                <a:tc>
                  <a:txBody>
                    <a:bodyPr/>
                    <a:lstStyle/>
                    <a:p>
                      <a:pPr algn="ctr"/>
                      <a:r>
                        <a:rPr lang="my-MM" sz="900" b="1" kern="1200" dirty="0">
                          <a:effectLst/>
                          <a:latin typeface="Pyidaungsu" panose="020B0502040204020203" pitchFamily="34" charset="0"/>
                          <a:cs typeface="Pyidaungsu" panose="020B0502040204020203" pitchFamily="34" charset="0"/>
                        </a:rPr>
                        <a:t>ယေဘုယျ</a:t>
                      </a:r>
                      <a:endParaRPr lang="en-US" sz="9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900" b="1" kern="1200" dirty="0">
                          <a:effectLst/>
                          <a:latin typeface="Pyidaungsu" panose="020B0502040204020203" pitchFamily="34" charset="0"/>
                          <a:cs typeface="Pyidaungsu" panose="020B0502040204020203" pitchFamily="34" charset="0"/>
                        </a:rPr>
                        <a:t>စွမ်းဆောင်နိုင်မှု</a:t>
                      </a:r>
                      <a:endParaRPr lang="en-US" sz="9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900" b="1" kern="1200" dirty="0">
                          <a:effectLst/>
                          <a:latin typeface="Pyidaungsu" panose="020B0502040204020203" pitchFamily="34" charset="0"/>
                          <a:cs typeface="Pyidaungsu" panose="020B0502040204020203" pitchFamily="34" charset="0"/>
                        </a:rPr>
                        <a:t>အောင်မြင်မှု အညွှန်းကိန်းများ</a:t>
                      </a:r>
                      <a:endParaRPr lang="en-US" sz="9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latin typeface="Pyidaungsu" panose="020B0502040204020203" pitchFamily="34" charset="0"/>
                          <a:cs typeface="Pyidaungsu" panose="020B0502040204020203" pitchFamily="34" charset="0"/>
                        </a:rPr>
                        <a:t>CSE </a:t>
                      </a:r>
                      <a:r>
                        <a:rPr lang="my-MM" sz="900" b="1" dirty="0">
                          <a:latin typeface="Pyidaungsu" panose="020B0502040204020203" pitchFamily="34" charset="0"/>
                          <a:cs typeface="Pyidaungsu" panose="020B0502040204020203" pitchFamily="34" charset="0"/>
                        </a:rPr>
                        <a:t>ဆိုင်ရာ ဦးစားပေးနယ်ပယ်များ</a:t>
                      </a:r>
                      <a:endParaRPr lang="en-US" sz="9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5477">
                <a:tc rowSpan="4">
                  <a:txBody>
                    <a:bodyPr/>
                    <a:lstStyle/>
                    <a:p>
                      <a:r>
                        <a:rPr lang="my-MM" sz="900" kern="1200" dirty="0">
                          <a:solidFill>
                            <a:schemeClr val="dk1"/>
                          </a:solidFill>
                          <a:effectLst/>
                          <a:latin typeface="Pyidaungsu" panose="020B0502040204020203" pitchFamily="34" charset="0"/>
                          <a:ea typeface="+mn-ea"/>
                          <a:cs typeface="Pyidaungsu" panose="020B0502040204020203" pitchFamily="34" charset="0"/>
                        </a:rPr>
                        <a:t>၄</a:t>
                      </a:r>
                      <a:r>
                        <a:rPr lang="en-GB" sz="900" kern="1200" dirty="0">
                          <a:solidFill>
                            <a:schemeClr val="dk1"/>
                          </a:solidFill>
                          <a:effectLst/>
                          <a:latin typeface="Pyidaungsu" panose="020B0502040204020203" pitchFamily="34" charset="0"/>
                          <a:ea typeface="+mn-ea"/>
                          <a:cs typeface="Pyidaungsu" panose="020B0502040204020203" pitchFamily="34" charset="0"/>
                        </a:rPr>
                        <a:t>.</a:t>
                      </a:r>
                      <a:r>
                        <a:rPr lang="my-MM" sz="900" kern="1200" dirty="0">
                          <a:solidFill>
                            <a:schemeClr val="dk1"/>
                          </a:solidFill>
                          <a:effectLst/>
                          <a:latin typeface="Pyidaungsu" panose="020B0502040204020203" pitchFamily="34" charset="0"/>
                          <a:ea typeface="+mn-ea"/>
                          <a:cs typeface="Pyidaungsu" panose="020B0502040204020203" pitchFamily="34" charset="0"/>
                        </a:rPr>
                        <a:t>၁ တိုင်းရင်း သားပညာရေးနှင့် မြန်မာအစိုးရ ပညာရေးတို့၏ တန်ဖိုးထားမှုများ နှင့် စံသတ်မှတ် ချက်များကို သိရှိ နားလည်ခြင်း</a:t>
                      </a:r>
                      <a:endParaRPr lang="en-US" sz="9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my-MM" sz="900" kern="1200" dirty="0">
                          <a:solidFill>
                            <a:schemeClr val="dk1"/>
                          </a:solidFill>
                          <a:effectLst/>
                          <a:latin typeface="Pyidaungsu" panose="020B0502040204020203" pitchFamily="34" charset="0"/>
                          <a:ea typeface="+mn-ea"/>
                          <a:cs typeface="Pyidaungsu" panose="020B0502040204020203" pitchFamily="34" charset="0"/>
                        </a:rPr>
                        <a:t>၄</a:t>
                      </a:r>
                      <a:r>
                        <a:rPr lang="en-GB" sz="900" kern="1200" dirty="0">
                          <a:solidFill>
                            <a:schemeClr val="dk1"/>
                          </a:solidFill>
                          <a:effectLst/>
                          <a:latin typeface="Pyidaungsu" panose="020B0502040204020203" pitchFamily="34" charset="0"/>
                          <a:ea typeface="+mn-ea"/>
                          <a:cs typeface="Pyidaungsu" panose="020B0502040204020203" pitchFamily="34" charset="0"/>
                        </a:rPr>
                        <a:t>.</a:t>
                      </a:r>
                      <a:r>
                        <a:rPr lang="my-MM" sz="900" kern="1200" dirty="0">
                          <a:solidFill>
                            <a:schemeClr val="dk1"/>
                          </a:solidFill>
                          <a:effectLst/>
                          <a:latin typeface="Pyidaungsu" panose="020B0502040204020203" pitchFamily="34" charset="0"/>
                          <a:ea typeface="+mn-ea"/>
                          <a:cs typeface="Pyidaungsu" panose="020B0502040204020203" pitchFamily="34" charset="0"/>
                        </a:rPr>
                        <a:t>၁</a:t>
                      </a:r>
                      <a:r>
                        <a:rPr lang="en-GB" sz="900" kern="1200" dirty="0">
                          <a:solidFill>
                            <a:schemeClr val="dk1"/>
                          </a:solidFill>
                          <a:effectLst/>
                          <a:latin typeface="Pyidaungsu" panose="020B0502040204020203" pitchFamily="34" charset="0"/>
                          <a:ea typeface="+mn-ea"/>
                          <a:cs typeface="Pyidaungsu" panose="020B0502040204020203" pitchFamily="34" charset="0"/>
                        </a:rPr>
                        <a:t>.</a:t>
                      </a:r>
                      <a:r>
                        <a:rPr lang="my-MM" sz="900" kern="1200" dirty="0">
                          <a:solidFill>
                            <a:schemeClr val="dk1"/>
                          </a:solidFill>
                          <a:effectLst/>
                          <a:latin typeface="Pyidaungsu" panose="020B0502040204020203" pitchFamily="34" charset="0"/>
                          <a:ea typeface="+mn-ea"/>
                          <a:cs typeface="Pyidaungsu" panose="020B0502040204020203" pitchFamily="34" charset="0"/>
                        </a:rPr>
                        <a:t>၂ တိုင်းရင်းသားနှင့် မြန်မာအစိုးရ ဆရာ၊ ဆရာမများအတွက် ဆီလျော် သည့် ကျင့်ဝတ်စည်းကမ်းများနှင့် စံ သတ်မှတ်ချက်များကို ဖော်ထုတ် သည်။</a:t>
                      </a:r>
                      <a:endParaRPr lang="en-US" sz="9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my-MM" sz="900" kern="1200" dirty="0">
                          <a:solidFill>
                            <a:schemeClr val="dk1"/>
                          </a:solidFill>
                          <a:effectLst/>
                          <a:latin typeface="Pyidaungsu" panose="020B0502040204020203" pitchFamily="34" charset="0"/>
                          <a:ea typeface="+mn-ea"/>
                          <a:cs typeface="Pyidaungsu" panose="020B0502040204020203" pitchFamily="34" charset="0"/>
                        </a:rPr>
                        <a:t>၄</a:t>
                      </a:r>
                      <a:r>
                        <a:rPr lang="en-GB" sz="900" kern="1200" dirty="0">
                          <a:solidFill>
                            <a:schemeClr val="dk1"/>
                          </a:solidFill>
                          <a:effectLst/>
                          <a:latin typeface="Pyidaungsu" panose="020B0502040204020203" pitchFamily="34" charset="0"/>
                          <a:ea typeface="+mn-ea"/>
                          <a:cs typeface="Pyidaungsu" panose="020B0502040204020203" pitchFamily="34" charset="0"/>
                        </a:rPr>
                        <a:t>.</a:t>
                      </a:r>
                      <a:r>
                        <a:rPr lang="my-MM" sz="900" kern="1200" dirty="0">
                          <a:solidFill>
                            <a:schemeClr val="dk1"/>
                          </a:solidFill>
                          <a:effectLst/>
                          <a:latin typeface="Pyidaungsu" panose="020B0502040204020203" pitchFamily="34" charset="0"/>
                          <a:ea typeface="+mn-ea"/>
                          <a:cs typeface="Pyidaungsu" panose="020B0502040204020203" pitchFamily="34" charset="0"/>
                        </a:rPr>
                        <a:t>၁</a:t>
                      </a:r>
                      <a:r>
                        <a:rPr lang="en-GB" sz="900" kern="1200" dirty="0">
                          <a:solidFill>
                            <a:schemeClr val="dk1"/>
                          </a:solidFill>
                          <a:effectLst/>
                          <a:latin typeface="Pyidaungsu" panose="020B0502040204020203" pitchFamily="34" charset="0"/>
                          <a:ea typeface="+mn-ea"/>
                          <a:cs typeface="Pyidaungsu" panose="020B0502040204020203" pitchFamily="34" charset="0"/>
                        </a:rPr>
                        <a:t>.</a:t>
                      </a:r>
                      <a:r>
                        <a:rPr lang="my-MM" sz="900" kern="1200" dirty="0">
                          <a:solidFill>
                            <a:schemeClr val="dk1"/>
                          </a:solidFill>
                          <a:effectLst/>
                          <a:latin typeface="Pyidaungsu" panose="020B0502040204020203" pitchFamily="34" charset="0"/>
                          <a:ea typeface="+mn-ea"/>
                          <a:cs typeface="Pyidaungsu" panose="020B0502040204020203" pitchFamily="34" charset="0"/>
                        </a:rPr>
                        <a:t>၂</a:t>
                      </a:r>
                      <a:r>
                        <a:rPr lang="en-GB" sz="900" kern="1200" dirty="0">
                          <a:solidFill>
                            <a:schemeClr val="dk1"/>
                          </a:solidFill>
                          <a:effectLst/>
                          <a:latin typeface="Pyidaungsu" panose="020B0502040204020203" pitchFamily="34" charset="0"/>
                          <a:ea typeface="+mn-ea"/>
                          <a:cs typeface="Pyidaungsu" panose="020B0502040204020203" pitchFamily="34" charset="0"/>
                        </a:rPr>
                        <a:t>.</a:t>
                      </a:r>
                      <a:r>
                        <a:rPr lang="my-MM" sz="900" kern="1200" dirty="0">
                          <a:solidFill>
                            <a:schemeClr val="dk1"/>
                          </a:solidFill>
                          <a:effectLst/>
                          <a:latin typeface="Pyidaungsu" panose="020B0502040204020203" pitchFamily="34" charset="0"/>
                          <a:ea typeface="+mn-ea"/>
                          <a:cs typeface="Pyidaungsu" panose="020B0502040204020203" pitchFamily="34" charset="0"/>
                        </a:rPr>
                        <a:t>၁ တိုင်းရင်းသားနှင့် မြန်မာအစိုးရပညာရေးစနစ်တို့တွင် လိုက်နာရမည့် ကျောင်းစည်းမျဉ်းစည်းကမ်းများကို နားလည် သဘောပေါက်သည်။</a:t>
                      </a:r>
                      <a:endParaRPr lang="en-US" sz="9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Pyidaungsu" panose="020B0502040204020203" pitchFamily="34" charset="0"/>
                          <a:ea typeface="+mn-ea"/>
                          <a:cs typeface="Pyidaungsu" panose="020B0502040204020203" pitchFamily="34" charset="0"/>
                        </a:rPr>
                        <a:t>CSE </a:t>
                      </a:r>
                      <a:r>
                        <a:rPr lang="my-MM" sz="900" kern="1200" dirty="0">
                          <a:solidFill>
                            <a:schemeClr val="dk1"/>
                          </a:solidFill>
                          <a:effectLst/>
                          <a:latin typeface="Pyidaungsu" panose="020B0502040204020203" pitchFamily="34" charset="0"/>
                          <a:ea typeface="+mn-ea"/>
                          <a:cs typeface="Pyidaungsu" panose="020B0502040204020203" pitchFamily="34" charset="0"/>
                        </a:rPr>
                        <a:t>၂၂။ ဆရာ၏ အခန်းကဏ္ဍနှင့် ကိုယ်စိတ်နှစ်ဖြာ ကျန်းမာချမ်းသာခြင်း</a:t>
                      </a:r>
                      <a:endParaRPr lang="en-US" sz="9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9845">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Pyidaungsu" panose="020B0502040204020203" pitchFamily="34" charset="0"/>
                          <a:ea typeface="+mn-ea"/>
                          <a:cs typeface="Pyidaungsu" panose="020B0502040204020203" pitchFamily="34" charset="0"/>
                        </a:rPr>
                        <a:t>CSE </a:t>
                      </a:r>
                      <a:r>
                        <a:rPr lang="my-MM" sz="900" kern="1200" dirty="0">
                          <a:solidFill>
                            <a:schemeClr val="dk1"/>
                          </a:solidFill>
                          <a:effectLst/>
                          <a:latin typeface="Pyidaungsu" panose="020B0502040204020203" pitchFamily="34" charset="0"/>
                          <a:ea typeface="+mn-ea"/>
                          <a:cs typeface="Pyidaungsu" panose="020B0502040204020203" pitchFamily="34" charset="0"/>
                        </a:rPr>
                        <a:t>၂၂.၁။ ဆရာ့ကျင့်ဝတ်များကို နားလည်သဘောပေါက်ပြီး လက်တွေ့ကျင့်သုံးသည်။ </a:t>
                      </a:r>
                      <a:endParaRPr lang="en-US" sz="9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57778">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Pyidaungsu" panose="020B0502040204020203" pitchFamily="34" charset="0"/>
                          <a:ea typeface="+mn-ea"/>
                          <a:cs typeface="Pyidaungsu" panose="020B0502040204020203" pitchFamily="34" charset="0"/>
                        </a:rPr>
                        <a:t>CSE </a:t>
                      </a:r>
                      <a:r>
                        <a:rPr lang="my-MM" sz="900" kern="1200" dirty="0">
                          <a:solidFill>
                            <a:schemeClr val="dk1"/>
                          </a:solidFill>
                          <a:effectLst/>
                          <a:latin typeface="Pyidaungsu" panose="020B0502040204020203" pitchFamily="34" charset="0"/>
                          <a:ea typeface="+mn-ea"/>
                          <a:cs typeface="Pyidaungsu" panose="020B0502040204020203" pitchFamily="34" charset="0"/>
                        </a:rPr>
                        <a:t>၂၂.၂။ ဆရာသည် မိမိ၏ စာသင်ခန်းနှင့် စာသင် ကျောင်းရှိ ကျောင်းသားအားလုံး၏ ကိုယ်စိတ်နှစ်ဖြာ ကျန်းမာချမ်းသာမှုနှင့် သင်ယူတတ်မြောက်မှုအတွက် မိမိတို့တွင် ဥပဒေရေးအရနှင့် ကျင့်ဝတ်အရပါ တာဝန်ရှိကြောင်း သိရှိနားလည်သည်။ </a:t>
                      </a:r>
                      <a:endParaRPr lang="en-US" sz="9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9935">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x-none" sz="900" kern="1200" dirty="0">
                          <a:solidFill>
                            <a:schemeClr val="dk1"/>
                          </a:solidFill>
                          <a:effectLst/>
                          <a:latin typeface="Pyidaungsu" panose="020B0502040204020203" pitchFamily="34" charset="0"/>
                          <a:ea typeface="+mn-ea"/>
                          <a:cs typeface="Pyidaungsu" panose="020B0502040204020203" pitchFamily="34" charset="0"/>
                        </a:rPr>
                        <a:t>C</a:t>
                      </a:r>
                      <a:r>
                        <a:rPr lang="en-US" sz="900" kern="1200" dirty="0">
                          <a:solidFill>
                            <a:schemeClr val="dk1"/>
                          </a:solidFill>
                          <a:effectLst/>
                          <a:latin typeface="Pyidaungsu" panose="020B0502040204020203" pitchFamily="34" charset="0"/>
                          <a:ea typeface="+mn-ea"/>
                          <a:cs typeface="Pyidaungsu" panose="020B0502040204020203" pitchFamily="34" charset="0"/>
                        </a:rPr>
                        <a:t>SE </a:t>
                      </a:r>
                      <a:r>
                        <a:rPr lang="my-MM" sz="900" kern="1200" dirty="0">
                          <a:solidFill>
                            <a:schemeClr val="dk1"/>
                          </a:solidFill>
                          <a:effectLst/>
                          <a:latin typeface="Pyidaungsu" panose="020B0502040204020203" pitchFamily="34" charset="0"/>
                          <a:ea typeface="+mn-ea"/>
                          <a:cs typeface="Pyidaungsu" panose="020B0502040204020203" pitchFamily="34" charset="0"/>
                        </a:rPr>
                        <a:t>၂၃။ ဆရာသည် ဒစ်ဂျစ်တယ်နိုင်ငံသားဖြစ်မှု၏ အခြေခံသဘောသဘာဝနှင့် သဘောတရားများကို</a:t>
                      </a:r>
                      <a:endParaRPr lang="en-US" sz="900" kern="1200" dirty="0">
                        <a:solidFill>
                          <a:schemeClr val="dk1"/>
                        </a:solidFill>
                        <a:effectLst/>
                        <a:latin typeface="Pyidaungsu" panose="020B0502040204020203" pitchFamily="34" charset="0"/>
                        <a:ea typeface="+mn-ea"/>
                        <a:cs typeface="Pyidaungsu" panose="020B0502040204020203" pitchFamily="34" charset="0"/>
                      </a:endParaRPr>
                    </a:p>
                    <a:p>
                      <a:r>
                        <a:rPr lang="my-MM" sz="900" kern="1200" dirty="0">
                          <a:solidFill>
                            <a:schemeClr val="dk1"/>
                          </a:solidFill>
                          <a:effectLst/>
                          <a:latin typeface="Pyidaungsu" panose="020B0502040204020203" pitchFamily="34" charset="0"/>
                          <a:ea typeface="+mn-ea"/>
                          <a:cs typeface="Pyidaungsu" panose="020B0502040204020203" pitchFamily="34" charset="0"/>
                        </a:rPr>
                        <a:t>သတိပြုမိသည်။</a:t>
                      </a:r>
                      <a:endParaRPr lang="en-US" sz="9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9" name="Rectangle 18"/>
          <p:cNvSpPr/>
          <p:nvPr/>
        </p:nvSpPr>
        <p:spPr>
          <a:xfrm>
            <a:off x="9350761" y="3052772"/>
            <a:ext cx="2743200" cy="4889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985945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နမူနာဖြစ်ရပ် ၂ -</a:t>
            </a:r>
            <a:r>
              <a:rPr lang="en-US" sz="2200" dirty="0">
                <a:latin typeface="Pyidaungsu" panose="020B0502040204020203" pitchFamily="34" charset="0"/>
                <a:cs typeface="Pyidaungsu" panose="020B0502040204020203" pitchFamily="34" charset="0"/>
              </a:rPr>
              <a:t> </a:t>
            </a:r>
            <a:r>
              <a:rPr lang="my-MM" sz="2200" dirty="0">
                <a:latin typeface="Pyidaungsu" panose="020B0502040204020203" pitchFamily="34" charset="0"/>
                <a:cs typeface="Pyidaungsu" panose="020B0502040204020203" pitchFamily="34" charset="0"/>
              </a:rPr>
              <a:t>လုပ်ကြံဖန်တီး / ပြုပြင်တည်းဖြတ်ထားသည့် တင်ဆက်ချက်များအကြောင်း သင်ကြားပေးခြင်း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361920" y="962374"/>
            <a:ext cx="11206502" cy="5401479"/>
          </a:xfrm>
          <a:prstGeom prst="rect">
            <a:avLst/>
          </a:prstGeom>
          <a:noFill/>
        </p:spPr>
        <p:txBody>
          <a:bodyPr wrap="square">
            <a:spAutoFit/>
          </a:bodyPr>
          <a:lstStyle/>
          <a:p>
            <a:pPr algn="l"/>
            <a:r>
              <a:rPr lang="my-MM" sz="1500" b="1" i="1" dirty="0">
                <a:solidFill>
                  <a:srgbClr val="374151"/>
                </a:solidFill>
                <a:effectLst/>
                <a:latin typeface="Pyidaungsu" panose="020B0502040204020203" pitchFamily="34" charset="0"/>
                <a:cs typeface="Pyidaungsu" panose="020B0502040204020203" pitchFamily="34" charset="0"/>
              </a:rPr>
              <a:t>လုပ်ငန်းအဆင့်များ -</a:t>
            </a:r>
            <a:endParaRPr lang="en-US" sz="1500" b="1" i="1" dirty="0">
              <a:solidFill>
                <a:srgbClr val="374151"/>
              </a:solidFill>
              <a:effectLst/>
              <a:latin typeface="Pyidaungsu" panose="020B0502040204020203" pitchFamily="34" charset="0"/>
              <a:cs typeface="Pyidaungsu" panose="020B0502040204020203" pitchFamily="34" charset="0"/>
            </a:endParaRPr>
          </a:p>
          <a:p>
            <a:pPr algn="l"/>
            <a:endParaRPr lang="en-US" sz="1500" b="1" i="1" dirty="0">
              <a:solidFill>
                <a:srgbClr val="374151"/>
              </a:solidFill>
              <a:latin typeface="Pyidaungsu" panose="020B0502040204020203" pitchFamily="34" charset="0"/>
              <a:cs typeface="Pyidaungsu" panose="020B0502040204020203" pitchFamily="34" charset="0"/>
            </a:endParaRPr>
          </a:p>
          <a:p>
            <a:pPr algn="l"/>
            <a:r>
              <a:rPr lang="my-MM" sz="1500" b="1" i="0" dirty="0">
                <a:solidFill>
                  <a:srgbClr val="374151"/>
                </a:solidFill>
                <a:effectLst/>
                <a:latin typeface="Pyidaungsu" panose="020B0502040204020203" pitchFamily="34" charset="0"/>
                <a:cs typeface="Pyidaungsu" panose="020B0502040204020203" pitchFamily="34" charset="0"/>
              </a:rPr>
              <a:t>၁။ မိတ်ဆက် </a:t>
            </a:r>
            <a:r>
              <a:rPr lang="en-US" sz="1500" b="1" i="0" dirty="0">
                <a:solidFill>
                  <a:srgbClr val="374151"/>
                </a:solidFill>
                <a:effectLst/>
                <a:latin typeface="Pyidaungsu" panose="020B0502040204020203" pitchFamily="34" charset="0"/>
                <a:cs typeface="Pyidaungsu" panose="020B0502040204020203" pitchFamily="34" charset="0"/>
              </a:rPr>
              <a:t>(</a:t>
            </a:r>
            <a:r>
              <a:rPr lang="my-MM" sz="1500" b="1" i="0" dirty="0">
                <a:solidFill>
                  <a:srgbClr val="374151"/>
                </a:solidFill>
                <a:effectLst/>
                <a:latin typeface="Pyidaungsu" panose="020B0502040204020203" pitchFamily="34" charset="0"/>
                <a:cs typeface="Pyidaungsu" panose="020B0502040204020203" pitchFamily="34" charset="0"/>
              </a:rPr>
              <a:t>၁၀ မိနစ်) -</a:t>
            </a:r>
            <a:r>
              <a:rPr lang="en-US" sz="1500" b="0" i="0" dirty="0">
                <a:solidFill>
                  <a:srgbClr val="374151"/>
                </a:solidFill>
                <a:effectLst/>
                <a:latin typeface="Pyidaungsu" panose="020B0502040204020203" pitchFamily="34" charset="0"/>
                <a:cs typeface="Pyidaungsu" panose="020B0502040204020203" pitchFamily="34" charset="0"/>
              </a:rPr>
              <a:t> </a:t>
            </a:r>
          </a:p>
          <a:p>
            <a:pPr marL="342900" indent="-342900" algn="l">
              <a:buFont typeface="Arial" panose="020B0604020202020204" pitchFamily="34" charset="0"/>
              <a:buChar char="•"/>
            </a:pPr>
            <a:r>
              <a:rPr lang="en-US" sz="1500" b="0" i="0" dirty="0">
                <a:solidFill>
                  <a:srgbClr val="374151"/>
                </a:solidFill>
                <a:effectLst/>
                <a:latin typeface="Pyidaungsu" panose="020B0502040204020203" pitchFamily="34" charset="0"/>
                <a:cs typeface="Pyidaungsu" panose="020B0502040204020203" pitchFamily="34" charset="0"/>
              </a:rPr>
              <a:t>‘</a:t>
            </a:r>
            <a:r>
              <a:rPr lang="my-MM" sz="1500" b="0" i="0" dirty="0">
                <a:solidFill>
                  <a:srgbClr val="374151"/>
                </a:solidFill>
                <a:effectLst/>
                <a:latin typeface="Pyidaungsu" panose="020B0502040204020203" pitchFamily="34" charset="0"/>
                <a:cs typeface="Pyidaungsu" panose="020B0502040204020203" pitchFamily="34" charset="0"/>
              </a:rPr>
              <a:t>သတင်းအချက်အလက် ဖရိုဖရဲဖြစ်မှု</a:t>
            </a:r>
            <a:r>
              <a:rPr lang="en-US" sz="1500" b="0" i="0" dirty="0">
                <a:solidFill>
                  <a:srgbClr val="374151"/>
                </a:solidFill>
                <a:effectLst/>
                <a:latin typeface="Pyidaungsu" panose="020B0502040204020203" pitchFamily="34" charset="0"/>
                <a:cs typeface="Pyidaungsu" panose="020B0502040204020203" pitchFamily="34" charset="0"/>
              </a:rPr>
              <a:t>’</a:t>
            </a:r>
            <a:r>
              <a:rPr lang="my-MM" sz="1500" b="0" i="0" dirty="0">
                <a:solidFill>
                  <a:srgbClr val="374151"/>
                </a:solidFill>
                <a:effectLst/>
                <a:latin typeface="Pyidaungsu" panose="020B0502040204020203" pitchFamily="34" charset="0"/>
                <a:cs typeface="Pyidaungsu" panose="020B0502040204020203" pitchFamily="34" charset="0"/>
              </a:rPr>
              <a:t>၏ အယူအဆကို ဆွေးနွေးခြင်းဖြင့် စတင်ပြီး၊ ပြုပြင်ဖန်တီးထားသော တင်ဆက်ချက်များနှင့် လုပ်ကြံဖန်တီးထားသော သတင်းများအကြောင်း ဥပမာများပေးပါ။ </a:t>
            </a:r>
            <a:endParaRPr lang="en-US" sz="1500" b="0" i="0" dirty="0">
              <a:solidFill>
                <a:srgbClr val="374151"/>
              </a:solidFill>
              <a:effectLst/>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r>
              <a:rPr lang="my-MM" sz="1500" b="0" i="0" dirty="0">
                <a:solidFill>
                  <a:srgbClr val="374151"/>
                </a:solidFill>
                <a:effectLst/>
                <a:latin typeface="Pyidaungsu" panose="020B0502040204020203" pitchFamily="34" charset="0"/>
                <a:cs typeface="Pyidaungsu" panose="020B0502040204020203" pitchFamily="34" charset="0"/>
              </a:rPr>
              <a:t>အကောင်အထည်ဖော်ဆောင်ရွက်ပါက သတင်းတစ်ပုဒ် သို့မဟုတ် တင်ဆက်ချက်တစ်ခု </a:t>
            </a:r>
            <a:r>
              <a:rPr lang="en-US" sz="1500" dirty="0">
                <a:solidFill>
                  <a:srgbClr val="374151"/>
                </a:solidFill>
                <a:latin typeface="Pyidaungsu" panose="020B0502040204020203" pitchFamily="34" charset="0"/>
                <a:cs typeface="Pyidaungsu" panose="020B0502040204020203" pitchFamily="34" charset="0"/>
              </a:rPr>
              <a:t>(</a:t>
            </a:r>
            <a:r>
              <a:rPr lang="my-MM" sz="1500" dirty="0">
                <a:solidFill>
                  <a:srgbClr val="374151"/>
                </a:solidFill>
                <a:latin typeface="Pyidaungsu" panose="020B0502040204020203" pitchFamily="34" charset="0"/>
                <a:cs typeface="Pyidaungsu" panose="020B0502040204020203" pitchFamily="34" charset="0"/>
              </a:rPr>
              <a:t>အထူးသဖြင့် အွန်လိုင်းတင်ဆက်ချက်</a:t>
            </a:r>
            <a:r>
              <a:rPr lang="en-US" sz="1500" dirty="0">
                <a:solidFill>
                  <a:srgbClr val="374151"/>
                </a:solidFill>
                <a:latin typeface="Pyidaungsu" panose="020B0502040204020203" pitchFamily="34" charset="0"/>
                <a:cs typeface="Pyidaungsu" panose="020B0502040204020203" pitchFamily="34" charset="0"/>
              </a:rPr>
              <a:t>) </a:t>
            </a:r>
            <a:r>
              <a:rPr lang="my-MM" sz="1500" dirty="0">
                <a:solidFill>
                  <a:srgbClr val="374151"/>
                </a:solidFill>
                <a:latin typeface="Pyidaungsu" panose="020B0502040204020203" pitchFamily="34" charset="0"/>
                <a:cs typeface="Pyidaungsu" panose="020B0502040204020203" pitchFamily="34" charset="0"/>
              </a:rPr>
              <a:t>သည် အတုဟုတ်မဟုတ်၊ မှန်ကန်မှုရှိမရှိ သဘောပေါက်နားလည်နိုင်သည့် နည်းလမ်းများရှိကြောင်း ရှင်းပြပါ။</a:t>
            </a:r>
          </a:p>
          <a:p>
            <a:pPr marL="342900" indent="-342900" algn="l">
              <a:buFont typeface="Arial" panose="020B0604020202020204" pitchFamily="34" charset="0"/>
              <a:buChar char="•"/>
            </a:pPr>
            <a:r>
              <a:rPr lang="my-MM" sz="1500" b="0" i="0" dirty="0">
                <a:solidFill>
                  <a:srgbClr val="374151"/>
                </a:solidFill>
                <a:effectLst/>
                <a:latin typeface="Pyidaungsu" panose="020B0502040204020203" pitchFamily="34" charset="0"/>
                <a:cs typeface="Pyidaungsu" panose="020B0502040204020203" pitchFamily="34" charset="0"/>
              </a:rPr>
              <a:t>အတုအပဖြစ်မှု သို့မဟုတ် လုပ်ကြံဖန်တီးထားမှုဆိုင်ရာ ‘သင်္ကေတ’များအကြောင်း ရှင်းပြရာတွင် အောက်ပါတို့ကို ထည့်သွင်းရှင်းပြပါ -</a:t>
            </a:r>
            <a:endParaRPr lang="en-US" sz="1500" b="0" i="0" dirty="0">
              <a:solidFill>
                <a:srgbClr val="374151"/>
              </a:solidFill>
              <a:effectLst/>
              <a:latin typeface="Pyidaungsu" panose="020B0502040204020203" pitchFamily="34" charset="0"/>
              <a:cs typeface="Pyidaungsu" panose="020B0502040204020203" pitchFamily="34" charset="0"/>
            </a:endParaRPr>
          </a:p>
          <a:p>
            <a:pPr>
              <a:buClr>
                <a:srgbClr val="000000"/>
              </a:buClr>
              <a:buSzPts val="2200"/>
            </a:pPr>
            <a:r>
              <a:rPr lang="en-US" sz="1500" dirty="0">
                <a:solidFill>
                  <a:srgbClr val="374151"/>
                </a:solidFill>
                <a:latin typeface="Pyidaungsu" panose="020B0502040204020203" pitchFamily="34" charset="0"/>
                <a:cs typeface="Pyidaungsu" panose="020B0502040204020203" pitchFamily="34" charset="0"/>
              </a:rPr>
              <a:t>  	</a:t>
            </a:r>
            <a:r>
              <a:rPr lang="en-US"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a:t>
            </a:r>
            <a:r>
              <a:rPr lang="my-MM"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 </a:t>
            </a:r>
            <a:r>
              <a:rPr lang="my-MM" sz="1500" u="sng" dirty="0">
                <a:solidFill>
                  <a:srgbClr val="374151"/>
                </a:solidFill>
                <a:latin typeface="Pyidaungsu" panose="020B0502040204020203" pitchFamily="34" charset="0"/>
                <a:cs typeface="Pyidaungsu" panose="020B0502040204020203" pitchFamily="34" charset="0"/>
                <a:sym typeface="Century Gothic"/>
              </a:rPr>
              <a:t>ဝဘ်ဆိုက်စာမျက်နှာတွင် </a:t>
            </a:r>
            <a:r>
              <a:rPr lang="en-US" sz="1500" u="sng" dirty="0">
                <a:solidFill>
                  <a:srgbClr val="374151"/>
                </a:solidFill>
                <a:latin typeface="Pyidaungsu" panose="020B0502040204020203" pitchFamily="34" charset="0"/>
                <a:cs typeface="Pyidaungsu" panose="020B0502040204020203" pitchFamily="34" charset="0"/>
                <a:sym typeface="Century Gothic"/>
              </a:rPr>
              <a:t>About / About US</a:t>
            </a:r>
            <a:r>
              <a:rPr lang="my-MM" sz="1500" u="sng" dirty="0">
                <a:solidFill>
                  <a:srgbClr val="374151"/>
                </a:solidFill>
                <a:latin typeface="Pyidaungsu" panose="020B0502040204020203" pitchFamily="34" charset="0"/>
                <a:cs typeface="Pyidaungsu" panose="020B0502040204020203" pitchFamily="34" charset="0"/>
                <a:sym typeface="Century Gothic"/>
              </a:rPr>
              <a:t> (မိမိတို့အကြောင်း / ဆက်သွယ်ရန်) စာမျက်နှာ ပျောက်နေခြင်း </a:t>
            </a:r>
            <a:r>
              <a:rPr lang="my-MM" sz="1500" dirty="0">
                <a:solidFill>
                  <a:srgbClr val="374151"/>
                </a:solidFill>
                <a:latin typeface="Pyidaungsu" panose="020B0502040204020203" pitchFamily="34" charset="0"/>
                <a:cs typeface="Pyidaungsu" panose="020B0502040204020203" pitchFamily="34" charset="0"/>
                <a:sym typeface="Century Gothic"/>
              </a:rPr>
              <a:t>-</a:t>
            </a:r>
            <a:r>
              <a:rPr lang="en-US"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 </a:t>
            </a:r>
            <a:r>
              <a:rPr lang="my-MM"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သတင်းမှားများ 	ဖြန့်ဝေလှုံ့ဆော်နေသော ဝဘ်ဆိုက်အများစုသည် အခြားဝဘ်ဆိုက်များမှ တင်ဆက်ချက်များကို အငှားယူ ပြန်ဖြန့်ခြင်းများ ပြုကြသည်။ 	၄င်းတို့၏ </a:t>
            </a:r>
            <a:r>
              <a:rPr lang="en-US" sz="1500" dirty="0">
                <a:solidFill>
                  <a:srgbClr val="374151"/>
                </a:solidFill>
                <a:latin typeface="Pyidaungsu" panose="020B0502040204020203" pitchFamily="34" charset="0"/>
                <a:cs typeface="Pyidaungsu" panose="020B0502040204020203" pitchFamily="34" charset="0"/>
                <a:sym typeface="Century Gothic"/>
              </a:rPr>
              <a:t>About US</a:t>
            </a:r>
            <a:r>
              <a:rPr lang="my-MM" sz="1500" dirty="0">
                <a:solidFill>
                  <a:srgbClr val="374151"/>
                </a:solidFill>
                <a:latin typeface="Pyidaungsu" panose="020B0502040204020203" pitchFamily="34" charset="0"/>
                <a:cs typeface="Pyidaungsu" panose="020B0502040204020203" pitchFamily="34" charset="0"/>
                <a:sym typeface="Century Gothic"/>
              </a:rPr>
              <a:t> (မိမိတို့အကြောင်း / ဆက်သွယ်ရန်) စာမျက်နှာကို ရှာဖတ်ကြည့်ပါ။ တရားဝင် သတင်းဝဘ်ဆိုက်များတွင် ၄င်းတို့ 	အဖွဲ့အစည်းအကြောင်း သတင်းအချက်အလက် တင်ထားတတ်ကြသော်လည်း၊ အတုအပဖန်တီးထားသော ဝဘ်ဆိုက် အများစုတွင် ထိုသို့ 	မတင်ထားနိုင်ပါ။</a:t>
            </a:r>
            <a:endParaRPr lang="en-US" sz="1500" dirty="0">
              <a:solidFill>
                <a:srgbClr val="374151"/>
              </a:solidFill>
              <a:latin typeface="Pyidaungsu" panose="020B0502040204020203" pitchFamily="34" charset="0"/>
              <a:cs typeface="Pyidaungsu" panose="020B0502040204020203" pitchFamily="34" charset="0"/>
              <a:sym typeface="Arial"/>
            </a:endParaRPr>
          </a:p>
          <a:p>
            <a:pPr>
              <a:buClr>
                <a:srgbClr val="000000"/>
              </a:buClr>
              <a:buSzPts val="2200"/>
            </a:pPr>
            <a:r>
              <a:rPr lang="en-US" sz="1500" dirty="0">
                <a:solidFill>
                  <a:srgbClr val="374151"/>
                </a:solidFill>
                <a:latin typeface="Pyidaungsu" panose="020B0502040204020203" pitchFamily="34" charset="0"/>
                <a:cs typeface="Pyidaungsu" panose="020B0502040204020203" pitchFamily="34" charset="0"/>
                <a:sym typeface="Century Gothic"/>
              </a:rPr>
              <a:t>	</a:t>
            </a:r>
            <a:r>
              <a:rPr lang="en-US"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 </a:t>
            </a:r>
            <a:r>
              <a:rPr lang="my-MM" sz="1500" u="sng" dirty="0">
                <a:solidFill>
                  <a:srgbClr val="374151"/>
                </a:solidFill>
                <a:latin typeface="Pyidaungsu" panose="020B0502040204020203" pitchFamily="34" charset="0"/>
                <a:cs typeface="Pyidaungsu" panose="020B0502040204020203" pitchFamily="34" charset="0"/>
                <a:sym typeface="Century Gothic"/>
              </a:rPr>
              <a:t>သဒ္ဒါအမှားများ -</a:t>
            </a:r>
            <a:r>
              <a:rPr lang="en-US"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 </a:t>
            </a:r>
            <a:r>
              <a:rPr lang="my-MM"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တင်ဆက်ချက်အတု အများအပြားတွင် </a:t>
            </a:r>
            <a:r>
              <a:rPr lang="my-MM" sz="1500" dirty="0">
                <a:solidFill>
                  <a:srgbClr val="374151"/>
                </a:solidFill>
                <a:latin typeface="Pyidaungsu" panose="020B0502040204020203" pitchFamily="34" charset="0"/>
                <a:cs typeface="Pyidaungsu" panose="020B0502040204020203" pitchFamily="34" charset="0"/>
                <a:sym typeface="Century Gothic"/>
              </a:rPr>
              <a:t>သဒ္ဒါအမှားများစွာပါဝင်ပြီး အရေးအသားညံ့ကြသည်။ </a:t>
            </a:r>
            <a:endParaRPr lang="en-US" sz="1500" dirty="0">
              <a:solidFill>
                <a:srgbClr val="374151"/>
              </a:solidFill>
              <a:latin typeface="Pyidaungsu" panose="020B0502040204020203" pitchFamily="34" charset="0"/>
              <a:cs typeface="Pyidaungsu" panose="020B0502040204020203" pitchFamily="34" charset="0"/>
              <a:sym typeface="Century Gothic"/>
            </a:endParaRPr>
          </a:p>
          <a:p>
            <a:pPr>
              <a:buClr>
                <a:srgbClr val="000000"/>
              </a:buClr>
              <a:buSzPts val="2000"/>
            </a:pPr>
            <a:r>
              <a:rPr lang="en-US" sz="1500" dirty="0">
                <a:solidFill>
                  <a:srgbClr val="374151"/>
                </a:solidFill>
                <a:latin typeface="Pyidaungsu" panose="020B0502040204020203" pitchFamily="34" charset="0"/>
                <a:cs typeface="Pyidaungsu" panose="020B0502040204020203" pitchFamily="34" charset="0"/>
                <a:sym typeface="Century Gothic"/>
              </a:rPr>
              <a:t>	</a:t>
            </a:r>
            <a:r>
              <a:rPr lang="en-US"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a:t>
            </a:r>
            <a:r>
              <a:rPr lang="en-US" sz="1500" dirty="0">
                <a:solidFill>
                  <a:srgbClr val="374151"/>
                </a:solidFill>
                <a:latin typeface="Pyidaungsu" panose="020B0502040204020203" pitchFamily="34" charset="0"/>
                <a:cs typeface="Pyidaungsu" panose="020B0502040204020203" pitchFamily="34" charset="0"/>
                <a:sym typeface="Century Gothic"/>
              </a:rPr>
              <a:t> </a:t>
            </a:r>
            <a:r>
              <a:rPr lang="my-MM" sz="1500" u="sng" dirty="0">
                <a:solidFill>
                  <a:srgbClr val="374151"/>
                </a:solidFill>
                <a:latin typeface="Pyidaungsu" panose="020B0502040204020203" pitchFamily="34" charset="0"/>
                <a:cs typeface="Pyidaungsu" panose="020B0502040204020203" pitchFamily="34" charset="0"/>
                <a:sym typeface="Century Gothic"/>
              </a:rPr>
              <a:t>သံသယဖြစ်ဖွယ် </a:t>
            </a:r>
            <a:r>
              <a:rPr lang="en-US" sz="1500" u="sng" dirty="0">
                <a:solidFill>
                  <a:srgbClr val="374151"/>
                </a:solidFill>
                <a:latin typeface="Pyidaungsu" panose="020B0502040204020203" pitchFamily="34" charset="0"/>
                <a:cs typeface="Pyidaungsu" panose="020B0502040204020203" pitchFamily="34" charset="0"/>
                <a:sym typeface="Century Gothic"/>
              </a:rPr>
              <a:t>URL</a:t>
            </a:r>
            <a:r>
              <a:rPr lang="my-MM" sz="1500" u="sng" dirty="0">
                <a:solidFill>
                  <a:srgbClr val="374151"/>
                </a:solidFill>
                <a:latin typeface="Pyidaungsu" panose="020B0502040204020203" pitchFamily="34" charset="0"/>
                <a:cs typeface="Pyidaungsu" panose="020B0502040204020203" pitchFamily="34" charset="0"/>
                <a:sym typeface="Century Gothic"/>
              </a:rPr>
              <a:t> လိပ်စာများ</a:t>
            </a:r>
            <a:r>
              <a:rPr lang="en-US" sz="1500" u="sng" dirty="0">
                <a:solidFill>
                  <a:srgbClr val="374151"/>
                </a:solidFill>
                <a:latin typeface="Pyidaungsu" panose="020B0502040204020203" pitchFamily="34" charset="0"/>
                <a:cs typeface="Pyidaungsu" panose="020B0502040204020203" pitchFamily="34" charset="0"/>
                <a:sym typeface="Century Gothic"/>
              </a:rPr>
              <a:t> </a:t>
            </a:r>
            <a:r>
              <a:rPr lang="my-MM" sz="1500" dirty="0">
                <a:solidFill>
                  <a:srgbClr val="374151"/>
                </a:solidFill>
                <a:latin typeface="Pyidaungsu" panose="020B0502040204020203" pitchFamily="34" charset="0"/>
                <a:cs typeface="Pyidaungsu" panose="020B0502040204020203" pitchFamily="34" charset="0"/>
                <a:sym typeface="Century Gothic"/>
              </a:rPr>
              <a:t>- သင့်ကျောင်းသားများအား ခေါင်းစီးကိုချည်း မကြည့်ဘဲ </a:t>
            </a:r>
            <a:r>
              <a:rPr lang="en-US" sz="1500" dirty="0">
                <a:solidFill>
                  <a:srgbClr val="374151"/>
                </a:solidFill>
                <a:latin typeface="Pyidaungsu" panose="020B0502040204020203" pitchFamily="34" charset="0"/>
                <a:cs typeface="Pyidaungsu" panose="020B0502040204020203" pitchFamily="34" charset="0"/>
                <a:sym typeface="Century Gothic"/>
              </a:rPr>
              <a:t>URL</a:t>
            </a:r>
            <a:r>
              <a:rPr lang="my-MM" sz="1500" dirty="0">
                <a:solidFill>
                  <a:srgbClr val="374151"/>
                </a:solidFill>
                <a:latin typeface="Pyidaungsu" panose="020B0502040204020203" pitchFamily="34" charset="0"/>
                <a:cs typeface="Pyidaungsu" panose="020B0502040204020203" pitchFamily="34" charset="0"/>
                <a:sym typeface="Century Gothic"/>
              </a:rPr>
              <a:t> လိပ်စာကိုပါ ကြည့်ခိုင်းပါ။ စိတ်ချရသည့် 	သတင်းဌာန၊ အဖွဲ့အစည်း၏ လိပ်စာ ဟုတ်မှန်ပါသလား။ နောက်တစ်ခါ ပြန်ကြည့်ပါ။ အတုအပပြု အယောင်ဆောင်သည့် ဝဘ်ဆိုက်များသည် 	</a:t>
            </a:r>
            <a:r>
              <a:rPr lang="en-US" sz="1500" dirty="0">
                <a:solidFill>
                  <a:srgbClr val="374151"/>
                </a:solidFill>
                <a:latin typeface="Pyidaungsu" panose="020B0502040204020203" pitchFamily="34" charset="0"/>
                <a:cs typeface="Pyidaungsu" panose="020B0502040204020203" pitchFamily="34" charset="0"/>
                <a:sym typeface="Century Gothic"/>
              </a:rPr>
              <a:t>domain</a:t>
            </a:r>
            <a:r>
              <a:rPr lang="my-MM" sz="1500" dirty="0">
                <a:solidFill>
                  <a:srgbClr val="374151"/>
                </a:solidFill>
                <a:latin typeface="Pyidaungsu" panose="020B0502040204020203" pitchFamily="34" charset="0"/>
                <a:cs typeface="Pyidaungsu" panose="020B0502040204020203" pitchFamily="34" charset="0"/>
                <a:sym typeface="Century Gothic"/>
              </a:rPr>
              <a:t> / </a:t>
            </a:r>
            <a:r>
              <a:rPr lang="en-US" sz="1500" dirty="0">
                <a:solidFill>
                  <a:srgbClr val="374151"/>
                </a:solidFill>
                <a:latin typeface="Pyidaungsu" panose="020B0502040204020203" pitchFamily="34" charset="0"/>
                <a:cs typeface="Pyidaungsu" panose="020B0502040204020203" pitchFamily="34" charset="0"/>
                <a:sym typeface="Century Gothic"/>
              </a:rPr>
              <a:t>URL</a:t>
            </a:r>
            <a:r>
              <a:rPr lang="my-MM" sz="1500" dirty="0">
                <a:solidFill>
                  <a:srgbClr val="374151"/>
                </a:solidFill>
                <a:latin typeface="Pyidaungsu" panose="020B0502040204020203" pitchFamily="34" charset="0"/>
                <a:cs typeface="Pyidaungsu" panose="020B0502040204020203" pitchFamily="34" charset="0"/>
                <a:sym typeface="Century Gothic"/>
              </a:rPr>
              <a:t> လိပ်စာများတွင် စာလုံးပိုထည့်၍ဖြစ်စေ၊ .</a:t>
            </a:r>
            <a:r>
              <a:rPr lang="en-US" sz="1500" dirty="0">
                <a:solidFill>
                  <a:srgbClr val="374151"/>
                </a:solidFill>
                <a:latin typeface="Pyidaungsu" panose="020B0502040204020203" pitchFamily="34" charset="0"/>
                <a:cs typeface="Pyidaungsu" panose="020B0502040204020203" pitchFamily="34" charset="0"/>
                <a:sym typeface="Century Gothic"/>
              </a:rPr>
              <a:t>channel</a:t>
            </a:r>
            <a:r>
              <a:rPr lang="my-MM" sz="1500" dirty="0">
                <a:solidFill>
                  <a:srgbClr val="374151"/>
                </a:solidFill>
                <a:latin typeface="Pyidaungsu" panose="020B0502040204020203" pitchFamily="34" charset="0"/>
                <a:cs typeface="Pyidaungsu" panose="020B0502040204020203" pitchFamily="34" charset="0"/>
                <a:sym typeface="Century Gothic"/>
              </a:rPr>
              <a:t> သို့မဟုတ်</a:t>
            </a:r>
            <a:r>
              <a:rPr lang="en-US" sz="1500" dirty="0">
                <a:solidFill>
                  <a:srgbClr val="374151"/>
                </a:solidFill>
                <a:latin typeface="Pyidaungsu" panose="020B0502040204020203" pitchFamily="34" charset="0"/>
                <a:cs typeface="Pyidaungsu" panose="020B0502040204020203" pitchFamily="34" charset="0"/>
                <a:sym typeface="Century Gothic"/>
              </a:rPr>
              <a:t> –</a:t>
            </a:r>
            <a:r>
              <a:rPr lang="en-US" sz="1500" dirty="0" err="1">
                <a:solidFill>
                  <a:srgbClr val="374151"/>
                </a:solidFill>
                <a:latin typeface="Pyidaungsu" panose="020B0502040204020203" pitchFamily="34" charset="0"/>
                <a:cs typeface="Pyidaungsu" panose="020B0502040204020203" pitchFamily="34" charset="0"/>
                <a:sym typeface="Century Gothic"/>
              </a:rPr>
              <a:t>tv</a:t>
            </a:r>
            <a:r>
              <a:rPr lang="my-MM" sz="1500" dirty="0">
                <a:solidFill>
                  <a:srgbClr val="374151"/>
                </a:solidFill>
                <a:latin typeface="Pyidaungsu" panose="020B0502040204020203" pitchFamily="34" charset="0"/>
                <a:cs typeface="Pyidaungsu" panose="020B0502040204020203" pitchFamily="34" charset="0"/>
                <a:sym typeface="Century Gothic"/>
              </a:rPr>
              <a:t> ဟူသည့် နောက်တွဲများပြောင်း၍ဖြစ်စေ 	အမှတ်တံဆိပ်အစစ်၏အမည်များကို အယောင်ဆောင်တပ်ထားလေ့ရှိသည်။</a:t>
            </a:r>
            <a:r>
              <a:rPr lang="en-US" sz="1500" dirty="0">
                <a:solidFill>
                  <a:srgbClr val="374151"/>
                </a:solidFill>
                <a:latin typeface="Pyidaungsu" panose="020B0502040204020203" pitchFamily="34" charset="0"/>
                <a:cs typeface="Pyidaungsu" panose="020B0502040204020203" pitchFamily="34" charset="0"/>
                <a:sym typeface="Century Gothic"/>
              </a:rPr>
              <a:t> </a:t>
            </a:r>
            <a:r>
              <a:rPr lang="my-MM" sz="1500" dirty="0">
                <a:solidFill>
                  <a:srgbClr val="374151"/>
                </a:solidFill>
                <a:latin typeface="Pyidaungsu" panose="020B0502040204020203" pitchFamily="34" charset="0"/>
                <a:cs typeface="Pyidaungsu" panose="020B0502040204020203" pitchFamily="34" charset="0"/>
                <a:sym typeface="Century Gothic"/>
              </a:rPr>
              <a:t>ဝဘ်ဆိုက်အတု </a:t>
            </a:r>
            <a:r>
              <a:rPr lang="en-US" sz="1500" dirty="0">
                <a:solidFill>
                  <a:srgbClr val="374151"/>
                </a:solidFill>
                <a:latin typeface="Pyidaungsu" panose="020B0502040204020203" pitchFamily="34" charset="0"/>
                <a:cs typeface="Pyidaungsu" panose="020B0502040204020203" pitchFamily="34" charset="0"/>
                <a:sym typeface="Century Gothic"/>
              </a:rPr>
              <a:t>URL </a:t>
            </a:r>
            <a:r>
              <a:rPr lang="my-MM" sz="1500" dirty="0">
                <a:solidFill>
                  <a:srgbClr val="374151"/>
                </a:solidFill>
                <a:latin typeface="Pyidaungsu" panose="020B0502040204020203" pitchFamily="34" charset="0"/>
                <a:cs typeface="Pyidaungsu" panose="020B0502040204020203" pitchFamily="34" charset="0"/>
                <a:sym typeface="Century Gothic"/>
              </a:rPr>
              <a:t>နမူနာများ -</a:t>
            </a:r>
            <a:r>
              <a:rPr lang="en-US" sz="1500" dirty="0">
                <a:solidFill>
                  <a:srgbClr val="374151"/>
                </a:solidFill>
                <a:latin typeface="Pyidaungsu" panose="020B0502040204020203" pitchFamily="34" charset="0"/>
                <a:cs typeface="Pyidaungsu" panose="020B0502040204020203" pitchFamily="34" charset="0"/>
                <a:sym typeface="Century Gothic"/>
              </a:rPr>
              <a:t> Aljazeera-tv.com, </a:t>
            </a:r>
            <a:r>
              <a:rPr lang="my-MM" sz="1500" dirty="0">
                <a:solidFill>
                  <a:srgbClr val="374151"/>
                </a:solidFill>
                <a:latin typeface="Pyidaungsu" panose="020B0502040204020203" pitchFamily="34" charset="0"/>
                <a:cs typeface="Pyidaungsu" panose="020B0502040204020203" pitchFamily="34" charset="0"/>
                <a:sym typeface="Century Gothic"/>
              </a:rPr>
              <a:t>	</a:t>
            </a:r>
            <a:r>
              <a:rPr lang="en-US" sz="1500" dirty="0">
                <a:solidFill>
                  <a:srgbClr val="374151"/>
                </a:solidFill>
                <a:latin typeface="Pyidaungsu" panose="020B0502040204020203" pitchFamily="34" charset="0"/>
                <a:cs typeface="Pyidaungsu" panose="020B0502040204020203" pitchFamily="34" charset="0"/>
                <a:sym typeface="Century Gothic"/>
              </a:rPr>
              <a:t>gmatv.com</a:t>
            </a:r>
            <a:r>
              <a:rPr lang="my-MM" sz="1500" dirty="0">
                <a:solidFill>
                  <a:srgbClr val="374151"/>
                </a:solidFill>
                <a:latin typeface="Pyidaungsu" panose="020B0502040204020203" pitchFamily="34" charset="0"/>
                <a:cs typeface="Pyidaungsu" panose="020B0502040204020203" pitchFamily="34" charset="0"/>
                <a:sym typeface="Century Gothic"/>
              </a:rPr>
              <a:t> စသဖြင့်</a:t>
            </a:r>
            <a:endParaRPr lang="en-US" sz="1500" dirty="0">
              <a:solidFill>
                <a:srgbClr val="374151"/>
              </a:solidFill>
              <a:latin typeface="Pyidaungsu" panose="020B0502040204020203" pitchFamily="34" charset="0"/>
              <a:cs typeface="Pyidaungsu" panose="020B0502040204020203" pitchFamily="34" charset="0"/>
              <a:sym typeface="Century Gothic"/>
            </a:endParaRPr>
          </a:p>
          <a:p>
            <a:pPr>
              <a:buClr>
                <a:srgbClr val="000000"/>
              </a:buClr>
              <a:buSzPts val="2000"/>
            </a:pPr>
            <a:r>
              <a:rPr lang="en-US" sz="1500" dirty="0">
                <a:solidFill>
                  <a:srgbClr val="374151"/>
                </a:solidFill>
                <a:latin typeface="Pyidaungsu" panose="020B0502040204020203" pitchFamily="34" charset="0"/>
                <a:cs typeface="Pyidaungsu" panose="020B0502040204020203" pitchFamily="34" charset="0"/>
                <a:sym typeface="Century Gothic"/>
              </a:rPr>
              <a:t>	</a:t>
            </a:r>
            <a:r>
              <a:rPr lang="en-US" sz="1500" dirty="0">
                <a:solidFill>
                  <a:srgbClr val="374151"/>
                </a:solidFill>
                <a:latin typeface="Pyidaungsu" panose="020B0502040204020203" pitchFamily="34" charset="0"/>
                <a:cs typeface="Pyidaungsu" panose="020B0502040204020203" pitchFamily="34" charset="0"/>
                <a:sym typeface="Wingdings" panose="05000000000000000000" pitchFamily="2" charset="2"/>
              </a:rPr>
              <a:t></a:t>
            </a:r>
            <a:r>
              <a:rPr lang="en-US" sz="1500" dirty="0">
                <a:solidFill>
                  <a:srgbClr val="374151"/>
                </a:solidFill>
                <a:latin typeface="Pyidaungsu" panose="020B0502040204020203" pitchFamily="34" charset="0"/>
                <a:cs typeface="Pyidaungsu" panose="020B0502040204020203" pitchFamily="34" charset="0"/>
                <a:sym typeface="Century Gothic"/>
              </a:rPr>
              <a:t> </a:t>
            </a:r>
            <a:r>
              <a:rPr lang="my-MM" sz="1500" u="sng" dirty="0">
                <a:solidFill>
                  <a:srgbClr val="374151"/>
                </a:solidFill>
                <a:latin typeface="Pyidaungsu" panose="020B0502040204020203" pitchFamily="34" charset="0"/>
                <a:cs typeface="Pyidaungsu" panose="020B0502040204020203" pitchFamily="34" charset="0"/>
                <a:sym typeface="Century Gothic"/>
              </a:rPr>
              <a:t>စာရေးသူအမည်မပါဝင်ခြင်း </a:t>
            </a:r>
            <a:r>
              <a:rPr lang="my-MM" sz="1500" dirty="0">
                <a:solidFill>
                  <a:srgbClr val="374151"/>
                </a:solidFill>
                <a:latin typeface="Pyidaungsu" panose="020B0502040204020203" pitchFamily="34" charset="0"/>
                <a:cs typeface="Pyidaungsu" panose="020B0502040204020203" pitchFamily="34" charset="0"/>
                <a:sym typeface="Century Gothic"/>
              </a:rPr>
              <a:t>-</a:t>
            </a:r>
            <a:r>
              <a:rPr lang="en-US" sz="1500" dirty="0">
                <a:solidFill>
                  <a:srgbClr val="374151"/>
                </a:solidFill>
                <a:latin typeface="Pyidaungsu" panose="020B0502040204020203" pitchFamily="34" charset="0"/>
                <a:cs typeface="Pyidaungsu" panose="020B0502040204020203" pitchFamily="34" charset="0"/>
                <a:sym typeface="Century Gothic"/>
              </a:rPr>
              <a:t> </a:t>
            </a:r>
            <a:r>
              <a:rPr lang="my-MM" sz="1500" dirty="0">
                <a:solidFill>
                  <a:srgbClr val="374151"/>
                </a:solidFill>
                <a:latin typeface="Pyidaungsu" panose="020B0502040204020203" pitchFamily="34" charset="0"/>
                <a:cs typeface="Pyidaungsu" panose="020B0502040204020203" pitchFamily="34" charset="0"/>
                <a:sym typeface="Century Gothic"/>
              </a:rPr>
              <a:t>အွန်လိုင်းတွင်ပျံ့နေသော သတင်းတစ်ခုတွင် စာရေးသူ သတင်းထောက်အမည် မပါဝင်ပါက 	ယင်းသတင်းသည်် အတုဖြစ်နိုင်သည်။ စာရေးသူအမည်ဖော်ပြခြင်းသည် တာဝန်ခံမှုရှိခြင်းပင်ဖြစ်သည်။ ဤအချက်က 	သတင်းပညာ၏ အခြေခံမူတစ်ရပ်လည်းဖြစ်သည်။</a:t>
            </a:r>
          </a:p>
          <a:p>
            <a:pPr marL="0" marR="0" lvl="0" indent="0" algn="l" rtl="0">
              <a:lnSpc>
                <a:spcPct val="100000"/>
              </a:lnSpc>
              <a:spcBef>
                <a:spcPts val="0"/>
              </a:spcBef>
              <a:spcAft>
                <a:spcPts val="0"/>
              </a:spcAft>
              <a:buClr>
                <a:srgbClr val="000000"/>
              </a:buClr>
              <a:buSzPts val="2000"/>
              <a:buFont typeface="Arial"/>
              <a:buNone/>
            </a:pPr>
            <a:endParaRPr lang="my-MM" sz="1500" dirty="0">
              <a:solidFill>
                <a:srgbClr val="374151"/>
              </a:solidFill>
              <a:latin typeface="Pyidaungsu" panose="020B0502040204020203" pitchFamily="34" charset="0"/>
              <a:cs typeface="Pyidaungsu" panose="020B0502040204020203" pitchFamily="34" charset="0"/>
              <a:sym typeface="Century Gothic"/>
            </a:endParaRPr>
          </a:p>
        </p:txBody>
      </p:sp>
    </p:spTree>
    <p:custDataLst>
      <p:tags r:id="rId1"/>
    </p:custDataLst>
    <p:extLst>
      <p:ext uri="{BB962C8B-B14F-4D97-AF65-F5344CB8AC3E}">
        <p14:creationId xmlns:p14="http://schemas.microsoft.com/office/powerpoint/2010/main" val="24034041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နမူနာဖြစ်ရပ် ၂ -</a:t>
            </a:r>
            <a:r>
              <a:rPr lang="en-US" sz="2200" dirty="0">
                <a:latin typeface="Pyidaungsu" panose="020B0502040204020203" pitchFamily="34" charset="0"/>
                <a:cs typeface="Pyidaungsu" panose="020B0502040204020203" pitchFamily="34" charset="0"/>
              </a:rPr>
              <a:t> </a:t>
            </a:r>
            <a:r>
              <a:rPr lang="my-MM" sz="2200" dirty="0">
                <a:latin typeface="Pyidaungsu" panose="020B0502040204020203" pitchFamily="34" charset="0"/>
                <a:cs typeface="Pyidaungsu" panose="020B0502040204020203" pitchFamily="34" charset="0"/>
              </a:rPr>
              <a:t>လုပ်ကြံဖန်တီး / ပြုပြင်တည်းဖြတ်ထားသည့် တင်ဆက်ချက်များအကြောင်း သင်ကြားပေးခြင်း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48514" y="1455231"/>
            <a:ext cx="8133516" cy="5078313"/>
          </a:xfrm>
          <a:prstGeom prst="rect">
            <a:avLst/>
          </a:prstGeom>
          <a:noFill/>
        </p:spPr>
        <p:txBody>
          <a:bodyPr wrap="square">
            <a:spAutoFit/>
          </a:bodyPr>
          <a:lstStyle/>
          <a:p>
            <a:pPr algn="l"/>
            <a:r>
              <a:rPr lang="my-MM" b="1" dirty="0">
                <a:solidFill>
                  <a:srgbClr val="374151"/>
                </a:solidFill>
                <a:latin typeface="Pyidaungsu" panose="020B0502040204020203" pitchFamily="34" charset="0"/>
                <a:cs typeface="Pyidaungsu" panose="020B0502040204020203" pitchFamily="34" charset="0"/>
              </a:rPr>
              <a:t>၂။ လုပ်ကြံဖန်တီး/ ပြုပြင်တည်းဖြတ်ထားသည့် တင်ဆက်ချက်များကို ဖော်ထုတ်သတ်မှတ်ခြင်း </a:t>
            </a:r>
            <a:r>
              <a:rPr lang="en-US" b="1" dirty="0">
                <a:solidFill>
                  <a:srgbClr val="374151"/>
                </a:solidFill>
                <a:latin typeface="Pyidaungsu" panose="020B0502040204020203" pitchFamily="34" charset="0"/>
                <a:cs typeface="Pyidaungsu" panose="020B0502040204020203" pitchFamily="34" charset="0"/>
              </a:rPr>
              <a:t>(</a:t>
            </a:r>
            <a:r>
              <a:rPr lang="my-MM" b="1" dirty="0">
                <a:solidFill>
                  <a:srgbClr val="374151"/>
                </a:solidFill>
                <a:latin typeface="Pyidaungsu" panose="020B0502040204020203" pitchFamily="34" charset="0"/>
                <a:cs typeface="Pyidaungsu" panose="020B0502040204020203" pitchFamily="34" charset="0"/>
              </a:rPr>
              <a:t>၂၀ မိနစ်</a:t>
            </a:r>
            <a:r>
              <a:rPr lang="en-US" b="1" dirty="0">
                <a:solidFill>
                  <a:srgbClr val="374151"/>
                </a:solidFill>
                <a:latin typeface="Pyidaungsu" panose="020B0502040204020203" pitchFamily="34" charset="0"/>
                <a:cs typeface="Pyidaungsu" panose="020B0502040204020203" pitchFamily="34" charset="0"/>
              </a:rPr>
              <a:t>)</a:t>
            </a:r>
            <a:r>
              <a:rPr lang="my-MM" b="1" dirty="0">
                <a:solidFill>
                  <a:srgbClr val="374151"/>
                </a:solidFill>
                <a:latin typeface="Pyidaungsu" panose="020B0502040204020203" pitchFamily="34" charset="0"/>
                <a:cs typeface="Pyidaungsu" panose="020B0502040204020203" pitchFamily="34" charset="0"/>
              </a:rPr>
              <a:t> -</a:t>
            </a:r>
            <a:endParaRPr lang="en-US" b="1" dirty="0">
              <a:solidFill>
                <a:srgbClr val="374151"/>
              </a:solidFill>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dirty="0">
                <a:solidFill>
                  <a:srgbClr val="374151"/>
                </a:solidFill>
                <a:latin typeface="Pyidaungsu" panose="020B0502040204020203" pitchFamily="34" charset="0"/>
                <a:cs typeface="Pyidaungsu" panose="020B0502040204020203" pitchFamily="34" charset="0"/>
              </a:rPr>
              <a:t>သင့်ကျောင်းသားများအား အင်တာနက်ကို လှန်လှော ကြည့်ရှုခိုင်းပါ သို့မဟုတ် သင် ပေးထားသည့် သတင်းစာများကို ဖတ်ခိုင်းပြီး သင် ယခုတင်ဖော်ပြသွားခဲ့သည့် လက္ခဏာရပ်အချို့ကို ရှာဖွေကြည့်ခိုင်းပါ။</a:t>
            </a:r>
            <a:endParaRPr lang="en-US" dirty="0">
              <a:solidFill>
                <a:srgbClr val="374151"/>
              </a:solidFill>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r>
              <a:rPr lang="my-MM" dirty="0">
                <a:solidFill>
                  <a:srgbClr val="374151"/>
                </a:solidFill>
                <a:latin typeface="Pyidaungsu" panose="020B0502040204020203" pitchFamily="34" charset="0"/>
                <a:cs typeface="Pyidaungsu" panose="020B0502040204020203" pitchFamily="34" charset="0"/>
              </a:rPr>
              <a:t>ဤလုပ်ငန်းသည် အနည်းဆုံး မိနစ် ၂၀ ခန့်ကြာနိုင်သောကြောင့် အိမ်စာအနေဖြင့် ပြုလုပ်ခိုင်းနိုင်သည်။</a:t>
            </a:r>
            <a:endParaRPr lang="en-US" dirty="0">
              <a:solidFill>
                <a:srgbClr val="374151"/>
              </a:solidFill>
              <a:latin typeface="Pyidaungsu" panose="020B0502040204020203" pitchFamily="34" charset="0"/>
              <a:cs typeface="Pyidaungsu" panose="020B0502040204020203" pitchFamily="34" charset="0"/>
            </a:endParaRPr>
          </a:p>
          <a:p>
            <a:pPr algn="l"/>
            <a:endParaRPr lang="en-US" b="1" i="1" dirty="0">
              <a:solidFill>
                <a:srgbClr val="374151"/>
              </a:solidFill>
              <a:latin typeface="Pyidaungsu" panose="020B0502040204020203" pitchFamily="34" charset="0"/>
              <a:cs typeface="Pyidaungsu" panose="020B0502040204020203" pitchFamily="34" charset="0"/>
            </a:endParaRPr>
          </a:p>
          <a:p>
            <a:pPr algn="l"/>
            <a:r>
              <a:rPr lang="my-MM" b="1" dirty="0">
                <a:solidFill>
                  <a:srgbClr val="374151"/>
                </a:solidFill>
                <a:latin typeface="Pyidaungsu" panose="020B0502040204020203" pitchFamily="34" charset="0"/>
                <a:cs typeface="Pyidaungsu" panose="020B0502040204020203" pitchFamily="34" charset="0"/>
              </a:rPr>
              <a:t>၃။ ဆွေးနွေးဖလှယ်ခြင်း </a:t>
            </a:r>
            <a:r>
              <a:rPr lang="en-US" b="1" i="0" dirty="0">
                <a:solidFill>
                  <a:srgbClr val="374151"/>
                </a:solidFill>
                <a:effectLst/>
                <a:latin typeface="Pyidaungsu" panose="020B0502040204020203" pitchFamily="34" charset="0"/>
                <a:cs typeface="Pyidaungsu" panose="020B0502040204020203" pitchFamily="34" charset="0"/>
              </a:rPr>
              <a:t>(</a:t>
            </a:r>
            <a:r>
              <a:rPr lang="my-MM" b="1" i="0" dirty="0">
                <a:solidFill>
                  <a:srgbClr val="374151"/>
                </a:solidFill>
                <a:effectLst/>
                <a:latin typeface="Pyidaungsu" panose="020B0502040204020203" pitchFamily="34" charset="0"/>
                <a:cs typeface="Pyidaungsu" panose="020B0502040204020203" pitchFamily="34" charset="0"/>
              </a:rPr>
              <a:t>၁၅ မိနစ်</a:t>
            </a:r>
            <a:r>
              <a:rPr lang="en-US" b="1" i="0" dirty="0">
                <a:solidFill>
                  <a:srgbClr val="374151"/>
                </a:solidFill>
                <a:effectLst/>
                <a:latin typeface="Pyidaungsu" panose="020B0502040204020203" pitchFamily="34" charset="0"/>
                <a:cs typeface="Pyidaungsu" panose="020B0502040204020203" pitchFamily="34" charset="0"/>
              </a:rPr>
              <a:t>)</a:t>
            </a:r>
            <a:r>
              <a:rPr lang="my-MM" b="1" i="0" dirty="0">
                <a:solidFill>
                  <a:srgbClr val="374151"/>
                </a:solidFill>
                <a:effectLst/>
                <a:latin typeface="Pyidaungsu" panose="020B0502040204020203" pitchFamily="34" charset="0"/>
                <a:cs typeface="Pyidaungsu" panose="020B0502040204020203" pitchFamily="34" charset="0"/>
              </a:rPr>
              <a:t>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 </a:t>
            </a:r>
            <a:endParaRPr lang="en-US" b="0" i="0" dirty="0">
              <a:solidFill>
                <a:srgbClr val="374151"/>
              </a:solidFill>
              <a:effectLst/>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my-MM" dirty="0">
                <a:solidFill>
                  <a:srgbClr val="374151"/>
                </a:solidFill>
                <a:latin typeface="Pyidaungsu" panose="020B0502040204020203" pitchFamily="34" charset="0"/>
                <a:cs typeface="Pyidaungsu" panose="020B0502040204020203" pitchFamily="34" charset="0"/>
              </a:rPr>
              <a:t>၄င်းတို့၏ ရှာဖွေတွေ့ရှိချက်များပေါ် အခြေခံသည့် အတန်းတွင်းဆွေးနွေးပွဲတစ်ခုကို ကူညီလမ်းညွှန်ပေးပါ။ </a:t>
            </a:r>
            <a:endParaRPr lang="en-US" b="0" i="0" dirty="0">
              <a:solidFill>
                <a:srgbClr val="374151"/>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b="0" i="0" dirty="0">
                <a:solidFill>
                  <a:srgbClr val="374151"/>
                </a:solidFill>
                <a:effectLst/>
                <a:latin typeface="Pyidaungsu" panose="020B0502040204020203" pitchFamily="34" charset="0"/>
                <a:cs typeface="Pyidaungsu" panose="020B0502040204020203" pitchFamily="34" charset="0"/>
              </a:rPr>
              <a:t>ပေးအပ်ထားသော တင်ဆက်များအနက်မှ မည်သည်မှာ လုပ်ကြံဖန်တီး / ပြုပြင်တည်းဖြတ်ထားကြောင်း သဘောပေါက်နားလည်စေရန် အသုံးပြုနိုင်သည့် ယေဘုယျနည်းဗျူဟာများကို ဆွေးနွေးပါ။ </a:t>
            </a:r>
            <a:r>
              <a:rPr lang="en-US" b="0" i="0" dirty="0">
                <a:solidFill>
                  <a:srgbClr val="374151"/>
                </a:solidFill>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r>
              <a:rPr lang="my-MM" b="0" i="0" dirty="0">
                <a:solidFill>
                  <a:srgbClr val="374151"/>
                </a:solidFill>
                <a:effectLst/>
                <a:latin typeface="Pyidaungsu" panose="020B0502040204020203" pitchFamily="34" charset="0"/>
                <a:cs typeface="Pyidaungsu" panose="020B0502040204020203" pitchFamily="34" charset="0"/>
              </a:rPr>
              <a:t>၄င်းသတင်းမှားများ၏ ရည်ရွယ်ချက်မှာ များသောအားဖြင့် ပရိသတ် သို့မဟုတ် စာဖတ်သူများကို လှည့်ဖြားရန်နှင့် အထင်မြင်မှားစေရန်ဖြစ်ကြောင်း အလေးပေးဖော်ပြပါ။</a:t>
            </a:r>
            <a:endParaRPr lang="en-US" b="0" i="0" dirty="0">
              <a:solidFill>
                <a:srgbClr val="374151"/>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endParaRPr lang="en-US" b="0" i="0" dirty="0">
              <a:solidFill>
                <a:srgbClr val="374151"/>
              </a:solidFill>
              <a:effectLst/>
              <a:latin typeface="Pyidaungsu" panose="020B0502040204020203" pitchFamily="34" charset="0"/>
              <a:cs typeface="Pyidaungsu" panose="020B0502040204020203" pitchFamily="34" charset="0"/>
            </a:endParaRPr>
          </a:p>
          <a:p>
            <a:pPr algn="l"/>
            <a:endParaRPr lang="en-US" b="0" i="0" dirty="0">
              <a:solidFill>
                <a:srgbClr val="374151"/>
              </a:solidFill>
              <a:effectLst/>
              <a:latin typeface="Pyidaungsu" panose="020B0502040204020203" pitchFamily="34" charset="0"/>
              <a:cs typeface="Pyidaungsu" panose="020B0502040204020203" pitchFamily="34" charset="0"/>
            </a:endParaRPr>
          </a:p>
        </p:txBody>
      </p:sp>
      <p:sp>
        <p:nvSpPr>
          <p:cNvPr id="2" name="TextBox 1">
            <a:extLst>
              <a:ext uri="{FF2B5EF4-FFF2-40B4-BE49-F238E27FC236}">
                <a16:creationId xmlns:a16="http://schemas.microsoft.com/office/drawing/2014/main" id="{9E01647E-A10A-4651-6EFC-9410C64106D9}"/>
              </a:ext>
            </a:extLst>
          </p:cNvPr>
          <p:cNvSpPr txBox="1"/>
          <p:nvPr/>
        </p:nvSpPr>
        <p:spPr>
          <a:xfrm>
            <a:off x="9158917" y="1229298"/>
            <a:ext cx="2612170" cy="4770537"/>
          </a:xfrm>
          <a:prstGeom prst="rect">
            <a:avLst/>
          </a:prstGeom>
          <a:solidFill>
            <a:schemeClr val="accent1">
              <a:lumMod val="20000"/>
              <a:lumOff val="80000"/>
            </a:schemeClr>
          </a:solidFill>
        </p:spPr>
        <p:txBody>
          <a:bodyPr wrap="square" rtlCol="0">
            <a:spAutoFit/>
          </a:bodyPr>
          <a:lstStyle/>
          <a:p>
            <a:r>
              <a:rPr lang="my-MM" sz="1600" b="1" i="1" dirty="0">
                <a:solidFill>
                  <a:srgbClr val="374151"/>
                </a:solidFill>
                <a:latin typeface="Pyidaungsu" panose="020B0502040204020203" pitchFamily="34" charset="0"/>
                <a:cs typeface="Pyidaungsu" panose="020B0502040204020203" pitchFamily="34" charset="0"/>
                <a:sym typeface="Century Gothic"/>
              </a:rPr>
              <a:t>သင့်ကျောင်းသားများကို ပြောပါ -</a:t>
            </a:r>
          </a:p>
          <a:p>
            <a:r>
              <a:rPr lang="my-MM" sz="1600" dirty="0">
                <a:solidFill>
                  <a:srgbClr val="374151"/>
                </a:solidFill>
                <a:latin typeface="Pyidaungsu" panose="020B0502040204020203" pitchFamily="34" charset="0"/>
                <a:cs typeface="Pyidaungsu" panose="020B0502040204020203" pitchFamily="34" charset="0"/>
                <a:sym typeface="Century Gothic"/>
              </a:rPr>
              <a:t>လုပ်ကြံဖန်တီးထားသော တင်ဆက်ချက်များကို ခွဲခြမ်းစိတ်ဖြာခြင်းဆိုသည်မှာ သင်္ကေတများကို လိုက်ရှာခြင်းဖြစ်သည်။ ၄င်းသင်္ကေတများတွင် ပါဝင်သည် -</a:t>
            </a:r>
            <a:endParaRPr lang="en-US" sz="1600" dirty="0">
              <a:solidFill>
                <a:srgbClr val="374151"/>
              </a:solidFill>
              <a:latin typeface="Pyidaungsu" panose="020B0502040204020203" pitchFamily="34" charset="0"/>
              <a:cs typeface="Pyidaungsu" panose="020B0502040204020203" pitchFamily="34" charset="0"/>
              <a:sym typeface="Century Gothic"/>
            </a:endParaRPr>
          </a:p>
          <a:p>
            <a:pPr marL="285750" indent="-28575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သဒ္ဒါအမှားများ</a:t>
            </a:r>
            <a:endParaRPr lang="en-US" sz="1600" dirty="0">
              <a:solidFill>
                <a:srgbClr val="374151"/>
              </a:solidFill>
              <a:latin typeface="Pyidaungsu" panose="020B0502040204020203" pitchFamily="34" charset="0"/>
              <a:cs typeface="Pyidaungsu" panose="020B0502040204020203" pitchFamily="34" charset="0"/>
              <a:sym typeface="Century Gothic"/>
            </a:endParaRPr>
          </a:p>
          <a:p>
            <a:pPr marL="285750" indent="-28575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သံသယဖြစ်ဖွယ် </a:t>
            </a:r>
            <a:r>
              <a:rPr lang="en-US" sz="1600" dirty="0">
                <a:solidFill>
                  <a:srgbClr val="374151"/>
                </a:solidFill>
                <a:latin typeface="Pyidaungsu" panose="020B0502040204020203" pitchFamily="34" charset="0"/>
                <a:cs typeface="Pyidaungsu" panose="020B0502040204020203" pitchFamily="34" charset="0"/>
                <a:sym typeface="Century Gothic"/>
              </a:rPr>
              <a:t>URL</a:t>
            </a:r>
            <a:r>
              <a:rPr lang="my-MM" sz="1600" dirty="0">
                <a:solidFill>
                  <a:srgbClr val="374151"/>
                </a:solidFill>
                <a:latin typeface="Pyidaungsu" panose="020B0502040204020203" pitchFamily="34" charset="0"/>
                <a:cs typeface="Pyidaungsu" panose="020B0502040204020203" pitchFamily="34" charset="0"/>
                <a:sym typeface="Century Gothic"/>
              </a:rPr>
              <a:t> လိပ်စာများ</a:t>
            </a:r>
            <a:r>
              <a:rPr lang="en-US" sz="1600" dirty="0">
                <a:solidFill>
                  <a:srgbClr val="374151"/>
                </a:solidFill>
                <a:latin typeface="Pyidaungsu" panose="020B0502040204020203" pitchFamily="34" charset="0"/>
                <a:cs typeface="Pyidaungsu" panose="020B0502040204020203" pitchFamily="34" charset="0"/>
                <a:sym typeface="Century Gothic"/>
              </a:rPr>
              <a:t> </a:t>
            </a:r>
          </a:p>
          <a:p>
            <a:pPr marL="285750" indent="-28575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စာရေးသူအမည် သို့မဟုတ် အယ်ဒီတာအမည် မပါဝင်</a:t>
            </a:r>
            <a:endParaRPr lang="en-US" sz="1600" dirty="0">
              <a:solidFill>
                <a:srgbClr val="374151"/>
              </a:solidFill>
              <a:latin typeface="Pyidaungsu" panose="020B0502040204020203" pitchFamily="34" charset="0"/>
              <a:cs typeface="Pyidaungsu" panose="020B0502040204020203" pitchFamily="34" charset="0"/>
              <a:sym typeface="Century Gothic"/>
            </a:endParaRPr>
          </a:p>
          <a:p>
            <a:pPr marL="285750" indent="-28575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ဝဘ်ဆိုက်စာမျက်နှာတွင် </a:t>
            </a:r>
            <a:r>
              <a:rPr lang="en-US" sz="1600" dirty="0">
                <a:solidFill>
                  <a:srgbClr val="374151"/>
                </a:solidFill>
                <a:latin typeface="Pyidaungsu" panose="020B0502040204020203" pitchFamily="34" charset="0"/>
                <a:cs typeface="Pyidaungsu" panose="020B0502040204020203" pitchFamily="34" charset="0"/>
                <a:sym typeface="Century Gothic"/>
              </a:rPr>
              <a:t>About / About US</a:t>
            </a:r>
            <a:r>
              <a:rPr lang="my-MM" sz="1600" dirty="0">
                <a:solidFill>
                  <a:srgbClr val="374151"/>
                </a:solidFill>
                <a:latin typeface="Pyidaungsu" panose="020B0502040204020203" pitchFamily="34" charset="0"/>
                <a:cs typeface="Pyidaungsu" panose="020B0502040204020203" pitchFamily="34" charset="0"/>
                <a:sym typeface="Century Gothic"/>
              </a:rPr>
              <a:t> (မိမိတို့အကြောင်း / ဆက်သွယ်ရန်) စာမျက်နှာ ပျောက်နေသည် </a:t>
            </a:r>
            <a:r>
              <a:rPr lang="en-US" sz="1600" dirty="0">
                <a:solidFill>
                  <a:srgbClr val="374151"/>
                </a:solidFill>
                <a:latin typeface="Pyidaungsu" panose="020B0502040204020203" pitchFamily="34" charset="0"/>
                <a:cs typeface="Pyidaungsu" panose="020B0502040204020203" pitchFamily="34" charset="0"/>
                <a:sym typeface="Century Gothic"/>
              </a:rPr>
              <a:t> </a:t>
            </a:r>
            <a:endParaRPr lang="en-US" sz="1600" dirty="0">
              <a:solidFill>
                <a:srgbClr val="374151"/>
              </a:solidFill>
              <a:latin typeface="Pyidaungsu" panose="020B0502040204020203" pitchFamily="34" charset="0"/>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35765926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4488"/>
            <a:ext cx="11350193" cy="455408"/>
          </a:xfrm>
        </p:spPr>
        <p:txBody>
          <a:bodyPr>
            <a:noAutofit/>
          </a:bodyPr>
          <a:lstStyle/>
          <a:p>
            <a:r>
              <a:rPr lang="my-MM" sz="2200" dirty="0">
                <a:latin typeface="Pyidaungsu" panose="020B0502040204020203" pitchFamily="34" charset="0"/>
                <a:cs typeface="Pyidaungsu" panose="020B0502040204020203" pitchFamily="34" charset="0"/>
              </a:rPr>
              <a:t>နမူနာဖြစ်ရပ် ၂ -</a:t>
            </a:r>
            <a:r>
              <a:rPr lang="en-US" sz="2200" dirty="0">
                <a:latin typeface="Pyidaungsu" panose="020B0502040204020203" pitchFamily="34" charset="0"/>
                <a:cs typeface="Pyidaungsu" panose="020B0502040204020203" pitchFamily="34" charset="0"/>
              </a:rPr>
              <a:t> </a:t>
            </a:r>
            <a:r>
              <a:rPr lang="my-MM" sz="2200" dirty="0">
                <a:latin typeface="Pyidaungsu" panose="020B0502040204020203" pitchFamily="34" charset="0"/>
                <a:cs typeface="Pyidaungsu" panose="020B0502040204020203" pitchFamily="34" charset="0"/>
              </a:rPr>
              <a:t>လုပ်ကြံဖန်တီး / ပြုပြင်တည်းဖြတ်ထားသည့် တင်ဆက်ချက်များအကြောင်း သင်ကြားပေးခြင်း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20894" y="961731"/>
            <a:ext cx="11206502" cy="5032147"/>
          </a:xfrm>
          <a:prstGeom prst="rect">
            <a:avLst/>
          </a:prstGeom>
          <a:noFill/>
        </p:spPr>
        <p:txBody>
          <a:bodyPr wrap="square">
            <a:spAutoFit/>
          </a:bodyPr>
          <a:lstStyle/>
          <a:p>
            <a:pPr algn="l"/>
            <a:r>
              <a:rPr lang="my-MM" sz="1700" b="1" i="1" dirty="0">
                <a:solidFill>
                  <a:srgbClr val="374151"/>
                </a:solidFill>
                <a:latin typeface="Pyidaungsu" panose="020B0502040204020203" pitchFamily="34" charset="0"/>
                <a:cs typeface="Pyidaungsu" panose="020B0502040204020203" pitchFamily="34" charset="0"/>
              </a:rPr>
              <a:t>လုပ်ငန်းအဆင့်များ - </a:t>
            </a:r>
          </a:p>
          <a:p>
            <a:pPr algn="l"/>
            <a:endParaRPr lang="my-MM" sz="1700" b="1" i="1" dirty="0">
              <a:solidFill>
                <a:srgbClr val="374151"/>
              </a:solidFill>
              <a:effectLst/>
              <a:latin typeface="Pyidaungsu" panose="020B0502040204020203" pitchFamily="34" charset="0"/>
              <a:cs typeface="Pyidaungsu" panose="020B0502040204020203" pitchFamily="34" charset="0"/>
            </a:endParaRPr>
          </a:p>
          <a:p>
            <a:pPr algn="l"/>
            <a:r>
              <a:rPr lang="my-MM" sz="1700" b="1" dirty="0">
                <a:solidFill>
                  <a:srgbClr val="374151"/>
                </a:solidFill>
                <a:latin typeface="Pyidaungsu" panose="020B0502040204020203" pitchFamily="34" charset="0"/>
                <a:cs typeface="Pyidaungsu" panose="020B0502040204020203" pitchFamily="34" charset="0"/>
              </a:rPr>
              <a:t>၄။ </a:t>
            </a:r>
            <a:r>
              <a:rPr lang="my-MM" sz="1700" b="1" i="0" dirty="0">
                <a:solidFill>
                  <a:srgbClr val="374151"/>
                </a:solidFill>
                <a:effectLst/>
                <a:latin typeface="Pyidaungsu" panose="020B0502040204020203" pitchFamily="34" charset="0"/>
                <a:cs typeface="Pyidaungsu" panose="020B0502040204020203" pitchFamily="34" charset="0"/>
              </a:rPr>
              <a:t>ပြန်လည်သုံးသပ်ခြင်း </a:t>
            </a:r>
            <a:r>
              <a:rPr lang="en-US" sz="1700" b="1" i="0" dirty="0">
                <a:solidFill>
                  <a:srgbClr val="374151"/>
                </a:solidFill>
                <a:effectLst/>
                <a:latin typeface="Pyidaungsu" panose="020B0502040204020203" pitchFamily="34" charset="0"/>
                <a:cs typeface="Pyidaungsu" panose="020B0502040204020203" pitchFamily="34" charset="0"/>
              </a:rPr>
              <a:t>(</a:t>
            </a:r>
            <a:r>
              <a:rPr lang="my-MM" sz="1700" b="1" i="0" dirty="0">
                <a:solidFill>
                  <a:srgbClr val="374151"/>
                </a:solidFill>
                <a:effectLst/>
                <a:latin typeface="Pyidaungsu" panose="020B0502040204020203" pitchFamily="34" charset="0"/>
                <a:cs typeface="Pyidaungsu" panose="020B0502040204020203" pitchFamily="34" charset="0"/>
              </a:rPr>
              <a:t>၁၀ မိနစ်</a:t>
            </a:r>
            <a:r>
              <a:rPr lang="en-US" sz="1700" b="1" i="0" dirty="0">
                <a:solidFill>
                  <a:srgbClr val="374151"/>
                </a:solidFill>
                <a:effectLst/>
                <a:latin typeface="Pyidaungsu" panose="020B0502040204020203" pitchFamily="34" charset="0"/>
                <a:cs typeface="Pyidaungsu" panose="020B0502040204020203" pitchFamily="34" charset="0"/>
              </a:rPr>
              <a:t>)</a:t>
            </a:r>
            <a:r>
              <a:rPr lang="my-MM" sz="1700" b="1" i="0" dirty="0">
                <a:solidFill>
                  <a:srgbClr val="374151"/>
                </a:solidFill>
                <a:effectLst/>
                <a:latin typeface="Pyidaungsu" panose="020B0502040204020203" pitchFamily="34" charset="0"/>
                <a:cs typeface="Pyidaungsu" panose="020B0502040204020203" pitchFamily="34" charset="0"/>
              </a:rPr>
              <a:t> -</a:t>
            </a:r>
            <a:r>
              <a:rPr lang="en-US" sz="1700" b="0" i="0" dirty="0">
                <a:solidFill>
                  <a:srgbClr val="374151"/>
                </a:solidFill>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r>
              <a:rPr lang="my-MM" sz="1700" b="0" i="0" dirty="0">
                <a:solidFill>
                  <a:srgbClr val="374151"/>
                </a:solidFill>
                <a:effectLst/>
                <a:latin typeface="Pyidaungsu" panose="020B0502040204020203" pitchFamily="34" charset="0"/>
                <a:cs typeface="Pyidaungsu" panose="020B0502040204020203" pitchFamily="34" charset="0"/>
              </a:rPr>
              <a:t>ပြန်လည်သုံးသပ်ဆွေးနွေးပွဲတစ်ခု ပြုလုပ်ခြင်းဖြင့် ဤလုပ်ငန်းကို အဆုံးသတ်ပါ -</a:t>
            </a:r>
            <a:endParaRPr lang="en-US" sz="1700" b="0" i="0" dirty="0">
              <a:solidFill>
                <a:srgbClr val="374151"/>
              </a:solidFill>
              <a:effectLst/>
              <a:latin typeface="Pyidaungsu" panose="020B0502040204020203" pitchFamily="34" charset="0"/>
              <a:cs typeface="Pyidaungsu" panose="020B0502040204020203" pitchFamily="34" charset="0"/>
            </a:endParaRPr>
          </a:p>
          <a:p>
            <a:pPr lvl="1" algn="l">
              <a:spcBef>
                <a:spcPts val="600"/>
              </a:spcBef>
            </a:pPr>
            <a:r>
              <a:rPr lang="my-MM" sz="1700" b="0" i="0" dirty="0">
                <a:solidFill>
                  <a:srgbClr val="374151"/>
                </a:solidFill>
                <a:effectLst/>
                <a:latin typeface="Pyidaungsu" panose="020B0502040204020203" pitchFamily="34" charset="0"/>
                <a:cs typeface="Pyidaungsu" panose="020B0502040204020203" pitchFamily="34" charset="0"/>
              </a:rPr>
              <a:t>၁)	ကျောင်းသားများကို ရရှိလာသော နည်းပညာများအား အနာဂတ် သတင်းများဖတ်ရှုရာတွင် မည်ကဲ့သို့ 	အသုံးချနိုင်မည်ကို မေးမြန်းပါ။</a:t>
            </a:r>
            <a:r>
              <a:rPr lang="en-US" sz="1700" b="0" i="0" dirty="0">
                <a:solidFill>
                  <a:srgbClr val="374151"/>
                </a:solidFill>
                <a:effectLst/>
                <a:latin typeface="Pyidaungsu" panose="020B0502040204020203" pitchFamily="34" charset="0"/>
                <a:cs typeface="Pyidaungsu" panose="020B0502040204020203" pitchFamily="34" charset="0"/>
              </a:rPr>
              <a:t> (</a:t>
            </a:r>
            <a:r>
              <a:rPr lang="my-MM" sz="1700" b="0" i="0" dirty="0">
                <a:solidFill>
                  <a:srgbClr val="374151"/>
                </a:solidFill>
                <a:effectLst/>
                <a:latin typeface="Pyidaungsu" panose="020B0502040204020203" pitchFamily="34" charset="0"/>
                <a:cs typeface="Pyidaungsu" panose="020B0502040204020203" pitchFamily="34" charset="0"/>
              </a:rPr>
              <a:t>အွန်လိုင်းပေါ်တွင်ဖြစ်စေ အွန်လိုင်းပြင်ပတွင်ဖြစ်စေ</a:t>
            </a:r>
            <a:r>
              <a:rPr lang="en-US" sz="1700" b="0" i="0" dirty="0">
                <a:solidFill>
                  <a:srgbClr val="374151"/>
                </a:solidFill>
                <a:effectLst/>
                <a:latin typeface="Pyidaungsu" panose="020B0502040204020203" pitchFamily="34" charset="0"/>
                <a:cs typeface="Pyidaungsu" panose="020B0502040204020203" pitchFamily="34" charset="0"/>
              </a:rPr>
              <a:t>) </a:t>
            </a:r>
          </a:p>
          <a:p>
            <a:pPr lvl="1" algn="l">
              <a:spcBef>
                <a:spcPts val="600"/>
              </a:spcBef>
            </a:pPr>
            <a:r>
              <a:rPr lang="my-MM" sz="1700" b="0" i="0" dirty="0">
                <a:solidFill>
                  <a:srgbClr val="374151"/>
                </a:solidFill>
                <a:effectLst/>
                <a:latin typeface="Pyidaungsu" panose="020B0502040204020203" pitchFamily="34" charset="0"/>
                <a:cs typeface="Pyidaungsu" panose="020B0502040204020203" pitchFamily="34" charset="0"/>
              </a:rPr>
              <a:t>၂)	၄င်းတို့အား လှည့်ဖြားခံရခြင်းကို သတိပြုမိခြင်းနှင့် ရှောင်ရှားခြင်းအတွက် နည်းဗျူဟာများ မျှဝေခိုင်းပါ။ </a:t>
            </a:r>
            <a:endParaRPr lang="en-US" sz="1700" b="0" i="0" dirty="0">
              <a:solidFill>
                <a:srgbClr val="374151"/>
              </a:solidFill>
              <a:effectLst/>
              <a:latin typeface="Pyidaungsu" panose="020B0502040204020203" pitchFamily="34" charset="0"/>
              <a:cs typeface="Pyidaungsu" panose="020B0502040204020203" pitchFamily="34" charset="0"/>
            </a:endParaRPr>
          </a:p>
          <a:p>
            <a:pPr lvl="1" algn="l">
              <a:spcBef>
                <a:spcPts val="600"/>
              </a:spcBef>
            </a:pPr>
            <a:r>
              <a:rPr lang="my-MM" sz="1700" b="0" i="0" dirty="0">
                <a:solidFill>
                  <a:srgbClr val="374151"/>
                </a:solidFill>
                <a:effectLst/>
                <a:latin typeface="Pyidaungsu" panose="020B0502040204020203" pitchFamily="34" charset="0"/>
                <a:cs typeface="Pyidaungsu" panose="020B0502040204020203" pitchFamily="34" charset="0"/>
              </a:rPr>
              <a:t>၃)	အွန်လိုင်းတင်ဆက်ချက်များကို အသုံးပြုကြည့်ရှုရာတွင် လေးနက်စွာ ဆန်းစစ်ဝေဖန်ခြင်း၏ အရေးပါပုံကို ဆွေးနွေးပါ။</a:t>
            </a:r>
            <a:endParaRPr lang="en-US" sz="1700" b="0" i="0" dirty="0">
              <a:solidFill>
                <a:srgbClr val="374151"/>
              </a:solidFill>
              <a:effectLst/>
              <a:latin typeface="Pyidaungsu" panose="020B0502040204020203" pitchFamily="34" charset="0"/>
              <a:cs typeface="Pyidaungsu" panose="020B0502040204020203" pitchFamily="34" charset="0"/>
            </a:endParaRPr>
          </a:p>
          <a:p>
            <a:pPr marL="742950" lvl="1" indent="-285750" algn="l">
              <a:buFont typeface="+mj-lt"/>
              <a:buAutoNum type="arabicPeriod"/>
            </a:pPr>
            <a:endParaRPr lang="en-US" sz="1700" b="0" i="0" dirty="0">
              <a:solidFill>
                <a:srgbClr val="374151"/>
              </a:solidFill>
              <a:effectLst/>
              <a:latin typeface="Pyidaungsu" panose="020B0502040204020203" pitchFamily="34" charset="0"/>
              <a:cs typeface="Pyidaungsu" panose="020B0502040204020203" pitchFamily="34" charset="0"/>
            </a:endParaRPr>
          </a:p>
          <a:p>
            <a:pPr algn="l"/>
            <a:r>
              <a:rPr lang="my-MM" sz="1700" b="1" dirty="0">
                <a:solidFill>
                  <a:srgbClr val="374151"/>
                </a:solidFill>
                <a:latin typeface="Pyidaungsu" panose="020B0502040204020203" pitchFamily="34" charset="0"/>
                <a:cs typeface="Pyidaungsu" panose="020B0502040204020203" pitchFamily="34" charset="0"/>
              </a:rPr>
              <a:t>၅။ အိမ်စာလုပ်ငန်းတာဝန် </a:t>
            </a:r>
            <a:r>
              <a:rPr lang="en-US" sz="1700" b="1" i="0" dirty="0">
                <a:solidFill>
                  <a:srgbClr val="374151"/>
                </a:solidFill>
                <a:effectLst/>
                <a:latin typeface="Pyidaungsu" panose="020B0502040204020203" pitchFamily="34" charset="0"/>
                <a:cs typeface="Pyidaungsu" panose="020B0502040204020203" pitchFamily="34" charset="0"/>
              </a:rPr>
              <a:t>(</a:t>
            </a:r>
            <a:r>
              <a:rPr lang="my-MM" sz="1700" b="1" i="0" dirty="0">
                <a:solidFill>
                  <a:srgbClr val="374151"/>
                </a:solidFill>
                <a:effectLst/>
                <a:latin typeface="Pyidaungsu" panose="020B0502040204020203" pitchFamily="34" charset="0"/>
                <a:cs typeface="Pyidaungsu" panose="020B0502040204020203" pitchFamily="34" charset="0"/>
              </a:rPr>
              <a:t>စိတ်ကြိုက်</a:t>
            </a:r>
            <a:r>
              <a:rPr lang="en-US" sz="1700" b="1" i="0" dirty="0">
                <a:solidFill>
                  <a:srgbClr val="374151"/>
                </a:solidFill>
                <a:effectLst/>
                <a:latin typeface="Pyidaungsu" panose="020B0502040204020203" pitchFamily="34" charset="0"/>
                <a:cs typeface="Pyidaungsu" panose="020B0502040204020203" pitchFamily="34" charset="0"/>
              </a:rPr>
              <a:t>):</a:t>
            </a:r>
            <a:r>
              <a:rPr lang="en-US" sz="1700" b="0" i="0" dirty="0">
                <a:solidFill>
                  <a:srgbClr val="374151"/>
                </a:solidFill>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r>
              <a:rPr lang="my-MM" sz="1700" b="0" i="0" dirty="0">
                <a:solidFill>
                  <a:srgbClr val="374151"/>
                </a:solidFill>
                <a:effectLst/>
                <a:latin typeface="Pyidaungsu" panose="020B0502040204020203" pitchFamily="34" charset="0"/>
                <a:cs typeface="Pyidaungsu" panose="020B0502040204020203" pitchFamily="34" charset="0"/>
              </a:rPr>
              <a:t>နောက်ဆက်တွဲ လုပ်ငန်းတာဝန် တစ်ခုအနေဖြင့် ကျောင်းသားများအား လုပ်ကြံဖန်တီးထားသော တင်ဆက်ချက် ဥပမာများကို ထပ်မံ ရှာဖွေ ယူဆောင်လာခိုင်းနိုင်သည်။  </a:t>
            </a:r>
            <a:endParaRPr lang="en-US" sz="1700" b="0" i="0" dirty="0">
              <a:solidFill>
                <a:srgbClr val="374151"/>
              </a:solidFill>
              <a:effectLst/>
              <a:latin typeface="Pyidaungsu" panose="020B0502040204020203" pitchFamily="34" charset="0"/>
              <a:cs typeface="Pyidaungsu" panose="020B0502040204020203" pitchFamily="34" charset="0"/>
            </a:endParaRPr>
          </a:p>
          <a:p>
            <a:pPr algn="l">
              <a:buFont typeface="+mj-lt"/>
              <a:buAutoNum type="arabicPeriod"/>
            </a:pPr>
            <a:endParaRPr lang="en-US" sz="1700" dirty="0">
              <a:solidFill>
                <a:srgbClr val="374151"/>
              </a:solidFill>
              <a:latin typeface="Pyidaungsu" panose="020B0502040204020203" pitchFamily="34" charset="0"/>
              <a:cs typeface="Pyidaungsu" panose="020B0502040204020203" pitchFamily="34" charset="0"/>
            </a:endParaRPr>
          </a:p>
          <a:p>
            <a:pPr algn="l"/>
            <a:r>
              <a:rPr lang="my-MM" sz="1700" b="1" dirty="0">
                <a:solidFill>
                  <a:srgbClr val="374151"/>
                </a:solidFill>
                <a:latin typeface="Pyidaungsu" panose="020B0502040204020203" pitchFamily="34" charset="0"/>
                <a:cs typeface="Pyidaungsu" panose="020B0502040204020203" pitchFamily="34" charset="0"/>
              </a:rPr>
              <a:t>နောက်ဆုံးရလဒ် -</a:t>
            </a:r>
            <a:endParaRPr lang="en-US" sz="1700" b="1" i="0" dirty="0">
              <a:solidFill>
                <a:srgbClr val="374151"/>
              </a:solidFill>
              <a:effectLst/>
              <a:latin typeface="Pyidaungsu" panose="020B0502040204020203" pitchFamily="34" charset="0"/>
              <a:cs typeface="Pyidaungsu" panose="020B0502040204020203" pitchFamily="34" charset="0"/>
            </a:endParaRPr>
          </a:p>
          <a:p>
            <a:pPr algn="l"/>
            <a:r>
              <a:rPr lang="my-MM" sz="1700" dirty="0">
                <a:solidFill>
                  <a:srgbClr val="374151"/>
                </a:solidFill>
                <a:latin typeface="Pyidaungsu" panose="020B0502040204020203" pitchFamily="34" charset="0"/>
                <a:cs typeface="Pyidaungsu" panose="020B0502040204020203" pitchFamily="34" charset="0"/>
              </a:rPr>
              <a:t>ဤလုပ်ငန်းသည် ကျောင်းသားများအား လုပ်ကြံဖန်တီးထားသည့် တင်ဆက်ချက်များကို ခွဲခြမ်းစိတ်ဖြာခြင်း အယူအဆကို နားလည်စေရန် ကူညီပေးရုံသာမက အွန်လိုင်းပေါ်မှ သတင်းအချက်အလက်များကို ဆန်းစစ်ဝေဖန်မှုရှိစွာ အကဲဖြတ်သုံးသပ်နိုင်ရန်၊ မည်သည်ကို ယုံကြည်၊ သုံးစွဲ၊ ဝေမျှရမည်နှင့် မည်သည်ကိုမူ ထိုကဲ့သို့ မပြုလုပ်သင့်ကြောင်း အချက်အလက်ကျကျ ဆုံးဖြတ်ချက်ချရန်အတွက်ပါ အရေးပါသော စွမ်းရည်များဖြင့် ပြည့်စုံစွာ ပြင်ဆင်ပေးသည်။</a:t>
            </a:r>
            <a:endParaRPr lang="en-US" sz="1700" b="0"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0618410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နမူနာဖြစ်ရပ် ၃ - မှန်ကန်မှု စစ်ဆေးခြင်းအကြောင်း သင်ကြားပေးခြင်း </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590361" y="1625768"/>
            <a:ext cx="5006405" cy="36471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y-MM" b="1" i="1"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rPr>
              <a:t>သင်ယူမှု ရည်မှန်းချက် -</a:t>
            </a:r>
            <a:r>
              <a:rPr kumimoji="0" lang="en-US" b="1" i="1"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rPr>
              <a:t> </a:t>
            </a:r>
            <a:r>
              <a:rPr kumimoji="0" lang="my-MM" b="1" i="1" u="none" strike="noStrike" kern="1200" cap="none" spc="0" normalizeH="0" noProof="0" dirty="0">
                <a:ln>
                  <a:noFill/>
                </a:ln>
                <a:solidFill>
                  <a:srgbClr val="374151"/>
                </a:solidFill>
                <a:effectLst/>
                <a:uLnTx/>
                <a:uFillTx/>
                <a:latin typeface="Pyidaungsu" panose="020B0502040204020203" pitchFamily="34" charset="0"/>
                <a:cs typeface="Pyidaungsu" panose="020B0502040204020203" pitchFamily="34" charset="0"/>
              </a:rPr>
              <a:t> </a:t>
            </a:r>
            <a:r>
              <a:rPr kumimoji="0" lang="my-MM" b="0" i="0"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rPr>
              <a:t>ကျောင်းသားများအား ၄င်းတို့ထံ မျှဝေ</a:t>
            </a:r>
            <a:r>
              <a:rPr kumimoji="0" lang="my-MM" b="0" i="0" u="none" strike="noStrike" kern="1200" cap="none" spc="0" normalizeH="0" noProof="0" dirty="0">
                <a:ln>
                  <a:noFill/>
                </a:ln>
                <a:solidFill>
                  <a:srgbClr val="374151"/>
                </a:solidFill>
                <a:effectLst/>
                <a:uLnTx/>
                <a:uFillTx/>
                <a:latin typeface="Pyidaungsu" panose="020B0502040204020203" pitchFamily="34" charset="0"/>
                <a:cs typeface="Pyidaungsu" panose="020B0502040204020203" pitchFamily="34" charset="0"/>
              </a:rPr>
              <a:t> ပေးအပ်လာသည်များကို ဆန်းစစ်ဝေဖန်မှုရှိရှိ ခွဲခြမ်းစိတ်ဖြာခြင်းဖြင့် သတင်းအကြောင်းအရာအမှားကို မည်ကဲ့သို့ သတ်မှတ်ဖော်ထုတ် ခွဲခြားသိမြင်နိုင်ကြောင်း သင်ကြားပေးရန်။</a:t>
            </a:r>
            <a:endParaRPr kumimoji="0" lang="en-US" b="1" i="1"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1"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endParaRPr>
          </a:p>
          <a:p>
            <a:pPr>
              <a:spcBef>
                <a:spcPts val="600"/>
              </a:spcBef>
            </a:pPr>
            <a:r>
              <a:rPr lang="my-MM" b="1" i="1" dirty="0">
                <a:solidFill>
                  <a:srgbClr val="374151"/>
                </a:solidFill>
                <a:latin typeface="Pyidaungsu" panose="020B0502040204020203" pitchFamily="34" charset="0"/>
                <a:cs typeface="Pyidaungsu" panose="020B0502040204020203" pitchFamily="34" charset="0"/>
              </a:rPr>
              <a:t>လွှမ်းခြုံခဲ့သော တတ်ကျွမ်းမှုများ  -</a:t>
            </a:r>
          </a:p>
          <a:p>
            <a:pPr>
              <a:spcBef>
                <a:spcPts val="600"/>
              </a:spcBef>
            </a:pPr>
            <a:endParaRPr lang="en-US" b="1" i="1" dirty="0">
              <a:solidFill>
                <a:srgbClr val="374151"/>
              </a:solidFill>
              <a:latin typeface="Pyidaungsu" panose="020B0502040204020203" pitchFamily="34" charset="0"/>
              <a:cs typeface="Pyidaungsu" panose="020B0502040204020203" pitchFamily="34" charset="0"/>
            </a:endParaRPr>
          </a:p>
          <a:p>
            <a:pPr>
              <a:spcBef>
                <a:spcPts val="600"/>
              </a:spcBef>
            </a:pPr>
            <a:r>
              <a:rPr lang="my-MM" b="1" i="1" dirty="0">
                <a:solidFill>
                  <a:srgbClr val="374151"/>
                </a:solidFill>
                <a:latin typeface="Pyidaungsu" panose="020B0502040204020203" pitchFamily="34" charset="0"/>
                <a:cs typeface="Pyidaungsu" panose="020B0502040204020203" pitchFamily="34" charset="0"/>
              </a:rPr>
              <a:t>လိုအပ်သော ပစ္စည်းများ -</a:t>
            </a:r>
            <a:endParaRPr lang="en-US" i="1" dirty="0">
              <a:solidFill>
                <a:srgbClr val="374151"/>
              </a:solidFill>
              <a:latin typeface="Pyidaungsu" panose="020B0502040204020203" pitchFamily="34" charset="0"/>
              <a:cs typeface="Pyidaungsu"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y-MM" i="0"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rPr>
              <a:t>သတင်းစာ၊ မဂ္ဂဇင်း သို့မဟုတ် အင်တာနက်နှင့် ချိတ်ဆက်ထားသော ကွန်ပျူတာစက်ပစ္စည်း</a:t>
            </a:r>
            <a:endParaRPr kumimoji="0" lang="en-US" b="1" i="0"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endParaRPr>
          </a:p>
        </p:txBody>
      </p:sp>
      <p:sp>
        <p:nvSpPr>
          <p:cNvPr id="11" name="Arrow: Right 10">
            <a:extLst>
              <a:ext uri="{FF2B5EF4-FFF2-40B4-BE49-F238E27FC236}">
                <a16:creationId xmlns:a16="http://schemas.microsoft.com/office/drawing/2014/main" id="{EE3F9A71-F4FC-7EC6-3DD9-DE6BA3FE1CFD}"/>
              </a:ext>
            </a:extLst>
          </p:cNvPr>
          <p:cNvSpPr/>
          <p:nvPr/>
        </p:nvSpPr>
        <p:spPr>
          <a:xfrm>
            <a:off x="3850791" y="3607917"/>
            <a:ext cx="1920240" cy="3072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2"/>
          <p:cNvGraphicFramePr>
            <a:graphicFrameLocks noGrp="1"/>
          </p:cNvGraphicFramePr>
          <p:nvPr/>
        </p:nvGraphicFramePr>
        <p:xfrm>
          <a:off x="5902297" y="1679120"/>
          <a:ext cx="5868790" cy="3730011"/>
        </p:xfrm>
        <a:graphic>
          <a:graphicData uri="http://schemas.openxmlformats.org/drawingml/2006/table">
            <a:tbl>
              <a:tblPr firstRow="1" bandRow="1">
                <a:tableStyleId>{10A1B5D5-9B99-4C35-A422-299274C87663}</a:tableStyleId>
              </a:tblPr>
              <a:tblGrid>
                <a:gridCol w="815440">
                  <a:extLst>
                    <a:ext uri="{9D8B030D-6E8A-4147-A177-3AD203B41FA5}">
                      <a16:colId xmlns:a16="http://schemas.microsoft.com/office/drawing/2014/main" val="20000"/>
                    </a:ext>
                  </a:extLst>
                </a:gridCol>
                <a:gridCol w="766832">
                  <a:extLst>
                    <a:ext uri="{9D8B030D-6E8A-4147-A177-3AD203B41FA5}">
                      <a16:colId xmlns:a16="http://schemas.microsoft.com/office/drawing/2014/main" val="20001"/>
                    </a:ext>
                  </a:extLst>
                </a:gridCol>
                <a:gridCol w="1169105">
                  <a:extLst>
                    <a:ext uri="{9D8B030D-6E8A-4147-A177-3AD203B41FA5}">
                      <a16:colId xmlns:a16="http://schemas.microsoft.com/office/drawing/2014/main" val="20002"/>
                    </a:ext>
                  </a:extLst>
                </a:gridCol>
                <a:gridCol w="3117413">
                  <a:extLst>
                    <a:ext uri="{9D8B030D-6E8A-4147-A177-3AD203B41FA5}">
                      <a16:colId xmlns:a16="http://schemas.microsoft.com/office/drawing/2014/main" val="20003"/>
                    </a:ext>
                  </a:extLst>
                </a:gridCol>
              </a:tblGrid>
              <a:tr h="274076">
                <a:tc gridSpan="4">
                  <a:txBody>
                    <a:bodyPr/>
                    <a:lstStyle/>
                    <a:p>
                      <a:r>
                        <a:rPr lang="my-MM" sz="1200" kern="1200" dirty="0">
                          <a:effectLst/>
                          <a:latin typeface="Pyidaungsu" panose="020B0502040204020203" pitchFamily="34" charset="0"/>
                          <a:cs typeface="Pyidaungsu" panose="020B0502040204020203" pitchFamily="34" charset="0"/>
                        </a:rPr>
                        <a:t>၂။ သင်ကြားသင်ယူနည်းများကို သိရှိနားလည်ခြင်း</a:t>
                      </a:r>
                      <a:endParaRPr lang="en-US" sz="12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81">
                <a:tc>
                  <a:txBody>
                    <a:bodyPr/>
                    <a:lstStyle/>
                    <a:p>
                      <a:pPr algn="ctr"/>
                      <a:r>
                        <a:rPr lang="my-MM" sz="1100" b="1" kern="1200" dirty="0">
                          <a:effectLst/>
                          <a:latin typeface="Pyidaungsu" panose="020B0502040204020203" pitchFamily="34" charset="0"/>
                          <a:cs typeface="Pyidaungsu" panose="020B0502040204020203" pitchFamily="34" charset="0"/>
                        </a:rPr>
                        <a:t>ယေဘုယျ</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100" b="1" kern="1200" dirty="0">
                          <a:effectLst/>
                          <a:latin typeface="Pyidaungsu" panose="020B0502040204020203" pitchFamily="34" charset="0"/>
                          <a:cs typeface="Pyidaungsu" panose="020B0502040204020203" pitchFamily="34" charset="0"/>
                        </a:rPr>
                        <a:t>စွမ်းဆောင်နိုင်မှု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100" b="1" kern="1200" dirty="0">
                          <a:effectLst/>
                          <a:latin typeface="Pyidaungsu" panose="020B0502040204020203" pitchFamily="34" charset="0"/>
                          <a:cs typeface="Pyidaungsu" panose="020B0502040204020203" pitchFamily="34" charset="0"/>
                        </a:rPr>
                        <a:t>အောင်မြင်မှု အညွှန်းကိန်းများ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Pyidaungsu" panose="020B0502040204020203" pitchFamily="34" charset="0"/>
                          <a:cs typeface="Pyidaungsu" panose="020B0502040204020203" pitchFamily="34" charset="0"/>
                        </a:rPr>
                        <a:t>CSE </a:t>
                      </a:r>
                      <a:r>
                        <a:rPr lang="my-MM" sz="1100" b="1" dirty="0">
                          <a:latin typeface="Pyidaungsu" panose="020B0502040204020203" pitchFamily="34" charset="0"/>
                          <a:cs typeface="Pyidaungsu" panose="020B0502040204020203" pitchFamily="34" charset="0"/>
                        </a:rPr>
                        <a:t>ဆိုင်ရာ ဦးစားပေးနယ်ပယ်များ</a:t>
                      </a:r>
                      <a:endParaRPr lang="en-US" sz="11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7119">
                <a:tc rowSpan="3">
                  <a:txBody>
                    <a:bodyPr/>
                    <a:lstStyle/>
                    <a:p>
                      <a:r>
                        <a:rPr lang="my-MM" sz="1100" kern="1200" dirty="0">
                          <a:effectLst/>
                          <a:latin typeface="Pyidaungsu" panose="020B0502040204020203" pitchFamily="34" charset="0"/>
                          <a:cs typeface="Pyidaungsu" panose="020B0502040204020203" pitchFamily="34" charset="0"/>
                        </a:rPr>
                        <a:t>၂</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 အထိရောက် ဆုံး သင်ကြား သင်ယူမှုနည်းဗျူ ဟာများကို အသုံး ပြုခြင်း</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100" kern="1200" dirty="0">
                          <a:effectLst/>
                          <a:latin typeface="Pyidaungsu" panose="020B0502040204020203" pitchFamily="34" charset="0"/>
                          <a:cs typeface="Pyidaungsu" panose="020B0502040204020203" pitchFamily="34" charset="0"/>
                        </a:rPr>
                        <a:t>၂</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 ဆီလျော်သော သင်ကြားသင် ယူမှု နည်းဗျူဟာများကို ရွေးချယ် သည်။</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100" kern="1200" dirty="0">
                          <a:effectLst/>
                          <a:latin typeface="Pyidaungsu" panose="020B0502040204020203" pitchFamily="34" charset="0"/>
                          <a:cs typeface="Pyidaungsu" panose="020B0502040204020203" pitchFamily="34" charset="0"/>
                        </a:rPr>
                        <a:t>၂</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a:t>
                      </a:r>
                      <a:r>
                        <a:rPr lang="en-GB"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၁ ကျောင်းသားများ၏ ဝေဖန် ပိုင်းခြား တွေးခေါ်မှု၊ ပူးပေါင်း ဆောင်ရွက်မှု၊ ဆန်းသစ်တီထွင်မှု စသည့်စွမ်းရည်များ ဖွံ့ဖြိုးစေရန် ဆီလျော်သော သင်ကြားသင်ယူမှု နည်းဗျူဟာများကို အသုံးပြုသည်။</a:t>
                      </a:r>
                      <a:endParaRPr lang="en-US" sz="11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Pyidaungsu" panose="020B0502040204020203" pitchFamily="34" charset="0"/>
                          <a:cs typeface="Pyidaungsu" panose="020B0502040204020203" pitchFamily="34" charset="0"/>
                        </a:rPr>
                        <a:t>CSE </a:t>
                      </a:r>
                      <a:r>
                        <a:rPr lang="my-MM" sz="1100" kern="1200" dirty="0">
                          <a:effectLst/>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7073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Pyidaungsu" panose="020B0502040204020203" pitchFamily="34" charset="0"/>
                          <a:cs typeface="Pyidaungsu" panose="020B0502040204020203" pitchFamily="34" charset="0"/>
                        </a:rPr>
                        <a:t>CSE </a:t>
                      </a:r>
                      <a:r>
                        <a:rPr lang="my-MM" sz="1100" kern="1200" dirty="0">
                          <a:effectLst/>
                          <a:latin typeface="Pyidaungsu" panose="020B0502040204020203" pitchFamily="34" charset="0"/>
                          <a:cs typeface="Pyidaungsu" panose="020B0502040204020203" pitchFamily="34" charset="0"/>
                        </a:rPr>
                        <a:t>၇။ ဖြစ်ပေါ်လာမည့်ဘေးအန္တရာယ်များကို နားလည် သဘောပေါက်ပြီး  သမားရိုးကျ သင်ကြား၊ သင်ယူမှု နည်းလမ်း များနှင့် မီဒီယာအပါအဝင် ခေတ်မီနည်းလမ်းများကို အသုံးပြုသည်။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1112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Pyidaungsu" panose="020B0502040204020203" pitchFamily="34" charset="0"/>
                          <a:cs typeface="Pyidaungsu" panose="020B0502040204020203" pitchFamily="34" charset="0"/>
                        </a:rPr>
                        <a:t>CSE </a:t>
                      </a:r>
                      <a:r>
                        <a:rPr lang="my-MM" sz="1100" kern="1200" dirty="0">
                          <a:effectLst/>
                          <a:latin typeface="Pyidaungsu" panose="020B0502040204020203" pitchFamily="34" charset="0"/>
                          <a:cs typeface="Pyidaungsu" panose="020B0502040204020203" pitchFamily="34" charset="0"/>
                        </a:rPr>
                        <a:t>၈။ မီဒီယာနှင့် သတင်းအချက်အလက်ဆိုင်ရာ သိနားလည်မှု</a:t>
                      </a:r>
                      <a:r>
                        <a:rPr lang="en-US" sz="1100" kern="1200" dirty="0">
                          <a:effectLst/>
                          <a:latin typeface="Pyidaungsu" panose="020B0502040204020203" pitchFamily="34" charset="0"/>
                          <a:cs typeface="Pyidaungsu" panose="020B0502040204020203" pitchFamily="34" charset="0"/>
                        </a:rPr>
                        <a:t> (MIL) </a:t>
                      </a:r>
                      <a:r>
                        <a:rPr lang="my-MM" sz="1100" kern="1200" dirty="0">
                          <a:effectLst/>
                          <a:latin typeface="Pyidaungsu" panose="020B0502040204020203" pitchFamily="34" charset="0"/>
                          <a:cs typeface="Pyidaungsu" panose="020B0502040204020203" pitchFamily="34" charset="0"/>
                        </a:rPr>
                        <a:t>၏ အဓိကတန်ဖိုးထားမှုများ ဖြစ်သော ယဉ်ကျေးမှုဆိုင်ရာ နားလည်လက်ခံမှု၊ စစ်မှန်မှု၊ ယဉ်ကျေးမှုဆိုင်ရာ ကိုယ်ပိုင်လက္ခဏာ၊ မတူညီမှုများ </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မတူကွဲပြားမှုများ</a:t>
                      </a:r>
                      <a:r>
                        <a:rPr lang="en-US" sz="1100" kern="1200" dirty="0">
                          <a:effectLst/>
                          <a:latin typeface="Pyidaungsu" panose="020B0502040204020203" pitchFamily="34" charset="0"/>
                          <a:cs typeface="Pyidaungsu" panose="020B0502040204020203" pitchFamily="34" charset="0"/>
                        </a:rPr>
                        <a:t>)</a:t>
                      </a:r>
                      <a:r>
                        <a:rPr lang="my-MM" sz="1100" kern="1200" dirty="0">
                          <a:effectLst/>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1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01D1A020-C635-3C0C-FA3E-D5DDE712CC69}"/>
              </a:ext>
            </a:extLst>
          </p:cNvPr>
          <p:cNvPicPr>
            <a:picLocks noChangeAspect="1"/>
          </p:cNvPicPr>
          <p:nvPr/>
        </p:nvPicPr>
        <p:blipFill>
          <a:blip r:embed="rId4"/>
          <a:stretch>
            <a:fillRect/>
          </a:stretch>
        </p:blipFill>
        <p:spPr>
          <a:xfrm>
            <a:off x="8641724" y="2318202"/>
            <a:ext cx="3157177" cy="834246"/>
          </a:xfrm>
          <a:prstGeom prst="rect">
            <a:avLst/>
          </a:prstGeom>
        </p:spPr>
      </p:pic>
      <p:pic>
        <p:nvPicPr>
          <p:cNvPr id="9" name="Picture 8">
            <a:extLst>
              <a:ext uri="{FF2B5EF4-FFF2-40B4-BE49-F238E27FC236}">
                <a16:creationId xmlns:a16="http://schemas.microsoft.com/office/drawing/2014/main" id="{013C4CAB-0EC3-C2F8-8ACB-77E9E62C8772}"/>
              </a:ext>
            </a:extLst>
          </p:cNvPr>
          <p:cNvPicPr>
            <a:picLocks noChangeAspect="1"/>
          </p:cNvPicPr>
          <p:nvPr/>
        </p:nvPicPr>
        <p:blipFill>
          <a:blip r:embed="rId4"/>
          <a:stretch>
            <a:fillRect/>
          </a:stretch>
        </p:blipFill>
        <p:spPr>
          <a:xfrm>
            <a:off x="8636180" y="3144273"/>
            <a:ext cx="3162721" cy="887541"/>
          </a:xfrm>
          <a:prstGeom prst="rect">
            <a:avLst/>
          </a:prstGeom>
        </p:spPr>
      </p:pic>
      <p:pic>
        <p:nvPicPr>
          <p:cNvPr id="12" name="Picture 11">
            <a:extLst>
              <a:ext uri="{FF2B5EF4-FFF2-40B4-BE49-F238E27FC236}">
                <a16:creationId xmlns:a16="http://schemas.microsoft.com/office/drawing/2014/main" id="{E2F0CBE0-5064-BF65-9BBB-884B8D8B6155}"/>
              </a:ext>
            </a:extLst>
          </p:cNvPr>
          <p:cNvPicPr>
            <a:picLocks noChangeAspect="1"/>
          </p:cNvPicPr>
          <p:nvPr/>
        </p:nvPicPr>
        <p:blipFill>
          <a:blip r:embed="rId4"/>
          <a:stretch>
            <a:fillRect/>
          </a:stretch>
        </p:blipFill>
        <p:spPr>
          <a:xfrm>
            <a:off x="8628845" y="4047599"/>
            <a:ext cx="3170056" cy="1382585"/>
          </a:xfrm>
          <a:prstGeom prst="rect">
            <a:avLst/>
          </a:prstGeom>
        </p:spPr>
      </p:pic>
    </p:spTree>
    <p:custDataLst>
      <p:tags r:id="rId1"/>
    </p:custDataLst>
    <p:extLst>
      <p:ext uri="{BB962C8B-B14F-4D97-AF65-F5344CB8AC3E}">
        <p14:creationId xmlns:p14="http://schemas.microsoft.com/office/powerpoint/2010/main" val="3712192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နမူနာဖြစ်ရပ် ၃ - မှန်ကန်မှု စစ်ဆေးခြင်းအကြောင်း သင်ကြားပေးခြင်း (အဆက်)</a:t>
            </a:r>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349041" y="1065406"/>
            <a:ext cx="5884334" cy="5016758"/>
          </a:xfrm>
          <a:prstGeom prst="rect">
            <a:avLst/>
          </a:prstGeom>
          <a:noFill/>
        </p:spPr>
        <p:txBody>
          <a:bodyPr wrap="square">
            <a:spAutoFit/>
          </a:bodyPr>
          <a:lstStyle/>
          <a:p>
            <a:pPr algn="l"/>
            <a:r>
              <a:rPr lang="my-MM" sz="1600" b="1" i="1" dirty="0">
                <a:solidFill>
                  <a:srgbClr val="374151"/>
                </a:solidFill>
                <a:effectLst/>
                <a:latin typeface="Pyidaungsu" panose="020B0502040204020203" pitchFamily="34" charset="0"/>
                <a:cs typeface="Pyidaungsu" panose="020B0502040204020203" pitchFamily="34" charset="0"/>
              </a:rPr>
              <a:t>လုပ်ငန်း အဆင့်များ -</a:t>
            </a:r>
            <a:endParaRPr lang="en-US" sz="1600" b="1" i="1" dirty="0">
              <a:solidFill>
                <a:srgbClr val="374151"/>
              </a:solidFill>
              <a:effectLst/>
              <a:latin typeface="Pyidaungsu" panose="020B0502040204020203" pitchFamily="34" charset="0"/>
              <a:cs typeface="Pyidaungsu" panose="020B0502040204020203" pitchFamily="34" charset="0"/>
            </a:endParaRPr>
          </a:p>
          <a:p>
            <a:pPr algn="l"/>
            <a:endParaRPr lang="en-US" sz="1600" b="1" i="1" dirty="0">
              <a:solidFill>
                <a:srgbClr val="374151"/>
              </a:solidFill>
              <a:latin typeface="Pyidaungsu" panose="020B0502040204020203" pitchFamily="34" charset="0"/>
              <a:cs typeface="Pyidaungsu" panose="020B0502040204020203" pitchFamily="34" charset="0"/>
            </a:endParaRPr>
          </a:p>
          <a:p>
            <a:pPr algn="l"/>
            <a:r>
              <a:rPr lang="my-MM" sz="1600" b="1" i="0" dirty="0">
                <a:solidFill>
                  <a:srgbClr val="374151"/>
                </a:solidFill>
                <a:effectLst/>
                <a:latin typeface="Pyidaungsu" panose="020B0502040204020203" pitchFamily="34" charset="0"/>
                <a:cs typeface="Pyidaungsu" panose="020B0502040204020203" pitchFamily="34" charset="0"/>
              </a:rPr>
              <a:t>၁။ မိတ်ဆက် </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i="0" dirty="0">
                <a:solidFill>
                  <a:srgbClr val="374151"/>
                </a:solidFill>
                <a:effectLst/>
                <a:latin typeface="Pyidaungsu" panose="020B0502040204020203" pitchFamily="34" charset="0"/>
                <a:cs typeface="Pyidaungsu" panose="020B0502040204020203" pitchFamily="34" charset="0"/>
              </a:rPr>
              <a:t>၂၀ မိနစ်</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i="0" dirty="0">
                <a:solidFill>
                  <a:srgbClr val="374151"/>
                </a:solidFill>
                <a:effectLst/>
                <a:latin typeface="Pyidaungsu" panose="020B0502040204020203" pitchFamily="34" charset="0"/>
                <a:cs typeface="Pyidaungsu" panose="020B0502040204020203" pitchFamily="34" charset="0"/>
              </a:rPr>
              <a:t> -</a:t>
            </a:r>
            <a:r>
              <a:rPr lang="en-US" sz="1600" b="0" i="0" dirty="0">
                <a:solidFill>
                  <a:srgbClr val="374151"/>
                </a:solidFill>
                <a:effectLst/>
                <a:latin typeface="Pyidaungsu" panose="020B0502040204020203" pitchFamily="34" charset="0"/>
                <a:cs typeface="Pyidaungsu" panose="020B0502040204020203" pitchFamily="34" charset="0"/>
              </a:rPr>
              <a:t> </a:t>
            </a:r>
          </a:p>
          <a:p>
            <a:pPr marL="342900" indent="-342900">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သတင်းများနှင့် တင်ဆက်ချက်များကို မှန်ကန်မှုစစ်ဆေးသည့် </a:t>
            </a:r>
            <a:r>
              <a:rPr lang="my-MM" sz="1600" b="1" i="1" dirty="0">
                <a:solidFill>
                  <a:srgbClr val="374151"/>
                </a:solidFill>
                <a:effectLst/>
                <a:latin typeface="Pyidaungsu" panose="020B0502040204020203" pitchFamily="34" charset="0"/>
                <a:cs typeface="Pyidaungsu" panose="020B0502040204020203" pitchFamily="34" charset="0"/>
              </a:rPr>
              <a:t>‘ဘ’ငါးလုံး နည်းဗျူဟာ (</a:t>
            </a:r>
            <a:r>
              <a:rPr lang="en-US" sz="1600" b="1" i="1" dirty="0">
                <a:solidFill>
                  <a:srgbClr val="374151"/>
                </a:solidFill>
                <a:latin typeface="Pyidaungsu" panose="020B0502040204020203" pitchFamily="34" charset="0"/>
                <a:cs typeface="Pyidaungsu" panose="020B0502040204020203" pitchFamily="34" charset="0"/>
              </a:rPr>
              <a:t>5 W strategy</a:t>
            </a:r>
            <a:r>
              <a:rPr lang="my-MM" sz="1600" b="1" i="1" dirty="0">
                <a:solidFill>
                  <a:srgbClr val="374151"/>
                </a:solidFill>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အကြောင်း ဆွေးနွေးခြင်းဖြင့် စတင်ပါ။</a:t>
            </a:r>
          </a:p>
          <a:p>
            <a:pPr marL="342900" lvl="0" indent="-342900">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sym typeface="Century Gothic"/>
              </a:rPr>
              <a:t>မိမိဖတ်နေသည့်အရာကို ဖတ်ရင်းနှင့် မှန်မမှန် အတည်ပြုစစ်ဆေးခြင်း နည်းလမ်းဖြစ်သည့် </a:t>
            </a:r>
            <a:r>
              <a:rPr lang="en-US" sz="1600" dirty="0">
                <a:solidFill>
                  <a:srgbClr val="374151"/>
                </a:solidFill>
                <a:latin typeface="Pyidaungsu" panose="020B0502040204020203" pitchFamily="34" charset="0"/>
                <a:cs typeface="Pyidaungsu" panose="020B0502040204020203" pitchFamily="34" charset="0"/>
                <a:sym typeface="Century Gothic"/>
              </a:rPr>
              <a:t>“</a:t>
            </a:r>
            <a:r>
              <a:rPr lang="my-MM" sz="1600" b="1" i="1" dirty="0">
                <a:solidFill>
                  <a:srgbClr val="374151"/>
                </a:solidFill>
                <a:latin typeface="Pyidaungsu" panose="020B0502040204020203" pitchFamily="34" charset="0"/>
                <a:cs typeface="Pyidaungsu" panose="020B0502040204020203" pitchFamily="34" charset="0"/>
                <a:sym typeface="Century Gothic"/>
              </a:rPr>
              <a:t>စစ်ရင်းဖတ်ခြင်း (</a:t>
            </a:r>
            <a:r>
              <a:rPr lang="en-US" sz="1600" b="1" i="1" dirty="0">
                <a:solidFill>
                  <a:srgbClr val="374151"/>
                </a:solidFill>
                <a:latin typeface="Pyidaungsu" panose="020B0502040204020203" pitchFamily="34" charset="0"/>
                <a:cs typeface="Pyidaungsu" panose="020B0502040204020203" pitchFamily="34" charset="0"/>
                <a:sym typeface="Century Gothic"/>
              </a:rPr>
              <a:t>Lateral reading</a:t>
            </a:r>
            <a:r>
              <a:rPr lang="my-MM" sz="1600" b="1" i="1" dirty="0">
                <a:solidFill>
                  <a:srgbClr val="374151"/>
                </a:solidFill>
                <a:latin typeface="Pyidaungsu" panose="020B0502040204020203" pitchFamily="34" charset="0"/>
                <a:cs typeface="Pyidaungsu" panose="020B0502040204020203" pitchFamily="34" charset="0"/>
                <a:sym typeface="Century Gothic"/>
              </a:rPr>
              <a:t>)</a:t>
            </a:r>
            <a:r>
              <a:rPr lang="en-US" sz="1600" dirty="0">
                <a:solidFill>
                  <a:srgbClr val="374151"/>
                </a:solidFill>
                <a:latin typeface="Pyidaungsu" panose="020B0502040204020203" pitchFamily="34" charset="0"/>
                <a:cs typeface="Pyidaungsu" panose="020B0502040204020203" pitchFamily="34" charset="0"/>
                <a:sym typeface="Century Gothic"/>
              </a:rPr>
              <a:t>”</a:t>
            </a:r>
            <a:r>
              <a:rPr lang="my-MM" sz="1600" dirty="0">
                <a:solidFill>
                  <a:srgbClr val="374151"/>
                </a:solidFill>
                <a:latin typeface="Pyidaungsu" panose="020B0502040204020203" pitchFamily="34" charset="0"/>
                <a:cs typeface="Pyidaungsu" panose="020B0502040204020203" pitchFamily="34" charset="0"/>
                <a:sym typeface="Century Gothic"/>
              </a:rPr>
              <a:t> အယူအဆကို မိတ်ဆက်ပေးပါ။</a:t>
            </a:r>
            <a:r>
              <a:rPr lang="en-US" sz="1600" dirty="0">
                <a:solidFill>
                  <a:srgbClr val="374151"/>
                </a:solidFill>
                <a:latin typeface="Pyidaungsu" panose="020B0502040204020203" pitchFamily="34" charset="0"/>
                <a:cs typeface="Pyidaungsu" panose="020B0502040204020203" pitchFamily="34" charset="0"/>
                <a:sym typeface="Century Gothic"/>
              </a:rPr>
              <a:t> (Terry </a:t>
            </a:r>
            <a:r>
              <a:rPr lang="en-US" sz="1600" dirty="0" err="1">
                <a:solidFill>
                  <a:srgbClr val="374151"/>
                </a:solidFill>
                <a:latin typeface="Pyidaungsu" panose="020B0502040204020203" pitchFamily="34" charset="0"/>
                <a:cs typeface="Pyidaungsu" panose="020B0502040204020203" pitchFamily="34" charset="0"/>
                <a:sym typeface="Century Gothic"/>
              </a:rPr>
              <a:t>Heick</a:t>
            </a:r>
            <a:r>
              <a:rPr lang="en-US" sz="1600" dirty="0">
                <a:solidFill>
                  <a:srgbClr val="374151"/>
                </a:solidFill>
                <a:latin typeface="Pyidaungsu" panose="020B0502040204020203" pitchFamily="34" charset="0"/>
                <a:cs typeface="Pyidaungsu" panose="020B0502040204020203" pitchFamily="34" charset="0"/>
                <a:sym typeface="Century Gothic"/>
              </a:rPr>
              <a:t> as cited by News Literacy Project)</a:t>
            </a:r>
          </a:p>
          <a:p>
            <a:pPr marL="342900" indent="-342900">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လုံခြုံသော အွန်လိုင်းအသုံးပြု ကြည့်ရှုနည်းလမ်းဆိုင်ရာ အယူအဆများကို မိတ်ဆက်ပေးပါ -</a:t>
            </a:r>
            <a:endParaRPr lang="en-US" sz="1600" b="1" i="1" dirty="0">
              <a:solidFill>
                <a:srgbClr val="374151"/>
              </a:solidFill>
              <a:latin typeface="Pyidaungsu" panose="020B0502040204020203" pitchFamily="34" charset="0"/>
              <a:cs typeface="Pyidaungsu" panose="020B0502040204020203" pitchFamily="34" charset="0"/>
              <a:sym typeface="Century Gothic"/>
            </a:endParaRPr>
          </a:p>
          <a:p>
            <a:pPr marL="803275" lvl="0" indent="-446088">
              <a:buClr>
                <a:srgbClr val="003300"/>
              </a:buClr>
              <a:buSzPts val="224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မရင်းနှီးသော အွန်လိုင်းရင်းမြစ်တစ်ခုအား တွေ့ရှိသောအခါ သင့်ဘရောက်ဇာ</a:t>
            </a:r>
            <a:r>
              <a:rPr lang="en-US" sz="1600" dirty="0">
                <a:solidFill>
                  <a:srgbClr val="374151"/>
                </a:solidFill>
                <a:latin typeface="Pyidaungsu" panose="020B0502040204020203" pitchFamily="34" charset="0"/>
                <a:cs typeface="Pyidaungsu" panose="020B0502040204020203" pitchFamily="34" charset="0"/>
                <a:sym typeface="Century Gothic"/>
              </a:rPr>
              <a:t> </a:t>
            </a:r>
            <a:r>
              <a:rPr lang="my-MM" sz="1600" dirty="0">
                <a:solidFill>
                  <a:srgbClr val="374151"/>
                </a:solidFill>
                <a:latin typeface="Pyidaungsu" panose="020B0502040204020203" pitchFamily="34" charset="0"/>
                <a:cs typeface="Pyidaungsu" panose="020B0502040204020203" pitchFamily="34" charset="0"/>
                <a:sym typeface="Century Gothic"/>
              </a:rPr>
              <a:t>(</a:t>
            </a:r>
            <a:r>
              <a:rPr lang="en-US" sz="1600" dirty="0">
                <a:solidFill>
                  <a:srgbClr val="374151"/>
                </a:solidFill>
                <a:latin typeface="Pyidaungsu" panose="020B0502040204020203" pitchFamily="34" charset="0"/>
                <a:cs typeface="Pyidaungsu" panose="020B0502040204020203" pitchFamily="34" charset="0"/>
                <a:sym typeface="Century Gothic"/>
              </a:rPr>
              <a:t>browser</a:t>
            </a:r>
            <a:r>
              <a:rPr lang="my-MM" sz="1600" dirty="0">
                <a:solidFill>
                  <a:srgbClr val="374151"/>
                </a:solidFill>
                <a:latin typeface="Pyidaungsu" panose="020B0502040204020203" pitchFamily="34" charset="0"/>
                <a:cs typeface="Pyidaungsu" panose="020B0502040204020203" pitchFamily="34" charset="0"/>
                <a:sym typeface="Century Gothic"/>
              </a:rPr>
              <a:t>)</a:t>
            </a:r>
            <a:r>
              <a:rPr lang="en-US" sz="1600" dirty="0">
                <a:solidFill>
                  <a:srgbClr val="374151"/>
                </a:solidFill>
                <a:latin typeface="Pyidaungsu" panose="020B0502040204020203" pitchFamily="34" charset="0"/>
                <a:cs typeface="Pyidaungsu" panose="020B0502040204020203" pitchFamily="34" charset="0"/>
                <a:sym typeface="Century Gothic"/>
              </a:rPr>
              <a:t> </a:t>
            </a:r>
            <a:r>
              <a:rPr lang="my-MM" sz="1600" dirty="0">
                <a:solidFill>
                  <a:srgbClr val="374151"/>
                </a:solidFill>
                <a:latin typeface="Pyidaungsu" panose="020B0502040204020203" pitchFamily="34" charset="0"/>
                <a:cs typeface="Pyidaungsu" panose="020B0502040204020203" pitchFamily="34" charset="0"/>
                <a:sym typeface="Century Gothic"/>
              </a:rPr>
              <a:t>တွင် တက်ဘ် (</a:t>
            </a:r>
            <a:r>
              <a:rPr lang="en-US" sz="1600" dirty="0">
                <a:solidFill>
                  <a:srgbClr val="374151"/>
                </a:solidFill>
                <a:latin typeface="Pyidaungsu" panose="020B0502040204020203" pitchFamily="34" charset="0"/>
                <a:cs typeface="Pyidaungsu" panose="020B0502040204020203" pitchFamily="34" charset="0"/>
                <a:sym typeface="Century Gothic"/>
              </a:rPr>
              <a:t>tab</a:t>
            </a:r>
            <a:r>
              <a:rPr lang="my-MM" sz="1600" dirty="0">
                <a:solidFill>
                  <a:srgbClr val="374151"/>
                </a:solidFill>
                <a:latin typeface="Pyidaungsu" panose="020B0502040204020203" pitchFamily="34" charset="0"/>
                <a:cs typeface="Pyidaungsu" panose="020B0502040204020203" pitchFamily="34" charset="0"/>
                <a:sym typeface="Century Gothic"/>
              </a:rPr>
              <a:t>)</a:t>
            </a:r>
            <a:r>
              <a:rPr lang="en-US" sz="1600" dirty="0">
                <a:solidFill>
                  <a:srgbClr val="374151"/>
                </a:solidFill>
                <a:latin typeface="Pyidaungsu" panose="020B0502040204020203" pitchFamily="34" charset="0"/>
                <a:cs typeface="Pyidaungsu" panose="020B0502040204020203" pitchFamily="34" charset="0"/>
                <a:sym typeface="Century Gothic"/>
              </a:rPr>
              <a:t> </a:t>
            </a:r>
            <a:r>
              <a:rPr lang="my-MM" sz="1600" dirty="0">
                <a:solidFill>
                  <a:srgbClr val="374151"/>
                </a:solidFill>
                <a:latin typeface="Pyidaungsu" panose="020B0502040204020203" pitchFamily="34" charset="0"/>
                <a:cs typeface="Pyidaungsu" panose="020B0502040204020203" pitchFamily="34" charset="0"/>
                <a:sym typeface="Century Gothic"/>
              </a:rPr>
              <a:t>အသစ်တစ်ခုဖွင့်လိုက်ပါ။</a:t>
            </a:r>
            <a:r>
              <a:rPr lang="en-US" sz="1600" dirty="0">
                <a:solidFill>
                  <a:srgbClr val="374151"/>
                </a:solidFill>
                <a:latin typeface="Pyidaungsu" panose="020B0502040204020203" pitchFamily="34" charset="0"/>
                <a:cs typeface="Pyidaungsu" panose="020B0502040204020203" pitchFamily="34" charset="0"/>
                <a:sym typeface="Century Gothic"/>
              </a:rPr>
              <a:t> </a:t>
            </a:r>
          </a:p>
          <a:p>
            <a:pPr marL="803275" marR="0" lvl="0" indent="-446088" algn="l" rtl="0">
              <a:lnSpc>
                <a:spcPct val="100000"/>
              </a:lnSpc>
              <a:spcBef>
                <a:spcPts val="0"/>
              </a:spcBef>
              <a:spcAft>
                <a:spcPts val="0"/>
              </a:spcAft>
              <a:buClr>
                <a:srgbClr val="003300"/>
              </a:buClr>
              <a:buSzPts val="224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မရင်းနှီးသော အွန်လိုင်းရင်းမြစ်၏ နာမည်ကို ရှာကြည့်ပါ။ </a:t>
            </a:r>
            <a:endParaRPr lang="en-US" sz="1600" dirty="0">
              <a:solidFill>
                <a:srgbClr val="374151"/>
              </a:solidFill>
              <a:latin typeface="Pyidaungsu" panose="020B0502040204020203" pitchFamily="34" charset="0"/>
              <a:cs typeface="Pyidaungsu" panose="020B0502040204020203" pitchFamily="34" charset="0"/>
              <a:sym typeface="Century Gothic"/>
            </a:endParaRPr>
          </a:p>
          <a:p>
            <a:pPr marL="803275" marR="0" lvl="0" indent="-446088" algn="l" rtl="0">
              <a:lnSpc>
                <a:spcPct val="100000"/>
              </a:lnSpc>
              <a:spcBef>
                <a:spcPts val="0"/>
              </a:spcBef>
              <a:spcAft>
                <a:spcPts val="0"/>
              </a:spcAft>
              <a:buClr>
                <a:srgbClr val="003300"/>
              </a:buClr>
              <a:buSzPts val="224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ယုံကြည်စိတ်ချရသော ဆိုက်များ (</a:t>
            </a:r>
            <a:r>
              <a:rPr lang="en-US" sz="1600" dirty="0">
                <a:solidFill>
                  <a:srgbClr val="374151"/>
                </a:solidFill>
                <a:latin typeface="Pyidaungsu" panose="020B0502040204020203" pitchFamily="34" charset="0"/>
                <a:cs typeface="Pyidaungsu" panose="020B0502040204020203" pitchFamily="34" charset="0"/>
                <a:sym typeface="Century Gothic"/>
              </a:rPr>
              <a:t>sites</a:t>
            </a:r>
            <a:r>
              <a:rPr lang="my-MM" sz="1600" dirty="0">
                <a:solidFill>
                  <a:srgbClr val="374151"/>
                </a:solidFill>
                <a:latin typeface="Pyidaungsu" panose="020B0502040204020203" pitchFamily="34" charset="0"/>
                <a:cs typeface="Pyidaungsu" panose="020B0502040204020203" pitchFamily="34" charset="0"/>
                <a:sym typeface="Century Gothic"/>
              </a:rPr>
              <a:t>)က ၄င်းအကြောင်း မည်သို့ပြောထားသည်ကို စစ်ဆေးပါ။</a:t>
            </a:r>
            <a:endParaRPr lang="en-US" sz="1600" dirty="0">
              <a:solidFill>
                <a:srgbClr val="374151"/>
              </a:solidFill>
              <a:latin typeface="Pyidaungsu" panose="020B0502040204020203" pitchFamily="34" charset="0"/>
              <a:cs typeface="Pyidaungsu" panose="020B0502040204020203" pitchFamily="34" charset="0"/>
              <a:sym typeface="Century Gothic"/>
            </a:endParaRPr>
          </a:p>
          <a:p>
            <a:pPr marL="803275" marR="0" lvl="0" indent="-446088" algn="l" rtl="0">
              <a:lnSpc>
                <a:spcPct val="100000"/>
              </a:lnSpc>
              <a:spcBef>
                <a:spcPts val="0"/>
              </a:spcBef>
              <a:spcAft>
                <a:spcPts val="0"/>
              </a:spcAft>
              <a:buClr>
                <a:srgbClr val="003300"/>
              </a:buClr>
              <a:buSzPts val="2240"/>
              <a:buFont typeface="Wingdings" panose="05000000000000000000" pitchFamily="2" charset="2"/>
              <a:buChar char="Ø"/>
            </a:pPr>
            <a:r>
              <a:rPr lang="my-MM" sz="1600" dirty="0">
                <a:solidFill>
                  <a:srgbClr val="374151"/>
                </a:solidFill>
                <a:latin typeface="Pyidaungsu" panose="020B0502040204020203" pitchFamily="34" charset="0"/>
                <a:cs typeface="Pyidaungsu" panose="020B0502040204020203" pitchFamily="34" charset="0"/>
                <a:sym typeface="Century Gothic"/>
              </a:rPr>
              <a:t>အကယ်၍ ရင်းမြစ်မှာ ယုံကြည်ရပုံမရပါက အချိန်ကုန်ခံမနေဘဲ ပိုကောင်းသော ရင်းမြစ်တစ်ခုကိုသာ ရှာဖွေလိုက်ပါ။</a:t>
            </a:r>
            <a:endParaRPr lang="en-US" sz="1600" b="0" i="0" dirty="0">
              <a:solidFill>
                <a:srgbClr val="374151"/>
              </a:solidFill>
              <a:effectLst/>
              <a:latin typeface="Pyidaungsu" panose="020B0502040204020203" pitchFamily="34" charset="0"/>
              <a:cs typeface="Pyidaungsu" panose="020B0502040204020203" pitchFamily="34" charset="0"/>
            </a:endParaRPr>
          </a:p>
        </p:txBody>
      </p:sp>
      <p:pic>
        <p:nvPicPr>
          <p:cNvPr id="2" name="Google Shape;565;p36">
            <a:extLst>
              <a:ext uri="{FF2B5EF4-FFF2-40B4-BE49-F238E27FC236}">
                <a16:creationId xmlns:a16="http://schemas.microsoft.com/office/drawing/2014/main" id="{5E0367E7-5504-4342-E279-377535772216}"/>
              </a:ext>
            </a:extLst>
          </p:cNvPr>
          <p:cNvPicPr preferRelativeResize="0"/>
          <p:nvPr/>
        </p:nvPicPr>
        <p:blipFill rotWithShape="1">
          <a:blip r:embed="rId4">
            <a:alphaModFix/>
          </a:blip>
          <a:srcRect l="6469" r="5026" b="11158"/>
          <a:stretch/>
        </p:blipFill>
        <p:spPr>
          <a:xfrm>
            <a:off x="6606468" y="1003487"/>
            <a:ext cx="5164619" cy="5085324"/>
          </a:xfrm>
          <a:prstGeom prst="rect">
            <a:avLst/>
          </a:prstGeom>
          <a:noFill/>
          <a:ln>
            <a:noFill/>
          </a:ln>
        </p:spPr>
      </p:pic>
      <p:sp>
        <p:nvSpPr>
          <p:cNvPr id="7" name="Rectangle 6"/>
          <p:cNvSpPr/>
          <p:nvPr/>
        </p:nvSpPr>
        <p:spPr>
          <a:xfrm>
            <a:off x="6825804" y="1138669"/>
            <a:ext cx="4675030" cy="4870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y-MM" sz="1400" dirty="0">
                <a:latin typeface="Pyidaungsu" panose="020B0502040204020203" pitchFamily="34" charset="0"/>
                <a:cs typeface="Pyidaungsu" panose="020B0502040204020203" pitchFamily="34" charset="0"/>
              </a:rPr>
              <a:t>သတင်းအချက်အလက်များကို ဆန်းစစ်အကဲဖြတ်ခြင်း ‘ဘ’ငါးလုံး</a:t>
            </a:r>
            <a:endParaRPr lang="en-US" sz="1400" dirty="0">
              <a:latin typeface="Pyidaungsu" panose="020B0502040204020203" pitchFamily="34" charset="0"/>
              <a:cs typeface="Pyidaungsu" panose="020B0502040204020203" pitchFamily="34" charset="0"/>
            </a:endParaRPr>
          </a:p>
        </p:txBody>
      </p:sp>
      <p:sp>
        <p:nvSpPr>
          <p:cNvPr id="8" name="Rectangle 7"/>
          <p:cNvSpPr/>
          <p:nvPr/>
        </p:nvSpPr>
        <p:spPr>
          <a:xfrm>
            <a:off x="10168889" y="3259999"/>
            <a:ext cx="1539962" cy="6036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y-MM" sz="1000" dirty="0">
                <a:latin typeface="Pyidaungsu" panose="020B0502040204020203" pitchFamily="34" charset="0"/>
                <a:cs typeface="Pyidaungsu" panose="020B0502040204020203" pitchFamily="34" charset="0"/>
              </a:rPr>
              <a:t>ဘယ်အချိန်က စထွက်ခဲ့ပြီး ဘယ်တုန်းက ပြင်လိုက်တာလဲ။</a:t>
            </a:r>
            <a:endParaRPr lang="en-US" sz="1000" dirty="0">
              <a:latin typeface="Pyidaungsu" panose="020B0502040204020203" pitchFamily="34" charset="0"/>
              <a:cs typeface="Pyidaungsu" panose="020B0502040204020203" pitchFamily="34" charset="0"/>
            </a:endParaRPr>
          </a:p>
        </p:txBody>
      </p:sp>
      <p:sp>
        <p:nvSpPr>
          <p:cNvPr id="15" name="Rectangle 14"/>
          <p:cNvSpPr/>
          <p:nvPr/>
        </p:nvSpPr>
        <p:spPr>
          <a:xfrm>
            <a:off x="9285668" y="5409518"/>
            <a:ext cx="2137893" cy="5280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y-MM" sz="1000" dirty="0">
                <a:latin typeface="Pyidaungsu" panose="020B0502040204020203" pitchFamily="34" charset="0"/>
                <a:cs typeface="Pyidaungsu" panose="020B0502040204020203" pitchFamily="34" charset="0"/>
              </a:rPr>
              <a:t>တခြားရင်းမြစ်ကို မသုံးဘဲ ဘာကြောင့် ဒီသတင်းအချက်အလက်ကို သုံးရမှာလဲ။</a:t>
            </a:r>
            <a:endParaRPr lang="en-US" sz="1000" dirty="0">
              <a:latin typeface="Pyidaungsu" panose="020B0502040204020203" pitchFamily="34" charset="0"/>
              <a:cs typeface="Pyidaungsu" panose="020B0502040204020203" pitchFamily="34" charset="0"/>
            </a:endParaRPr>
          </a:p>
        </p:txBody>
      </p:sp>
      <p:sp>
        <p:nvSpPr>
          <p:cNvPr id="16" name="Rectangle 15"/>
          <p:cNvSpPr/>
          <p:nvPr/>
        </p:nvSpPr>
        <p:spPr>
          <a:xfrm>
            <a:off x="8477137" y="3247120"/>
            <a:ext cx="1607020" cy="6165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y-MM" sz="1000" dirty="0">
                <a:latin typeface="Pyidaungsu" panose="020B0502040204020203" pitchFamily="34" charset="0"/>
                <a:cs typeface="Pyidaungsu" panose="020B0502040204020203" pitchFamily="34" charset="0"/>
              </a:rPr>
              <a:t>ရင်းမြစ်ရဲ့ အဓိက ရည်ရွယ်ချက်က ဘာလဲ။</a:t>
            </a:r>
            <a:endParaRPr lang="en-US" sz="1000" dirty="0">
              <a:latin typeface="Pyidaungsu" panose="020B0502040204020203" pitchFamily="34" charset="0"/>
              <a:cs typeface="Pyidaungsu" panose="020B0502040204020203" pitchFamily="34" charset="0"/>
            </a:endParaRPr>
          </a:p>
        </p:txBody>
      </p:sp>
      <p:sp>
        <p:nvSpPr>
          <p:cNvPr id="17" name="Rectangle 16"/>
          <p:cNvSpPr/>
          <p:nvPr/>
        </p:nvSpPr>
        <p:spPr>
          <a:xfrm>
            <a:off x="6877319" y="5409518"/>
            <a:ext cx="2152997" cy="5280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y-MM" sz="1000" dirty="0">
                <a:latin typeface="Pyidaungsu" panose="020B0502040204020203" pitchFamily="34" charset="0"/>
                <a:cs typeface="Pyidaungsu" panose="020B0502040204020203" pitchFamily="34" charset="0"/>
              </a:rPr>
              <a:t>ဒီသတင်းအချက်အလက်ကို ဘယ်နေရာမှာ မှန်မမှန် ဆန်းစစ်နိုင်လဲ။</a:t>
            </a:r>
            <a:endParaRPr lang="en-US" sz="1000" dirty="0">
              <a:latin typeface="Pyidaungsu" panose="020B0502040204020203" pitchFamily="34" charset="0"/>
              <a:cs typeface="Pyidaungsu" panose="020B0502040204020203" pitchFamily="34" charset="0"/>
            </a:endParaRPr>
          </a:p>
        </p:txBody>
      </p:sp>
      <p:sp>
        <p:nvSpPr>
          <p:cNvPr id="18" name="Rectangle 17"/>
          <p:cNvSpPr/>
          <p:nvPr/>
        </p:nvSpPr>
        <p:spPr>
          <a:xfrm>
            <a:off x="6669675" y="3259999"/>
            <a:ext cx="1702408" cy="6294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y-MM" sz="1000" dirty="0">
                <a:latin typeface="Pyidaungsu" panose="020B0502040204020203" pitchFamily="34" charset="0"/>
                <a:cs typeface="Pyidaungsu" panose="020B0502040204020203" pitchFamily="34" charset="0"/>
              </a:rPr>
              <a:t>ရင်းမြစ်ရဲ့ စာရေးသူက ဘယ်သူလဲ။ ကျွမ်းကျင်သူတွေ ဟုတ်ရဲ့လား။</a:t>
            </a:r>
            <a:endParaRPr lang="en-US" sz="1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24719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မည်သည်တို့သည် အမုန်းစကားကို ဖြစ်ပေါ်စေသနည်း။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219200"/>
            <a:ext cx="11350208" cy="4869611"/>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669701" y="1003487"/>
            <a:ext cx="10957695" cy="4632037"/>
          </a:xfrm>
          <a:prstGeom prst="rect">
            <a:avLst/>
          </a:prstGeom>
          <a:noFill/>
        </p:spPr>
        <p:txBody>
          <a:bodyPr wrap="square" rtlCol="0">
            <a:spAutoFit/>
          </a:bodyPr>
          <a:lstStyle/>
          <a:p>
            <a:endParaRPr lang="en-US" sz="2000" dirty="0">
              <a:latin typeface="Pyidaungsu" panose="020B0502040204020203" pitchFamily="34" charset="0"/>
              <a:cs typeface="Pyidaungsu" panose="020B0502040204020203" pitchFamily="34" charset="0"/>
            </a:endParaRPr>
          </a:p>
          <a:p>
            <a:pPr marR="0" lvl="0" algn="l" rtl="0">
              <a:spcBef>
                <a:spcPts val="0"/>
              </a:spcBef>
              <a:spcAft>
                <a:spcPts val="0"/>
              </a:spcAft>
              <a:buClr>
                <a:srgbClr val="000000"/>
              </a:buClr>
              <a:buSzPts val="2400"/>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အမုန်းစကားသည် ဖယ်ကြဉ်မှုရှိသော အတွေး၊ အယူအစွဲ၊ ဒေါသနှင့် အချို့အခြေအနေများတွင် “အခြားသူ / တစ်ဖက်အုပ်စု”ဟု မြင်သည့်သူများကို ကြောက်ရွံ့စိတ်ကြောင့်လည်း ဖြစ်ပွားနိုင်သည်။</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r>
              <a:rPr lang="my-MM" sz="2000" dirty="0">
                <a:latin typeface="Pyidaungsu" panose="020B0502040204020203" pitchFamily="34" charset="0"/>
                <a:ea typeface="Century Gothic"/>
                <a:cs typeface="Pyidaungsu" panose="020B0502040204020203" pitchFamily="34" charset="0"/>
                <a:sym typeface="Century Gothic"/>
              </a:rPr>
              <a:t>ထို</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အတွေးများမှာ တဖြည်းဖြည်း သင်ယူရရှိလာသည့် အရာများသာဖြစ်သည်။</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၄င်းတို့သည် အောက်ပါတို့ကြောင့် ပုံပေါ်တည်ရှိလာသော အတွေးများဖြစ်သည် -</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R="0" lvl="0" algn="l" rtl="0">
              <a:spcBef>
                <a:spcPts val="0"/>
              </a:spcBef>
              <a:spcAft>
                <a:spcPts val="0"/>
              </a:spcAft>
              <a:buClr>
                <a:srgbClr val="000000"/>
              </a:buClr>
              <a:buSzPts val="2400"/>
            </a:pP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spcBef>
                <a:spcPts val="600"/>
              </a:spcBef>
              <a:spcAft>
                <a:spcPts val="0"/>
              </a:spcAft>
              <a:buClr>
                <a:srgbClr val="000000"/>
              </a:buClr>
              <a:buSzPts val="2400"/>
              <a:buFont typeface="Wingdings" panose="05000000000000000000" pitchFamily="2" charset="2"/>
              <a:buChar char="Ø"/>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နိုင်ငံရေးအတွေးအမြင်များ</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spcBef>
                <a:spcPts val="600"/>
              </a:spcBef>
              <a:spcAft>
                <a:spcPts val="0"/>
              </a:spcAft>
              <a:buClr>
                <a:srgbClr val="000000"/>
              </a:buClr>
              <a:buSzPts val="2400"/>
              <a:buFont typeface="Wingdings" panose="05000000000000000000" pitchFamily="2" charset="2"/>
              <a:buChar char="Ø"/>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လူမှုရေးအခြေအနေများ</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p>
          <a:p>
            <a:pPr marL="342900" marR="0" lvl="0" indent="-342900" algn="l" rtl="0">
              <a:spcBef>
                <a:spcPts val="600"/>
              </a:spcBef>
              <a:spcAft>
                <a:spcPts val="0"/>
              </a:spcAft>
              <a:buClr>
                <a:srgbClr val="000000"/>
              </a:buClr>
              <a:buSzPts val="2400"/>
              <a:buFont typeface="Wingdings" panose="05000000000000000000" pitchFamily="2" charset="2"/>
              <a:buChar char="Ø"/>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ယဉ်ကျေးမှုဆိုင်ရာ အခြေအနေများ</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spcBef>
                <a:spcPts val="0"/>
              </a:spcBef>
              <a:spcAft>
                <a:spcPts val="0"/>
              </a:spcAft>
              <a:buClr>
                <a:srgbClr val="000000"/>
              </a:buClr>
              <a:buSzPts val="2400"/>
              <a:buFont typeface="Wingdings" panose="05000000000000000000" pitchFamily="2" charset="2"/>
              <a:buChar char="Ø"/>
            </a:pPr>
            <a:endParaRPr lang="en-US" sz="2000" dirty="0">
              <a:latin typeface="Pyidaungsu" panose="020B0502040204020203" pitchFamily="34" charset="0"/>
              <a:ea typeface="Century Gothic"/>
              <a:cs typeface="Pyidaungsu" panose="020B0502040204020203" pitchFamily="34" charset="0"/>
              <a:sym typeface="Century Gothic"/>
            </a:endParaRPr>
          </a:p>
          <a:p>
            <a:pPr marR="0" lvl="0" algn="l" rtl="0">
              <a:spcBef>
                <a:spcPts val="0"/>
              </a:spcBef>
              <a:spcAft>
                <a:spcPts val="0"/>
              </a:spcAft>
              <a:buClr>
                <a:srgbClr val="000000"/>
              </a:buClr>
              <a:buSzPts val="2400"/>
            </a:pP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spcBef>
                <a:spcPts val="0"/>
              </a:spcBef>
              <a:spcAft>
                <a:spcPts val="0"/>
              </a:spcAft>
              <a:buClr>
                <a:srgbClr val="000000"/>
              </a:buClr>
              <a:buSzPts val="2400"/>
              <a:buFont typeface="Arial" panose="020B0604020202020204" pitchFamily="34" charset="0"/>
              <a:buChar char="•"/>
            </a:pPr>
            <a:endParaRPr lang="en-US" sz="2000" dirty="0">
              <a:latin typeface="Pyidaungsu" panose="020B0502040204020203" pitchFamily="34" charset="0"/>
              <a:cs typeface="Pyidaungsu" panose="020B0502040204020203" pitchFamily="34" charset="0"/>
              <a:sym typeface="Century Gothic"/>
            </a:endParaRPr>
          </a:p>
          <a:p>
            <a:pPr marL="0" marR="0" lvl="0" indent="0" algn="l" rtl="0">
              <a:spcBef>
                <a:spcPts val="0"/>
              </a:spcBef>
              <a:spcAft>
                <a:spcPts val="0"/>
              </a:spcAft>
              <a:buClr>
                <a:srgbClr val="000000"/>
              </a:buClr>
              <a:buSzPts val="2400"/>
              <a:buFont typeface="Arial"/>
              <a:buNone/>
            </a:pPr>
            <a:endParaRPr lang="en-US" sz="2000" dirty="0">
              <a:latin typeface="Pyidaungsu" panose="020B0502040204020203" pitchFamily="34" charset="0"/>
              <a:cs typeface="Pyidaungsu" panose="020B0502040204020203" pitchFamily="34" charset="0"/>
              <a:sym typeface="Century Gothic"/>
            </a:endParaRPr>
          </a:p>
          <a:p>
            <a:endParaRPr lang="en-US" sz="2000" dirty="0">
              <a:latin typeface="Pyidaungsu" panose="020B0502040204020203" pitchFamily="34" charset="0"/>
              <a:cs typeface="Pyidaungsu" panose="020B0502040204020203" pitchFamily="34" charset="0"/>
            </a:endParaRPr>
          </a:p>
        </p:txBody>
      </p:sp>
      <p:sp>
        <p:nvSpPr>
          <p:cNvPr id="3" name="Left Brace 2">
            <a:extLst>
              <a:ext uri="{FF2B5EF4-FFF2-40B4-BE49-F238E27FC236}">
                <a16:creationId xmlns:a16="http://schemas.microsoft.com/office/drawing/2014/main" id="{D37C95B5-458A-8C2E-F6E8-FE3E99BFF37E}"/>
              </a:ext>
            </a:extLst>
          </p:cNvPr>
          <p:cNvSpPr/>
          <p:nvPr/>
        </p:nvSpPr>
        <p:spPr>
          <a:xfrm flipH="1">
            <a:off x="5300544" y="2859725"/>
            <a:ext cx="401444" cy="11607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232315" y="2845972"/>
            <a:ext cx="5111189" cy="1323439"/>
          </a:xfrm>
          <a:prstGeom prst="rect">
            <a:avLst/>
          </a:prstGeom>
          <a:noFill/>
        </p:spPr>
        <p:txBody>
          <a:bodyPr wrap="square" rtlCol="0">
            <a:spAutoFit/>
          </a:bodyPr>
          <a:lstStyle/>
          <a:p>
            <a:pPr lvl="0">
              <a:buClr>
                <a:srgbClr val="000000"/>
              </a:buClr>
              <a:buSzPts val="2400"/>
            </a:pPr>
            <a:r>
              <a:rPr lang="my-MM" sz="2000" dirty="0">
                <a:latin typeface="Pyidaungsu" panose="020B0502040204020203" pitchFamily="34" charset="0"/>
                <a:ea typeface="Century Gothic"/>
                <a:cs typeface="Pyidaungsu" panose="020B0502040204020203" pitchFamily="34" charset="0"/>
                <a:sym typeface="Century Gothic"/>
              </a:rPr>
              <a:t>၄င်းတို့သည် အာဏာလုပ်ပိုင်ခွင့်များ စီးဆင်းတည်ရှိပုံများတွင် အမြစ်တွယ်နေသည့် အတွေးများဖြစ်ပြီး စနစ်အားဖြင့် ခွဲခြားဆက်ဆံမှု ရေခံမြေခံပေါ်တွင် ဖွံ့ဖြိုးကြီးထွားမှုလည်း ရှိသည်။</a:t>
            </a:r>
            <a:endParaRPr lang="en-US" sz="2000" dirty="0">
              <a:latin typeface="Pyidaungsu" panose="020B0502040204020203" pitchFamily="34" charset="0"/>
              <a:ea typeface="Century Gothic"/>
              <a:cs typeface="Pyidaungsu" panose="020B0502040204020203" pitchFamily="34" charset="0"/>
              <a:sym typeface="Century Gothic"/>
            </a:endParaRPr>
          </a:p>
        </p:txBody>
      </p:sp>
    </p:spTree>
    <p:custDataLst>
      <p:tags r:id="rId1"/>
    </p:custDataLst>
    <p:extLst>
      <p:ext uri="{BB962C8B-B14F-4D97-AF65-F5344CB8AC3E}">
        <p14:creationId xmlns:p14="http://schemas.microsoft.com/office/powerpoint/2010/main" val="11347740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နမူနာဖြစ်ရပ် ၃ - မှန်ကန်မှု စစ်ဆေးခြင်းအကြောင်း သင်ကြားပေးခြင်း (အဆက်)</a:t>
            </a:r>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10" name="TextBox 9">
            <a:extLst>
              <a:ext uri="{FF2B5EF4-FFF2-40B4-BE49-F238E27FC236}">
                <a16:creationId xmlns:a16="http://schemas.microsoft.com/office/drawing/2014/main" id="{5F2213FA-7015-E4C5-A801-4ADA79A33F9F}"/>
              </a:ext>
            </a:extLst>
          </p:cNvPr>
          <p:cNvSpPr txBox="1"/>
          <p:nvPr/>
        </p:nvSpPr>
        <p:spPr>
          <a:xfrm>
            <a:off x="420893" y="961731"/>
            <a:ext cx="11076013" cy="5232202"/>
          </a:xfrm>
          <a:prstGeom prst="rect">
            <a:avLst/>
          </a:prstGeom>
          <a:noFill/>
        </p:spPr>
        <p:txBody>
          <a:bodyPr wrap="square">
            <a:spAutoFit/>
          </a:bodyPr>
          <a:lstStyle/>
          <a:p>
            <a:pPr algn="l"/>
            <a:r>
              <a:rPr lang="my-MM" sz="1600" b="1" dirty="0">
                <a:solidFill>
                  <a:srgbClr val="374151"/>
                </a:solidFill>
                <a:latin typeface="Pyidaungsu" panose="020B0502040204020203" pitchFamily="34" charset="0"/>
                <a:cs typeface="Pyidaungsu" panose="020B0502040204020203" pitchFamily="34" charset="0"/>
              </a:rPr>
              <a:t>၂။ ဖော်ပြခဲ့သော နည်းဗျူဟာသုံးခုကို လက်တွေ့အသုံးချခြင်း </a:t>
            </a:r>
            <a:r>
              <a:rPr lang="en-US" sz="1600" b="1" dirty="0">
                <a:solidFill>
                  <a:srgbClr val="374151"/>
                </a:solidFill>
                <a:latin typeface="Pyidaungsu" panose="020B0502040204020203" pitchFamily="34" charset="0"/>
                <a:cs typeface="Pyidaungsu" panose="020B0502040204020203" pitchFamily="34" charset="0"/>
              </a:rPr>
              <a:t>(</a:t>
            </a:r>
            <a:r>
              <a:rPr lang="my-MM" sz="1600" b="1" dirty="0">
                <a:solidFill>
                  <a:srgbClr val="374151"/>
                </a:solidFill>
                <a:latin typeface="Pyidaungsu" panose="020B0502040204020203" pitchFamily="34" charset="0"/>
                <a:cs typeface="Pyidaungsu" panose="020B0502040204020203" pitchFamily="34" charset="0"/>
              </a:rPr>
              <a:t>၂၀ မိနစ်</a:t>
            </a:r>
            <a:r>
              <a:rPr lang="en-US" sz="1600" b="1" dirty="0">
                <a:solidFill>
                  <a:srgbClr val="374151"/>
                </a:solidFill>
                <a:latin typeface="Pyidaungsu" panose="020B0502040204020203" pitchFamily="34" charset="0"/>
                <a:cs typeface="Pyidaungsu" panose="020B0502040204020203" pitchFamily="34" charset="0"/>
              </a:rPr>
              <a:t>)</a:t>
            </a:r>
          </a:p>
          <a:p>
            <a:pPr marL="342900" indent="-342900" algn="l">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သင့်ကျောင်းသားများအား အင်တာနက်ကို လှန်လှော ကြည့်ရှုခိုင်းပါ သို့မဟုတ် သင် ပေးထားသည့် သတင်းစာများကို ဖတ်ခိုင်းပါ။ </a:t>
            </a:r>
            <a:r>
              <a:rPr lang="en-US" sz="1600" dirty="0">
                <a:solidFill>
                  <a:srgbClr val="374151"/>
                </a:solidFill>
                <a:latin typeface="Pyidaungsu" panose="020B0502040204020203" pitchFamily="34" charset="0"/>
                <a:cs typeface="Pyidaungsu" panose="020B0502040204020203" pitchFamily="34" charset="0"/>
              </a:rPr>
              <a:t> </a:t>
            </a:r>
          </a:p>
          <a:p>
            <a:pPr marL="342900" indent="-342900" algn="l">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ဆောင်းပါးတစ်ခု ရွေးချယ်ပြီး ၄င်း၏ ‘ဘ ငါးလုံး’ကို ဆွေးနွေးခိုင်းပါ။</a:t>
            </a:r>
            <a:r>
              <a:rPr lang="en-US" sz="1600" dirty="0">
                <a:solidFill>
                  <a:srgbClr val="374151"/>
                </a:solidFill>
                <a:latin typeface="Pyidaungsu" panose="020B0502040204020203" pitchFamily="34" charset="0"/>
                <a:cs typeface="Pyidaungsu" panose="020B0502040204020203" pitchFamily="34" charset="0"/>
              </a:rPr>
              <a:t> </a:t>
            </a:r>
          </a:p>
          <a:p>
            <a:pPr marL="342900" indent="-342900" algn="l">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မေးခွန်း ငါးခုအတွက် အဖြေများရလာအောင် စဉ်းစားခိုင်းပါ။ </a:t>
            </a:r>
            <a:r>
              <a:rPr lang="en-US" sz="1600" dirty="0">
                <a:solidFill>
                  <a:srgbClr val="374151"/>
                </a:solidFill>
                <a:latin typeface="Pyidaungsu" panose="020B0502040204020203" pitchFamily="34" charset="0"/>
                <a:cs typeface="Pyidaungsu" panose="020B0502040204020203" pitchFamily="34" charset="0"/>
              </a:rPr>
              <a:t> </a:t>
            </a:r>
          </a:p>
          <a:p>
            <a:pPr marL="342900" indent="-342900" algn="l">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အကယ်၍ ၄င်းတို့အနေဖြင့် သိပ်မသေချာပါက အဖွဲ့အစည်း သို့မဟုတ် စာရေးသူ၏ ယုံကြည်စိတ်ချရမှုကို စစ်ဆေးရန် လုံခြုံသော အွန်လိုင်းအသုံးပြု ကြည့်ရှုနည်းလမ်းကို သုံးခိုင်းပါ။ </a:t>
            </a:r>
            <a:r>
              <a:rPr lang="en-US" sz="1600" dirty="0">
                <a:solidFill>
                  <a:srgbClr val="374151"/>
                </a:solidFill>
                <a:latin typeface="Pyidaungsu" panose="020B0502040204020203" pitchFamily="34" charset="0"/>
                <a:cs typeface="Pyidaungsu" panose="020B0502040204020203" pitchFamily="34" charset="0"/>
              </a:rPr>
              <a:t> </a:t>
            </a:r>
          </a:p>
          <a:p>
            <a:pPr algn="l"/>
            <a:endParaRPr lang="en-US" sz="1600" b="1" i="1" dirty="0">
              <a:solidFill>
                <a:srgbClr val="374151"/>
              </a:solidFill>
              <a:latin typeface="Pyidaungsu" panose="020B0502040204020203" pitchFamily="34" charset="0"/>
              <a:cs typeface="Pyidaungsu" panose="020B0502040204020203" pitchFamily="34" charset="0"/>
            </a:endParaRPr>
          </a:p>
          <a:p>
            <a:pPr algn="l"/>
            <a:r>
              <a:rPr lang="my-MM" sz="1600" b="1" dirty="0">
                <a:solidFill>
                  <a:srgbClr val="374151"/>
                </a:solidFill>
                <a:latin typeface="Pyidaungsu" panose="020B0502040204020203" pitchFamily="34" charset="0"/>
                <a:cs typeface="Pyidaungsu" panose="020B0502040204020203" pitchFamily="34" charset="0"/>
              </a:rPr>
              <a:t>၃။ အကျိုးသက်ရောက်မှုကို ခွဲခြမ်းစိတ်ဖြာခြင်း </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i="0" dirty="0">
                <a:solidFill>
                  <a:srgbClr val="374151"/>
                </a:solidFill>
                <a:effectLst/>
                <a:latin typeface="Pyidaungsu" panose="020B0502040204020203" pitchFamily="34" charset="0"/>
                <a:cs typeface="Pyidaungsu" panose="020B0502040204020203" pitchFamily="34" charset="0"/>
              </a:rPr>
              <a:t>၁၅ မိနစ်</a:t>
            </a:r>
            <a:r>
              <a:rPr lang="en-US" sz="1600" b="1" i="0" dirty="0">
                <a:solidFill>
                  <a:srgbClr val="374151"/>
                </a:solidFill>
                <a:effectLst/>
                <a:latin typeface="Pyidaungsu" panose="020B0502040204020203" pitchFamily="34" charset="0"/>
                <a:cs typeface="Pyidaungsu" panose="020B0502040204020203" pitchFamily="34" charset="0"/>
              </a:rPr>
              <a:t>)</a:t>
            </a:r>
            <a:r>
              <a:rPr lang="my-MM" sz="1600" b="1" i="0" dirty="0">
                <a:solidFill>
                  <a:srgbClr val="374151"/>
                </a:solidFill>
                <a:effectLst/>
                <a:latin typeface="Pyidaungsu" panose="020B0502040204020203" pitchFamily="34" charset="0"/>
                <a:cs typeface="Pyidaungsu" panose="020B0502040204020203" pitchFamily="34" charset="0"/>
              </a:rPr>
              <a:t> -</a:t>
            </a:r>
            <a:r>
              <a:rPr lang="en-US" sz="1600" b="0" i="0" dirty="0">
                <a:solidFill>
                  <a:srgbClr val="374151"/>
                </a:solidFill>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၄င်းတို့၏ ရှာဖွေတွေ့ရှိချက်များပေါ် အခြေခံသည့် အတန်းတွင်းဆွေးနွေးပွဲတစ်ခုကို ကူညီလမ်းညွှန်ပေးပါ။ </a:t>
            </a:r>
            <a:endParaRPr lang="en-US" sz="1600" b="0" i="0" dirty="0">
              <a:solidFill>
                <a:srgbClr val="374151"/>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sz="1600" b="0" i="0" dirty="0">
                <a:solidFill>
                  <a:srgbClr val="374151"/>
                </a:solidFill>
                <a:effectLst/>
                <a:latin typeface="Pyidaungsu" panose="020B0502040204020203" pitchFamily="34" charset="0"/>
                <a:cs typeface="Pyidaungsu" panose="020B0502040204020203" pitchFamily="34" charset="0"/>
              </a:rPr>
              <a:t>မှန်ကန်မှုစစ်ဆေးခြင်းအား မလုပ်ဆောင်ဘဲ သတင်း သို့မဟုတ် တင်ဆက်ချက်အား ရယူသုံးစွဲခြင်း၏ အကျိုးဆက်များနှင့် အကျိုးသက်ရောက်မှုကို ဆွေးနွေးပါ။</a:t>
            </a:r>
            <a:endParaRPr lang="en-US" sz="1600" b="0" i="0" dirty="0">
              <a:solidFill>
                <a:srgbClr val="374151"/>
              </a:solidFill>
              <a:effectLst/>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my-MM" sz="1600" dirty="0">
                <a:solidFill>
                  <a:srgbClr val="374151"/>
                </a:solidFill>
                <a:latin typeface="Pyidaungsu" panose="020B0502040204020203" pitchFamily="34" charset="0"/>
                <a:cs typeface="Pyidaungsu" panose="020B0502040204020203" pitchFamily="34" charset="0"/>
              </a:rPr>
              <a:t>၄င်းတို့အား လုပ်ကြံဖန်တီးထားပြီး စစ်မှန်မှုမရှိသည့် တင်ဆက်ချက်ကို သင့်လျော်သော မှန်ကန်မှုစစ်ဆေးခြင်း မလုပ်ဆောင်ဘဲ သုံးစွဲသည့် အုပ်စုတစ်စု သို့မဟုတ် လူအစုအဝေး၏ အပျက်သဘောဆောင်သော အကျိုးသက်ရောက်မှုအကြောင်း စိတ်ကူးယဉ် နမူနာဖြစ်ရပ်များအား စိတ်ကူးရလာအောင် စဉ်းစားခိုင်းပါ။</a:t>
            </a:r>
            <a:r>
              <a:rPr lang="en-US" sz="1600" dirty="0">
                <a:solidFill>
                  <a:srgbClr val="374151"/>
                </a:solidFill>
                <a:latin typeface="Pyidaungsu" panose="020B0502040204020203" pitchFamily="34" charset="0"/>
                <a:cs typeface="Pyidaungsu" panose="020B0502040204020203" pitchFamily="34" charset="0"/>
              </a:rPr>
              <a:t> </a:t>
            </a:r>
            <a:r>
              <a:rPr lang="en-US" sz="1600" b="0" i="0" dirty="0">
                <a:solidFill>
                  <a:srgbClr val="374151"/>
                </a:solidFill>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endParaRPr lang="en-US" sz="1600" dirty="0">
              <a:solidFill>
                <a:srgbClr val="374151"/>
              </a:solidFill>
              <a:latin typeface="Pyidaungsu" panose="020B0502040204020203" pitchFamily="34" charset="0"/>
              <a:cs typeface="Pyidaungsu" panose="020B0502040204020203" pitchFamily="34" charset="0"/>
            </a:endParaRPr>
          </a:p>
          <a:p>
            <a:pPr algn="l"/>
            <a:r>
              <a:rPr lang="my-MM" sz="1600" b="1" i="0" dirty="0">
                <a:solidFill>
                  <a:srgbClr val="374151"/>
                </a:solidFill>
                <a:effectLst/>
                <a:latin typeface="Pyidaungsu" panose="020B0502040204020203" pitchFamily="34" charset="0"/>
                <a:cs typeface="Pyidaungsu" panose="020B0502040204020203" pitchFamily="34" charset="0"/>
              </a:rPr>
              <a:t>နောက်ဆုံးရလဒ် -</a:t>
            </a:r>
            <a:endParaRPr lang="en-US" sz="1600" b="1" i="0" dirty="0">
              <a:solidFill>
                <a:srgbClr val="374151"/>
              </a:solidFill>
              <a:effectLst/>
              <a:latin typeface="Pyidaungsu" panose="020B0502040204020203" pitchFamily="34" charset="0"/>
              <a:cs typeface="Pyidaungsu" panose="020B0502040204020203" pitchFamily="34" charset="0"/>
            </a:endParaRPr>
          </a:p>
          <a:p>
            <a:r>
              <a:rPr lang="my-MM" sz="1600" b="0" i="0" dirty="0">
                <a:solidFill>
                  <a:srgbClr val="374151"/>
                </a:solidFill>
                <a:effectLst/>
                <a:latin typeface="Pyidaungsu" panose="020B0502040204020203" pitchFamily="34" charset="0"/>
                <a:cs typeface="Pyidaungsu" panose="020B0502040204020203" pitchFamily="34" charset="0"/>
              </a:rPr>
              <a:t>ဤလုပ်ငန်းသည် ကျောင်းသားများကို မှန်ကန်မှုစစ်ဆေးခြင်း၏ အယူအဆနှင့် ၄င်း၏ နည်းနိဿယများကို နားလည်စေရန် ကူညီပေးရုံသာမက </a:t>
            </a:r>
            <a:r>
              <a:rPr lang="my-MM" sz="1600" dirty="0">
                <a:solidFill>
                  <a:srgbClr val="374151"/>
                </a:solidFill>
                <a:latin typeface="Pyidaungsu" panose="020B0502040204020203" pitchFamily="34" charset="0"/>
                <a:cs typeface="Pyidaungsu" panose="020B0502040204020203" pitchFamily="34" charset="0"/>
              </a:rPr>
              <a:t>အွန်လိုင်းပေါ်မှ သတင်းအချက်အလက်များကို ဆန်းစစ်ဝေဖန်မှုရှိစွာ အကဲဖြတ်သုံးသပ်နိုင်ရန်၊ မည်သည်ကို ယုံကြည်၊ သုံးစွဲ၊ ဝေမျှရမည်နှင့် မည်သည်ကိုမူ ထိုကဲ့သို့ မပြုလုပ်သင့်ကြောင်း အချက်အလက်ကျကျ ဆုံးဖြတ်ချက်ချရန်အတွက်ပါ အရေးပါသော စွမ်းရည်များဖြင့် ပြည့်စုံစွာ ပြင်ဆင်ပေးသည်။</a:t>
            </a:r>
            <a:endParaRPr lang="en-US" sz="1600" b="0" i="0" dirty="0">
              <a:solidFill>
                <a:srgbClr val="374151"/>
              </a:solidFill>
              <a:effectLst/>
              <a:latin typeface="Pyidaungsu" panose="020B0502040204020203" pitchFamily="34" charset="0"/>
              <a:cs typeface="Pyidaungsu" panose="020B0502040204020203" pitchFamily="34" charset="0"/>
            </a:endParaRPr>
          </a:p>
          <a:p>
            <a:pPr algn="l"/>
            <a:endParaRPr lang="en-US" sz="1400" b="0"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4070123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y-MM" b="1" dirty="0">
                <a:latin typeface="Pyidaungsu" panose="020B0502040204020203" pitchFamily="34" charset="0"/>
                <a:cs typeface="Pyidaungsu" panose="020B0502040204020203" pitchFamily="34" charset="0"/>
              </a:rPr>
              <a:t>လုပ်ငန်း ၃</a:t>
            </a:r>
            <a:endParaRPr lang="en-GB" b="1" dirty="0">
              <a:latin typeface="Pyidaungsu" panose="020B0502040204020203" pitchFamily="34" charset="0"/>
              <a:cs typeface="Pyidaungsu" panose="020B0502040204020203" pitchFamily="34" charset="0"/>
            </a:endParaRPr>
          </a:p>
        </p:txBody>
      </p:sp>
      <p:sp>
        <p:nvSpPr>
          <p:cNvPr id="5" name="TextBox 4">
            <a:extLst>
              <a:ext uri="{FF2B5EF4-FFF2-40B4-BE49-F238E27FC236}">
                <a16:creationId xmlns:a16="http://schemas.microsoft.com/office/drawing/2014/main" id="{F40B6513-0C79-EAF4-DEFD-B2C6DF45348B}"/>
              </a:ext>
            </a:extLst>
          </p:cNvPr>
          <p:cNvSpPr txBox="1"/>
          <p:nvPr/>
        </p:nvSpPr>
        <p:spPr>
          <a:xfrm>
            <a:off x="420875" y="886924"/>
            <a:ext cx="11178457"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my-MM" sz="22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မှန် / မှား</a:t>
            </a:r>
            <a:endParaRPr kumimoji="0" lang="en-US" sz="22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graphicFrame>
        <p:nvGraphicFramePr>
          <p:cNvPr id="3" name="Table 3">
            <a:extLst>
              <a:ext uri="{FF2B5EF4-FFF2-40B4-BE49-F238E27FC236}">
                <a16:creationId xmlns:a16="http://schemas.microsoft.com/office/drawing/2014/main" id="{06949C1E-EC8C-588D-A474-A3C26FA59664}"/>
              </a:ext>
            </a:extLst>
          </p:cNvPr>
          <p:cNvGraphicFramePr>
            <a:graphicFrameLocks noGrp="1"/>
          </p:cNvGraphicFramePr>
          <p:nvPr/>
        </p:nvGraphicFramePr>
        <p:xfrm>
          <a:off x="511529" y="1394729"/>
          <a:ext cx="10997147" cy="4593336"/>
        </p:xfrm>
        <a:graphic>
          <a:graphicData uri="http://schemas.openxmlformats.org/drawingml/2006/table">
            <a:tbl>
              <a:tblPr firstRow="1" bandRow="1">
                <a:tableStyleId>{5C22544A-7EE6-4342-B048-85BDC9FD1C3A}</a:tableStyleId>
              </a:tblPr>
              <a:tblGrid>
                <a:gridCol w="9727175">
                  <a:extLst>
                    <a:ext uri="{9D8B030D-6E8A-4147-A177-3AD203B41FA5}">
                      <a16:colId xmlns:a16="http://schemas.microsoft.com/office/drawing/2014/main" val="1324421117"/>
                    </a:ext>
                  </a:extLst>
                </a:gridCol>
                <a:gridCol w="631065">
                  <a:extLst>
                    <a:ext uri="{9D8B030D-6E8A-4147-A177-3AD203B41FA5}">
                      <a16:colId xmlns:a16="http://schemas.microsoft.com/office/drawing/2014/main" val="3746519859"/>
                    </a:ext>
                  </a:extLst>
                </a:gridCol>
                <a:gridCol w="638907">
                  <a:extLst>
                    <a:ext uri="{9D8B030D-6E8A-4147-A177-3AD203B41FA5}">
                      <a16:colId xmlns:a16="http://schemas.microsoft.com/office/drawing/2014/main" val="2113001868"/>
                    </a:ext>
                  </a:extLst>
                </a:gridCol>
              </a:tblGrid>
              <a:tr h="370840">
                <a:tc>
                  <a:txBody>
                    <a:bodyPr/>
                    <a:lstStyle/>
                    <a:p>
                      <a:r>
                        <a:rPr lang="my-MM" sz="1400" dirty="0">
                          <a:latin typeface="Pyidaungsu" panose="020B0502040204020203" pitchFamily="34" charset="0"/>
                          <a:cs typeface="Pyidaungsu" panose="020B0502040204020203" pitchFamily="34" charset="0"/>
                        </a:rPr>
                        <a:t>ဖော်ပြချက်</a:t>
                      </a:r>
                      <a:endParaRPr lang="en-US" sz="1400" dirty="0">
                        <a:latin typeface="Pyidaungsu" panose="020B0502040204020203" pitchFamily="34" charset="0"/>
                        <a:cs typeface="Pyidaungsu" panose="020B0502040204020203" pitchFamily="34" charset="0"/>
                      </a:endParaRPr>
                    </a:p>
                  </a:txBody>
                  <a:tcPr/>
                </a:tc>
                <a:tc>
                  <a:txBody>
                    <a:bodyPr/>
                    <a:lstStyle/>
                    <a:p>
                      <a:r>
                        <a:rPr lang="my-MM" sz="1400" dirty="0">
                          <a:latin typeface="Pyidaungsu" panose="020B0502040204020203" pitchFamily="34" charset="0"/>
                          <a:cs typeface="Pyidaungsu" panose="020B0502040204020203" pitchFamily="34" charset="0"/>
                        </a:rPr>
                        <a:t>မှန်</a:t>
                      </a:r>
                      <a:endParaRPr lang="en-US" sz="1400" dirty="0">
                        <a:latin typeface="Pyidaungsu" panose="020B0502040204020203" pitchFamily="34" charset="0"/>
                        <a:cs typeface="Pyidaungsu" panose="020B0502040204020203" pitchFamily="34" charset="0"/>
                      </a:endParaRPr>
                    </a:p>
                  </a:txBody>
                  <a:tcPr/>
                </a:tc>
                <a:tc>
                  <a:txBody>
                    <a:bodyPr/>
                    <a:lstStyle/>
                    <a:p>
                      <a:r>
                        <a:rPr lang="my-MM" sz="1400" dirty="0">
                          <a:latin typeface="Pyidaungsu" panose="020B0502040204020203" pitchFamily="34" charset="0"/>
                          <a:cs typeface="Pyidaungsu" panose="020B0502040204020203" pitchFamily="34" charset="0"/>
                        </a:rPr>
                        <a:t>မှား</a:t>
                      </a:r>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351539497"/>
                  </a:ext>
                </a:extLst>
              </a:tr>
              <a:tr h="370840">
                <a:tc>
                  <a:txBody>
                    <a:bodyPr/>
                    <a:lstStyle/>
                    <a:p>
                      <a:pPr marL="50800" marR="0" lvl="0" indent="0" algn="l" rtl="0">
                        <a:lnSpc>
                          <a:spcPct val="90000"/>
                        </a:lnSpc>
                        <a:spcBef>
                          <a:spcPts val="1000"/>
                        </a:spcBef>
                        <a:spcAft>
                          <a:spcPts val="0"/>
                        </a:spcAft>
                        <a:buClr>
                          <a:srgbClr val="1E4E79"/>
                        </a:buClr>
                        <a:buSzPts val="2800"/>
                        <a:buFont typeface="Century Gothic"/>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က</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သတင်းအချက်အလက် ဖရိုဖရဲဖြစ်မှုဆိုသည်မှာ စနစ်ပုံစံတည်ရှိပြီး သတင်းမှား၊ လုပ်ကြံသတင်းနှင့် မသမာသတင်းတို့ ပါဝင်သည်။</a:t>
                      </a:r>
                      <a:endParaRPr lang="en-US" sz="1600" kern="1200" dirty="0">
                        <a:solidFill>
                          <a:srgbClr val="374151"/>
                        </a:solidFill>
                        <a:latin typeface="Pyidaungsu" panose="020B0502040204020203" pitchFamily="34" charset="0"/>
                        <a:ea typeface="+mn-ea"/>
                        <a:cs typeface="Pyidaungsu" panose="020B0502040204020203" pitchFamily="34" charset="0"/>
                        <a:sym typeface="Century Gothic"/>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30231347"/>
                  </a:ext>
                </a:extLst>
              </a:tr>
              <a:tr h="370840">
                <a:tc>
                  <a:txBody>
                    <a:bodyPr/>
                    <a:lstStyle/>
                    <a:p>
                      <a:pPr marL="50800" marR="0" lvl="0" indent="0" algn="l" rtl="0">
                        <a:lnSpc>
                          <a:spcPct val="90000"/>
                        </a:lnSpc>
                        <a:spcBef>
                          <a:spcPts val="0"/>
                        </a:spcBef>
                        <a:spcAft>
                          <a:spcPts val="0"/>
                        </a:spcAft>
                        <a:buClr>
                          <a:srgbClr val="1E4E79"/>
                        </a:buClr>
                        <a:buSzPts val="2800"/>
                        <a:buFont typeface="Century Gothic"/>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ခ</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ကလစ်မျှားသည့် ခေါင်းစီးများသည် စာဖတ်သူကိုဖျော်ဖြေရန် ရည်ရွယ်သည်။ ထို့ကြောင့် ၄င်းတို့သည် မည်သည့်နည်းနှင့်မျှ ဘေးရန်မဖြစ်စေသည့်အတွက် အားပေးအားမြှောက်ပြုခံရသင့်သည်။</a:t>
                      </a:r>
                      <a:endParaRPr lang="en-US" sz="1600" kern="1200" dirty="0">
                        <a:solidFill>
                          <a:srgbClr val="374151"/>
                        </a:solidFill>
                        <a:latin typeface="Pyidaungsu" panose="020B0502040204020203" pitchFamily="34" charset="0"/>
                        <a:ea typeface="+mn-ea"/>
                        <a:cs typeface="Pyidaungsu" panose="020B0502040204020203" pitchFamily="34" charset="0"/>
                        <a:sym typeface="Century Gothic"/>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327524354"/>
                  </a:ext>
                </a:extLst>
              </a:tr>
              <a:tr h="370840">
                <a:tc>
                  <a:txBody>
                    <a:bodyPr/>
                    <a:lstStyle/>
                    <a:p>
                      <a:pPr marL="50800" marR="0" lvl="0" indent="0" algn="l" rtl="0">
                        <a:lnSpc>
                          <a:spcPct val="90000"/>
                        </a:lnSpc>
                        <a:spcBef>
                          <a:spcPts val="0"/>
                        </a:spcBef>
                        <a:spcAft>
                          <a:spcPts val="0"/>
                        </a:spcAft>
                        <a:buClr>
                          <a:srgbClr val="1E4E79"/>
                        </a:buClr>
                        <a:buSzPts val="2800"/>
                        <a:buFont typeface="Century Gothic"/>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ဂ</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ကျောင်းသားများအား</a:t>
                      </a:r>
                      <a:r>
                        <a:rPr lang="my-MM" sz="1600" kern="1200" baseline="0" dirty="0">
                          <a:solidFill>
                            <a:srgbClr val="374151"/>
                          </a:solidFill>
                          <a:latin typeface="Pyidaungsu" panose="020B0502040204020203" pitchFamily="34" charset="0"/>
                          <a:ea typeface="+mn-ea"/>
                          <a:cs typeface="Pyidaungsu" panose="020B0502040204020203" pitchFamily="34" charset="0"/>
                          <a:sym typeface="Century Gothic"/>
                        </a:rPr>
                        <a:t> မမှန်ကန်သည့် သတင်းများနှင့် တင်ဆက်ချက်များကို ဆွေးနွေးခိုင်းကာ အမှား သို့မဟုတ် အတုအယောင် သင်္ကေတများကို ရှာဖွေနိုင်ရန် နည်းလမ်းများဖြင့် ပံ့ပိုးပေးခြင်းသည် ကောင်းမွန်သော </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MIL</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 လုပ်ငန်းများ ဖြစ်ကြသည်။</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4011819524"/>
                  </a:ext>
                </a:extLst>
              </a:tr>
              <a:tr h="370840">
                <a:tc>
                  <a:txBody>
                    <a:bodyPr/>
                    <a:lstStyle/>
                    <a:p>
                      <a:pPr marL="50800" marR="0" lvl="0" indent="0" algn="l" rtl="0">
                        <a:lnSpc>
                          <a:spcPct val="90000"/>
                        </a:lnSpc>
                        <a:spcBef>
                          <a:spcPts val="0"/>
                        </a:spcBef>
                        <a:spcAft>
                          <a:spcPts val="0"/>
                        </a:spcAft>
                        <a:buClr>
                          <a:srgbClr val="1E4E79"/>
                        </a:buClr>
                        <a:buSzPts val="2800"/>
                        <a:buFont typeface="Century Gothic"/>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ဃ</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မသမာသတင်းသည် အဖြစ်မှန်အပေါ် အခြေခံသော်လည်း ဘေးရန်ဖြစ်အောင် လှုံ့ဆော်လိုခြင်းမရှိပါ။ </a:t>
                      </a:r>
                      <a:endParaRPr lang="en-US" sz="1600" kern="1200" dirty="0">
                        <a:solidFill>
                          <a:srgbClr val="374151"/>
                        </a:solidFill>
                        <a:latin typeface="Pyidaungsu" panose="020B0502040204020203" pitchFamily="34" charset="0"/>
                        <a:ea typeface="+mn-ea"/>
                        <a:cs typeface="Pyidaungsu" panose="020B0502040204020203" pitchFamily="34" charset="0"/>
                        <a:sym typeface="Century Gothic"/>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560769184"/>
                  </a:ext>
                </a:extLst>
              </a:tr>
              <a:tr h="370840">
                <a:tc>
                  <a:txBody>
                    <a:bodyPr/>
                    <a:lstStyle/>
                    <a:p>
                      <a:pPr marL="50800" marR="0" lvl="0" indent="0" algn="l" rtl="0">
                        <a:lnSpc>
                          <a:spcPct val="90000"/>
                        </a:lnSpc>
                        <a:spcBef>
                          <a:spcPts val="0"/>
                        </a:spcBef>
                        <a:spcAft>
                          <a:spcPts val="0"/>
                        </a:spcAft>
                        <a:buClr>
                          <a:srgbClr val="1E4E79"/>
                        </a:buClr>
                        <a:buSzPts val="2800"/>
                        <a:buFont typeface="Century Gothic"/>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င</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သတင်းအချက်အလက်က မှားနေပြီး၊</a:t>
                      </a:r>
                      <a:r>
                        <a:rPr lang="my-MM" sz="1600" kern="1200" baseline="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ဖြန့်ဝေသည့်သူကလည်း မှားမှန်းသိသည့်အခါ ၄င်းကို လုပ်ကြံသတင်းဟုခေါ်သည်။</a:t>
                      </a:r>
                      <a:endParaRPr lang="en-US" sz="1600" kern="1200" dirty="0">
                        <a:solidFill>
                          <a:srgbClr val="374151"/>
                        </a:solidFill>
                        <a:latin typeface="Pyidaungsu" panose="020B0502040204020203" pitchFamily="34" charset="0"/>
                        <a:ea typeface="+mn-ea"/>
                        <a:cs typeface="Pyidaungsu" panose="020B0502040204020203" pitchFamily="34" charset="0"/>
                        <a:sym typeface="Century Gothic"/>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653795169"/>
                  </a:ext>
                </a:extLst>
              </a:tr>
              <a:tr h="370840">
                <a:tc>
                  <a:txBody>
                    <a:bodyPr/>
                    <a:lstStyle/>
                    <a:p>
                      <a:pPr marL="50800" marR="0" lvl="0" indent="0" algn="l" rtl="0">
                        <a:lnSpc>
                          <a:spcPct val="90000"/>
                        </a:lnSpc>
                        <a:spcBef>
                          <a:spcPts val="0"/>
                        </a:spcBef>
                        <a:spcAft>
                          <a:spcPts val="0"/>
                        </a:spcAft>
                        <a:buClr>
                          <a:srgbClr val="1E4E79"/>
                        </a:buClr>
                        <a:buSzPts val="2800"/>
                        <a:buFont typeface="Century Gothic"/>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စ</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အကျိုးသက်ရောက်မှုကို ခွဲခြမ်းစိတ်ဖြာခြင်း</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လုပ်ငန်းများ ဆောင်ရွက်ခြင်းသည် ကျောင်းသားများ၏ လေးနက်စွာ ဆန်းစစ်ဝေဖန်တတ်ခြင်း စွမ်းရည်များကို တိုးတက်‌စေနိုင်သော နည်းလမ်းများဖြစ်ကြသည်။ </a:t>
                      </a:r>
                      <a:endParaRPr lang="en-US" sz="1600" kern="1200" dirty="0">
                        <a:solidFill>
                          <a:srgbClr val="374151"/>
                        </a:solidFill>
                        <a:latin typeface="Pyidaungsu" panose="020B0502040204020203" pitchFamily="34" charset="0"/>
                        <a:ea typeface="+mn-ea"/>
                        <a:cs typeface="Pyidaungsu" panose="020B0502040204020203" pitchFamily="34" charset="0"/>
                        <a:sym typeface="Century Gothic"/>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933125694"/>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ဆ</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စစ်ရင်းဖတ်ခြင်း (</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Lateral reading</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ဆိုသည်မှာ မိမိဖတ်နေသည့်အရာကို ဖတ်ရင်းနှင့် မှန်မမှန် အတည်ပြုစစ်ဆေးခြင်း နည်းလမ်းဖြစ်သည်။</a:t>
                      </a:r>
                      <a:endParaRPr lang="en-US" sz="1600" kern="1200" noProof="0" dirty="0">
                        <a:solidFill>
                          <a:srgbClr val="374151"/>
                        </a:solidFill>
                        <a:latin typeface="Pyidaungsu" panose="020B0502040204020203" pitchFamily="34" charset="0"/>
                        <a:ea typeface="+mn-ea"/>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814531036"/>
                  </a:ext>
                </a:extLst>
              </a:tr>
              <a:tr h="370840">
                <a:tc>
                  <a:txBody>
                    <a:bodyPr/>
                    <a:lstStyle/>
                    <a:p>
                      <a:pPr marL="0" marR="0" lvl="0" indent="0" algn="l" rtl="0">
                        <a:lnSpc>
                          <a:spcPct val="100000"/>
                        </a:lnSpc>
                        <a:spcBef>
                          <a:spcPts val="0"/>
                        </a:spcBef>
                        <a:spcAft>
                          <a:spcPts val="0"/>
                        </a:spcAft>
                        <a:buClr>
                          <a:srgbClr val="003300"/>
                        </a:buClr>
                        <a:buSzPts val="2240"/>
                        <a:buFont typeface="+mj-lt"/>
                        <a:buNone/>
                      </a:pP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ဇ</a:t>
                      </a:r>
                      <a:r>
                        <a:rPr lang="en-US" sz="1600" kern="1200" dirty="0">
                          <a:solidFill>
                            <a:srgbClr val="374151"/>
                          </a:solidFill>
                          <a:latin typeface="Pyidaungsu" panose="020B0502040204020203" pitchFamily="34" charset="0"/>
                          <a:ea typeface="+mn-ea"/>
                          <a:cs typeface="Pyidaungsu" panose="020B0502040204020203" pitchFamily="34" charset="0"/>
                          <a:sym typeface="Century Gothic"/>
                        </a:rPr>
                        <a:t>) </a:t>
                      </a:r>
                      <a:r>
                        <a:rPr lang="my-MM" sz="1600" kern="1200" dirty="0">
                          <a:solidFill>
                            <a:srgbClr val="374151"/>
                          </a:solidFill>
                          <a:latin typeface="Pyidaungsu" panose="020B0502040204020203" pitchFamily="34" charset="0"/>
                          <a:ea typeface="+mn-ea"/>
                          <a:cs typeface="Pyidaungsu" panose="020B0502040204020203" pitchFamily="34" charset="0"/>
                          <a:sym typeface="Century Gothic"/>
                        </a:rPr>
                        <a:t>လွန်ကဲသော သဒ္ဒါအမှားများပါသည့် တင်ဆက်ချက်နှင့် သေချာပေါက် မှန်ကန်ပြီး ပညာသည်ပီသသည့် သံသယဖြစ်ဖွယ် ဖန်တီးသူတစ်ဦး။ ကျွန်ုပ်တို့အနေဖြင့် ၄င်းအပေါ် ယုံကြည်အားထားသင့်သည်။</a:t>
                      </a:r>
                      <a:endParaRPr lang="en-US" sz="1600" kern="1200" noProof="0" dirty="0">
                        <a:solidFill>
                          <a:srgbClr val="374151"/>
                        </a:solidFill>
                        <a:latin typeface="Pyidaungsu" panose="020B0502040204020203" pitchFamily="34" charset="0"/>
                        <a:ea typeface="+mn-ea"/>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tc>
                  <a:txBody>
                    <a:bodyPr/>
                    <a:lstStyle/>
                    <a:p>
                      <a:endParaRPr lang="en-US" sz="14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272876418"/>
                  </a:ext>
                </a:extLst>
              </a:tr>
            </a:tbl>
          </a:graphicData>
        </a:graphic>
      </p:graphicFrame>
    </p:spTree>
    <p:extLst>
      <p:ext uri="{BB962C8B-B14F-4D97-AF65-F5344CB8AC3E}">
        <p14:creationId xmlns:p14="http://schemas.microsoft.com/office/powerpoint/2010/main" val="15996638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77366"/>
            <a:ext cx="11350193" cy="455408"/>
          </a:xfrm>
        </p:spPr>
        <p:txBody>
          <a:bodyPr>
            <a:normAutofit/>
          </a:bodyPr>
          <a:lstStyle/>
          <a:p>
            <a:r>
              <a:rPr lang="my-MM" dirty="0">
                <a:latin typeface="Pyidaungsu" panose="020B0502040204020203" pitchFamily="34" charset="0"/>
                <a:cs typeface="Pyidaungsu" panose="020B0502040204020203" pitchFamily="34" charset="0"/>
              </a:rPr>
              <a:t>လုပ်ငန်း ၄</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434991" y="979469"/>
            <a:ext cx="11336096" cy="513335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my-MM" sz="1600" b="1" dirty="0">
                <a:latin typeface="Pyidaungsu" panose="020B0502040204020203" pitchFamily="34" charset="0"/>
                <a:cs typeface="Pyidaungsu" panose="020B0502040204020203" pitchFamily="34" charset="0"/>
              </a:rPr>
              <a:t>အောက်ပါတို့အနက်မှ ကလေးများကို သတင်းအချက်အလက် ဖရိုဖရဲဖြစ်မှုအကြောင်း သင်ကြားပေးခြင်း၏ အရေးပါပုံကို အကျိုးအကြောင်းသင့် ရှင်းပြသည့် အကြောင်းပြချက်များအားလုံးကို ရွေးချယ်ပါ။</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1500" b="1" i="1"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sym typeface="Century Gothic"/>
            </a:endParaRPr>
          </a:p>
          <a:p>
            <a:pPr algn="l">
              <a:spcBef>
                <a:spcPts val="600"/>
              </a:spcBef>
            </a:pPr>
            <a:r>
              <a:rPr lang="my-MM" sz="1500" dirty="0">
                <a:solidFill>
                  <a:srgbClr val="374151"/>
                </a:solidFill>
                <a:latin typeface="Pyidaungsu" panose="020B0502040204020203" pitchFamily="34" charset="0"/>
                <a:cs typeface="Pyidaungsu" panose="020B0502040204020203" pitchFamily="34" charset="0"/>
              </a:rPr>
              <a:t>က)     သတင်းအချက်အလက် ဖရိုဖရဲဖြစ်မှုများအကြောင်း ပညာရေးသည် ကလေးများ၏ လေးနက်စွာ ဆန်းစစ်ဝေဖန်ခြင်း စွမ်းရည်များ တိုးမြင့်လာရန် ကူညီပေးသည်။ ၄င်းသည် ၄င်းတို့ မြင်ရ ဖတ်ရသည်များကို မေးခွန်းထုတ်တတ်ရန် အားပေးလှုံ့ဆော်သည်။</a:t>
            </a:r>
          </a:p>
          <a:p>
            <a:pPr>
              <a:spcBef>
                <a:spcPts val="600"/>
              </a:spcBef>
            </a:pPr>
            <a:r>
              <a:rPr lang="my-MM" sz="1500" dirty="0">
                <a:solidFill>
                  <a:srgbClr val="374151"/>
                </a:solidFill>
                <a:latin typeface="Pyidaungsu" panose="020B0502040204020203" pitchFamily="34" charset="0"/>
                <a:cs typeface="Pyidaungsu" panose="020B0502040204020203" pitchFamily="34" charset="0"/>
              </a:rPr>
              <a:t>ခ)      ယနေ့ ဒစ်ဂျစ်တယ်ခေတ်တွင် ကလေးများသည်လည်း အွန်လိုင်းပေါ်မှ ကျယ်ပြောများပြားသည့် သတင်းအချက်အလက်များနှင့် ထိတွေ့လာကြသည်။ ၄င်းတို့အား သတင်းအချက်အလက် ဖရိုဖရဲဖြစ်မှုများအကြောင်း သင်ကြားပေးခြင်းသည် အင်တာနက်ကို ဘေးကင်းလုံခြုံစွာ တာဝန်သိစွာ ရှာဖွေ စီမံ ကိုင်တွယ်ဖြေရှင်းတတ်လာစေမည့် စွမ်းရည်များ ပြည့်စုံစွာ ပြင်ဆင်ပေးခြင်းဖြစ်သည်။ ၄င်းတို့သည် မှားယွင်းနေသော သို့မဟုတ် အထင်အမြင်မှားစေသော သတင်းအချက်အလက်များအပေါ် ၄င်းတို့၏ အယုံလွယ်မှုကို လျှော့ချပေးနိုင်သည့် ယုံကြည်စိတ်ချရသော ရင်းမြစ်များနှင့် စိတ်မချရသော ရင်းမြစ်များကြား ခွဲခြားသိမြင်တတ်ရန် သင်ယူသည်။ </a:t>
            </a:r>
            <a:endParaRPr lang="en-US" sz="1500" dirty="0">
              <a:solidFill>
                <a:srgbClr val="374151"/>
              </a:solidFill>
              <a:latin typeface="Pyidaungsu" panose="020B0502040204020203" pitchFamily="34" charset="0"/>
              <a:cs typeface="Pyidaungsu" panose="020B0502040204020203" pitchFamily="34" charset="0"/>
            </a:endParaRPr>
          </a:p>
          <a:p>
            <a:pPr>
              <a:spcBef>
                <a:spcPts val="600"/>
              </a:spcBef>
            </a:pPr>
            <a:r>
              <a:rPr lang="my-MM" sz="1500" dirty="0">
                <a:solidFill>
                  <a:srgbClr val="374151"/>
                </a:solidFill>
                <a:latin typeface="Pyidaungsu" panose="020B0502040204020203" pitchFamily="34" charset="0"/>
                <a:cs typeface="Pyidaungsu" panose="020B0502040204020203" pitchFamily="34" charset="0"/>
              </a:rPr>
              <a:t>ဂ)      ကလေးများသည် မီဒီယာတိုက်များက အတွေးအမြင်များပေါ် လွှမ်းမိုးမှုရှိစေရန် သတင်းအချက်အလက်များကို မည်ကဲ့သို့ ပုံသွင်း တင်ဆက်နိုင်ကြောင်း သင်ယူနိုင်မည်။ ဤအသိပညာသည် ၄င်းတို့အား မီဒီယာကို ဆန်းစစ်ဝေဖန်မှုရှိရှိ သုံးစွဲစေပြီး ငုပ်လျှိုးနေသော ဘက်လိုက်မှုများ သို့မဟုတ် လုပ်ငန်းစဉ်များကို သိမြင်တတ်လာစေသည်။</a:t>
            </a:r>
            <a:endParaRPr lang="en-US" sz="1500" dirty="0">
              <a:solidFill>
                <a:srgbClr val="374151"/>
              </a:solidFill>
              <a:latin typeface="Pyidaungsu" panose="020B0502040204020203" pitchFamily="34" charset="0"/>
              <a:cs typeface="Pyidaungsu" panose="020B0502040204020203" pitchFamily="34" charset="0"/>
            </a:endParaRPr>
          </a:p>
          <a:p>
            <a:pPr>
              <a:spcBef>
                <a:spcPts val="600"/>
              </a:spcBef>
            </a:pPr>
            <a:r>
              <a:rPr lang="my-MM" sz="1500" dirty="0">
                <a:solidFill>
                  <a:srgbClr val="374151"/>
                </a:solidFill>
                <a:latin typeface="Pyidaungsu" panose="020B0502040204020203" pitchFamily="34" charset="0"/>
                <a:cs typeface="Pyidaungsu" panose="020B0502040204020203" pitchFamily="34" charset="0"/>
              </a:rPr>
              <a:t>ဃ)     သတင်းအချက်အလက် ဖရိုဖရဲဖြစ်မှုများအကြောင်း သတိပြုမိသည့် ကလေးများအား သတင်းမှားနှင့် လုပ်ကြံသတင်းတို့၏ စိတ်ပိုင်းဆိုင်ရာ အကျိုးသက်ရောက်မှုကို ကိုင်တွယ်ဖြေရှင်းနိုင်စေရန် စိတ်ပိုင်းဆိုင်ရာအရ  ပိုမိုကောင်းမွန်စွာ အဆင်သင့်ပြင်ဆင်ထားပေးသည်။ ၄င်းတို့သည် ထိုအကျိုးသက်ရောက်မှုကိုခံရသည့် အခြားသော ကလေးများကိုလည်း အချင်းချင်းကူညီပေးနိုင်သည်။</a:t>
            </a:r>
            <a:endParaRPr lang="en-US" sz="1500" dirty="0">
              <a:solidFill>
                <a:srgbClr val="374151"/>
              </a:solidFill>
              <a:latin typeface="Pyidaungsu" panose="020B0502040204020203" pitchFamily="34" charset="0"/>
              <a:cs typeface="Pyidaungsu" panose="020B0502040204020203" pitchFamily="34" charset="0"/>
            </a:endParaRPr>
          </a:p>
          <a:p>
            <a:pPr algn="l">
              <a:spcBef>
                <a:spcPts val="600"/>
              </a:spcBef>
            </a:pPr>
            <a:r>
              <a:rPr lang="my-MM" sz="1500" dirty="0">
                <a:solidFill>
                  <a:srgbClr val="374151"/>
                </a:solidFill>
                <a:latin typeface="Pyidaungsu" panose="020B0502040204020203" pitchFamily="34" charset="0"/>
                <a:cs typeface="Pyidaungsu" panose="020B0502040204020203" pitchFamily="34" charset="0"/>
              </a:rPr>
              <a:t>င)      သတင်းအချက်အလက် ဖရိုဖရဲဖြစ်မှုများသည် လူမှုမီဒီယာနှင့် အခြားသော အွန်လိုင်းပလက်ဖောင်းများမှတစ်ဆင့် မကြာခဏဆိုသလို ပျံ့နှံ့သွားလေ့ရှိသည်။ ကလေးများအား ထိုပြဿနာရပ်များနှင့်ပတ်သက်၍ ပညာပေးခြင်းတွင် အွန်လိုင်း အွန်လိုင်းပေါ်တွင် ဘေးကင်းလုံခြုံအောင် နေထိုင်နည်း၊ အွန်လိုင်းပေါ်မှ ရိုက်စားလုပ် လိမ်လည်မှုများကို ရှောင်ရှားနည်းနှင့် ၄င်းတို့၏ ကိုယ်ရေးအချက်အလက်များကို ကာကွယ်နည်းတို့အား သင်ကြားပေးခြင်းများ ပါဝင်သည်။ </a:t>
            </a:r>
            <a:endParaRPr lang="en-US" sz="1500" dirty="0">
              <a:solidFill>
                <a:srgbClr val="374151"/>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4637692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y-MM" b="1" dirty="0">
                <a:latin typeface="Pyidaungsu" panose="020B0502040204020203" pitchFamily="34" charset="0"/>
                <a:cs typeface="Pyidaungsu" panose="020B0502040204020203" pitchFamily="34" charset="0"/>
              </a:rPr>
              <a:t>လုပ်ငန်း ၅ - </a:t>
            </a:r>
            <a:r>
              <a:rPr lang="en-GB" b="1" dirty="0">
                <a:latin typeface="Pyidaungsu" panose="020B0502040204020203" pitchFamily="34" charset="0"/>
                <a:cs typeface="Pyidaungsu" panose="020B0502040204020203" pitchFamily="34" charset="0"/>
              </a:rPr>
              <a:t>(</a:t>
            </a:r>
            <a:r>
              <a:rPr lang="my-MM" b="1" dirty="0">
                <a:latin typeface="Pyidaungsu" panose="020B0502040204020203" pitchFamily="34" charset="0"/>
                <a:cs typeface="Pyidaungsu" panose="020B0502040204020203" pitchFamily="34" charset="0"/>
              </a:rPr>
              <a:t>မိမိကိုယ်မိမိပြန်လည်သုံးသပ်ခြင်း</a:t>
            </a:r>
            <a:r>
              <a:rPr lang="en-GB" b="1" dirty="0">
                <a:latin typeface="Pyidaungsu" panose="020B0502040204020203" pitchFamily="34" charset="0"/>
                <a:cs typeface="Pyidaungsu" panose="020B0502040204020203" pitchFamily="34" charset="0"/>
              </a:rPr>
              <a:t>)</a:t>
            </a:r>
            <a:endParaRPr lang="en-GB" b="1" dirty="0"/>
          </a:p>
        </p:txBody>
      </p:sp>
      <p:sp>
        <p:nvSpPr>
          <p:cNvPr id="5" name="TextBox 4">
            <a:extLst>
              <a:ext uri="{FF2B5EF4-FFF2-40B4-BE49-F238E27FC236}">
                <a16:creationId xmlns:a16="http://schemas.microsoft.com/office/drawing/2014/main" id="{F40B6513-0C79-EAF4-DEFD-B2C6DF45348B}"/>
              </a:ext>
            </a:extLst>
          </p:cNvPr>
          <p:cNvSpPr txBox="1"/>
          <p:nvPr/>
        </p:nvSpPr>
        <p:spPr>
          <a:xfrm>
            <a:off x="433773" y="1027024"/>
            <a:ext cx="11178457" cy="1323439"/>
          </a:xfrm>
          <a:prstGeom prst="rect">
            <a:avLst/>
          </a:prstGeom>
          <a:noFill/>
        </p:spPr>
        <p:txBody>
          <a:bodyPr wrap="square" rtlCol="0">
            <a:spAutoFit/>
          </a:bodyPr>
          <a:lstStyle/>
          <a:p>
            <a:pPr defTabSz="457200">
              <a:defRPr/>
            </a:pPr>
            <a:r>
              <a:rPr lang="my-MM" sz="2000" b="1" dirty="0">
                <a:latin typeface="Pyidaungsu" panose="020B0502040204020203" pitchFamily="34" charset="0"/>
                <a:cs typeface="Pyidaungsu" panose="020B0502040204020203" pitchFamily="34" charset="0"/>
              </a:rPr>
              <a:t>မှန်ကန်မှုစစ်ဆေးခြင်းကို အသားပေးသည့် လုပ်ငန်းများကို အကောင်အထည်ဖော်ဆောင်ရွက်နိုင်ရန် ဆရာများအား ပံ့ပိုးကူညီရာတွင် သင်၏လက်ရှိ မိမိကိုယ်ကိုယုံကြည်မှုအဆင့်ကို အဆင့်သတ်မှတ်ပါ။</a:t>
            </a:r>
            <a:r>
              <a:rPr lang="en-GB" sz="2000" b="1" dirty="0">
                <a:latin typeface="Pyidaungsu" panose="020B0502040204020203" pitchFamily="34" charset="0"/>
                <a:cs typeface="Pyidaungsu" panose="020B0502040204020203" pitchFamily="34" charset="0"/>
              </a:rPr>
              <a:t> (</a:t>
            </a:r>
            <a:r>
              <a:rPr lang="my-MM" sz="2000" b="1" dirty="0">
                <a:latin typeface="Pyidaungsu" panose="020B0502040204020203" pitchFamily="34" charset="0"/>
                <a:cs typeface="Pyidaungsu" panose="020B0502040204020203" pitchFamily="34" charset="0"/>
              </a:rPr>
              <a:t>အားနည်းသည်၊ အတော်အသင့်ဖြစ်သည်၊ အားကောင်းသည်၊ အလွန်အားကောင်းသည်</a:t>
            </a:r>
            <a:r>
              <a:rPr lang="en-GB" sz="2000" b="1" dirty="0">
                <a:latin typeface="Pyidaungsu" panose="020B0502040204020203" pitchFamily="34" charset="0"/>
                <a:cs typeface="Pyidaungsu" panose="020B0502040204020203" pitchFamily="34" charset="0"/>
              </a:rPr>
              <a:t>) </a:t>
            </a:r>
            <a:r>
              <a:rPr lang="my-MM" sz="2000" b="1" dirty="0">
                <a:latin typeface="Pyidaungsu" panose="020B0502040204020203" pitchFamily="34" charset="0"/>
                <a:cs typeface="Pyidaungsu" panose="020B0502040204020203" pitchFamily="34" charset="0"/>
              </a:rPr>
              <a:t>သင်၏ အသိအမြင်ကို မြှင့်တင်ရန် မည်သည်တို့ကို လုပ်ဆောင်မည်နည်း။</a:t>
            </a:r>
            <a:endParaRPr kumimoji="0" lang="en-US" sz="24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4" name="TextBox 3">
            <a:extLst>
              <a:ext uri="{FF2B5EF4-FFF2-40B4-BE49-F238E27FC236}">
                <a16:creationId xmlns:a16="http://schemas.microsoft.com/office/drawing/2014/main" id="{4E45CEBF-BA0B-5420-07E4-04E49F06182D}"/>
              </a:ext>
            </a:extLst>
          </p:cNvPr>
          <p:cNvSpPr txBox="1"/>
          <p:nvPr/>
        </p:nvSpPr>
        <p:spPr>
          <a:xfrm>
            <a:off x="459531" y="2500703"/>
            <a:ext cx="11198677" cy="341892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9209534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y-MM" b="1" dirty="0">
                <a:latin typeface="Pyidaungsu" panose="020B0502040204020203" pitchFamily="34" charset="0"/>
                <a:cs typeface="Pyidaungsu" panose="020B0502040204020203" pitchFamily="34" charset="0"/>
              </a:rPr>
              <a:t>လုပ်ငန်း ၆ - </a:t>
            </a:r>
            <a:r>
              <a:rPr lang="en-GB" b="1" dirty="0">
                <a:latin typeface="Pyidaungsu" panose="020B0502040204020203" pitchFamily="34" charset="0"/>
                <a:cs typeface="Pyidaungsu" panose="020B0502040204020203" pitchFamily="34" charset="0"/>
              </a:rPr>
              <a:t>(</a:t>
            </a:r>
            <a:r>
              <a:rPr lang="my-MM" b="1" dirty="0">
                <a:latin typeface="Pyidaungsu" panose="020B0502040204020203" pitchFamily="34" charset="0"/>
                <a:cs typeface="Pyidaungsu" panose="020B0502040204020203" pitchFamily="34" charset="0"/>
              </a:rPr>
              <a:t>မိမိကိုယ်မိမိပြန်လည်သုံးသပ်ခြင်း</a:t>
            </a:r>
            <a:r>
              <a:rPr lang="en-GB" b="1" dirty="0">
                <a:latin typeface="Pyidaungsu" panose="020B0502040204020203" pitchFamily="34" charset="0"/>
                <a:cs typeface="Pyidaungsu" panose="020B0502040204020203" pitchFamily="34" charset="0"/>
              </a:rPr>
              <a:t>)</a:t>
            </a:r>
            <a:endParaRPr lang="en-GB" b="1" dirty="0"/>
          </a:p>
        </p:txBody>
      </p:sp>
      <p:sp>
        <p:nvSpPr>
          <p:cNvPr id="5" name="TextBox 4">
            <a:extLst>
              <a:ext uri="{FF2B5EF4-FFF2-40B4-BE49-F238E27FC236}">
                <a16:creationId xmlns:a16="http://schemas.microsoft.com/office/drawing/2014/main" id="{F40B6513-0C79-EAF4-DEFD-B2C6DF45348B}"/>
              </a:ext>
            </a:extLst>
          </p:cNvPr>
          <p:cNvSpPr txBox="1"/>
          <p:nvPr/>
        </p:nvSpPr>
        <p:spPr>
          <a:xfrm>
            <a:off x="420894" y="936871"/>
            <a:ext cx="11178457" cy="1631216"/>
          </a:xfrm>
          <a:prstGeom prst="rect">
            <a:avLst/>
          </a:prstGeom>
          <a:noFill/>
        </p:spPr>
        <p:txBody>
          <a:bodyPr wrap="square" rtlCol="0">
            <a:spAutoFit/>
          </a:bodyPr>
          <a:lstStyle/>
          <a:p>
            <a:pPr>
              <a:lnSpc>
                <a:spcPct val="100000"/>
              </a:lnSpc>
            </a:pPr>
            <a:r>
              <a:rPr lang="my-MM" sz="2000" b="1" dirty="0">
                <a:solidFill>
                  <a:schemeClr val="tx2">
                    <a:lumMod val="75000"/>
                  </a:schemeClr>
                </a:solidFill>
                <a:latin typeface="Pyidaungsu" panose="020B0502040204020203" pitchFamily="34" charset="0"/>
                <a:cs typeface="Pyidaungsu" panose="020B0502040204020203" pitchFamily="34" charset="0"/>
              </a:rPr>
              <a:t>သင့်အနေဖြင့် ၄င်း၏ကျောင်းသားများက ပေးအပ်လာသည့် ကောလာဟလတိုင်း သို့မဟုတ် မမှန်ကန်သော သတင်းအချက်အလက်တိုင်းကို ဒိအတိုင်းပင် ယုံကြည်လိုက်ကြောင်း ညည်းညူနေသည့် ဆရာ/ ဆရာမတစ်ဦးအား မည်သည့်လုပ်ငန်းကို လုပ်ဆောင်ရန် အကြံပြုပေးမည်နည်း။ ၄င်းအား အကြံပြုလိုသည့် လုပ်ငန်းကို ရေးပါ။</a:t>
            </a:r>
            <a:r>
              <a:rPr lang="en-US" sz="2000" b="1" dirty="0">
                <a:solidFill>
                  <a:schemeClr val="tx2">
                    <a:lumMod val="75000"/>
                  </a:schemeClr>
                </a:solidFill>
                <a:latin typeface="Pyidaungsu" panose="020B0502040204020203" pitchFamily="34" charset="0"/>
                <a:cs typeface="Pyidaungsu" panose="020B0502040204020203" pitchFamily="34" charset="0"/>
              </a:rPr>
              <a:t> </a:t>
            </a:r>
          </a:p>
          <a:p>
            <a:pPr>
              <a:lnSpc>
                <a:spcPct val="100000"/>
              </a:lnSpc>
            </a:pPr>
            <a:r>
              <a:rPr lang="my-MM" sz="2000" b="1" dirty="0">
                <a:solidFill>
                  <a:schemeClr val="tx2">
                    <a:lumMod val="75000"/>
                  </a:schemeClr>
                </a:solidFill>
                <a:latin typeface="Pyidaungsu" panose="020B0502040204020203" pitchFamily="34" charset="0"/>
                <a:cs typeface="Pyidaungsu" panose="020B0502040204020203" pitchFamily="34" charset="0"/>
              </a:rPr>
              <a:t>လုပ်ငန်း၏ အတိအကျသတ်မှတ်ထားသော အဆင့်များ၊ လိုအပ်သည်များ၊ နောက်ဆုံးရလဒ်များနှင့် သင်၏ အဆိုပြုလုပ်ငန်းမှတစ်ဆင့် ရရှိလာမည့် </a:t>
            </a:r>
            <a:r>
              <a:rPr lang="en-US" sz="2000" b="1" dirty="0">
                <a:solidFill>
                  <a:schemeClr val="tx2">
                    <a:lumMod val="75000"/>
                  </a:schemeClr>
                </a:solidFill>
                <a:latin typeface="Pyidaungsu" panose="020B0502040204020203" pitchFamily="34" charset="0"/>
                <a:cs typeface="Pyidaungsu" panose="020B0502040204020203" pitchFamily="34" charset="0"/>
              </a:rPr>
              <a:t>CSE </a:t>
            </a:r>
            <a:r>
              <a:rPr lang="en-US" sz="2000" b="1" dirty="0" err="1">
                <a:solidFill>
                  <a:schemeClr val="tx2">
                    <a:lumMod val="75000"/>
                  </a:schemeClr>
                </a:solidFill>
                <a:latin typeface="Pyidaungsu" panose="020B0502040204020203" pitchFamily="34" charset="0"/>
                <a:cs typeface="Pyidaungsu" panose="020B0502040204020203" pitchFamily="34" charset="0"/>
              </a:rPr>
              <a:t>AoF</a:t>
            </a:r>
            <a:r>
              <a:rPr lang="my-MM" sz="2000" b="1" dirty="0">
                <a:solidFill>
                  <a:schemeClr val="tx2">
                    <a:lumMod val="75000"/>
                  </a:schemeClr>
                </a:solidFill>
                <a:latin typeface="Pyidaungsu" panose="020B0502040204020203" pitchFamily="34" charset="0"/>
                <a:cs typeface="Pyidaungsu" panose="020B0502040204020203" pitchFamily="34" charset="0"/>
              </a:rPr>
              <a:t> ကိုပါ ဖော်ပြပေးရန် မမေ့ပါနှင့်။</a:t>
            </a:r>
            <a:endParaRPr lang="en-US" sz="2000" b="1" dirty="0">
              <a:solidFill>
                <a:schemeClr val="tx2">
                  <a:lumMod val="75000"/>
                </a:schemeClr>
              </a:solidFill>
              <a:latin typeface="Pyidaungsu" panose="020B0502040204020203" pitchFamily="34" charset="0"/>
              <a:cs typeface="Pyidaungsu" panose="020B0502040204020203" pitchFamily="34" charset="0"/>
            </a:endParaRPr>
          </a:p>
        </p:txBody>
      </p:sp>
      <p:sp>
        <p:nvSpPr>
          <p:cNvPr id="3" name="TextBox 2">
            <a:extLst>
              <a:ext uri="{FF2B5EF4-FFF2-40B4-BE49-F238E27FC236}">
                <a16:creationId xmlns:a16="http://schemas.microsoft.com/office/drawing/2014/main" id="{6A8BD12E-96E9-901E-B1BF-A2F13C2233DF}"/>
              </a:ext>
            </a:extLst>
          </p:cNvPr>
          <p:cNvSpPr txBox="1"/>
          <p:nvPr/>
        </p:nvSpPr>
        <p:spPr>
          <a:xfrm>
            <a:off x="410783" y="2675626"/>
            <a:ext cx="11198677" cy="341892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7471014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y-MM" b="1" dirty="0">
                <a:latin typeface="Pyidaungsu" panose="020B0502040204020203" pitchFamily="34" charset="0"/>
                <a:cs typeface="Pyidaungsu" panose="020B0502040204020203" pitchFamily="34" charset="0"/>
              </a:rPr>
              <a:t>လုပ်ငန်း ၇ - </a:t>
            </a:r>
            <a:r>
              <a:rPr lang="en-GB" b="1" dirty="0">
                <a:latin typeface="Pyidaungsu" panose="020B0502040204020203" pitchFamily="34" charset="0"/>
                <a:cs typeface="Pyidaungsu" panose="020B0502040204020203" pitchFamily="34" charset="0"/>
              </a:rPr>
              <a:t>(</a:t>
            </a:r>
            <a:r>
              <a:rPr lang="my-MM" b="1" dirty="0">
                <a:latin typeface="Pyidaungsu" panose="020B0502040204020203" pitchFamily="34" charset="0"/>
                <a:cs typeface="Pyidaungsu" panose="020B0502040204020203" pitchFamily="34" charset="0"/>
              </a:rPr>
              <a:t>မိမိကိုယ်မိမိပြန်လည်သုံးသပ်ခြင်း</a:t>
            </a:r>
            <a:r>
              <a:rPr lang="en-GB" b="1" dirty="0">
                <a:latin typeface="Pyidaungsu" panose="020B0502040204020203" pitchFamily="34" charset="0"/>
                <a:cs typeface="Pyidaungsu" panose="020B0502040204020203" pitchFamily="34" charset="0"/>
              </a:rPr>
              <a:t>)</a:t>
            </a:r>
          </a:p>
        </p:txBody>
      </p:sp>
      <p:sp>
        <p:nvSpPr>
          <p:cNvPr id="5" name="TextBox 4">
            <a:extLst>
              <a:ext uri="{FF2B5EF4-FFF2-40B4-BE49-F238E27FC236}">
                <a16:creationId xmlns:a16="http://schemas.microsoft.com/office/drawing/2014/main" id="{F40B6513-0C79-EAF4-DEFD-B2C6DF45348B}"/>
              </a:ext>
            </a:extLst>
          </p:cNvPr>
          <p:cNvSpPr txBox="1"/>
          <p:nvPr/>
        </p:nvSpPr>
        <p:spPr>
          <a:xfrm>
            <a:off x="420894" y="931356"/>
            <a:ext cx="11178457" cy="1477328"/>
          </a:xfrm>
          <a:prstGeom prst="rect">
            <a:avLst/>
          </a:prstGeom>
          <a:noFill/>
        </p:spPr>
        <p:txBody>
          <a:bodyPr wrap="square" rtlCol="0">
            <a:spAutoFit/>
          </a:bodyPr>
          <a:lstStyle/>
          <a:p>
            <a:pPr>
              <a:lnSpc>
                <a:spcPct val="150000"/>
              </a:lnSpc>
              <a:spcBef>
                <a:spcPts val="1200"/>
              </a:spcBef>
              <a:spcAft>
                <a:spcPts val="600"/>
              </a:spcAft>
            </a:pPr>
            <a:r>
              <a:rPr lang="my-MM" sz="2000" b="1" dirty="0">
                <a:solidFill>
                  <a:srgbClr val="374151"/>
                </a:solidFill>
                <a:latin typeface="Pyidaungsu" panose="020B0502040204020203" pitchFamily="34" charset="0"/>
                <a:cs typeface="Pyidaungsu" panose="020B0502040204020203" pitchFamily="34" charset="0"/>
              </a:rPr>
              <a:t>ဤမော်ဂျူးတွင် ဖော်ပြခဲ့သော လုပ်ငန်းများအနက် မည်သည့်တစ်ခုမှာ အကောင်အထည်ဖော်ဆောင်ရွက်ရန် အလွယ်ကူဆုံးဟု သင်ထင်ပါသနည်း။ အဘယ်ကြောင့်နည်း။ သင့်အနေဖြင့် ထိရောက်သော အကောင်အထည်ဖော်ဆောင်ရွက်ခြင်းဖြစ်စေရန်အတွက် မည်သည်ကို အကြံပြုလိုပါသနည်း။</a:t>
            </a:r>
            <a:endParaRPr lang="en-US" sz="2000" b="1" dirty="0">
              <a:solidFill>
                <a:srgbClr val="374151"/>
              </a:solidFill>
              <a:latin typeface="Pyidaungsu" panose="020B0502040204020203" pitchFamily="34" charset="0"/>
              <a:cs typeface="Pyidaungsu" panose="020B0502040204020203" pitchFamily="34" charset="0"/>
            </a:endParaRPr>
          </a:p>
        </p:txBody>
      </p:sp>
      <p:sp>
        <p:nvSpPr>
          <p:cNvPr id="3" name="TextBox 2">
            <a:extLst>
              <a:ext uri="{FF2B5EF4-FFF2-40B4-BE49-F238E27FC236}">
                <a16:creationId xmlns:a16="http://schemas.microsoft.com/office/drawing/2014/main" id="{6A8BD12E-96E9-901E-B1BF-A2F13C2233DF}"/>
              </a:ext>
            </a:extLst>
          </p:cNvPr>
          <p:cNvSpPr txBox="1"/>
          <p:nvPr/>
        </p:nvSpPr>
        <p:spPr>
          <a:xfrm>
            <a:off x="410783" y="2508199"/>
            <a:ext cx="11198677" cy="341892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3039977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B09A-9952-1708-1AAE-7663EFD13541}"/>
              </a:ext>
            </a:extLst>
          </p:cNvPr>
          <p:cNvSpPr>
            <a:spLocks noGrp="1"/>
          </p:cNvSpPr>
          <p:nvPr>
            <p:ph type="ctrTitle"/>
          </p:nvPr>
        </p:nvSpPr>
        <p:spPr/>
        <p:txBody>
          <a:bodyPr/>
          <a:lstStyle/>
          <a:p>
            <a:r>
              <a:rPr lang="my-MM" b="1" dirty="0">
                <a:latin typeface="Pyidaungsu" panose="020B0502040204020203" pitchFamily="34" charset="0"/>
                <a:cs typeface="Pyidaungsu" panose="020B0502040204020203" pitchFamily="34" charset="0"/>
              </a:rPr>
              <a:t>အကျဉ်းချုပ်</a:t>
            </a:r>
            <a:endParaRPr lang="en-US" b="1" dirty="0"/>
          </a:p>
        </p:txBody>
      </p:sp>
      <p:sp>
        <p:nvSpPr>
          <p:cNvPr id="3" name="Text Placeholder 2">
            <a:extLst>
              <a:ext uri="{FF2B5EF4-FFF2-40B4-BE49-F238E27FC236}">
                <a16:creationId xmlns:a16="http://schemas.microsoft.com/office/drawing/2014/main" id="{32EE4CAC-519D-E99D-B977-D4D5A05D41A7}"/>
              </a:ext>
            </a:extLst>
          </p:cNvPr>
          <p:cNvSpPr>
            <a:spLocks noGrp="1"/>
          </p:cNvSpPr>
          <p:nvPr>
            <p:ph type="body" idx="1"/>
          </p:nvPr>
        </p:nvSpPr>
        <p:spPr>
          <a:xfrm>
            <a:off x="236546" y="1059099"/>
            <a:ext cx="11350208" cy="971789"/>
          </a:xfrm>
        </p:spPr>
        <p:txBody>
          <a:bodyPr>
            <a:noAutofit/>
          </a:bodyPr>
          <a:lstStyle/>
          <a:p>
            <a:pPr>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sz="1800" dirty="0"/>
          </a:p>
        </p:txBody>
      </p:sp>
      <p:sp>
        <p:nvSpPr>
          <p:cNvPr id="4" name="Text Placeholder 3">
            <a:extLst>
              <a:ext uri="{FF2B5EF4-FFF2-40B4-BE49-F238E27FC236}">
                <a16:creationId xmlns:a16="http://schemas.microsoft.com/office/drawing/2014/main" id="{51FC37A3-BB08-71DD-21C9-6584F02C2FE5}"/>
              </a:ext>
            </a:extLst>
          </p:cNvPr>
          <p:cNvSpPr>
            <a:spLocks noGrp="1"/>
          </p:cNvSpPr>
          <p:nvPr>
            <p:ph type="body" idx="2"/>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64374D69-B4A5-D2D3-A0F6-278F8DB8CA4B}"/>
              </a:ext>
            </a:extLst>
          </p:cNvPr>
          <p:cNvSpPr txBox="1"/>
          <p:nvPr/>
        </p:nvSpPr>
        <p:spPr>
          <a:xfrm>
            <a:off x="603111" y="904551"/>
            <a:ext cx="10983643" cy="5355312"/>
          </a:xfrm>
          <a:prstGeom prst="rect">
            <a:avLst/>
          </a:prstGeom>
          <a:noFill/>
        </p:spPr>
        <p:txBody>
          <a:bodyPr wrap="square" rtlCol="0">
            <a:spAutoFit/>
          </a:bodyPr>
          <a:lstStyle/>
          <a:p>
            <a:pPr marL="342900" indent="-342900">
              <a:buFont typeface="Arial" panose="020B0604020202020204" pitchFamily="34" charset="0"/>
              <a:buChar char="•"/>
            </a:pPr>
            <a:r>
              <a:rPr lang="my-MM" dirty="0">
                <a:latin typeface="Pyidaungsu" panose="020B0502040204020203" pitchFamily="34" charset="0"/>
                <a:ea typeface="Century Gothic"/>
                <a:cs typeface="Pyidaungsu" panose="020B0502040204020203" pitchFamily="34" charset="0"/>
                <a:sym typeface="Century Gothic"/>
              </a:rPr>
              <a:t>သတင်းအချက်အလက် ဖရိုဖရဲဖြစ်မှု ‌စနစ်ပုံစံတွင် လုပ်ကြံသတင်း၊ သတင်းမှားနှင့် မသမာသတင်းများပါ ပေါင်းစပ်ပါဝင်လာကြပြီဖြစ်သည်။</a:t>
            </a:r>
            <a:endParaRPr lang="en-US" u="none" strike="noStrike" cap="none" dirty="0">
              <a:latin typeface="Pyidaungsu" panose="020B0502040204020203" pitchFamily="34" charset="0"/>
              <a:ea typeface="Century Gothic"/>
              <a:cs typeface="Pyidaungsu" panose="020B0502040204020203" pitchFamily="34" charset="0"/>
              <a:sym typeface="Century Gothic"/>
            </a:endParaRPr>
          </a:p>
          <a:p>
            <a:pPr marL="342900" indent="-342900">
              <a:buFont typeface="Arial" panose="020B0604020202020204" pitchFamily="34" charset="0"/>
              <a:buChar char="•"/>
            </a:pPr>
            <a:r>
              <a:rPr lang="my-MM" dirty="0">
                <a:solidFill>
                  <a:srgbClr val="000000"/>
                </a:solidFill>
                <a:latin typeface="Pyidaungsu" panose="020B0502040204020203" pitchFamily="34" charset="0"/>
                <a:cs typeface="Pyidaungsu" panose="020B0502040204020203" pitchFamily="34" charset="0"/>
              </a:rPr>
              <a:t>လုပ်ကြံသတင်း ဆိုသည်မှာ </a:t>
            </a:r>
            <a:r>
              <a:rPr lang="my-MM" dirty="0">
                <a:solidFill>
                  <a:srgbClr val="000000"/>
                </a:solidFill>
                <a:effectLst/>
                <a:latin typeface="Pyidaungsu" panose="020B0502040204020203" pitchFamily="34" charset="0"/>
                <a:cs typeface="Pyidaungsu" panose="020B0502040204020203" pitchFamily="34" charset="0"/>
              </a:rPr>
              <a:t>တမင်တကာအမှားဖြစ်ပြီး </a:t>
            </a:r>
            <a:r>
              <a:rPr lang="my-MM" dirty="0">
                <a:solidFill>
                  <a:srgbClr val="000000"/>
                </a:solidFill>
                <a:latin typeface="Pyidaungsu" panose="020B0502040204020203" pitchFamily="34" charset="0"/>
                <a:cs typeface="Pyidaungsu" panose="020B0502040204020203" pitchFamily="34" charset="0"/>
              </a:rPr>
              <a:t>ဘေးရန်ဖြစ်စေရန် ဖန်တီးထားသည့် အကြောင်းအရာဖြစ်သည်။</a:t>
            </a:r>
            <a:r>
              <a:rPr lang="en-US" dirty="0">
                <a:solidFill>
                  <a:srgbClr val="000000"/>
                </a:solidFill>
                <a:effectLst/>
                <a:latin typeface="Pyidaungsu" panose="020B0502040204020203" pitchFamily="34" charset="0"/>
                <a:cs typeface="Pyidaungsu" panose="020B0502040204020203" pitchFamily="34" charset="0"/>
              </a:rPr>
              <a:t> </a:t>
            </a:r>
            <a:r>
              <a:rPr lang="my-MM" dirty="0">
                <a:solidFill>
                  <a:srgbClr val="000000"/>
                </a:solidFill>
                <a:latin typeface="Pyidaungsu" panose="020B0502040204020203" pitchFamily="34" charset="0"/>
                <a:cs typeface="Pyidaungsu" panose="020B0502040204020203" pitchFamily="34" charset="0"/>
              </a:rPr>
              <a:t>လုပ်ကြံသတင်းကို ဖြန့်ဝေသောအခါတွင် သတင်းမှားအဖြစ် မကြာခဏ ပြောင်းလဲသွားလေ့ရှိသည်။</a:t>
            </a:r>
            <a:endParaRPr lang="en-US" dirty="0">
              <a:solidFill>
                <a:srgbClr val="000000"/>
              </a:solidFill>
              <a:effectLst/>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dirty="0">
                <a:solidFill>
                  <a:srgbClr val="000000"/>
                </a:solidFill>
                <a:effectLst/>
                <a:latin typeface="Pyidaungsu" panose="020B0502040204020203" pitchFamily="34" charset="0"/>
                <a:cs typeface="Pyidaungsu" panose="020B0502040204020203" pitchFamily="34" charset="0"/>
              </a:rPr>
              <a:t>ယေဘုယှအားဖြင့် လုပ်ကြံသတင်း၏ တစ်စိတ်တစ်ပိုင်းကို မှားယွင်းနေကြောင်း သတိမပြုမိသည့်သူတစ်ဦးမှ ရွေးချယ်ကောက်ယူကာ အကူအညီဖြစ်မည်ထင်ပြီး ၄င်း၏အသိုင်းအဝိုင်းအတွင်း မျှဝေသည်။ </a:t>
            </a:r>
            <a:r>
              <a:rPr lang="my-MM" dirty="0">
                <a:solidFill>
                  <a:srgbClr val="000000"/>
                </a:solidFill>
                <a:latin typeface="Pyidaungsu" panose="020B0502040204020203" pitchFamily="34" charset="0"/>
                <a:cs typeface="Pyidaungsu" panose="020B0502040204020203" pitchFamily="34" charset="0"/>
              </a:rPr>
              <a:t>၄င်းကို သတင်းမှားဟု ခေါ်သည်။</a:t>
            </a:r>
            <a:r>
              <a:rPr lang="en-US" dirty="0">
                <a:solidFill>
                  <a:srgbClr val="000000"/>
                </a:solidFill>
                <a:effectLst/>
                <a:latin typeface="Pyidaungsu" panose="020B0502040204020203" pitchFamily="34" charset="0"/>
                <a:cs typeface="Pyidaungsu" panose="020B0502040204020203" pitchFamily="34" charset="0"/>
              </a:rPr>
              <a:t> </a:t>
            </a:r>
          </a:p>
          <a:p>
            <a:pPr marL="342900" indent="-342900">
              <a:buFont typeface="Arial" panose="020B0604020202020204" pitchFamily="34" charset="0"/>
              <a:buChar char="•"/>
            </a:pPr>
            <a:r>
              <a:rPr lang="my-MM" dirty="0">
                <a:solidFill>
                  <a:srgbClr val="000000"/>
                </a:solidFill>
                <a:effectLst/>
                <a:latin typeface="Pyidaungsu" panose="020B0502040204020203" pitchFamily="34" charset="0"/>
                <a:cs typeface="Pyidaungsu" panose="020B0502040204020203" pitchFamily="34" charset="0"/>
              </a:rPr>
              <a:t>တခြားတစ်ဖက်တွင် မသမာသတင်းဆိုသည်မှာ လူပုဂ္ဂိုလ်များ သို့မဟုတ် အဖွဲ့အစည်းများကို ထိခိုက်နစ်နာစေနိုင်သည့် သတင်းအချက်အလက်များကို တမင်သက်သက် ထုတ်‌ဝေခြင်းဖြစ်သည်။</a:t>
            </a:r>
            <a:r>
              <a:rPr lang="en-US" dirty="0">
                <a:solidFill>
                  <a:srgbClr val="000000"/>
                </a:solidFill>
                <a:effectLst/>
                <a:latin typeface="Pyidaungsu" panose="020B0502040204020203" pitchFamily="34" charset="0"/>
                <a:cs typeface="Pyidaungsu" panose="020B0502040204020203" pitchFamily="34" charset="0"/>
              </a:rPr>
              <a:t> </a:t>
            </a:r>
            <a:r>
              <a:rPr lang="my-MM" dirty="0">
                <a:solidFill>
                  <a:srgbClr val="000000"/>
                </a:solidFill>
                <a:effectLst/>
                <a:latin typeface="Pyidaungsu" panose="020B0502040204020203" pitchFamily="34" charset="0"/>
                <a:cs typeface="Pyidaungsu" panose="020B0502040204020203" pitchFamily="34" charset="0"/>
              </a:rPr>
              <a:t> </a:t>
            </a:r>
            <a:endParaRPr lang="en-US" dirty="0">
              <a:solidFill>
                <a:srgbClr val="000000"/>
              </a:solidFill>
              <a:effectLst/>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dirty="0">
                <a:latin typeface="Pyidaungsu" panose="020B0502040204020203" pitchFamily="34" charset="0"/>
                <a:ea typeface="Century Gothic"/>
                <a:cs typeface="Pyidaungsu" panose="020B0502040204020203" pitchFamily="34" charset="0"/>
                <a:sym typeface="Century Gothic"/>
              </a:rPr>
              <a:t>သတင်းအချက်အလက် ဖရိုဖရဲဖြစ်မှုအတွင်းတွင် ပုံစံ ၇မျိုးပါဝင်သည့် ကျယ်ပြန့်သော နယ်ပယ်စဉ်တစ်ခုရှိသည်။ </a:t>
            </a:r>
            <a:r>
              <a:rPr lang="my-MM" dirty="0">
                <a:solidFill>
                  <a:srgbClr val="000000"/>
                </a:solidFill>
                <a:latin typeface="Pyidaungsu" panose="020B0502040204020203" pitchFamily="34" charset="0"/>
                <a:cs typeface="Pyidaungsu" panose="020B0502040204020203" pitchFamily="34" charset="0"/>
              </a:rPr>
              <a:t>၄င်းတို့သည် အမှားနှင့် ထိခိုက်နစ်နာစေလိုသော ရည်ရွယ်ချက်အလိုက် ကွဲပြားသည်။</a:t>
            </a:r>
            <a:r>
              <a:rPr lang="en-US" dirty="0">
                <a:solidFill>
                  <a:srgbClr val="000000"/>
                </a:solidFill>
                <a:latin typeface="Pyidaungsu" panose="020B0502040204020203" pitchFamily="34" charset="0"/>
                <a:cs typeface="Pyidaungsu" panose="020B0502040204020203" pitchFamily="34" charset="0"/>
              </a:rPr>
              <a:t> </a:t>
            </a:r>
            <a:r>
              <a:rPr lang="my-MM" dirty="0">
                <a:solidFill>
                  <a:srgbClr val="000000"/>
                </a:solidFill>
                <a:latin typeface="Pyidaungsu" panose="020B0502040204020203" pitchFamily="34" charset="0"/>
                <a:cs typeface="Pyidaungsu" panose="020B0502040204020203" pitchFamily="34" charset="0"/>
              </a:rPr>
              <a:t>လုပ်ကြံဖန်တီး ပြုပြင်တည်းဖြတ်ထားသည့် တင်ဆက်ချက်များသည် ၄င်းတို့၏ အပျက်သဘောဆောင်သော အကျိုးသက်ရောက်မှုအရ အလွန် အန္တရာယ်ရှိပြီး စိတ်မချရပေ။</a:t>
            </a:r>
            <a:r>
              <a:rPr lang="en-US" dirty="0">
                <a:solidFill>
                  <a:srgbClr val="000000"/>
                </a:solidFill>
                <a:latin typeface="Pyidaungsu" panose="020B0502040204020203" pitchFamily="34" charset="0"/>
                <a:cs typeface="Pyidaungsu" panose="020B0502040204020203" pitchFamily="34" charset="0"/>
              </a:rPr>
              <a:t> </a:t>
            </a:r>
            <a:r>
              <a:rPr lang="my-MM" dirty="0">
                <a:solidFill>
                  <a:srgbClr val="000000"/>
                </a:solidFill>
                <a:latin typeface="Pyidaungsu" panose="020B0502040204020203" pitchFamily="34" charset="0"/>
                <a:cs typeface="Pyidaungsu" panose="020B0502040204020203" pitchFamily="34" charset="0"/>
              </a:rPr>
              <a:t>အပျက်သဘောဆောင်သော အကျိုးဆက်များအရ အနည်းဆုံးသက်ရောက်မှုရှိသည်တို့မှာ</a:t>
            </a:r>
            <a:r>
              <a:rPr lang="en-US" dirty="0">
                <a:solidFill>
                  <a:srgbClr val="000000"/>
                </a:solidFill>
                <a:latin typeface="Pyidaungsu" panose="020B0502040204020203" pitchFamily="34" charset="0"/>
                <a:cs typeface="Pyidaungsu" panose="020B0502040204020203" pitchFamily="34" charset="0"/>
              </a:rPr>
              <a:t> </a:t>
            </a:r>
            <a:r>
              <a:rPr lang="my-MM" dirty="0">
                <a:solidFill>
                  <a:srgbClr val="000000"/>
                </a:solidFill>
                <a:latin typeface="Pyidaungsu" panose="020B0502040204020203" pitchFamily="34" charset="0"/>
                <a:cs typeface="Pyidaungsu" panose="020B0502040204020203" pitchFamily="34" charset="0"/>
              </a:rPr>
              <a:t>ကလစ်မျှားခြင်းနှင့် သရော်စာကဲ့သို့သော အလွဲချိတ်ဆက်ပြခြင်းများဖြစ်ကြသည်။</a:t>
            </a:r>
            <a:endParaRPr lang="en-US" dirty="0">
              <a:solidFill>
                <a:srgbClr val="000000"/>
              </a:solidFill>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dirty="0">
                <a:latin typeface="Pyidaungsu" panose="020B0502040204020203" pitchFamily="34" charset="0"/>
                <a:cs typeface="Pyidaungsu" panose="020B0502040204020203" pitchFamily="34" charset="0"/>
              </a:rPr>
              <a:t>ကလေးများအား </a:t>
            </a:r>
            <a:r>
              <a:rPr lang="my-MM" dirty="0">
                <a:latin typeface="Pyidaungsu" panose="020B0502040204020203" pitchFamily="34" charset="0"/>
                <a:ea typeface="Century Gothic"/>
                <a:cs typeface="Pyidaungsu" panose="020B0502040204020203" pitchFamily="34" charset="0"/>
                <a:sym typeface="Century Gothic"/>
              </a:rPr>
              <a:t>သတင်းအချက်အလက် ဖရိုဖရဲဖြစ်မှုများအကြောင်း သင်ကြားပေးခြင်းသည် </a:t>
            </a:r>
            <a:r>
              <a:rPr lang="my-MM" dirty="0">
                <a:latin typeface="Pyidaungsu" panose="020B0502040204020203" pitchFamily="34" charset="0"/>
                <a:cs typeface="Pyidaungsu" panose="020B0502040204020203" pitchFamily="34" charset="0"/>
              </a:rPr>
              <a:t>၄င်းတို့၏ လေးနက်စွာ ဆန်းစစ်ဝေဖန်တတ်ခြင်း စွမ်းရည်များ၊ </a:t>
            </a:r>
            <a:r>
              <a:rPr lang="en-US" dirty="0">
                <a:latin typeface="Pyidaungsu" panose="020B0502040204020203" pitchFamily="34" charset="0"/>
                <a:cs typeface="Pyidaungsu" panose="020B0502040204020203" pitchFamily="34" charset="0"/>
              </a:rPr>
              <a:t>MIL </a:t>
            </a:r>
            <a:r>
              <a:rPr lang="my-MM" dirty="0">
                <a:latin typeface="Pyidaungsu" panose="020B0502040204020203" pitchFamily="34" charset="0"/>
                <a:cs typeface="Pyidaungsu" panose="020B0502040204020203" pitchFamily="34" charset="0"/>
              </a:rPr>
              <a:t>တတ်ကျွမ်းမှုများကို တိုးမြှင့်ပေးခြင်း၊ တာဝန်သိသော နိုင်ငံသားဖြစ်မှုကို မြှင့်တင်ပေးခြင်း၊ ၄င်းတို့၏ ကိုယ်စိတ်နှစ်ဖြာ ကျန်းမာချမ်းသာခြင်းကို ပြုစုအားပေးခြင်းနှင့် မီဒီယာနှင့် သတင်းအချက်အလက် တင်ဆက်ချက်ကို တာဝန်ရှိစွာ ကျင့်ဝတ်ညီစွာ လုံခြုံစွာ လက်လှမ်းမီရယူ၊ အသုံးပြု၊ ဖန်တီးကြောင်း သေချာစေခြင်းများ ဖြစ်စေသည်။</a:t>
            </a:r>
            <a:endParaRPr lang="en-US" dirty="0">
              <a:latin typeface="Pyidaungsu" panose="020B0502040204020203" pitchFamily="34" charset="0"/>
              <a:cs typeface="Pyidaungsu" panose="020B0502040204020203" pitchFamily="34" charset="0"/>
              <a:sym typeface="Century Gothic"/>
            </a:endParaRPr>
          </a:p>
        </p:txBody>
      </p:sp>
    </p:spTree>
    <p:extLst>
      <p:ext uri="{BB962C8B-B14F-4D97-AF65-F5344CB8AC3E}">
        <p14:creationId xmlns:p14="http://schemas.microsoft.com/office/powerpoint/2010/main" val="1228088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lvl="0"/>
            <a:r>
              <a:rPr lang="my-MM" b="1" dirty="0">
                <a:latin typeface="Pyidaungsu" panose="020B0502040204020203" pitchFamily="34" charset="0"/>
                <a:cs typeface="Pyidaungsu" panose="020B0502040204020203" pitchFamily="34" charset="0"/>
              </a:rPr>
              <a:t>ကျမ်းကိုးစာရင်း</a:t>
            </a:r>
            <a:endParaRPr dirty="0"/>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329" name="Google Shape;329;p23"/>
          <p:cNvSpPr txBox="1"/>
          <p:nvPr/>
        </p:nvSpPr>
        <p:spPr>
          <a:xfrm>
            <a:off x="541809" y="840754"/>
            <a:ext cx="11229278" cy="5414262"/>
          </a:xfrm>
          <a:prstGeom prst="rect">
            <a:avLst/>
          </a:prstGeom>
          <a:noFill/>
          <a:ln>
            <a:noFill/>
          </a:ln>
        </p:spPr>
        <p:txBody>
          <a:bodyPr spcFirstLastPara="1" wrap="square" lIns="91425" tIns="45700" rIns="91425" bIns="45700" anchor="t" anchorCtr="0">
            <a:spAutoFit/>
          </a:bodyPr>
          <a:lstStyle/>
          <a:p>
            <a:pPr marL="914400" marR="0" lvl="0" indent="-914400" algn="l" rtl="0">
              <a:lnSpc>
                <a:spcPct val="100000"/>
              </a:lnSpc>
              <a:spcBef>
                <a:spcPts val="0"/>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AFP Fact Check. (2021, March 1). Doctored news graphic falsely claims Filipino official advised giving China's Sinovac vaccine to poor people. https://factcheck.afp.com/doctored-news-graphic-falsely-claims-filipino-official-advised-giving-chinas-sinovac-vaccine-poor</a:t>
            </a:r>
            <a:endParaRPr lang="en-US" sz="20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err="1">
                <a:ea typeface="Century Gothic"/>
                <a:cs typeface="Century Gothic"/>
                <a:sym typeface="Century Gothic"/>
              </a:rPr>
              <a:t>Alagaran</a:t>
            </a:r>
            <a:r>
              <a:rPr lang="en-US" sz="2000" b="0" i="0" u="none" strike="noStrike" cap="none" dirty="0">
                <a:ea typeface="Century Gothic"/>
                <a:cs typeface="Century Gothic"/>
                <a:sym typeface="Century Gothic"/>
              </a:rPr>
              <a:t>, J.R. II. (2017). Media and information literacy: Empower the discerning audiences. Quezon City: </a:t>
            </a:r>
            <a:r>
              <a:rPr lang="en-US" sz="2000" b="0" i="0" u="none" strike="noStrike" cap="none" dirty="0" err="1">
                <a:ea typeface="Century Gothic"/>
                <a:cs typeface="Century Gothic"/>
                <a:sym typeface="Century Gothic"/>
              </a:rPr>
              <a:t>Abiva</a:t>
            </a:r>
            <a:r>
              <a:rPr lang="en-US" sz="2000" b="0" i="0" u="none" strike="noStrike" cap="none" dirty="0">
                <a:ea typeface="Century Gothic"/>
                <a:cs typeface="Century Gothic"/>
                <a:sym typeface="Century Gothic"/>
              </a:rPr>
              <a:t> Publishing House Inc.</a:t>
            </a:r>
          </a:p>
          <a:p>
            <a:pPr marL="914400" indent="-914400">
              <a:spcBef>
                <a:spcPts val="95"/>
              </a:spcBef>
              <a:buClr>
                <a:srgbClr val="1E4E79"/>
              </a:buClr>
              <a:buSzPts val="2200"/>
            </a:pPr>
            <a:r>
              <a:rPr lang="en-US" sz="2000" dirty="0" err="1">
                <a:ea typeface="Arial"/>
                <a:cs typeface="Arial"/>
                <a:sym typeface="Century Gothic"/>
              </a:rPr>
              <a:t>Alagaran</a:t>
            </a:r>
            <a:r>
              <a:rPr lang="en-US" sz="2000" dirty="0">
                <a:ea typeface="Arial"/>
                <a:cs typeface="Arial"/>
                <a:sym typeface="Century Gothic"/>
              </a:rPr>
              <a:t>, J.R. II (2023). </a:t>
            </a:r>
            <a:r>
              <a:rPr lang="en-US" sz="2000" i="0" u="none" strike="noStrike" cap="none" dirty="0">
                <a:ea typeface="Century Gothic"/>
                <a:cs typeface="Century Gothic"/>
                <a:sym typeface="Century Gothic"/>
              </a:rPr>
              <a:t>Basic Skills in Discerning Disinformation and Misinformation. {Presentation for MTTs on August 16, 2023)</a:t>
            </a:r>
          </a:p>
          <a:p>
            <a:pPr marL="914400" indent="-914400">
              <a:spcBef>
                <a:spcPts val="95"/>
              </a:spcBef>
              <a:buClr>
                <a:srgbClr val="1E4E79"/>
              </a:buClr>
              <a:buSzPts val="2200"/>
            </a:pPr>
            <a:r>
              <a:rPr lang="en-US" sz="2000" b="0" dirty="0">
                <a:ea typeface="Arial"/>
                <a:cs typeface="Arial"/>
                <a:sym typeface="Century Gothic"/>
              </a:rPr>
              <a:t>Bored Panda. </a:t>
            </a:r>
            <a:r>
              <a:rPr lang="en-US" sz="2000" dirty="0">
                <a:hlinkClick r:id="rId3"/>
              </a:rPr>
              <a:t>55 Times ‘Stop Clickbait’ Hilariously Summarized Crappy Articles And Saved You A Click | Bored Panda</a:t>
            </a:r>
            <a:endParaRPr lang="en-US" sz="20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Caufield, M. (2019, June 19). SIFT (The Four Moves).                                                               https://hapgood.us/2019/06/19/sift-the-four-moves/</a:t>
            </a:r>
            <a:endParaRPr lang="en-US" sz="20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Civic Online Reasoning. (n.d.). Teaching lateral reading.                 https://cor.stanford.edu/curriculum/collections/teaching-lateral-reading/</a:t>
            </a:r>
            <a:endParaRPr lang="en-US" sz="20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COMPACT Education Group. (March 2020). </a:t>
            </a:r>
            <a:r>
              <a:rPr lang="en-US" sz="2000" b="0" i="1" u="none" strike="noStrike" cap="none" dirty="0">
                <a:ea typeface="Century Gothic"/>
                <a:cs typeface="Century Gothic"/>
                <a:sym typeface="Century Gothic"/>
              </a:rPr>
              <a:t>Guide to Conspiracy Theories</a:t>
            </a:r>
            <a:r>
              <a:rPr lang="en-US" sz="2000" b="0" i="0" u="none" strike="noStrike" cap="none" dirty="0">
                <a:ea typeface="Century Gothic"/>
                <a:cs typeface="Century Gothic"/>
                <a:sym typeface="Century Gothic"/>
              </a:rPr>
              <a:t>. European Cooperation in Science and Technology</a:t>
            </a:r>
          </a:p>
          <a:p>
            <a:pPr marL="914400" marR="0" lvl="0" indent="-914400" algn="l" rtl="0">
              <a:lnSpc>
                <a:spcPct val="100000"/>
              </a:lnSpc>
              <a:spcBef>
                <a:spcPts val="95"/>
              </a:spcBef>
              <a:spcAft>
                <a:spcPts val="0"/>
              </a:spcAft>
              <a:buClr>
                <a:srgbClr val="1E4E79"/>
              </a:buClr>
              <a:buSzPts val="2200"/>
              <a:buFont typeface="Century Gothic"/>
              <a:buNone/>
            </a:pPr>
            <a:r>
              <a:rPr lang="en-US" sz="2000" dirty="0">
                <a:ea typeface="Century Gothic"/>
                <a:cs typeface="Century Gothic"/>
                <a:sym typeface="Century Gothic"/>
              </a:rPr>
              <a:t>Dean, James (2010). Mighty Optical </a:t>
            </a:r>
            <a:r>
              <a:rPr lang="en-US" sz="2000" dirty="0" err="1">
                <a:ea typeface="Century Gothic"/>
                <a:cs typeface="Century Gothic"/>
                <a:sym typeface="Century Gothic"/>
              </a:rPr>
              <a:t>Illustions</a:t>
            </a:r>
            <a:r>
              <a:rPr lang="en-US" sz="2000" dirty="0">
                <a:ea typeface="Century Gothic"/>
                <a:cs typeface="Century Gothic"/>
                <a:sym typeface="Century Gothic"/>
              </a:rPr>
              <a:t>. Retrieved from </a:t>
            </a:r>
            <a:r>
              <a:rPr lang="fr-FR" sz="2000" dirty="0">
                <a:hlinkClick r:id="rId4"/>
              </a:rPr>
              <a:t>Media Manipulation Illusion Example (moillusions.com)</a:t>
            </a:r>
            <a:endParaRPr lang="en-US" sz="2000" b="0" i="0" u="none" strike="noStrike" cap="none" dirty="0">
              <a:ea typeface="Century Gothic"/>
              <a:cs typeface="Century Gothic"/>
              <a:sym typeface="Century Gothic"/>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lvl="0"/>
            <a:r>
              <a:rPr lang="my-MM" b="1" dirty="0">
                <a:latin typeface="Pyidaungsu" panose="020B0502040204020203" pitchFamily="34" charset="0"/>
                <a:cs typeface="Pyidaungsu" panose="020B0502040204020203" pitchFamily="34" charset="0"/>
              </a:rPr>
              <a:t>ကျမ်းကိုးစာရင်း</a:t>
            </a:r>
            <a:endParaRPr dirty="0"/>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329" name="Google Shape;329;p23"/>
          <p:cNvSpPr txBox="1"/>
          <p:nvPr/>
        </p:nvSpPr>
        <p:spPr>
          <a:xfrm>
            <a:off x="420894" y="854860"/>
            <a:ext cx="11229278" cy="5047495"/>
          </a:xfrm>
          <a:prstGeom prst="rect">
            <a:avLst/>
          </a:prstGeom>
          <a:noFill/>
          <a:ln>
            <a:noFill/>
          </a:ln>
        </p:spPr>
        <p:txBody>
          <a:bodyPr spcFirstLastPara="1" wrap="square" lIns="91425" tIns="45700" rIns="91425" bIns="45700" anchor="t" anchorCtr="0">
            <a:spAutoFit/>
          </a:bodyPr>
          <a:lstStyle/>
          <a:p>
            <a:pPr marL="927100" marR="471169" indent="-915035">
              <a:lnSpc>
                <a:spcPct val="106900"/>
              </a:lnSpc>
              <a:buClr>
                <a:srgbClr val="1E4E79"/>
              </a:buClr>
              <a:buSzPts val="2200"/>
            </a:pPr>
            <a:r>
              <a:rPr lang="en-US" sz="2000" b="0" i="0" u="none" strike="noStrike" cap="none" dirty="0" err="1">
                <a:ea typeface="Century Gothic"/>
                <a:cs typeface="Century Gothic"/>
                <a:sym typeface="Century Gothic"/>
              </a:rPr>
              <a:t>Defacto</a:t>
            </a:r>
            <a:r>
              <a:rPr lang="en-US" sz="2000" b="0" i="0" u="none" strike="noStrike" cap="none" dirty="0">
                <a:ea typeface="Century Gothic"/>
                <a:cs typeface="Century Gothic"/>
                <a:sym typeface="Century Gothic"/>
              </a:rPr>
              <a:t> Space. </a:t>
            </a:r>
            <a:r>
              <a:rPr lang="en-US" sz="2000" dirty="0">
                <a:hlinkClick r:id="rId3"/>
              </a:rPr>
              <a:t>https://defacto.space/io1-a/examples-satire-parody-memes/</a:t>
            </a:r>
            <a:endParaRPr lang="en-US" sz="2000" dirty="0"/>
          </a:p>
          <a:p>
            <a:pPr marL="927100" marR="471169" indent="-915035">
              <a:lnSpc>
                <a:spcPct val="106900"/>
              </a:lnSpc>
              <a:buClr>
                <a:srgbClr val="1E4E79"/>
              </a:buClr>
              <a:buSzPts val="2200"/>
            </a:pPr>
            <a:r>
              <a:rPr lang="en-US" sz="2000" b="0" i="0" u="none" strike="noStrike" cap="none" dirty="0">
                <a:ea typeface="Century Gothic"/>
                <a:cs typeface="Century Gothic"/>
                <a:sym typeface="Century Gothic"/>
              </a:rPr>
              <a:t>Ireton, Cherilyn &amp; </a:t>
            </a:r>
            <a:r>
              <a:rPr lang="en-US" sz="2000" b="0" i="0" u="none" strike="noStrike" cap="none" dirty="0" err="1">
                <a:ea typeface="Century Gothic"/>
                <a:cs typeface="Century Gothic"/>
                <a:sym typeface="Century Gothic"/>
              </a:rPr>
              <a:t>Posetti</a:t>
            </a:r>
            <a:r>
              <a:rPr lang="en-US" sz="2000" b="0" i="0" u="none" strike="noStrike" cap="none" dirty="0">
                <a:ea typeface="Century Gothic"/>
                <a:cs typeface="Century Gothic"/>
                <a:sym typeface="Century Gothic"/>
              </a:rPr>
              <a:t>, Julie (2018). Journalism, ‘Fake News’ &amp; Disinformation: Handbook for Journalism Education and Training. Paris: UNESCO</a:t>
            </a:r>
            <a:endParaRPr lang="en-US" sz="2000" b="0" i="0" u="none" strike="noStrike" cap="none" dirty="0">
              <a:ea typeface="Arial"/>
              <a:cs typeface="Arial"/>
              <a:sym typeface="Arial"/>
            </a:endParaRPr>
          </a:p>
          <a:p>
            <a:pPr marL="927100" marR="471169" lvl="0" indent="-915035" algn="l" rtl="0">
              <a:lnSpc>
                <a:spcPct val="106900"/>
              </a:lnSpc>
              <a:spcBef>
                <a:spcPts val="0"/>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Lopez, Ann Lourdes C. (2020). News Literacy and Citizenship in the Information Disorder. PowerPoint Presentation for  Developing Champion Teachers in News Literacy. Asian Institute of Journalism and Communication</a:t>
            </a:r>
          </a:p>
          <a:p>
            <a:pPr marL="927100" marR="471169" lvl="0" indent="-915035" algn="l" rtl="0">
              <a:lnSpc>
                <a:spcPct val="106900"/>
              </a:lnSpc>
              <a:spcBef>
                <a:spcPts val="0"/>
              </a:spcBef>
              <a:spcAft>
                <a:spcPts val="0"/>
              </a:spcAft>
              <a:buClr>
                <a:srgbClr val="1E4E79"/>
              </a:buClr>
              <a:buSzPts val="2200"/>
              <a:buFont typeface="Century Gothic"/>
              <a:buNone/>
            </a:pPr>
            <a:r>
              <a:rPr lang="en-US" sz="2000" dirty="0">
                <a:ea typeface="Century Gothic"/>
                <a:cs typeface="Century Gothic"/>
                <a:sym typeface="Century Gothic"/>
              </a:rPr>
              <a:t>Medium </a:t>
            </a:r>
            <a:r>
              <a:rPr lang="en-US" sz="2000" dirty="0">
                <a:hlinkClick r:id="rId4"/>
              </a:rPr>
              <a:t>You won’t believe how these 9 shocking </a:t>
            </a:r>
            <a:r>
              <a:rPr lang="en-US" sz="2000" dirty="0" err="1">
                <a:hlinkClick r:id="rId4"/>
              </a:rPr>
              <a:t>clickbaits</a:t>
            </a:r>
            <a:r>
              <a:rPr lang="en-US" sz="2000" dirty="0">
                <a:hlinkClick r:id="rId4"/>
              </a:rPr>
              <a:t> work! (number 8 is a killer!) | by </a:t>
            </a:r>
            <a:r>
              <a:rPr lang="en-US" sz="2000" dirty="0" err="1">
                <a:hlinkClick r:id="rId4"/>
              </a:rPr>
              <a:t>Ashuta</a:t>
            </a:r>
            <a:r>
              <a:rPr lang="en-US" sz="2000" dirty="0">
                <a:hlinkClick r:id="rId4"/>
              </a:rPr>
              <a:t> | The </a:t>
            </a:r>
            <a:r>
              <a:rPr lang="en-US" sz="2000" dirty="0" err="1">
                <a:hlinkClick r:id="rId4"/>
              </a:rPr>
              <a:t>Zerone</a:t>
            </a:r>
            <a:r>
              <a:rPr lang="en-US" sz="2000" dirty="0">
                <a:hlinkClick r:id="rId4"/>
              </a:rPr>
              <a:t> | Medium</a:t>
            </a:r>
            <a:endParaRPr lang="en-US" sz="2000" dirty="0"/>
          </a:p>
          <a:p>
            <a:pPr marL="927100" marR="471169" lvl="0" indent="-915035" algn="l" rtl="0">
              <a:lnSpc>
                <a:spcPct val="106900"/>
              </a:lnSpc>
              <a:spcBef>
                <a:spcPts val="0"/>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National Communication Association. </a:t>
            </a:r>
            <a:r>
              <a:rPr lang="en-US" sz="2000" dirty="0">
                <a:hlinkClick r:id="rId5"/>
              </a:rPr>
              <a:t>https://www.natcom.org/communication-currents/trolling-social-change-how-john-oliver-uses-satire-and-parody-last-week</a:t>
            </a:r>
            <a:endParaRPr lang="en-US" sz="2000" b="0" i="0" u="none" strike="noStrike" cap="none" dirty="0">
              <a:ea typeface="Century Gothic"/>
              <a:cs typeface="Century Gothic"/>
              <a:sym typeface="Century Gothic"/>
            </a:endParaRPr>
          </a:p>
          <a:p>
            <a:pPr marL="927100" marR="545465" lvl="0" indent="-915035" algn="l" rtl="0">
              <a:lnSpc>
                <a:spcPct val="107500"/>
              </a:lnSpc>
              <a:spcBef>
                <a:spcPts val="0"/>
              </a:spcBef>
              <a:spcAft>
                <a:spcPts val="0"/>
              </a:spcAft>
              <a:buClr>
                <a:srgbClr val="1E4E79"/>
              </a:buClr>
              <a:buSzPts val="2200"/>
              <a:buFont typeface="Century Gothic"/>
              <a:buNone/>
            </a:pPr>
            <a:r>
              <a:rPr lang="en-US" sz="2000" b="0" i="0" u="none" strike="noStrike" cap="none" dirty="0" err="1">
                <a:ea typeface="Century Gothic"/>
                <a:cs typeface="Century Gothic"/>
                <a:sym typeface="Century Gothic"/>
              </a:rPr>
              <a:t>Paraan</a:t>
            </a:r>
            <a:r>
              <a:rPr lang="en-US" sz="2000" b="0" i="0" u="none" strike="noStrike" cap="none" dirty="0">
                <a:ea typeface="Century Gothic"/>
                <a:cs typeface="Century Gothic"/>
                <a:sym typeface="Century Gothic"/>
              </a:rPr>
              <a:t>, Rowena C. (AIJC, 2020). </a:t>
            </a:r>
            <a:r>
              <a:rPr lang="en-US" sz="2000" b="0" i="1" u="none" strike="noStrike" cap="none" dirty="0">
                <a:ea typeface="Century Gothic"/>
                <a:cs typeface="Century Gothic"/>
                <a:sym typeface="Century Gothic"/>
              </a:rPr>
              <a:t>Exploring Information Neighborhoods &amp; Fact-Checking</a:t>
            </a:r>
            <a:r>
              <a:rPr lang="en-US" sz="2000" b="0" i="0" u="none" strike="noStrike" cap="none" dirty="0">
                <a:ea typeface="Century Gothic"/>
                <a:cs typeface="Century Gothic"/>
                <a:sym typeface="Century Gothic"/>
              </a:rPr>
              <a:t>. PowerPoint Presentation for  Developing Champion Teachers in News Literacy. Asian Institute of Journalism and Communication</a:t>
            </a:r>
          </a:p>
          <a:p>
            <a:pPr marL="927100" marR="545465" lvl="0" indent="-915035" algn="l" rtl="0">
              <a:lnSpc>
                <a:spcPct val="107500"/>
              </a:lnSpc>
              <a:spcBef>
                <a:spcPts val="0"/>
              </a:spcBef>
              <a:spcAft>
                <a:spcPts val="0"/>
              </a:spcAft>
              <a:buClr>
                <a:srgbClr val="1E4E79"/>
              </a:buClr>
              <a:buSzPts val="2200"/>
              <a:buFont typeface="Century Gothic"/>
              <a:buNone/>
            </a:pPr>
            <a:r>
              <a:rPr lang="en-US" sz="2000" dirty="0">
                <a:ea typeface="Century Gothic"/>
                <a:cs typeface="Century Gothic"/>
                <a:sym typeface="Century Gothic"/>
              </a:rPr>
              <a:t>Rappler.com (2020). FALSE: </a:t>
            </a:r>
            <a:r>
              <a:rPr lang="en-US" sz="2000" dirty="0" err="1">
                <a:ea typeface="Century Gothic"/>
                <a:cs typeface="Century Gothic"/>
                <a:sym typeface="Century Gothic"/>
              </a:rPr>
              <a:t>DepED</a:t>
            </a:r>
            <a:r>
              <a:rPr lang="en-US" sz="2000" dirty="0">
                <a:ea typeface="Century Gothic"/>
                <a:cs typeface="Century Gothic"/>
                <a:sym typeface="Century Gothic"/>
              </a:rPr>
              <a:t> Announces Grade 13.   Retrieved from </a:t>
            </a:r>
            <a:r>
              <a:rPr lang="en-US" sz="2000" dirty="0">
                <a:hlinkClick r:id="rId6"/>
              </a:rPr>
              <a:t>FALSE: 'DepEd announces Grade 13' (rappler.com)</a:t>
            </a:r>
            <a:endParaRPr lang="en-US" sz="2000" dirty="0"/>
          </a:p>
        </p:txBody>
      </p:sp>
    </p:spTree>
    <p:extLst>
      <p:ext uri="{BB962C8B-B14F-4D97-AF65-F5344CB8AC3E}">
        <p14:creationId xmlns:p14="http://schemas.microsoft.com/office/powerpoint/2010/main" val="1090892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lvl="0"/>
            <a:r>
              <a:rPr lang="my-MM" b="1" dirty="0">
                <a:latin typeface="Pyidaungsu" panose="020B0502040204020203" pitchFamily="34" charset="0"/>
                <a:cs typeface="Pyidaungsu" panose="020B0502040204020203" pitchFamily="34" charset="0"/>
              </a:rPr>
              <a:t>ကျမ်းကိုးစာရင်း</a:t>
            </a:r>
            <a:endParaRPr dirty="0"/>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329" name="Google Shape;329;p23"/>
          <p:cNvSpPr txBox="1"/>
          <p:nvPr/>
        </p:nvSpPr>
        <p:spPr>
          <a:xfrm>
            <a:off x="646771" y="920641"/>
            <a:ext cx="11229278" cy="4475031"/>
          </a:xfrm>
          <a:prstGeom prst="rect">
            <a:avLst/>
          </a:prstGeom>
          <a:noFill/>
          <a:ln>
            <a:noFill/>
          </a:ln>
        </p:spPr>
        <p:txBody>
          <a:bodyPr spcFirstLastPara="1" wrap="square" lIns="91425" tIns="45700" rIns="91425" bIns="45700" anchor="t" anchorCtr="0">
            <a:spAutoFit/>
          </a:bodyPr>
          <a:lstStyle/>
          <a:p>
            <a:pPr marL="927100" marR="545465" indent="-915035">
              <a:lnSpc>
                <a:spcPct val="107500"/>
              </a:lnSpc>
              <a:buClr>
                <a:srgbClr val="1E4E79"/>
              </a:buClr>
              <a:buSzPts val="2200"/>
            </a:pPr>
            <a:r>
              <a:rPr lang="en-US" sz="2000" b="0" i="0" u="none" strike="noStrike" cap="none" dirty="0">
                <a:ea typeface="Century Gothic"/>
                <a:cs typeface="Century Gothic"/>
                <a:sym typeface="Century Gothic"/>
              </a:rPr>
              <a:t>POZ. (2020) </a:t>
            </a:r>
            <a:r>
              <a:rPr lang="en-US" sz="2000" b="0" i="0" dirty="0">
                <a:solidFill>
                  <a:srgbClr val="363636"/>
                </a:solidFill>
                <a:effectLst/>
                <a:latin typeface="OpenSans"/>
              </a:rPr>
              <a:t>Fake News Alert: Eight Children Contract HIV From Walmart Bananas Retrieved from </a:t>
            </a:r>
            <a:r>
              <a:rPr lang="en-US" sz="2000" dirty="0">
                <a:hlinkClick r:id="rId3"/>
              </a:rPr>
              <a:t>Fake News Alert: Eight Children Contract HIV From Walmart Bananas - POZ</a:t>
            </a:r>
            <a:endParaRPr lang="en-US" sz="2000" b="0" i="0" dirty="0">
              <a:solidFill>
                <a:srgbClr val="363636"/>
              </a:solidFill>
              <a:effectLst/>
              <a:latin typeface="OpenSans"/>
            </a:endParaRPr>
          </a:p>
          <a:p>
            <a:pPr marL="927100" marR="545465" lvl="0" indent="-915035" algn="l" rtl="0">
              <a:lnSpc>
                <a:spcPct val="107500"/>
              </a:lnSpc>
              <a:spcBef>
                <a:spcPts val="0"/>
              </a:spcBef>
              <a:spcAft>
                <a:spcPts val="0"/>
              </a:spcAft>
              <a:buClr>
                <a:srgbClr val="1E4E79"/>
              </a:buClr>
              <a:buSzPts val="2200"/>
              <a:buFont typeface="Century Gothic"/>
              <a:buNone/>
            </a:pPr>
            <a:r>
              <a:rPr lang="en-US" sz="2000" dirty="0">
                <a:ea typeface="Century Gothic"/>
                <a:cs typeface="Century Gothic"/>
                <a:sym typeface="Century Gothic"/>
              </a:rPr>
              <a:t>RISE (2022). Teacher Competency Framework</a:t>
            </a:r>
            <a:endParaRPr lang="en-US" sz="2000" b="0" i="0" u="none" strike="noStrike" cap="none" dirty="0">
              <a:ea typeface="Century Gothic"/>
              <a:cs typeface="Century Gothic"/>
              <a:sym typeface="Century Gothic"/>
            </a:endParaRPr>
          </a:p>
          <a:p>
            <a:pPr marL="914400" indent="-914400">
              <a:buClr>
                <a:srgbClr val="1E4E79"/>
              </a:buClr>
              <a:buSzPts val="2200"/>
            </a:pPr>
            <a:r>
              <a:rPr lang="en-US" sz="2000" b="0" i="0" u="none" strike="noStrike" cap="none" dirty="0">
                <a:ea typeface="Century Gothic"/>
                <a:cs typeface="Century Gothic"/>
                <a:sym typeface="Century Gothic"/>
              </a:rPr>
              <a:t>Silverman, Craig. (2020). Verification Handbook for Disinformation and Media Manipulation.#</a:t>
            </a:r>
            <a:r>
              <a:rPr lang="en-US" sz="2000" b="0" i="0" u="none" strike="noStrike" cap="none" dirty="0" err="1">
                <a:ea typeface="Century Gothic"/>
                <a:cs typeface="Century Gothic"/>
                <a:sym typeface="Century Gothic"/>
              </a:rPr>
              <a:t>ThinkBeforeSharing</a:t>
            </a:r>
            <a:r>
              <a:rPr lang="en-US" sz="2000" b="0" i="0" u="none" strike="noStrike" cap="none" dirty="0">
                <a:ea typeface="Century Gothic"/>
                <a:cs typeface="Century Gothic"/>
                <a:sym typeface="Century Gothic"/>
              </a:rPr>
              <a:t> - Stop the spread of conspiracy theorieshttps://en.unesco.org/themes/gced/thinkbeforesharing?fbclid=IwAR3FgRVTCkL_evrFNNGUYpsmhPLNgZb9nB-yMiimioW48TX91p8a_2g75d0</a:t>
            </a:r>
          </a:p>
          <a:p>
            <a:pPr marL="914400" indent="-914400">
              <a:buClr>
                <a:srgbClr val="1E4E79"/>
              </a:buClr>
              <a:buSzPts val="2200"/>
            </a:pPr>
            <a:r>
              <a:rPr lang="en-US" sz="2000" dirty="0">
                <a:ea typeface="Arial"/>
                <a:cs typeface="Arial"/>
                <a:sym typeface="Century Gothic"/>
              </a:rPr>
              <a:t>Snopes. (2017). Did President Trump save two cats after </a:t>
            </a:r>
            <a:r>
              <a:rPr lang="en-US" sz="2000" dirty="0" err="1">
                <a:ea typeface="Arial"/>
                <a:cs typeface="Arial"/>
                <a:sym typeface="Century Gothic"/>
              </a:rPr>
              <a:t>Harricane</a:t>
            </a:r>
            <a:r>
              <a:rPr lang="en-US" sz="2000" dirty="0">
                <a:ea typeface="Arial"/>
                <a:cs typeface="Arial"/>
                <a:sym typeface="Century Gothic"/>
              </a:rPr>
              <a:t> Harvey? Retrieved from </a:t>
            </a:r>
            <a:r>
              <a:rPr lang="en-US" sz="2000" dirty="0">
                <a:hlinkClick r:id="rId4"/>
              </a:rPr>
              <a:t>Did President Trump Save Two Cats After Hurricane Harvey? | Snopes.com</a:t>
            </a:r>
            <a:endParaRPr lang="en-US" sz="2000" b="0" i="0" u="none" strike="noStrike" cap="none" dirty="0">
              <a:ea typeface="Arial"/>
              <a:cs typeface="Arial"/>
              <a:sym typeface="Arial"/>
            </a:endParaRPr>
          </a:p>
          <a:p>
            <a:pPr marL="914400" indent="-914400">
              <a:buClr>
                <a:srgbClr val="1E4E79"/>
              </a:buClr>
              <a:buSzPts val="2200"/>
            </a:pPr>
            <a:r>
              <a:rPr lang="en-US" sz="2000" b="0" i="0" u="none" strike="noStrike" cap="none" dirty="0">
                <a:ea typeface="Century Gothic"/>
                <a:cs typeface="Century Gothic"/>
                <a:sym typeface="Century Gothic"/>
              </a:rPr>
              <a:t>Tuazon, Ramon, Understanding and Addressing Information Disorder, PowerPoint presentation</a:t>
            </a:r>
            <a:endParaRPr lang="en-US" sz="2000" b="0" i="0" u="none" strike="noStrike" cap="none" dirty="0">
              <a:ea typeface="Arial"/>
              <a:cs typeface="Arial"/>
              <a:sym typeface="Arial"/>
            </a:endParaRPr>
          </a:p>
          <a:p>
            <a:pPr marL="914400" marR="0" lvl="0" indent="-914400" algn="l" rtl="0">
              <a:lnSpc>
                <a:spcPct val="100000"/>
              </a:lnSpc>
              <a:spcBef>
                <a:spcPts val="0"/>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The </a:t>
            </a:r>
            <a:r>
              <a:rPr lang="en-US" sz="2000" b="0" i="0" u="none" strike="noStrike" cap="none" dirty="0" err="1">
                <a:ea typeface="Century Gothic"/>
                <a:cs typeface="Century Gothic"/>
                <a:sym typeface="Century Gothic"/>
              </a:rPr>
              <a:t>Zerone</a:t>
            </a:r>
            <a:r>
              <a:rPr lang="en-US" sz="2000" b="0" i="0" u="none" strike="noStrike" cap="none" dirty="0">
                <a:ea typeface="Century Gothic"/>
                <a:cs typeface="Century Gothic"/>
                <a:sym typeface="Century Gothic"/>
              </a:rPr>
              <a:t>. </a:t>
            </a:r>
            <a:r>
              <a:rPr lang="en-US" sz="2000" dirty="0">
                <a:hlinkClick r:id="rId5"/>
              </a:rPr>
              <a:t>You won’t believe how these 9 shocking </a:t>
            </a:r>
            <a:r>
              <a:rPr lang="en-US" sz="2000" dirty="0" err="1">
                <a:hlinkClick r:id="rId5"/>
              </a:rPr>
              <a:t>clickbaits</a:t>
            </a:r>
            <a:r>
              <a:rPr lang="en-US" sz="2000" dirty="0">
                <a:hlinkClick r:id="rId5"/>
              </a:rPr>
              <a:t> work! (number 8 is a killer!) | by </a:t>
            </a:r>
            <a:r>
              <a:rPr lang="en-US" sz="2000" dirty="0" err="1">
                <a:hlinkClick r:id="rId5"/>
              </a:rPr>
              <a:t>Ashuta</a:t>
            </a:r>
            <a:r>
              <a:rPr lang="en-US" sz="2000" dirty="0">
                <a:hlinkClick r:id="rId5"/>
              </a:rPr>
              <a:t> | The </a:t>
            </a:r>
            <a:r>
              <a:rPr lang="en-US" sz="2000" dirty="0" err="1">
                <a:hlinkClick r:id="rId5"/>
              </a:rPr>
              <a:t>Zerone</a:t>
            </a:r>
            <a:r>
              <a:rPr lang="en-US" sz="2000" dirty="0">
                <a:hlinkClick r:id="rId5"/>
              </a:rPr>
              <a:t> | Medium</a:t>
            </a:r>
            <a:endParaRPr lang="en-US" sz="2000" dirty="0"/>
          </a:p>
          <a:p>
            <a:pPr marL="914400" marR="0" lvl="0" indent="-914400" algn="l" rtl="0">
              <a:lnSpc>
                <a:spcPct val="100000"/>
              </a:lnSpc>
              <a:spcBef>
                <a:spcPts val="0"/>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University of Michigan. (n.d.). Evaluating sources. https://umich.instructure.com/courses/83460/pages/step-5-evaluating-sources</a:t>
            </a:r>
            <a:endParaRPr lang="en-US" sz="1200" b="0" i="0" u="none" strike="noStrike" cap="none" dirty="0">
              <a:ea typeface="Arial"/>
              <a:cs typeface="Arial"/>
              <a:sym typeface="Arial"/>
            </a:endParaRPr>
          </a:p>
        </p:txBody>
      </p:sp>
    </p:spTree>
    <p:extLst>
      <p:ext uri="{BB962C8B-B14F-4D97-AF65-F5344CB8AC3E}">
        <p14:creationId xmlns:p14="http://schemas.microsoft.com/office/powerpoint/2010/main" val="350258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အမုန်းစကားသည် ပဋိပက္ခကို မည်ကဲ့သို့ အစပျိုးဖြစ်ပေါ်စေသနည်း။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564604" y="1003487"/>
            <a:ext cx="11062792" cy="5078313"/>
          </a:xfrm>
          <a:prstGeom prst="rect">
            <a:avLst/>
          </a:prstGeom>
          <a:noFill/>
        </p:spPr>
        <p:txBody>
          <a:bodyPr wrap="square" rtlCol="0">
            <a:spAutoFit/>
          </a:bodyPr>
          <a:lstStyle/>
          <a:p>
            <a:r>
              <a:rPr lang="my-MM" b="1" i="0" dirty="0">
                <a:solidFill>
                  <a:srgbClr val="374151"/>
                </a:solidFill>
                <a:effectLst/>
                <a:latin typeface="Pyidaungsu" panose="020B0502040204020203" pitchFamily="34" charset="0"/>
                <a:cs typeface="Pyidaungsu" panose="020B0502040204020203" pitchFamily="34" charset="0"/>
              </a:rPr>
              <a:t>အမုန်းစကားသည် </a:t>
            </a:r>
            <a:r>
              <a:rPr lang="my-MM" b="1" dirty="0">
                <a:solidFill>
                  <a:srgbClr val="374151"/>
                </a:solidFill>
                <a:latin typeface="Pyidaungsu" panose="020B0502040204020203" pitchFamily="34" charset="0"/>
                <a:cs typeface="Pyidaungsu" panose="020B0502040204020203" pitchFamily="34" charset="0"/>
              </a:rPr>
              <a:t>ပဋိပက္ခကို နည်းမျိုးစုံဖြင့် အစပျိုးဖြစ်ပေါ်စေနိုင်သည် -</a:t>
            </a:r>
            <a:endParaRPr lang="en-US" b="1" i="0" dirty="0">
              <a:solidFill>
                <a:srgbClr val="374151"/>
              </a:solidFill>
              <a:effectLst/>
              <a:latin typeface="Pyidaungsu" panose="020B0502040204020203" pitchFamily="34" charset="0"/>
              <a:cs typeface="Pyidaungsu" panose="020B0502040204020203" pitchFamily="34" charset="0"/>
            </a:endParaRPr>
          </a:p>
          <a:p>
            <a:pPr algn="l"/>
            <a:endParaRPr lang="en-US" b="1" i="0" dirty="0">
              <a:solidFill>
                <a:srgbClr val="374151"/>
              </a:solidFill>
              <a:effectLst/>
              <a:latin typeface="Pyidaungsu" panose="020B0502040204020203" pitchFamily="34" charset="0"/>
              <a:cs typeface="Pyidaungsu" panose="020B0502040204020203" pitchFamily="34" charset="0"/>
            </a:endParaRPr>
          </a:p>
          <a:p>
            <a:r>
              <a:rPr lang="my-MM" b="1" i="0" dirty="0">
                <a:solidFill>
                  <a:srgbClr val="374151"/>
                </a:solidFill>
                <a:effectLst/>
                <a:latin typeface="Pyidaungsu" panose="020B0502040204020203" pitchFamily="34" charset="0"/>
                <a:cs typeface="Pyidaungsu" panose="020B0502040204020203" pitchFamily="34" charset="0"/>
              </a:rPr>
              <a:t>၁။   တင်းမာမှုများ မြင့်တက်လာစေခြင်း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အမုန်းစကားသည် များသောအားဖြင</a:t>
            </a:r>
            <a:r>
              <a:rPr lang="my-MM" dirty="0">
                <a:solidFill>
                  <a:srgbClr val="374151"/>
                </a:solidFill>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တိကျသောအုပ်စုများ၏ </a:t>
            </a:r>
            <a:r>
              <a:rPr lang="my-MM" dirty="0">
                <a:solidFill>
                  <a:srgbClr val="374151"/>
                </a:solidFill>
                <a:latin typeface="Pyidaungsu" panose="020B0502040204020203" pitchFamily="34" charset="0"/>
                <a:cs typeface="Pyidaungsu" panose="020B0502040204020203" pitchFamily="34" charset="0"/>
              </a:rPr>
              <a:t>လူမျိုး၊ ကိုးကွယ်သည့် ဘာသာ၊ လူမျိုးစု သို့မဟုတ် အခြားသော ဝိသေသလက္ခဏာများအပေါ် အခြေပြု</a:t>
            </a:r>
            <a:r>
              <a:rPr lang="my-MM" b="0" i="0" dirty="0">
                <a:solidFill>
                  <a:srgbClr val="374151"/>
                </a:solidFill>
                <a:effectLst/>
                <a:latin typeface="Pyidaungsu" panose="020B0502040204020203" pitchFamily="34" charset="0"/>
                <a:cs typeface="Pyidaungsu" panose="020B0502040204020203" pitchFamily="34" charset="0"/>
              </a:rPr>
              <a:t> ဦးတည်ထားလေ့ရှိသည်။</a:t>
            </a:r>
            <a:endParaRPr lang="en-US" b="0" i="0" dirty="0">
              <a:solidFill>
                <a:srgbClr val="374151"/>
              </a:solidFill>
              <a:effectLst/>
              <a:latin typeface="Pyidaungsu" panose="020B0502040204020203" pitchFamily="34" charset="0"/>
              <a:cs typeface="Pyidaungsu" panose="020B0502040204020203" pitchFamily="34" charset="0"/>
            </a:endParaRPr>
          </a:p>
          <a:p>
            <a:pPr algn="l"/>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i="0" dirty="0">
                <a:solidFill>
                  <a:srgbClr val="374151"/>
                </a:solidFill>
                <a:effectLst/>
                <a:latin typeface="Pyidaungsu" panose="020B0502040204020203" pitchFamily="34" charset="0"/>
                <a:cs typeface="Pyidaungsu" panose="020B0502040204020203" pitchFamily="34" charset="0"/>
              </a:rPr>
              <a:t>၂။   ခွဲခြားဆက်ဆံမှုများကို ပုံမှန်ကဲ့သို့ သဘောထားစေခြင်း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လူများသည် မုန်းဖွယ် နှုတ်စကားများကို ပုံမှန် ကြားနေရသည့်အခါတွင် အရေထူသွားပြီး ခွဲခြားဆက်ဆံသော သဘောထားများနှင့် အပြုအမူများကို ပိုမိုလက်ခံလာနိုင်သည်။</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၄င်းသည် ဦးတည်အုပ်စုများအပေါ် ခွဲခြားဆက်ဆံမှုများ သို့မဟုတ် အကြမ်းဖက်မှု လုပ်ရပ်များ ဖြစ်စေနိုင်သည်။</a:t>
            </a:r>
            <a:endParaRPr lang="en-US"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i="0" dirty="0">
                <a:solidFill>
                  <a:srgbClr val="374151"/>
                </a:solidFill>
                <a:effectLst/>
                <a:latin typeface="Pyidaungsu" panose="020B0502040204020203" pitchFamily="34" charset="0"/>
                <a:cs typeface="Pyidaungsu" panose="020B0502040204020203" pitchFamily="34" charset="0"/>
              </a:rPr>
              <a:t>၃။   အစွန်းရောက်အုပ်စုများကို ဆော်ဩစည်းရုံးခြင်း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လူမှုမီဒီယာ၊ လူထုစည်းဝေးပွဲများ၊ သို့မဟုတ် အခြား လူထုပလက်ဖောင်းများမှတစ်ဆင့် အမုန်းစကားကို ဖြန့်ဝေသောအခါ</a:t>
            </a:r>
            <a:r>
              <a:rPr lang="en-US" b="0" i="0" dirty="0">
                <a:solidFill>
                  <a:srgbClr val="374151"/>
                </a:solidFill>
                <a:effectLst/>
                <a:latin typeface="Pyidaungsu" panose="020B0502040204020203" pitchFamily="34" charset="0"/>
                <a:cs typeface="Pyidaungsu" panose="020B0502040204020203" pitchFamily="34" charset="0"/>
              </a:rPr>
              <a:t> </a:t>
            </a:r>
            <a:r>
              <a:rPr lang="my-MM" dirty="0">
                <a:solidFill>
                  <a:srgbClr val="374151"/>
                </a:solidFill>
                <a:latin typeface="Pyidaungsu" panose="020B0502040204020203" pitchFamily="34" charset="0"/>
                <a:cs typeface="Pyidaungsu" panose="020B0502040204020203" pitchFamily="34" charset="0"/>
              </a:rPr>
              <a:t>ထိုအစွန်းရောက်အမြင်များအား မျှဝေသည့် လူပုဂ္ဂိုလ်များကို ဆွဲဆောင်နိုင်ပြီး ထိုအမြင်များအား အရေးယူဆောင်ရွက်စေရန် အားပေးခြင်းဖြင့် အကြမ်းဖက်မှုများ ပေါ်ပေါက်လာစေနိုင်သည်။</a:t>
            </a:r>
            <a:endParaRPr lang="en-US"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r>
              <a:rPr lang="my-MM" b="1" i="0" dirty="0">
                <a:solidFill>
                  <a:srgbClr val="374151"/>
                </a:solidFill>
                <a:effectLst/>
                <a:latin typeface="Pyidaungsu" panose="020B0502040204020203" pitchFamily="34" charset="0"/>
                <a:cs typeface="Pyidaungsu" panose="020B0502040204020203" pitchFamily="34" charset="0"/>
              </a:rPr>
              <a:t>၄။   နှစ်ခြမ်းကွဲခြင်းနှင့် သဘောကွဲစေခြင်း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ငါတို့ </a:t>
            </a:r>
            <a:r>
              <a:rPr lang="my-MM" dirty="0">
                <a:solidFill>
                  <a:srgbClr val="374151"/>
                </a:solidFill>
                <a:latin typeface="Pyidaungsu" panose="020B0502040204020203" pitchFamily="34" charset="0"/>
                <a:cs typeface="Pyidaungsu" panose="020B0502040204020203" pitchFamily="34" charset="0"/>
              </a:rPr>
              <a:t>နဲ့</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သူတို့</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ဟူသည့် စိတ်နေသဘောထားတစ်ခု ဖန်တီးပေးနိုင်ပြီး မတူညီသော နောက်ခံအမျိုးမျိုးမှလာသူများအတွက် အချင်းချင်းကြား တူညီမှုများကိုရှာဖွေရန်နှင့် အပြုသ‌ဘောဆောင်သော ဆွေးနွေးဖလှယ်မှုများတွင် ပါဝင်ရန် ပိုမိုခက်ခဲစေသည်။</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ဤနှစ်ခြမ်းကွဲခြင်းသည် ကွဲပြားသောအုပ်စုများကြားတွင် </a:t>
            </a:r>
            <a:r>
              <a:rPr lang="my-MM" dirty="0">
                <a:solidFill>
                  <a:schemeClr val="tx2"/>
                </a:solidFill>
                <a:latin typeface="Pyidaungsu" panose="020B0502040204020203" pitchFamily="34" charset="0"/>
                <a:cs typeface="Pyidaungsu" panose="020B0502040204020203" pitchFamily="34" charset="0"/>
              </a:rPr>
              <a:t>ပဋိပက္ခများဖြစ်ပွားလာစေနိုင်သည်။ </a:t>
            </a:r>
            <a:endParaRPr lang="en-US" b="0"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8088601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115625"/>
              </a:lnSpc>
              <a:spcBef>
                <a:spcPts val="0"/>
              </a:spcBef>
              <a:spcAft>
                <a:spcPts val="0"/>
              </a:spcAft>
              <a:buClr>
                <a:schemeClr val="lt1"/>
              </a:buClr>
              <a:buSzPts val="2400"/>
              <a:buFont typeface="Calibri"/>
              <a:buNone/>
            </a:pPr>
            <a:r>
              <a:rPr lang="my-MM" b="1" dirty="0">
                <a:latin typeface="Pyidaungsu" panose="020B0502040204020203" pitchFamily="34" charset="0"/>
                <a:cs typeface="Pyidaungsu" panose="020B0502040204020203" pitchFamily="34" charset="0"/>
              </a:rPr>
              <a:t>ကျမ်းကိုးစာရင်း</a:t>
            </a:r>
            <a:endParaRPr dirty="0">
              <a:latin typeface="Pyidaungsu" panose="020B0502040204020203" pitchFamily="34" charset="0"/>
              <a:cs typeface="Pyidaungsu" panose="020B0502040204020203" pitchFamily="34" charset="0"/>
            </a:endParaRPr>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329" name="Google Shape;329;p23"/>
          <p:cNvSpPr txBox="1"/>
          <p:nvPr/>
        </p:nvSpPr>
        <p:spPr>
          <a:xfrm>
            <a:off x="646771" y="920641"/>
            <a:ext cx="11229278" cy="3554779"/>
          </a:xfrm>
          <a:prstGeom prst="rect">
            <a:avLst/>
          </a:prstGeom>
          <a:noFill/>
          <a:ln>
            <a:noFill/>
          </a:ln>
        </p:spPr>
        <p:txBody>
          <a:bodyPr spcFirstLastPara="1" wrap="square" lIns="91425" tIns="45700" rIns="91425" bIns="45700" anchor="t" anchorCtr="0">
            <a:spAutoFit/>
          </a:bodyPr>
          <a:lstStyle/>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UNESCO. (n.d.) Media and information literacy. https://en.unesco.org/themes/media-and-information-literacy</a:t>
            </a:r>
            <a:endParaRPr lang="en-US" sz="12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err="1">
                <a:ea typeface="Century Gothic"/>
                <a:cs typeface="Century Gothic"/>
                <a:sym typeface="Century Gothic"/>
              </a:rPr>
              <a:t>VERAfied</a:t>
            </a:r>
            <a:r>
              <a:rPr lang="en-US" sz="2000" b="0" i="0" u="none" strike="noStrike" cap="none" dirty="0">
                <a:ea typeface="Century Gothic"/>
                <a:cs typeface="Century Gothic"/>
                <a:sym typeface="Century Gothic"/>
              </a:rPr>
              <a:t>:  A DIY Guide to Fact-Checking and Fighting Misinformation and Disinformation, VeraFiles:2021</a:t>
            </a:r>
          </a:p>
          <a:p>
            <a:pPr marL="914400" marR="0" lvl="0" indent="-914400" rtl="0">
              <a:lnSpc>
                <a:spcPct val="100000"/>
              </a:lnSpc>
              <a:spcBef>
                <a:spcPts val="95"/>
              </a:spcBef>
              <a:spcAft>
                <a:spcPts val="0"/>
              </a:spcAft>
              <a:buClr>
                <a:srgbClr val="1E4E79"/>
              </a:buClr>
              <a:buSzPts val="2200"/>
              <a:buFont typeface="Century Gothic"/>
              <a:buNone/>
            </a:pPr>
            <a:r>
              <a:rPr lang="en-US" sz="2000" dirty="0" err="1">
                <a:ea typeface="Arial"/>
                <a:cs typeface="Arial"/>
                <a:sym typeface="Century Gothic"/>
              </a:rPr>
              <a:t>VERAFied</a:t>
            </a:r>
            <a:r>
              <a:rPr lang="en-US" sz="2000" dirty="0">
                <a:ea typeface="Arial"/>
                <a:cs typeface="Arial"/>
                <a:sym typeface="Century Gothic"/>
              </a:rPr>
              <a:t>: </a:t>
            </a:r>
            <a:r>
              <a:rPr lang="en-US" sz="2000" dirty="0">
                <a:hlinkClick r:id="rId3"/>
              </a:rPr>
              <a:t>THIS WEEK IN FAKE NEWS: Duterte DID NOT sign any ‘no homework policy’ - VERA Files</a:t>
            </a:r>
            <a:endParaRPr lang="en-US" sz="1200" b="0" i="0" u="none" strike="noStrike" cap="none" dirty="0">
              <a:ea typeface="Arial"/>
              <a:cs typeface="Arial"/>
              <a:sym typeface="Arial"/>
            </a:endParaRPr>
          </a:p>
          <a:p>
            <a:pPr marL="914400" indent="-914400">
              <a:spcBef>
                <a:spcPts val="95"/>
              </a:spcBef>
              <a:buClr>
                <a:srgbClr val="1E4E79"/>
              </a:buClr>
              <a:buSzPts val="2200"/>
            </a:pPr>
            <a:r>
              <a:rPr lang="en-US" sz="2000" b="0" i="0" u="none" strike="noStrike" cap="none" dirty="0">
                <a:ea typeface="Century Gothic"/>
                <a:cs typeface="Century Gothic"/>
                <a:sym typeface="Century Gothic"/>
              </a:rPr>
              <a:t>Wardle, Claire. (2020). The Age of Disinformation Order in Verification Handbook for Disinformation and Media Manipulation.</a:t>
            </a:r>
            <a:endParaRPr lang="en-US" sz="12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Wardle, C. (n.d.). The Age of Information Disorder. https://datajournalism.com/read/handbook/verification-3/investigating-disinformation-and-media-manipulation/the-age-of-information-disorder</a:t>
            </a:r>
            <a:endParaRPr lang="en-US" sz="1200" b="0" i="0" u="none" strike="noStrike" cap="none" dirty="0">
              <a:ea typeface="Arial"/>
              <a:cs typeface="Arial"/>
              <a:sym typeface="Arial"/>
            </a:endParaRPr>
          </a:p>
          <a:p>
            <a:pPr marL="914400" marR="0" lvl="0" indent="-914400" algn="l" rtl="0">
              <a:lnSpc>
                <a:spcPct val="100000"/>
              </a:lnSpc>
              <a:spcBef>
                <a:spcPts val="95"/>
              </a:spcBef>
              <a:spcAft>
                <a:spcPts val="0"/>
              </a:spcAft>
              <a:buClr>
                <a:srgbClr val="1E4E79"/>
              </a:buClr>
              <a:buSzPts val="2200"/>
              <a:buFont typeface="Century Gothic"/>
              <a:buNone/>
            </a:pPr>
            <a:r>
              <a:rPr lang="en-US" sz="2000" b="0" i="0" u="none" strike="noStrike" cap="none" dirty="0">
                <a:ea typeface="Century Gothic"/>
                <a:cs typeface="Century Gothic"/>
                <a:sym typeface="Century Gothic"/>
              </a:rPr>
              <a:t>Wardle, C. (2020, September 22). Understanding Information disorder. https://firstdraftnews.org/long-form-article/understanding-information-disorder/ </a:t>
            </a:r>
            <a:endParaRPr lang="en-US" sz="1200" b="0" i="0" u="none" strike="noStrike" cap="none" dirty="0">
              <a:ea typeface="Arial"/>
              <a:cs typeface="Arial"/>
              <a:sym typeface="Arial"/>
            </a:endParaRPr>
          </a:p>
        </p:txBody>
      </p:sp>
    </p:spTree>
    <p:extLst>
      <p:ext uri="{BB962C8B-B14F-4D97-AF65-F5344CB8AC3E}">
        <p14:creationId xmlns:p14="http://schemas.microsoft.com/office/powerpoint/2010/main" val="25213745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9" name="Google Shape;809;p59"/>
          <p:cNvSpPr txBox="1">
            <a:spLocks noGrp="1"/>
          </p:cNvSpPr>
          <p:nvPr>
            <p:ph type="body" idx="3"/>
          </p:nvPr>
        </p:nvSpPr>
        <p:spPr>
          <a:xfrm>
            <a:off x="191387" y="2259249"/>
            <a:ext cx="11759608" cy="86177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6000"/>
              <a:buNone/>
            </a:pPr>
            <a:r>
              <a:rPr lang="en-US">
                <a:latin typeface="Century Gothic"/>
                <a:ea typeface="Century Gothic"/>
                <a:cs typeface="Century Gothic"/>
                <a:sym typeface="Century Gothic"/>
              </a:rPr>
              <a:t>Thank You.</a:t>
            </a:r>
            <a:endParaRPr/>
          </a:p>
        </p:txBody>
      </p:sp>
      <p:sp>
        <p:nvSpPr>
          <p:cNvPr id="810" name="Google Shape;810;p59"/>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75B5"/>
              </a:buClr>
              <a:buSzPts val="9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အမုန်းစကားသည် ပဋိပက္ခကို မည်ကဲ့သို့ အစပျိုးဖြစ်ပေါ်စေသနည်း။ (အဆက်)</a:t>
            </a:r>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599706" y="813081"/>
            <a:ext cx="11027690" cy="5632311"/>
          </a:xfrm>
          <a:prstGeom prst="rect">
            <a:avLst/>
          </a:prstGeom>
          <a:noFill/>
        </p:spPr>
        <p:txBody>
          <a:bodyPr wrap="square" rtlCol="0">
            <a:spAutoFit/>
          </a:bodyPr>
          <a:lstStyle/>
          <a:p>
            <a:endParaRPr lang="en-US" sz="2000" dirty="0">
              <a:latin typeface="Pyidaungsu" panose="020B0502040204020203" pitchFamily="34" charset="0"/>
              <a:cs typeface="Pyidaungsu" panose="020B0502040204020203" pitchFamily="34" charset="0"/>
            </a:endParaRPr>
          </a:p>
          <a:p>
            <a:pPr algn="l"/>
            <a:r>
              <a:rPr lang="my-MM" sz="2000" b="1" i="0" dirty="0">
                <a:solidFill>
                  <a:srgbClr val="374151"/>
                </a:solidFill>
                <a:effectLst/>
                <a:latin typeface="Pyidaungsu" panose="020B0502040204020203" pitchFamily="34" charset="0"/>
                <a:cs typeface="Pyidaungsu" panose="020B0502040204020203" pitchFamily="34" charset="0"/>
              </a:rPr>
              <a:t>၅။   လူမှုပေါင်းစည်းမှုကို လျော့ပါးလာစေခြင်း -</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dirty="0">
                <a:solidFill>
                  <a:schemeClr val="tx2"/>
                </a:solidFill>
                <a:latin typeface="Pyidaungsu" panose="020B0502040204020203" pitchFamily="34" charset="0"/>
                <a:cs typeface="Pyidaungsu" panose="020B0502040204020203" pitchFamily="34" charset="0"/>
              </a:rPr>
              <a:t>အမုန်းစကားသည် လူ့အဖွဲ့အစည်းအတွင်းမှ ယုံကြည်မှုနှင့် လူမှုရေးအနှောင်အဖွဲ့များကို ဆုတ်ယုတ်လျော့ပါးစေခြင်းဖြင့် လူထုပေါင်းစည်းမှုကို လျော့ပါးလာစေသည်။</a:t>
            </a:r>
          </a:p>
          <a:p>
            <a:pPr algn="l"/>
            <a:endParaRPr lang="en-US" sz="2000" b="0" i="0" dirty="0">
              <a:solidFill>
                <a:srgbClr val="374151"/>
              </a:solidFill>
              <a:effectLst/>
              <a:latin typeface="Pyidaungsu" panose="020B0502040204020203" pitchFamily="34" charset="0"/>
              <a:cs typeface="Pyidaungsu" panose="020B0502040204020203" pitchFamily="34" charset="0"/>
            </a:endParaRPr>
          </a:p>
          <a:p>
            <a:r>
              <a:rPr lang="my-MM" sz="2000" b="1" i="0" dirty="0">
                <a:solidFill>
                  <a:srgbClr val="374151"/>
                </a:solidFill>
                <a:effectLst/>
                <a:latin typeface="Pyidaungsu" panose="020B0502040204020203" pitchFamily="34" charset="0"/>
                <a:cs typeface="Pyidaungsu" panose="020B0502040204020203" pitchFamily="34" charset="0"/>
              </a:rPr>
              <a:t>၆။   အမုန်းမှတစ်ဆင့် ပြစ်မှုကျူးလွန်ခြင်းများ အစပျိုးဖြစ်ပေါ်စေခြင်း -</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dirty="0">
                <a:solidFill>
                  <a:schemeClr val="tx2"/>
                </a:solidFill>
                <a:latin typeface="Pyidaungsu" panose="020B0502040204020203" pitchFamily="34" charset="0"/>
                <a:cs typeface="Pyidaungsu" panose="020B0502040204020203" pitchFamily="34" charset="0"/>
              </a:rPr>
              <a:t>လူပုဂ္ဂိုလ်များ သို့မဟုတ် အစုအဖွဲ့ များအား အချို့သောအုပ်စုများကို တိုက်ခိုက် နှိမ့်ချသည့် အမုန်းစကားများနှင့် ထိတွေ့စေခြင်းသည် ၄င်းတို့အား ထိုအုပ်စုဝင်များအပေါ် အကြမ်းဖက်မှုလုပ်ရပ်များ ကျူးလွန်စေရန် အားပေးနိုင်သည်။</a:t>
            </a:r>
            <a:endParaRPr lang="en-US" sz="2000" b="0" i="0" dirty="0">
              <a:solidFill>
                <a:schemeClr val="tx2"/>
              </a:solidFill>
              <a:effectLst/>
              <a:latin typeface="Pyidaungsu" panose="020B0502040204020203" pitchFamily="34" charset="0"/>
              <a:cs typeface="Pyidaungsu" panose="020B0502040204020203" pitchFamily="34" charset="0"/>
            </a:endParaRPr>
          </a:p>
          <a:p>
            <a:pPr marL="457200" indent="-457200" algn="l">
              <a:buFont typeface="+mj-lt"/>
              <a:buAutoNum type="arabicPeriod" startAt="6"/>
            </a:pPr>
            <a:endParaRPr lang="en-US" sz="2000" b="0" i="0" dirty="0">
              <a:solidFill>
                <a:srgbClr val="374151"/>
              </a:solidFill>
              <a:effectLst/>
              <a:latin typeface="Pyidaungsu" panose="020B0502040204020203" pitchFamily="34" charset="0"/>
              <a:cs typeface="Pyidaungsu" panose="020B0502040204020203" pitchFamily="34" charset="0"/>
            </a:endParaRPr>
          </a:p>
          <a:p>
            <a:r>
              <a:rPr lang="my-MM" sz="2000" b="1" i="0" dirty="0">
                <a:solidFill>
                  <a:srgbClr val="374151"/>
                </a:solidFill>
                <a:effectLst/>
                <a:latin typeface="Pyidaungsu" panose="020B0502040204020203" pitchFamily="34" charset="0"/>
                <a:cs typeface="Pyidaungsu" panose="020B0502040204020203" pitchFamily="34" charset="0"/>
              </a:rPr>
              <a:t>၇။   မူဝါဒနှင့် ဥပဒေပေါ် အကျိုးသက်ရောက်မှု -</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b="0" i="0" dirty="0">
                <a:solidFill>
                  <a:srgbClr val="374151"/>
                </a:solidFill>
                <a:effectLst/>
                <a:latin typeface="Pyidaungsu" panose="020B0502040204020203" pitchFamily="34" charset="0"/>
                <a:cs typeface="Pyidaungsu" panose="020B0502040204020203" pitchFamily="34" charset="0"/>
              </a:rPr>
              <a:t>မူဝါဒရေးဆွဲသူများ သို့မဟုတ် ခေါင်းဆောင်များသည် အမုန်းစကားတွင် ပါဝင်သောအခါ သို့မဟုတ် လက်သင့်ခံသောအခါ သီးခြားအဖွဲ့များကို ခွဲခြားဆက်ဆံသည့် ဥပဒေများထုတ်ပြန်ခြင်းကို ဖြစ်စေကာ</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b="0" i="0" dirty="0">
                <a:solidFill>
                  <a:srgbClr val="374151"/>
                </a:solidFill>
                <a:effectLst/>
                <a:latin typeface="Pyidaungsu" panose="020B0502040204020203" pitchFamily="34" charset="0"/>
                <a:cs typeface="Pyidaungsu" panose="020B0502040204020203" pitchFamily="34" charset="0"/>
              </a:rPr>
              <a:t>နောက်ဆက်တွဲအနေဖြင့် </a:t>
            </a:r>
            <a:r>
              <a:rPr lang="my-MM" sz="2000" dirty="0">
                <a:solidFill>
                  <a:schemeClr val="tx2"/>
                </a:solidFill>
                <a:latin typeface="Pyidaungsu" panose="020B0502040204020203" pitchFamily="34" charset="0"/>
                <a:cs typeface="Pyidaungsu" panose="020B0502040204020203" pitchFamily="34" charset="0"/>
              </a:rPr>
              <a:t>ပဋိပက္ခဖြစ်စေရန် လှုံ့ဆော်သည်။</a:t>
            </a:r>
            <a:endParaRPr lang="en-US" sz="2000"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startAt="6"/>
            </a:pPr>
            <a:endParaRPr lang="en-US" sz="2000" b="0" i="0" dirty="0">
              <a:solidFill>
                <a:srgbClr val="374151"/>
              </a:solidFill>
              <a:effectLst/>
              <a:latin typeface="Pyidaungsu" panose="020B0502040204020203" pitchFamily="34" charset="0"/>
              <a:cs typeface="Pyidaungsu" panose="020B0502040204020203" pitchFamily="34" charset="0"/>
            </a:endParaRPr>
          </a:p>
          <a:p>
            <a:pPr algn="l"/>
            <a:r>
              <a:rPr lang="my-MM" sz="2000" b="1" i="0" dirty="0">
                <a:solidFill>
                  <a:srgbClr val="374151"/>
                </a:solidFill>
                <a:effectLst/>
                <a:latin typeface="Pyidaungsu" panose="020B0502040204020203" pitchFamily="34" charset="0"/>
                <a:cs typeface="Pyidaungsu" panose="020B0502040204020203" pitchFamily="34" charset="0"/>
              </a:rPr>
              <a:t>၈။   လွတ်လပ်စွာ ထုတ်ဖော်ပြောဆိုခွင့်ကို ဖိနှိပ်ထိန်းချုပ်ထားခြင်း -</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b="0" i="0" dirty="0">
                <a:solidFill>
                  <a:srgbClr val="374151"/>
                </a:solidFill>
                <a:effectLst/>
                <a:latin typeface="Pyidaungsu" panose="020B0502040204020203" pitchFamily="34" charset="0"/>
                <a:cs typeface="Pyidaungsu" panose="020B0502040204020203" pitchFamily="34" charset="0"/>
              </a:rPr>
              <a:t>ဖြစ်ချင်တော့ အမုန်းစကားကို တိုက်ဖျက် ချေမှုန်းရန် ကြိုးပမ်းမှုများသည် တစ်ခါတစ်ရံတွင် လွတ်လပ်စွာ ထုတ်ဖော်ပြောခွင့်များနှင့် ပတ်သက်သည့် အငြင်းပွားမှုများဆီသို့ ဦးတည်သွားနိုင်သည်။</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dirty="0">
                <a:solidFill>
                  <a:srgbClr val="374151"/>
                </a:solidFill>
                <a:latin typeface="Pyidaungsu" panose="020B0502040204020203" pitchFamily="34" charset="0"/>
                <a:cs typeface="Pyidaungsu" panose="020B0502040204020203" pitchFamily="34" charset="0"/>
              </a:rPr>
              <a:t>အစိုးရရုံးများ၊ အဖွဲ့အစည်းများသည် အမုန်းစကားကို ကန့်သတ်ရန် သို့မဟုတ်</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b="0" i="0" dirty="0">
                <a:solidFill>
                  <a:srgbClr val="374151"/>
                </a:solidFill>
                <a:effectLst/>
                <a:latin typeface="Pyidaungsu" panose="020B0502040204020203" pitchFamily="34" charset="0"/>
                <a:cs typeface="Pyidaungsu" panose="020B0502040204020203" pitchFamily="34" charset="0"/>
              </a:rPr>
              <a:t>စိစစ်ရန် ကြိုးပမ်းသောအခါ အချို့သော လူပုဂ္ဂိုလ်များမှ ၄င်းတို့၏ လွတ်လပ်စွာထုတ်ဖော်ခွင့်အား ထိပါးချိုးဖောက်သည်ဟု ဆိုသည့် ငြင်းခုံမှုများနှင့် ကန့်ကွက်မှုများကို အစပျိုးဖြစ်ပေါ်စေနိုင်သည်။</a:t>
            </a:r>
            <a:endParaRPr lang="en-US" sz="2000" b="0" i="0" dirty="0">
              <a:solidFill>
                <a:srgbClr val="374151"/>
              </a:solidFill>
              <a:effectLst/>
              <a:latin typeface="Pyidaungsu" panose="020B0502040204020203" pitchFamily="34" charset="0"/>
              <a:cs typeface="Pyidaungsu" panose="020B0502040204020203" pitchFamily="34" charset="0"/>
            </a:endParaRPr>
          </a:p>
          <a:p>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74764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sz="2400" dirty="0">
                <a:latin typeface="Pyidaungsu" panose="020B0502040204020203" pitchFamily="34" charset="0"/>
                <a:cs typeface="Pyidaungsu" panose="020B0502040204020203" pitchFamily="34" charset="0"/>
              </a:rPr>
              <a:t>ဖေ့စ်ဘွတ်ပေါ်မှ </a:t>
            </a:r>
            <a:r>
              <a:rPr lang="en-US" sz="2400" dirty="0">
                <a:latin typeface="Pyidaungsu" panose="020B0502040204020203" pitchFamily="34" charset="0"/>
                <a:cs typeface="Pyidaungsu" panose="020B0502040204020203" pitchFamily="34" charset="0"/>
              </a:rPr>
              <a:t>‘</a:t>
            </a:r>
            <a:r>
              <a:rPr lang="my-MM" sz="2400" dirty="0">
                <a:latin typeface="Pyidaungsu" panose="020B0502040204020203" pitchFamily="34" charset="0"/>
                <a:cs typeface="Pyidaungsu" panose="020B0502040204020203" pitchFamily="34" charset="0"/>
              </a:rPr>
              <a:t>အမုန်းစကား</a:t>
            </a:r>
            <a:r>
              <a:rPr lang="en-US" sz="2400" dirty="0">
                <a:latin typeface="Pyidaungsu" panose="020B0502040204020203" pitchFamily="34" charset="0"/>
                <a:cs typeface="Pyidaungsu" panose="020B0502040204020203" pitchFamily="34" charset="0"/>
              </a:rPr>
              <a:t>’</a:t>
            </a:r>
            <a:r>
              <a:rPr lang="my-MM" sz="2400" dirty="0">
                <a:latin typeface="Pyidaungsu" panose="020B0502040204020203" pitchFamily="34" charset="0"/>
                <a:cs typeface="Pyidaungsu" panose="020B0502040204020203" pitchFamily="34" charset="0"/>
              </a:rPr>
              <a:t>ပျံ့နှံ့မှုအကြောင်း သုတေသနက မည်သည်ကို ညွှန်ပြနေသနည်း။</a:t>
            </a:r>
            <a:endParaRPr lang="en-US" sz="2400"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495759" y="1012256"/>
            <a:ext cx="11034602" cy="5133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600"/>
              </a:spcBef>
              <a:spcAft>
                <a:spcPts val="0"/>
              </a:spcAft>
              <a:buClr>
                <a:srgbClr val="000000"/>
              </a:buClr>
              <a:buSzPts val="2400"/>
              <a:buFont typeface="Arial"/>
              <a:buNone/>
            </a:pPr>
            <a:r>
              <a:rPr lang="my-MM" sz="2000" dirty="0">
                <a:latin typeface="Pyidaungsu" panose="020B0502040204020203" pitchFamily="34" charset="0"/>
                <a:ea typeface="Century Gothic"/>
                <a:cs typeface="Pyidaungsu" panose="020B0502040204020203" pitchFamily="34" charset="0"/>
                <a:sym typeface="Century Gothic"/>
              </a:rPr>
              <a:t>ဖန်တီးရာအဖွဲ့က ၂၀၁၉ ခုနှစ် အောက်တိုဘာမှ ၂၀၂၀ ခုနှစ် မေလအတွင်း” အမုန်းစကားဆိုင်ရာ ဝေါဟာရ အသုံးအနှုန်းများ”အကြောင်း လေ့လာမှုတစ်ခု ပြုလုပ်ခဲ့ပါသည်။</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endParaRPr sz="2000" b="0" i="0" u="none" strike="noStrike" cap="none" dirty="0">
              <a:latin typeface="Pyidaungsu" panose="020B0502040204020203" pitchFamily="34" charset="0"/>
              <a:ea typeface="Arial"/>
              <a:cs typeface="Pyidaungsu" panose="020B0502040204020203" pitchFamily="34" charset="0"/>
              <a:sym typeface="Arial"/>
            </a:endParaRPr>
          </a:p>
          <a:p>
            <a:pPr marL="0" marR="0" lvl="0" indent="0" algn="l" rtl="0">
              <a:lnSpc>
                <a:spcPct val="100000"/>
              </a:lnSpc>
              <a:spcBef>
                <a:spcPts val="600"/>
              </a:spcBef>
              <a:spcAft>
                <a:spcPts val="0"/>
              </a:spcAft>
              <a:buClr>
                <a:srgbClr val="000000"/>
              </a:buClr>
              <a:buSzPts val="2400"/>
              <a:buFont typeface="Arial"/>
              <a:buNone/>
            </a:pPr>
            <a:endParaRPr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0" marR="0" lvl="0" indent="0" algn="l" rtl="0">
              <a:lnSpc>
                <a:spcPct val="100000"/>
              </a:lnSpc>
              <a:spcBef>
                <a:spcPts val="600"/>
              </a:spcBef>
              <a:spcAft>
                <a:spcPts val="0"/>
              </a:spcAft>
              <a:buClr>
                <a:srgbClr val="000000"/>
              </a:buClr>
              <a:buSzPts val="2400"/>
              <a:buFont typeface="Arial"/>
              <a:buNone/>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၄င်းလေ့လာချက်က “မြန်မာနိုင်ငံတွင် အမုန်းစကားသည် အွန်လိုင်းတွင်ရော ပြင်ပပတ်ဝန်းကျင်တွင်ပါ အကြီးအကျယ်ပြန့်ပွားချက်ရှိသည်”ဟု ကောက်ချက်ချနိုင်ခဲ့ပါသည်။</a:t>
            </a:r>
            <a:endParaRPr sz="2000" b="0" i="0" u="none" strike="noStrike" cap="none" dirty="0">
              <a:latin typeface="Pyidaungsu" panose="020B0502040204020203" pitchFamily="34" charset="0"/>
              <a:ea typeface="Arial"/>
              <a:cs typeface="Pyidaungsu" panose="020B0502040204020203" pitchFamily="34" charset="0"/>
              <a:sym typeface="Arial"/>
            </a:endParaRPr>
          </a:p>
          <a:p>
            <a:pPr marL="0" marR="0" lvl="0" indent="0" algn="l" rtl="0">
              <a:lnSpc>
                <a:spcPct val="100000"/>
              </a:lnSpc>
              <a:spcBef>
                <a:spcPts val="600"/>
              </a:spcBef>
              <a:spcAft>
                <a:spcPts val="0"/>
              </a:spcAft>
              <a:buClr>
                <a:srgbClr val="000000"/>
              </a:buClr>
              <a:buSzPts val="2400"/>
              <a:buFont typeface="Arial"/>
              <a:buNone/>
            </a:pPr>
            <a:endParaRPr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0" marR="0" lvl="0" indent="0" algn="l" rtl="0">
              <a:lnSpc>
                <a:spcPct val="100000"/>
              </a:lnSpc>
              <a:spcBef>
                <a:spcPts val="600"/>
              </a:spcBef>
              <a:spcAft>
                <a:spcPts val="0"/>
              </a:spcAft>
              <a:buClr>
                <a:srgbClr val="000000"/>
              </a:buClr>
              <a:buSzPts val="2400"/>
              <a:buFont typeface="Arial"/>
              <a:buNone/>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ပျံ့နှံ့မှုအရကြည့်လျှင် ဖေ့စ်ဘွတ်ခ်ပေါ်မှ အမုန်းစကားမှတ်ချက်များကို အောက်ပါအတိုင်း အမျိုးအစားခွဲနိုင်ပါသည်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p>
          <a:p>
            <a:pPr marL="342900" marR="0" lvl="0" indent="-342900" algn="l" rtl="0">
              <a:lnSpc>
                <a:spcPct val="100000"/>
              </a:lnSpc>
              <a:spcBef>
                <a:spcPts val="600"/>
              </a:spcBef>
              <a:spcAft>
                <a:spcPts val="0"/>
              </a:spcAft>
              <a:buClr>
                <a:srgbClr val="000000"/>
              </a:buClr>
              <a:buSzPts val="2400"/>
              <a:buFont typeface="Arial" panose="020B0604020202020204" pitchFamily="34" charset="0"/>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ကိုဗစ်-၁၉ ဆိုင်ရာ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၃၉.၅</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p>
          <a:p>
            <a:pPr marL="342900" marR="0" lvl="0" indent="-342900" algn="l" rtl="0">
              <a:lnSpc>
                <a:spcPct val="100000"/>
              </a:lnSpc>
              <a:spcBef>
                <a:spcPts val="600"/>
              </a:spcBef>
              <a:spcAft>
                <a:spcPts val="0"/>
              </a:spcAft>
              <a:buClr>
                <a:srgbClr val="000000"/>
              </a:buClr>
              <a:buSzPts val="2400"/>
              <a:buFont typeface="Arial" panose="020B0604020202020204" pitchFamily="34" charset="0"/>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အထွေထွေ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၂၃.၇</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panose="020B0604020202020204" pitchFamily="34" charset="0"/>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လူမျိုးရေးပြသနာများ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၂၀.၄</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dirty="0">
                <a:latin typeface="Pyidaungsu" panose="020B0502040204020203" pitchFamily="34" charset="0"/>
                <a:ea typeface="Century Gothic"/>
                <a:cs typeface="Pyidaungsu" panose="020B0502040204020203" pitchFamily="34" charset="0"/>
                <a:sym typeface="Century Gothic"/>
              </a:rPr>
              <a:t>၊</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panose="020B0604020202020204" pitchFamily="34" charset="0"/>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တက်ကြွလှုပ်ရှားမှု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၇</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၁</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panose="020B0604020202020204" pitchFamily="34" charset="0"/>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နိုင်ငံရေးပါတီ</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r>
              <a:rPr lang="my-MM" sz="2000" dirty="0">
                <a:latin typeface="Pyidaungsu" panose="020B0502040204020203" pitchFamily="34" charset="0"/>
                <a:ea typeface="Century Gothic"/>
                <a:cs typeface="Pyidaungsu" panose="020B0502040204020203" pitchFamily="34" charset="0"/>
                <a:sym typeface="Century Gothic"/>
              </a:rPr>
              <a:t>၆</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၀</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နှင့်</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panose="020B0604020202020204" pitchFamily="34" charset="0"/>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ဘာသာရေး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၃</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၃</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a:t>
            </a:r>
            <a:endParaRPr sz="2000" b="0" i="0" u="none" strike="noStrike" cap="none" dirty="0">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292358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43542"/>
            <a:ext cx="11350193" cy="725713"/>
          </a:xfrm>
        </p:spPr>
        <p:txBody>
          <a:bodyPr>
            <a:noAutofit/>
          </a:bodyPr>
          <a:lstStyle/>
          <a:p>
            <a:r>
              <a:rPr lang="my-MM" sz="2200" dirty="0">
                <a:latin typeface="Pyidaungsu" panose="020B0502040204020203" pitchFamily="34" charset="0"/>
                <a:cs typeface="Pyidaungsu" panose="020B0502040204020203" pitchFamily="34" charset="0"/>
              </a:rPr>
              <a:t>ကျွန်ုပ်တို့သည် လူပုဂ္ဂိုလ်တစ်ဦးချင်း၊ လူ့အဖွဲ့အစည်းများအနေဖြင့် အမုန်းစကားကို မည်ကဲ့သို့ တိုက်ဖျက်ချေမှုန်းနိုင်သနည်း။</a:t>
            </a:r>
            <a:endParaRPr lang="en-US" sz="2200"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592794" y="1084545"/>
            <a:ext cx="11034602" cy="5133359"/>
          </a:xfrm>
          <a:prstGeom prst="rect">
            <a:avLst/>
          </a:prstGeom>
          <a:noFill/>
          <a:ln>
            <a:noFill/>
          </a:ln>
        </p:spPr>
        <p:txBody>
          <a:bodyPr spcFirstLastPara="1" wrap="square" lIns="0" tIns="0" rIns="0" bIns="0" anchor="t" anchorCtr="0">
            <a:noAutofit/>
          </a:bodyPr>
          <a:lstStyle/>
          <a:p>
            <a:pPr lvl="0">
              <a:spcBef>
                <a:spcPts val="600"/>
              </a:spcBef>
              <a:buClr>
                <a:srgbClr val="000000"/>
              </a:buClr>
              <a:buSzPts val="2400"/>
            </a:pPr>
            <a:r>
              <a:rPr lang="my-MM" dirty="0">
                <a:latin typeface="Pyidaungsu" panose="020B0502040204020203" pitchFamily="34" charset="0"/>
                <a:cs typeface="Pyidaungsu" panose="020B0502040204020203" pitchFamily="34" charset="0"/>
              </a:rPr>
              <a:t>ကျွန်ုပ်တို့သည် လူပုဂ္ဂိုလ်တစ်ဦးချင်း၊ လူ့အဖွဲ့အစည်းများအနေဖြင့် အမုန်းစကားကို တိုက်ဖျက်ချေမှုန်းနိုင်သည့် အဓိကလုပ်ဆောင်ချက် သုံးခုရှိသည် -</a:t>
            </a:r>
            <a:endParaRPr lang="en-US" b="0" i="0" u="none" strike="noStrike" cap="none" dirty="0">
              <a:latin typeface="Pyidaungsu" panose="020B0502040204020203" pitchFamily="34" charset="0"/>
              <a:ea typeface="Century Gothic"/>
              <a:cs typeface="Pyidaungsu" panose="020B0502040204020203" pitchFamily="34" charset="0"/>
              <a:sym typeface="Century Gothic"/>
            </a:endParaRPr>
          </a:p>
          <a:p>
            <a:pPr marL="0" marR="0" lvl="0" indent="0" algn="l" rtl="0">
              <a:spcBef>
                <a:spcPts val="600"/>
              </a:spcBef>
              <a:spcAft>
                <a:spcPts val="0"/>
              </a:spcAft>
              <a:buClr>
                <a:srgbClr val="000000"/>
              </a:buClr>
              <a:buSzPts val="2400"/>
              <a:buFont typeface="Arial"/>
              <a:buNone/>
            </a:pPr>
            <a:endParaRPr lang="en-US" dirty="0">
              <a:latin typeface="Pyidaungsu" panose="020B0502040204020203" pitchFamily="34" charset="0"/>
              <a:ea typeface="Arial"/>
              <a:cs typeface="Pyidaungsu" panose="020B0502040204020203" pitchFamily="34" charset="0"/>
              <a:sym typeface="Century Gothic"/>
            </a:endParaRPr>
          </a:p>
          <a:p>
            <a:pPr algn="l">
              <a:spcBef>
                <a:spcPts val="600"/>
              </a:spcBef>
            </a:pPr>
            <a:r>
              <a:rPr lang="my-MM" b="1" i="0" u="none" strike="noStrike" cap="none" dirty="0">
                <a:latin typeface="Pyidaungsu" panose="020B0502040204020203" pitchFamily="34" charset="0"/>
                <a:ea typeface="Arial"/>
                <a:cs typeface="Pyidaungsu" panose="020B0502040204020203" pitchFamily="34" charset="0"/>
                <a:sym typeface="Century Gothic"/>
              </a:rPr>
              <a:t>၁) </a:t>
            </a:r>
            <a:r>
              <a:rPr lang="my-MM" b="1" i="0" dirty="0">
                <a:effectLst/>
                <a:latin typeface="Pyidaungsu" panose="020B0502040204020203" pitchFamily="34" charset="0"/>
                <a:cs typeface="Pyidaungsu" panose="020B0502040204020203" pitchFamily="34" charset="0"/>
              </a:rPr>
              <a:t>တန်ပြန် အယူအဆ ရှုထောင့် တွေးခေါ်ပုံများပါဝင်သည့် ဇာတ်လမ်းကောင်းများ </a:t>
            </a:r>
            <a:r>
              <a:rPr lang="en-US" b="1" i="0" dirty="0">
                <a:effectLst/>
                <a:latin typeface="Pyidaungsu" panose="020B0502040204020203" pitchFamily="34" charset="0"/>
                <a:cs typeface="Pyidaungsu" panose="020B0502040204020203" pitchFamily="34" charset="0"/>
              </a:rPr>
              <a:t>(</a:t>
            </a:r>
            <a:r>
              <a:rPr lang="my-MM" b="1" i="0" dirty="0">
                <a:effectLst/>
                <a:latin typeface="Pyidaungsu" panose="020B0502040204020203" pitchFamily="34" charset="0"/>
                <a:cs typeface="Pyidaungsu" panose="020B0502040204020203" pitchFamily="34" charset="0"/>
              </a:rPr>
              <a:t>မှန်ကန်ပြီး ရိုးသားသည့် သတင်းအချက်အလက်များအ‌ပေါ် အခြေခံထားခြင်းရှိရန် လိုအပ်)</a:t>
            </a:r>
            <a:r>
              <a:rPr lang="en-US" b="1" i="0" dirty="0">
                <a:effectLst/>
                <a:latin typeface="Pyidaungsu" panose="020B0502040204020203" pitchFamily="34" charset="0"/>
                <a:cs typeface="Pyidaungsu" panose="020B0502040204020203" pitchFamily="34" charset="0"/>
              </a:rPr>
              <a:t> </a:t>
            </a:r>
            <a:r>
              <a:rPr lang="my-MM" b="1" i="0" dirty="0">
                <a:effectLst/>
                <a:latin typeface="Pyidaungsu" panose="020B0502040204020203" pitchFamily="34" charset="0"/>
                <a:cs typeface="Pyidaungsu" panose="020B0502040204020203" pitchFamily="34" charset="0"/>
              </a:rPr>
              <a:t>နှင့် မှန်ကန်မှုစစ်ဆေးခြင်း -</a:t>
            </a:r>
          </a:p>
          <a:p>
            <a:pPr algn="l">
              <a:spcBef>
                <a:spcPts val="600"/>
              </a:spcBef>
            </a:pPr>
            <a:endParaRPr lang="my-MM" b="1" i="0" dirty="0">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b="0" i="0" dirty="0">
                <a:solidFill>
                  <a:srgbClr val="374151"/>
                </a:solidFill>
                <a:effectLst/>
                <a:latin typeface="Pyidaungsu" panose="020B0502040204020203" pitchFamily="34" charset="0"/>
                <a:cs typeface="Pyidaungsu" panose="020B0502040204020203" pitchFamily="34" charset="0"/>
              </a:rPr>
              <a:t>မှန်ကန်မှုစစ်ဆေးခြင်း (</a:t>
            </a:r>
            <a:r>
              <a:rPr lang="en-US" b="0" i="0" dirty="0">
                <a:solidFill>
                  <a:srgbClr val="374151"/>
                </a:solidFill>
                <a:effectLst/>
                <a:latin typeface="Pyidaungsu" panose="020B0502040204020203" pitchFamily="34" charset="0"/>
                <a:cs typeface="Pyidaungsu" panose="020B0502040204020203" pitchFamily="34" charset="0"/>
              </a:rPr>
              <a:t>Fact-checking</a:t>
            </a:r>
            <a:r>
              <a:rPr lang="my-MM" b="0" i="0" dirty="0">
                <a:solidFill>
                  <a:srgbClr val="374151"/>
                </a:solidFill>
                <a:effectLst/>
                <a:latin typeface="Pyidaungsu" panose="020B0502040204020203" pitchFamily="34" charset="0"/>
                <a:cs typeface="Pyidaungsu" panose="020B0502040204020203" pitchFamily="34" charset="0"/>
              </a:rPr>
              <a:t>)သည် သတင်းအချက်အလက်၏ မှန်ကန်တိကျမှုကို အတည်ပြုစစ်ဆေးရာတွင် အရေးပါသော နည်းကိရိယာတစ်ခုဖြစ်သည်။ </a:t>
            </a:r>
            <a:r>
              <a:rPr lang="en-US" b="0" i="0" dirty="0">
                <a:solidFill>
                  <a:srgbClr val="374151"/>
                </a:solidFill>
                <a:effectLst/>
                <a:latin typeface="Pyidaungsu" panose="020B0502040204020203" pitchFamily="34" charset="0"/>
                <a:cs typeface="Pyidaungsu" panose="020B0502040204020203" pitchFamily="34" charset="0"/>
              </a:rPr>
              <a:t> </a:t>
            </a:r>
          </a:p>
          <a:p>
            <a:pPr marL="342900" indent="-342900">
              <a:spcBef>
                <a:spcPts val="600"/>
              </a:spcBef>
              <a:buFont typeface="Arial" panose="020B0604020202020204" pitchFamily="34" charset="0"/>
              <a:buChar char="•"/>
            </a:pPr>
            <a:r>
              <a:rPr lang="my-MM" b="0" i="0" dirty="0">
                <a:solidFill>
                  <a:srgbClr val="374151"/>
                </a:solidFill>
                <a:effectLst/>
                <a:latin typeface="Pyidaungsu" panose="020B0502040204020203" pitchFamily="34" charset="0"/>
                <a:cs typeface="Pyidaungsu" panose="020B0502040204020203" pitchFamily="34" charset="0"/>
              </a:rPr>
              <a:t>မှန်ကန်မှုစစ်ဆေးသူများသည် လူပုဂ္ဂိုလ်များဖြစ်စေ အဖွဲ့အစည်းလိုက်ဖြစ်စေ လူထုဆွေးနွေးပွဲများတွင် ပြုလုပ်သည့် အဆိုများကို စစ်ဆေးအကဲဖြတ်ကာ ၄င်းတို့၏ မှန်ကန်ရိုးသားမှုကို စိစစ်အတည်ပြုသည်။</a:t>
            </a:r>
            <a:r>
              <a:rPr lang="en-US" b="0" i="0" dirty="0">
                <a:solidFill>
                  <a:srgbClr val="374151"/>
                </a:solidFill>
                <a:effectLst/>
                <a:latin typeface="Pyidaungsu" panose="020B0502040204020203" pitchFamily="34" charset="0"/>
                <a:cs typeface="Pyidaungsu" panose="020B0502040204020203" pitchFamily="34" charset="0"/>
              </a:rPr>
              <a:t> </a:t>
            </a:r>
            <a:r>
              <a:rPr lang="my-MM" dirty="0">
                <a:solidFill>
                  <a:srgbClr val="374151"/>
                </a:solidFill>
                <a:latin typeface="Pyidaungsu" panose="020B0502040204020203" pitchFamily="34" charset="0"/>
                <a:cs typeface="Pyidaungsu" panose="020B0502040204020203" pitchFamily="34" charset="0"/>
              </a:rPr>
              <a:t>၄င်း</a:t>
            </a:r>
            <a:r>
              <a:rPr lang="my-MM" b="0" i="0" dirty="0">
                <a:solidFill>
                  <a:srgbClr val="374151"/>
                </a:solidFill>
                <a:effectLst/>
                <a:latin typeface="Pyidaungsu" panose="020B0502040204020203" pitchFamily="34" charset="0"/>
                <a:cs typeface="Pyidaungsu" panose="020B0502040204020203" pitchFamily="34" charset="0"/>
              </a:rPr>
              <a:t>သည် ဇာတ်လမ်းမှားများ၏ မှားယွင်းနေမှုကို ဖွင့်ချရန်နှင့် အဖြစ်မှန်သတင်းအချက်အလက်အဖြစ် ရုပ်ဖျက် ဖုံးကွယ်ထားသော အမုန်းစကားများ ပျံ့နှံ့ခြင်းမှ ကာကွယ်ရန် ကူညီပေးသည်။</a:t>
            </a:r>
            <a:endParaRPr lang="en-US" b="0" i="0" dirty="0">
              <a:solidFill>
                <a:srgbClr val="374151"/>
              </a:solidFill>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dirty="0">
                <a:solidFill>
                  <a:schemeClr val="tx2"/>
                </a:solidFill>
                <a:latin typeface="Pyidaungsu" panose="020B0502040204020203" pitchFamily="34" charset="0"/>
                <a:cs typeface="Pyidaungsu" panose="020B0502040204020203" pitchFamily="34" charset="0"/>
              </a:rPr>
              <a:t>တန်ပြန် အယူအဆ ရှုထောင့် တွေးခေါ်ပုံများပါဝင်သည့် ဇာတ်လမ်းကောင်းများတွင် အမုန်းစကား၏ မှားယွင်းနေသော သို့မဟုတ် ခွဲခြားဆက်ဆံသော အဆိုများကို ရင်ဆိုင်ဖြေရှင်းသည့် သမားရိုးကျမဟုတ်သည့် ရှုထောင့်အမြင်များ သို့မဟုတ် သတင်းအချက်အလက်များကို တင်ပြခြင်းများ ပါဝင်သည်။</a:t>
            </a:r>
            <a:r>
              <a:rPr lang="my-MM" b="0" i="0" dirty="0">
                <a:solidFill>
                  <a:srgbClr val="374151"/>
                </a:solidFill>
                <a:effectLst/>
                <a:latin typeface="Pyidaungsu" panose="020B0502040204020203" pitchFamily="34" charset="0"/>
                <a:cs typeface="Pyidaungsu" panose="020B0502040204020203" pitchFamily="34" charset="0"/>
              </a:rPr>
              <a:t> ဤဇာတ်လမ်းကောင်းများသည် မှန်ကန်တိကျပြီး ရိုးသားသည့် သတင်းအချက်အလက်အပေါ် အခြေခံထားခြင်းရှိသင့်သည်။</a:t>
            </a:r>
            <a:endParaRPr b="0" i="0" u="none" strike="noStrike" cap="none" dirty="0">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198613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ကျွန်ုပ်တို့သည် လူပုဂ္ဂိုလ်တစ်ဦးချင်း၊ လူ့အဖွဲ့အစည်းများအနေဖြင့် အမုန်းစကားကို မည်ကဲ့သို့ တိုက်ဖျက်ချေမှုန်းနိုင်သနည်း။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564603" y="1012256"/>
            <a:ext cx="11062793" cy="5133359"/>
          </a:xfrm>
          <a:prstGeom prst="rect">
            <a:avLst/>
          </a:prstGeom>
          <a:noFill/>
          <a:ln>
            <a:noFill/>
          </a:ln>
        </p:spPr>
        <p:txBody>
          <a:bodyPr spcFirstLastPara="1" wrap="square" lIns="0" tIns="0" rIns="0" bIns="0" anchor="t" anchorCtr="0">
            <a:noAutofit/>
          </a:bodyPr>
          <a:lstStyle/>
          <a:p>
            <a:pPr marL="0" marR="0" lvl="0" indent="0" algn="l" rtl="0">
              <a:spcBef>
                <a:spcPts val="600"/>
              </a:spcBef>
              <a:spcAft>
                <a:spcPts val="0"/>
              </a:spcAft>
              <a:buClr>
                <a:srgbClr val="000000"/>
              </a:buClr>
              <a:buSzPts val="2400"/>
              <a:buFont typeface="Arial"/>
              <a:buNone/>
            </a:pPr>
            <a:endParaRPr lang="en-US" sz="2000" dirty="0">
              <a:latin typeface="Pyidaungsu" panose="020B0502040204020203" pitchFamily="34" charset="0"/>
              <a:ea typeface="Arial"/>
              <a:cs typeface="Pyidaungsu" panose="020B0502040204020203" pitchFamily="34" charset="0"/>
              <a:sym typeface="Century Gothic"/>
            </a:endParaRPr>
          </a:p>
          <a:p>
            <a:pPr marL="342900" indent="-342900" algn="l">
              <a:spcBef>
                <a:spcPts val="600"/>
              </a:spcBef>
              <a:buFont typeface="Arial" panose="020B0604020202020204" pitchFamily="34" charset="0"/>
              <a:buChar char="•"/>
            </a:pPr>
            <a:endParaRPr lang="en-US" sz="2000" dirty="0">
              <a:solidFill>
                <a:srgbClr val="374151"/>
              </a:solidFill>
              <a:latin typeface="Pyidaungsu" panose="020B0502040204020203" pitchFamily="34" charset="0"/>
              <a:cs typeface="Pyidaungsu" panose="020B0502040204020203" pitchFamily="34" charset="0"/>
            </a:endParaRPr>
          </a:p>
          <a:p>
            <a:pPr algn="l">
              <a:spcBef>
                <a:spcPts val="600"/>
              </a:spcBef>
            </a:pPr>
            <a:r>
              <a:rPr lang="my-MM" sz="2000" b="1" dirty="0">
                <a:solidFill>
                  <a:srgbClr val="374151"/>
                </a:solidFill>
                <a:latin typeface="Pyidaungsu" panose="020B0502040204020203" pitchFamily="34" charset="0"/>
                <a:cs typeface="Pyidaungsu" panose="020B0502040204020203" pitchFamily="34" charset="0"/>
              </a:rPr>
              <a:t>၂) အတတ်ပညာဆိုင်ရာ ကျင့်ဝတ်စံနှုန်းများအားဖြင့် မိမိကိုယ်ကို စည်းမျဉ်းသတ်မှတ်လိုက်နာခြင်း -</a:t>
            </a:r>
          </a:p>
          <a:p>
            <a:pPr algn="l">
              <a:spcBef>
                <a:spcPts val="600"/>
              </a:spcBef>
            </a:pPr>
            <a:endParaRPr lang="en-US" sz="2000" b="0" i="0" dirty="0">
              <a:solidFill>
                <a:srgbClr val="374151"/>
              </a:solidFill>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b="0" i="0" dirty="0">
                <a:solidFill>
                  <a:srgbClr val="374151"/>
                </a:solidFill>
                <a:effectLst/>
                <a:latin typeface="Pyidaungsu" panose="020B0502040204020203" pitchFamily="34" charset="0"/>
                <a:cs typeface="Pyidaungsu" panose="020B0502040204020203" pitchFamily="34" charset="0"/>
              </a:rPr>
              <a:t>သတင်းပညာနှင့် ရုပ်သံထုတ်လွှင့်ခြင်းအပါအဝင် အလုပ်အကိုင်အများစုတွ</a:t>
            </a:r>
            <a:r>
              <a:rPr lang="my-MM" sz="2000" dirty="0">
                <a:solidFill>
                  <a:srgbClr val="374151"/>
                </a:solidFill>
                <a:latin typeface="Pyidaungsu" panose="020B0502040204020203" pitchFamily="34" charset="0"/>
                <a:cs typeface="Pyidaungsu" panose="020B0502040204020203" pitchFamily="34" charset="0"/>
              </a:rPr>
              <a:t>င် မှန်ကန်တိကျမှု၊ မျှတမှုနှင့် အမုန်းစကားအား အားပေးမှုကို ရှောင်ကြဉ်ခြင်းကဲ့သို့သော မူဝါဒများကို </a:t>
            </a:r>
            <a:r>
              <a:rPr lang="my-MM" sz="2000" b="0" i="0" dirty="0">
                <a:solidFill>
                  <a:srgbClr val="374151"/>
                </a:solidFill>
                <a:effectLst/>
                <a:latin typeface="Pyidaungsu" panose="020B0502040204020203" pitchFamily="34" charset="0"/>
                <a:cs typeface="Pyidaungsu" panose="020B0502040204020203" pitchFamily="34" charset="0"/>
              </a:rPr>
              <a:t>ပညာသည်များ လိုက်နာစောင့်ထိန်းရန် လိုအပ်သည့် ကျင့်ဝတ်စံနှုန်းများနှင့် စံသတ်မှတ်ချက်များအဖြစ် အခိုင်အမာချမှတ်ထားကြသည်။ ဤအလုပ်အကိုင်များအတွင်းတွင် မိမိကိုယ်ကို စည်းမျဉ်းသတ်မှတ်လိုက်နာခြင်းသည် တာဝန်သိပြီး စိတ်ချယုံကြည်ရသော အစီရင်ခံစာများနှင့် အကြောင်းအရာများဖန်တီးခြင်းကို အားပေးမြှင့်တင်သည်။ </a:t>
            </a:r>
            <a:endParaRPr lang="en-US" sz="2000" b="0" i="0" dirty="0">
              <a:solidFill>
                <a:srgbClr val="374151"/>
              </a:solidFill>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b="0" i="0" dirty="0">
                <a:solidFill>
                  <a:srgbClr val="374151"/>
                </a:solidFill>
                <a:effectLst/>
                <a:latin typeface="Pyidaungsu" panose="020B0502040204020203" pitchFamily="34" charset="0"/>
                <a:cs typeface="Pyidaungsu" panose="020B0502040204020203" pitchFamily="34" charset="0"/>
              </a:rPr>
              <a:t>အမုန်းစကားဖြန့်ဝေခြင်းကို အားမပေးဘဲ အသိအမှတ်ပြုနားလည်ခြင်း၊ ကွဲပြားစုံလင်မှုနှင့် အချက်အလက်ကျကျ အစီရင်ခံခြင်းတို့ကို မြှင့်တင်သည့် ကျင့်ဝတ်ညီသည့် လမ်းညွှန်ချက်များကို လိုက်နာသည့် ပညာသည်များ။</a:t>
            </a:r>
            <a:endParaRPr lang="en-US" sz="2000" b="0" i="0" dirty="0">
              <a:solidFill>
                <a:srgbClr val="374151"/>
              </a:solidFill>
              <a:effectLst/>
              <a:latin typeface="Pyidaungsu" panose="020B0502040204020203" pitchFamily="34" charset="0"/>
              <a:cs typeface="Pyidaungsu" panose="020B0502040204020203" pitchFamily="34" charset="0"/>
            </a:endParaRPr>
          </a:p>
          <a:p>
            <a:pPr marL="0" marR="0" lvl="0" indent="0" algn="l" rtl="0">
              <a:spcBef>
                <a:spcPts val="600"/>
              </a:spcBef>
              <a:spcAft>
                <a:spcPts val="0"/>
              </a:spcAft>
              <a:buClr>
                <a:srgbClr val="000000"/>
              </a:buClr>
              <a:buSzPts val="2400"/>
              <a:buFont typeface="Arial"/>
              <a:buNone/>
            </a:pPr>
            <a:endParaRPr sz="2000" b="0" i="0" u="none" strike="noStrike" cap="none" dirty="0">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276305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ကျွန်ုပ်တို့သည် လူပုဂ္ဂိုလ်တစ်ဦးချင်း၊ လူ့အဖွဲ့အစည်းများအနေဖြင့် အမုန်းစကားကို မည်ကဲ့သို့ တိုက်ဖျက်ချေမှုန်းနိုင်သနည်း။ (အဆက်)</a:t>
            </a:r>
            <a:endParaRPr lang="en-US" sz="2200"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495759" y="1561180"/>
            <a:ext cx="11034602" cy="4157039"/>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sz="2000" b="1" dirty="0">
                <a:latin typeface="Pyidaungsu" panose="020B0502040204020203" pitchFamily="34" charset="0"/>
                <a:ea typeface="Arial"/>
                <a:cs typeface="Pyidaungsu" panose="020B0502040204020203" pitchFamily="34" charset="0"/>
                <a:sym typeface="Century Gothic"/>
              </a:rPr>
              <a:t>၃) စည်းမျဉ်းဥပဒေများကို ထိန်းညှိသည့် လုပ်ထုံးလုပ်နည်းများ ချမှတ်ရေးဆွဲခြင်း -</a:t>
            </a:r>
            <a:endParaRPr lang="en-US" sz="2000" b="1" dirty="0">
              <a:latin typeface="Pyidaungsu" panose="020B0502040204020203" pitchFamily="34" charset="0"/>
              <a:ea typeface="Arial"/>
              <a:cs typeface="Pyidaungsu" panose="020B0502040204020203" pitchFamily="34" charset="0"/>
              <a:sym typeface="Century Gothic"/>
            </a:endParaRPr>
          </a:p>
          <a:p>
            <a:pPr marR="0" lvl="0" algn="l" rtl="0">
              <a:lnSpc>
                <a:spcPct val="100000"/>
              </a:lnSpc>
              <a:spcBef>
                <a:spcPts val="0"/>
              </a:spcBef>
              <a:spcAft>
                <a:spcPts val="0"/>
              </a:spcAft>
              <a:buClr>
                <a:srgbClr val="000000"/>
              </a:buClr>
              <a:buSzPts val="2400"/>
            </a:pPr>
            <a:endParaRPr lang="en-US" sz="2000" dirty="0">
              <a:latin typeface="Pyidaungsu" panose="020B0502040204020203" pitchFamily="34" charset="0"/>
              <a:ea typeface="Arial"/>
              <a:cs typeface="Pyidaungsu" panose="020B0502040204020203" pitchFamily="34" charset="0"/>
              <a:sym typeface="Century Gothic"/>
            </a:endParaRPr>
          </a:p>
          <a:p>
            <a:pPr marL="342900" indent="-342900" algn="l">
              <a:buFont typeface="Arial" panose="020B0604020202020204" pitchFamily="34" charset="0"/>
              <a:buChar char="•"/>
            </a:pPr>
            <a:r>
              <a:rPr lang="my-MM" sz="2000" b="0" i="0" dirty="0">
                <a:solidFill>
                  <a:srgbClr val="374151"/>
                </a:solidFill>
                <a:effectLst/>
                <a:latin typeface="Pyidaungsu" panose="020B0502040204020203" pitchFamily="34" charset="0"/>
                <a:cs typeface="Pyidaungsu" panose="020B0502040204020203" pitchFamily="34" charset="0"/>
              </a:rPr>
              <a:t>အမုန်းစကားကို တိုက်ဖျက်ချေမှုန်းရာတွင် ဥပ‌ဒေနှင့် စည်းမျဉ်းများကို ထိန်းညှိသည့် လုပ်ထုံးလုပ်နည်းများသည် အရေးပါသည့် အခန်းကဏ္ဍမှ ပါဝင်သည်။</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dirty="0">
                <a:solidFill>
                  <a:srgbClr val="374151"/>
                </a:solidFill>
                <a:latin typeface="Pyidaungsu" panose="020B0502040204020203" pitchFamily="34" charset="0"/>
                <a:cs typeface="Pyidaungsu" panose="020B0502040204020203" pitchFamily="34" charset="0"/>
              </a:rPr>
              <a:t>ဥပဒေများနှင့် စည်းမျဉ်းများသည် အမုန်းစကားကို ဆုံးဖြတ် သတ်မှတ်</a:t>
            </a:r>
            <a:r>
              <a:rPr lang="my-MM" sz="2000" b="0" i="0" dirty="0">
                <a:solidFill>
                  <a:srgbClr val="374151"/>
                </a:solidFill>
                <a:effectLst/>
                <a:latin typeface="Pyidaungsu" panose="020B0502040204020203" pitchFamily="34" charset="0"/>
                <a:cs typeface="Pyidaungsu" panose="020B0502040204020203" pitchFamily="34" charset="0"/>
              </a:rPr>
              <a:t>ပေးနိုင်သည်၊ ၄င်း၏ ဖော်ပြချက်ပေါ်တွင် ကန့်သတ်ချက်များ ချမှတ်ပေးနိုင်ပြီး ၄င်းတွင် ပါဝင်နေသူများအတွက် အကျိုးဆက်များကို သတ်မှတ်ပေးနိုင်သည်။ ထိုကဲ့သို့သော စည်းမျဉ်းများသည် လူပုဂ္ဂိုလ်များနှင့် ရပ်ရွာအသိုင်းအဝိုင်းများအား အန္တရာယ်မှ ကာကွယ်ပေးခြင်းနှင့် လွတ်လပ်စွာ ထုတ်ဖော်ပြောဆိုခြင်းတို့အကြား ညှိနှိုင်းပေးရန် ရည်ရွယ်သည်။</a:t>
            </a:r>
            <a:endParaRPr lang="en-US" sz="2000" b="0" i="0" dirty="0">
              <a:solidFill>
                <a:srgbClr val="374151"/>
              </a:solidFill>
              <a:effectLst/>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sz="2000" b="0" i="0" dirty="0">
                <a:solidFill>
                  <a:srgbClr val="374151"/>
                </a:solidFill>
                <a:effectLst/>
                <a:latin typeface="Pyidaungsu" panose="020B0502040204020203" pitchFamily="34" charset="0"/>
                <a:cs typeface="Pyidaungsu" panose="020B0502040204020203" pitchFamily="34" charset="0"/>
              </a:rPr>
              <a:t>လူမှုမီဒီယာ ပလက်ဖောင်းများနှင့် အွန်လိုင်းအသိုင်းအဝိုင်းများသည်လည်း အမုန်းစကားကို စည်းမျဉ်းဖြင့် ထိန်းရာတွင် ကဏ္ဍတစ်ရပ်အနေဖြင့် ပါဝင်သည်။ ၄င်းတို့သည် အမုန်းစကားဆိုင်ရာ တင်ဆက်ချက်</a:t>
            </a:r>
            <a:r>
              <a:rPr lang="my-MM" sz="2000" dirty="0">
                <a:solidFill>
                  <a:srgbClr val="374151"/>
                </a:solidFill>
                <a:latin typeface="Pyidaungsu" panose="020B0502040204020203" pitchFamily="34" charset="0"/>
                <a:cs typeface="Pyidaungsu" panose="020B0502040204020203" pitchFamily="34" charset="0"/>
              </a:rPr>
              <a:t>များနှင့် ၄င်းလမ်းညွှန်ချက်များကို ထပ်ကာတလဲလဲချိုးဖောက်သည့် အသုံးပြုသူများက</a:t>
            </a:r>
            <a:r>
              <a:rPr lang="my-MM" sz="2000" b="0" i="0" dirty="0">
                <a:solidFill>
                  <a:srgbClr val="374151"/>
                </a:solidFill>
                <a:effectLst/>
                <a:latin typeface="Pyidaungsu" panose="020B0502040204020203" pitchFamily="34" charset="0"/>
                <a:cs typeface="Pyidaungsu" panose="020B0502040204020203" pitchFamily="34" charset="0"/>
              </a:rPr>
              <a:t>ို ဖယ်ရှားရန် သို့မဟုတ် ကန့်သတ်ရန် လူမှုအသိုင်းအဝိုင်း လမ်းညွှန်ချက်များနှင့် ဝန်ဆောင်မှုဆိုင်ရာ စည်းကမ်းချက်များအပေါ် အကျိုးသက်ရောက်မှုရှိစေနိုင်သည်။</a:t>
            </a:r>
          </a:p>
          <a:p>
            <a:pPr marL="342900" indent="-342900">
              <a:buFont typeface="Arial" panose="020B0604020202020204" pitchFamily="34" charset="0"/>
              <a:buChar char="•"/>
            </a:pPr>
            <a:endParaRPr lang="en-US" sz="2000" b="0" i="0" dirty="0">
              <a:solidFill>
                <a:srgbClr val="374151"/>
              </a:solidFill>
              <a:effectLst/>
              <a:latin typeface="Pyidaungsu" panose="020B0502040204020203" pitchFamily="34" charset="0"/>
              <a:cs typeface="Pyidaungsu" panose="020B0502040204020203" pitchFamily="34" charset="0"/>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52680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dirty="0">
                <a:latin typeface="Pyidaungsu" panose="020B0502040204020203" pitchFamily="34" charset="0"/>
                <a:cs typeface="Pyidaungsu" panose="020B0502040204020203" pitchFamily="34" charset="0"/>
              </a:rPr>
              <a:t>MIL </a:t>
            </a:r>
            <a:r>
              <a:rPr lang="my-MM" dirty="0">
                <a:latin typeface="Pyidaungsu" panose="020B0502040204020203" pitchFamily="34" charset="0"/>
                <a:cs typeface="Pyidaungsu" panose="020B0502040204020203" pitchFamily="34" charset="0"/>
              </a:rPr>
              <a:t>က အမုန်းစကားကို မည်ကဲ့သို့ ကူညီ တိုက်ဖျက်ချေမှုန်းပေးသနည်း။</a:t>
            </a:r>
            <a:r>
              <a:rPr lang="en-US" dirty="0">
                <a:latin typeface="Pyidaungsu" panose="020B0502040204020203" pitchFamily="34" charset="0"/>
                <a:cs typeface="Pyidaungsu" panose="020B0502040204020203" pitchFamily="34" charset="0"/>
              </a:rPr>
              <a:t> </a:t>
            </a: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495759" y="1012256"/>
            <a:ext cx="11034602" cy="5133359"/>
          </a:xfrm>
          <a:prstGeom prst="rect">
            <a:avLst/>
          </a:prstGeom>
          <a:noFill/>
          <a:ln>
            <a:noFill/>
          </a:ln>
        </p:spPr>
        <p:txBody>
          <a:bodyPr spcFirstLastPara="1" wrap="square" lIns="0" tIns="0" rIns="0" bIns="0" anchor="t" anchorCtr="0">
            <a:noAutofit/>
          </a:bodyPr>
          <a:lstStyle/>
          <a:p>
            <a:pPr algn="l"/>
            <a:r>
              <a:rPr lang="my-MM" sz="2000" b="1" dirty="0">
                <a:solidFill>
                  <a:srgbClr val="374151"/>
                </a:solidFill>
                <a:latin typeface="Pyidaungsu" panose="020B0502040204020203" pitchFamily="34" charset="0"/>
                <a:cs typeface="Pyidaungsu" panose="020B0502040204020203" pitchFamily="34" charset="0"/>
              </a:rPr>
              <a:t>မီဒီယာနှင့် သတင်းအချက်အလက်ဆိုင်ရာ သိနားလည်မှု </a:t>
            </a:r>
            <a:r>
              <a:rPr lang="en-US" sz="2000" b="1" i="0" dirty="0">
                <a:solidFill>
                  <a:srgbClr val="374151"/>
                </a:solidFill>
                <a:effectLst/>
                <a:latin typeface="Pyidaungsu" panose="020B0502040204020203" pitchFamily="34" charset="0"/>
                <a:cs typeface="Pyidaungsu" panose="020B0502040204020203" pitchFamily="34" charset="0"/>
              </a:rPr>
              <a:t>(MIL)</a:t>
            </a:r>
            <a:r>
              <a:rPr lang="my-MM" sz="2000" b="1" i="0" dirty="0">
                <a:solidFill>
                  <a:srgbClr val="374151"/>
                </a:solidFill>
                <a:effectLst/>
                <a:latin typeface="Pyidaungsu" panose="020B0502040204020203" pitchFamily="34" charset="0"/>
                <a:cs typeface="Pyidaungsu" panose="020B0502040204020203" pitchFamily="34" charset="0"/>
              </a:rPr>
              <a:t> -</a:t>
            </a:r>
            <a:endParaRPr lang="en-US" sz="2000" b="1" i="0" dirty="0">
              <a:solidFill>
                <a:srgbClr val="374151"/>
              </a:solidFill>
              <a:effectLst/>
              <a:latin typeface="Pyidaungsu" panose="020B0502040204020203" pitchFamily="34" charset="0"/>
              <a:cs typeface="Pyidaungsu" panose="020B0502040204020203" pitchFamily="34" charset="0"/>
            </a:endParaRPr>
          </a:p>
          <a:p>
            <a:pPr algn="l"/>
            <a:endParaRPr lang="en-US" sz="2000" b="1" dirty="0">
              <a:solidFill>
                <a:srgbClr val="374151"/>
              </a:solidFill>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လူပုဂ္ဂိုလ်များအား မီဒီယာနှင့် သတင်းအချက်အလက် ရင်းမြစ်များကို အာရုံစိုက်ထိတွေ့မှုရှိရန်နှင့် ဆန်းစစ်ဝေဖန်မှုရှိရှိ စစ်ဆေးအကဲဖြတ်နိုင်စေရန် အားပေးသည်။</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ပညာရေးအခင်းအကျင်းများတွင် </a:t>
            </a:r>
            <a:r>
              <a:rPr lang="en-US" sz="2000" dirty="0">
                <a:latin typeface="Pyidaungsu" panose="020B0502040204020203" pitchFamily="34" charset="0"/>
                <a:cs typeface="Pyidaungsu" panose="020B0502040204020203" pitchFamily="34" charset="0"/>
              </a:rPr>
              <a:t>MIL </a:t>
            </a:r>
            <a:r>
              <a:rPr lang="my-MM" sz="2000" dirty="0">
                <a:latin typeface="Pyidaungsu" panose="020B0502040204020203" pitchFamily="34" charset="0"/>
                <a:cs typeface="Pyidaungsu" panose="020B0502040204020203" pitchFamily="34" charset="0"/>
              </a:rPr>
              <a:t>ကို သင်ကြားပေးခြင်းဖြင့်</a:t>
            </a:r>
            <a:r>
              <a:rPr lang="en-US" sz="2000" dirty="0">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လူများသည်</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dirty="0">
                <a:solidFill>
                  <a:srgbClr val="374151"/>
                </a:solidFill>
                <a:latin typeface="Pyidaungsu" panose="020B0502040204020203" pitchFamily="34" charset="0"/>
                <a:cs typeface="Pyidaungsu" panose="020B0502040204020203" pitchFamily="34" charset="0"/>
              </a:rPr>
              <a:t>အောက်ပါတို့ကို လုပ်ဆောင်တတ်ရန် </a:t>
            </a:r>
            <a:r>
              <a:rPr lang="my-MM" sz="2000" dirty="0">
                <a:latin typeface="Pyidaungsu" panose="020B0502040204020203" pitchFamily="34" charset="0"/>
                <a:cs typeface="Pyidaungsu" panose="020B0502040204020203" pitchFamily="34" charset="0"/>
              </a:rPr>
              <a:t>လိုအပ်သော စွမ်းရည်များကို တိုးမြှင့်နိုင်မည် -</a:t>
            </a:r>
            <a:r>
              <a:rPr lang="en-US" sz="2000" b="0" i="0" dirty="0">
                <a:solidFill>
                  <a:srgbClr val="374151"/>
                </a:solidFill>
                <a:effectLst/>
                <a:latin typeface="Pyidaungsu" panose="020B0502040204020203" pitchFamily="34" charset="0"/>
                <a:cs typeface="Pyidaungsu" panose="020B0502040204020203" pitchFamily="34" charset="0"/>
              </a:rPr>
              <a:t> </a:t>
            </a:r>
          </a:p>
          <a:p>
            <a:pPr marL="892175" indent="-357188">
              <a:buFont typeface="Wingdings" panose="05000000000000000000" pitchFamily="2" charset="2"/>
              <a:buChar char="Ø"/>
            </a:pPr>
            <a:r>
              <a:rPr lang="my-MM" sz="2000" dirty="0">
                <a:latin typeface="Pyidaungsu" panose="020B0502040204020203" pitchFamily="34" charset="0"/>
                <a:cs typeface="Pyidaungsu" panose="020B0502040204020203" pitchFamily="34" charset="0"/>
              </a:rPr>
              <a:t>ယုံကြည်စိတ်ချရသော သတင်းအချက်အလက်ရင်းမြစ်များနှင့် မယုံကြည်ရသော သတင်းအချက်အလက်များကြား ခွဲခြားသိမြင် သတိပြုမိရန်၊ </a:t>
            </a:r>
            <a:endParaRPr lang="en-US" sz="2000" b="0" i="0" dirty="0">
              <a:solidFill>
                <a:srgbClr val="374151"/>
              </a:solidFill>
              <a:effectLst/>
              <a:latin typeface="Pyidaungsu" panose="020B0502040204020203" pitchFamily="34" charset="0"/>
              <a:cs typeface="Pyidaungsu" panose="020B0502040204020203" pitchFamily="34" charset="0"/>
            </a:endParaRPr>
          </a:p>
          <a:p>
            <a:pPr marL="892175" indent="-357188">
              <a:buFont typeface="Wingdings" panose="05000000000000000000" pitchFamily="2" charset="2"/>
              <a:buChar char="Ø"/>
            </a:pPr>
            <a:r>
              <a:rPr lang="my-MM" sz="2000" dirty="0">
                <a:latin typeface="Pyidaungsu" panose="020B0502040204020203" pitchFamily="34" charset="0"/>
                <a:cs typeface="Pyidaungsu" panose="020B0502040204020203" pitchFamily="34" charset="0"/>
              </a:rPr>
              <a:t>အမုန်းစကားနှင့် ခွဲခြားဆက်ဆံမှုဆိုင်ရာ အကြောင်းအရာများကို သတိပြုမိရန်နှင့်</a:t>
            </a:r>
            <a:r>
              <a:rPr lang="en-US" sz="2000" b="0" i="0" dirty="0">
                <a:solidFill>
                  <a:srgbClr val="374151"/>
                </a:solidFill>
                <a:effectLst/>
                <a:latin typeface="Pyidaungsu" panose="020B0502040204020203" pitchFamily="34" charset="0"/>
                <a:cs typeface="Pyidaungsu" panose="020B0502040204020203" pitchFamily="34" charset="0"/>
              </a:rPr>
              <a:t> </a:t>
            </a:r>
          </a:p>
          <a:p>
            <a:pPr marL="892175" indent="-357188">
              <a:buFont typeface="Wingdings" panose="05000000000000000000" pitchFamily="2" charset="2"/>
              <a:buChar char="Ø"/>
            </a:pPr>
            <a:r>
              <a:rPr lang="my-MM" sz="2000" dirty="0">
                <a:latin typeface="Pyidaungsu" panose="020B0502040204020203" pitchFamily="34" charset="0"/>
                <a:cs typeface="Pyidaungsu" panose="020B0502040204020203" pitchFamily="34" charset="0"/>
              </a:rPr>
              <a:t>အကြောင်းအရာ၏ မှန်ကန်တိကျမှုနှင့်/ သို့မဟုတ် အကြောင်းအရာနှင့် ၄င်းအား ဖန်တီးထုတ်လုပ်သူ၏ ရည်ရွယ်ချက်များကို မေးခွန်းထုတ်တတ်ရန်။</a:t>
            </a:r>
            <a:endParaRPr lang="en-US" sz="2000" b="0" i="0" dirty="0">
              <a:solidFill>
                <a:srgbClr val="374151"/>
              </a:solidFill>
              <a:effectLst/>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r>
              <a:rPr lang="my-MM" sz="2000" b="0" i="0" dirty="0">
                <a:solidFill>
                  <a:srgbClr val="374151"/>
                </a:solidFill>
                <a:effectLst/>
                <a:latin typeface="Pyidaungsu" panose="020B0502040204020203" pitchFamily="34" charset="0"/>
                <a:cs typeface="Pyidaungsu" panose="020B0502040204020203" pitchFamily="34" charset="0"/>
              </a:rPr>
              <a:t>အမုန်းစကားနှင့် ဝါဒဖြန့်ခြင်းမှတစ်ဆင့် ခြယ်လှယ်ခြင်းအား ယုံလွယ်မှုကို လျော့နည်းစေခြင်းဖြင့် လူပုဂ္ဂိုလ်များအား မီဒီယာအကြောင်း ပို၍နောကျေကာ သဘောပေါက်နားလည်လာစေရန် ကူညီပေးသည်။</a:t>
            </a:r>
            <a:endParaRPr lang="en-US" sz="2000" b="0" i="0" dirty="0">
              <a:solidFill>
                <a:srgbClr val="374151"/>
              </a:solidFill>
              <a:effectLst/>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r>
              <a:rPr lang="my-MM" sz="2000" b="0" i="0" dirty="0">
                <a:solidFill>
                  <a:srgbClr val="374151"/>
                </a:solidFill>
                <a:effectLst/>
                <a:latin typeface="Pyidaungsu" panose="020B0502040204020203" pitchFamily="34" charset="0"/>
                <a:cs typeface="Pyidaungsu" panose="020B0502040204020203" pitchFamily="34" charset="0"/>
              </a:rPr>
              <a:t>လူများအား ကွဲပြားစုံလင်သော အမြင်များကို ကြိုးပမ်းရှာဖွေရန်နှင့် သတင်းအချက်အလက်ရင်းမြစ် အမျိုးမျိုးကို ထည့်သွင်းစဉ်းစားရန် အားပေးသည်။</a:t>
            </a:r>
            <a:endParaRPr lang="en-US" sz="2000" dirty="0">
              <a:latin typeface="Pyidaungsu" panose="020B0502040204020203" pitchFamily="34" charset="0"/>
              <a:cs typeface="Pyidaungsu" panose="020B0502040204020203" pitchFamily="34" charset="0"/>
            </a:endParaRPr>
          </a:p>
          <a:p>
            <a:pPr algn="l"/>
            <a:endParaRPr lang="en-US" sz="2000" b="0" i="0" dirty="0">
              <a:solidFill>
                <a:srgbClr val="374151"/>
              </a:solidFill>
              <a:effectLst/>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endParaRPr lang="en-US" sz="2000" dirty="0">
              <a:solidFill>
                <a:srgbClr val="374151"/>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23349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202409"/>
            <a:ext cx="11350193" cy="455408"/>
          </a:xfrm>
        </p:spPr>
        <p:txBody>
          <a:bodyPr>
            <a:noAutofit/>
          </a:bodyPr>
          <a:lstStyle/>
          <a:p>
            <a:r>
              <a:rPr lang="my-MM" sz="2200" dirty="0">
                <a:latin typeface="Pyidaungsu" panose="020B0502040204020203" pitchFamily="34" charset="0"/>
                <a:cs typeface="Pyidaungsu" panose="020B0502040204020203" pitchFamily="34" charset="0"/>
              </a:rPr>
              <a:t>ပဋိပက္ခကိုထည့်သွင်းစဉ်းစားသော ပညာရေးမှတစ်ဆင့် မီဒီယာနှင့် သတင်းအချက်အလက် သိနားလည်မှု</a:t>
            </a:r>
            <a:r>
              <a:rPr lang="en-US" sz="2200" dirty="0">
                <a:latin typeface="Pyidaungsu" panose="020B0502040204020203" pitchFamily="34" charset="0"/>
                <a:cs typeface="Pyidaungsu" panose="020B0502040204020203" pitchFamily="34" charset="0"/>
              </a:rPr>
              <a:t> (MIL-CSE)</a:t>
            </a:r>
            <a:endParaRPr lang="en-US" sz="2200" b="0" dirty="0"/>
          </a:p>
        </p:txBody>
      </p:sp>
      <p:sp>
        <p:nvSpPr>
          <p:cNvPr id="6" name="Text Placeholder 5"/>
          <p:cNvSpPr>
            <a:spLocks noGrp="1"/>
          </p:cNvSpPr>
          <p:nvPr>
            <p:ph type="body" sz="quarter" idx="16"/>
          </p:nvPr>
        </p:nvSpPr>
        <p:spPr>
          <a:xfrm>
            <a:off x="332944" y="1197478"/>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A870582F-0898-A2A5-65C2-559ABAAA3E32}"/>
              </a:ext>
            </a:extLst>
          </p:cNvPr>
          <p:cNvSpPr txBox="1"/>
          <p:nvPr/>
        </p:nvSpPr>
        <p:spPr>
          <a:xfrm>
            <a:off x="621680" y="1108645"/>
            <a:ext cx="11061472" cy="4770537"/>
          </a:xfrm>
          <a:prstGeom prst="rect">
            <a:avLst/>
          </a:prstGeom>
          <a:noFill/>
        </p:spPr>
        <p:txBody>
          <a:bodyPr wrap="square">
            <a:spAutoFit/>
          </a:bodyPr>
          <a:lstStyle/>
          <a:p>
            <a:pPr marL="342900" indent="-342900">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၁.၁.။</a:t>
            </a:r>
            <a:r>
              <a:rPr lang="en-US" sz="2000" dirty="0">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မီဒီယာနှင့် သတင်းအချက်အလက်ဆိုင်ရာ သိနားလည်မှု (</a:t>
            </a:r>
            <a:r>
              <a:rPr lang="en-US"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 အဓိပ္ပာယ်ဖွင့်ဆိုချက်၊ အရေးပါပုံနှင့် အကောင်အထည်ဖော်ဆောင်ရွက်ခြင်းဆိုင်ရာ နမူနာဖြစ်ရပ်များ</a:t>
            </a:r>
            <a:endParaRPr lang="en-US" sz="2000" dirty="0">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၁.၂.။ ပဋိပက္ခကိုထည့်သွင်းစဉ်းစားသော ပညာရေး </a:t>
            </a:r>
            <a:r>
              <a:rPr lang="en-US" sz="2000" dirty="0">
                <a:latin typeface="Pyidaungsu" panose="020B0502040204020203" pitchFamily="34" charset="0"/>
                <a:cs typeface="Pyidaungsu" panose="020B0502040204020203" pitchFamily="34" charset="0"/>
              </a:rPr>
              <a:t>(CSE) - </a:t>
            </a:r>
            <a:r>
              <a:rPr lang="my-MM" sz="2000" dirty="0">
                <a:latin typeface="Pyidaungsu" panose="020B0502040204020203" pitchFamily="34" charset="0"/>
                <a:cs typeface="Pyidaungsu" panose="020B0502040204020203" pitchFamily="34" charset="0"/>
              </a:rPr>
              <a:t>အဓိပ္ပာယ်ဖွင့်ဆိုချက်၊ အရေးပါပုံနှင့် တတ်ကျွမ်းမှုများ </a:t>
            </a:r>
            <a:endParaRPr lang="en-US" sz="2000" dirty="0">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၁.၃.။</a:t>
            </a:r>
            <a:r>
              <a:rPr lang="en-US" sz="2000" dirty="0">
                <a:latin typeface="Pyidaungsu" panose="020B0502040204020203" pitchFamily="34" charset="0"/>
                <a:cs typeface="Pyidaungsu" panose="020B0502040204020203" pitchFamily="34" charset="0"/>
              </a:rPr>
              <a:t> MIL </a:t>
            </a:r>
            <a:r>
              <a:rPr lang="my-MM" sz="2000" dirty="0">
                <a:latin typeface="Pyidaungsu" panose="020B0502040204020203" pitchFamily="34" charset="0"/>
                <a:cs typeface="Pyidaungsu" panose="020B0502040204020203" pitchFamily="34" charset="0"/>
              </a:rPr>
              <a:t>နှင့် </a:t>
            </a:r>
            <a:r>
              <a:rPr lang="en-US" sz="2000" dirty="0">
                <a:latin typeface="Pyidaungsu" panose="020B0502040204020203" pitchFamily="34" charset="0"/>
                <a:cs typeface="Pyidaungsu" panose="020B0502040204020203" pitchFamily="34" charset="0"/>
              </a:rPr>
              <a:t>CSE </a:t>
            </a:r>
            <a:r>
              <a:rPr lang="my-MM" sz="2000" dirty="0">
                <a:latin typeface="Pyidaungsu" panose="020B0502040204020203" pitchFamily="34" charset="0"/>
                <a:cs typeface="Pyidaungsu" panose="020B0502040204020203" pitchFamily="34" charset="0"/>
              </a:rPr>
              <a:t>ကြားဆက်နွှယ်မှုနှင့် ဆရာများအတွက်တတ်ကျွမ်းမှုအညွှန်းဘောင် (</a:t>
            </a:r>
            <a:r>
              <a:rPr lang="en-US" sz="2000" dirty="0">
                <a:latin typeface="Pyidaungsu" panose="020B0502040204020203" pitchFamily="34" charset="0"/>
                <a:cs typeface="Pyidaungsu" panose="020B0502040204020203" pitchFamily="34" charset="0"/>
              </a:rPr>
              <a:t>TCF</a:t>
            </a:r>
            <a:r>
              <a:rPr lang="my-MM" sz="2000" dirty="0">
                <a:latin typeface="Pyidaungsu" panose="020B0502040204020203" pitchFamily="34" charset="0"/>
                <a:cs typeface="Pyidaungsu" panose="020B0502040204020203" pitchFamily="34" charset="0"/>
              </a:rPr>
              <a:t>)အတွင်း ၄င်းတို့၏အနေအထား</a:t>
            </a:r>
            <a:endParaRPr lang="en-US" sz="2000" dirty="0">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endParaRPr lang="en-US" sz="2000" dirty="0">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sz="2000" b="1" dirty="0">
                <a:latin typeface="Pyidaungsu" panose="020B0502040204020203" pitchFamily="34" charset="0"/>
                <a:ea typeface="Calibri" panose="020F0502020204030204" pitchFamily="34" charset="0"/>
                <a:cs typeface="Pyidaungsu" panose="020B0502040204020203" pitchFamily="34" charset="0"/>
              </a:rPr>
              <a:t>မော်ဂျူး ၂.၁.။</a:t>
            </a:r>
            <a:r>
              <a:rPr lang="en-GB" sz="2000" b="1" dirty="0">
                <a:latin typeface="Pyidaungsu" panose="020B0502040204020203" pitchFamily="34" charset="0"/>
                <a:ea typeface="Calibri" panose="020F0502020204030204" pitchFamily="34" charset="0"/>
                <a:cs typeface="Pyidaungsu" panose="020B0502040204020203" pitchFamily="34" charset="0"/>
              </a:rPr>
              <a:t> </a:t>
            </a:r>
            <a:r>
              <a:rPr lang="my-MM" sz="2000" b="1" dirty="0">
                <a:latin typeface="Pyidaungsu" panose="020B0502040204020203" pitchFamily="34" charset="0"/>
                <a:ea typeface="Calibri" panose="020F0502020204030204" pitchFamily="34" charset="0"/>
                <a:cs typeface="Pyidaungsu" panose="020B0502040204020203" pitchFamily="34" charset="0"/>
              </a:rPr>
              <a:t>အမုန်းစကားဖြစ်စေသည့် </a:t>
            </a:r>
            <a:r>
              <a:rPr lang="my-MM" sz="2000" b="1" dirty="0">
                <a:latin typeface="Pyidaungsu" panose="020B0502040204020203" pitchFamily="34" charset="0"/>
                <a:cs typeface="Pyidaungsu" panose="020B0502040204020203" pitchFamily="34" charset="0"/>
              </a:rPr>
              <a:t>ပဋိပက္ခကို တိုက်ဖျက်ချေမှုန်းရန်အတွက် </a:t>
            </a:r>
            <a:r>
              <a:rPr lang="en-US" sz="2000" b="1" dirty="0">
                <a:latin typeface="Pyidaungsu" panose="020B0502040204020203" pitchFamily="34" charset="0"/>
                <a:ea typeface="Calibri" panose="020F0502020204030204" pitchFamily="34" charset="0"/>
                <a:cs typeface="Pyidaungsu" panose="020B0502040204020203" pitchFamily="34" charset="0"/>
              </a:rPr>
              <a:t>MIL </a:t>
            </a:r>
            <a:r>
              <a:rPr lang="my-MM" sz="2000" b="1" dirty="0">
                <a:latin typeface="Pyidaungsu" panose="020B0502040204020203" pitchFamily="34" charset="0"/>
                <a:ea typeface="Calibri" panose="020F0502020204030204" pitchFamily="34" charset="0"/>
                <a:cs typeface="Pyidaungsu" panose="020B0502040204020203" pitchFamily="34" charset="0"/>
              </a:rPr>
              <a:t>နှင့်</a:t>
            </a:r>
            <a:r>
              <a:rPr lang="en-US" sz="2000" b="1" dirty="0">
                <a:latin typeface="Pyidaungsu" panose="020B0502040204020203" pitchFamily="34" charset="0"/>
                <a:ea typeface="Calibri" panose="020F0502020204030204" pitchFamily="34" charset="0"/>
                <a:cs typeface="Pyidaungsu" panose="020B0502040204020203" pitchFamily="34" charset="0"/>
              </a:rPr>
              <a:t> CSE </a:t>
            </a:r>
            <a:endParaRPr lang="my-MM" sz="2000" b="1" dirty="0">
              <a:latin typeface="Pyidaungsu" panose="020B0502040204020203" pitchFamily="34" charset="0"/>
              <a:ea typeface="Calibri" panose="020F0502020204030204" pitchFamily="34" charset="0"/>
              <a:cs typeface="Pyidaungsu" panose="020B0502040204020203" pitchFamily="34" charset="0"/>
            </a:endParaRPr>
          </a:p>
          <a:p>
            <a:pPr marL="342900" indent="-342900">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၂.၂.။</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ဘက်လိုက်မှု၊ ခွဲခြားဆက်ဆံမှုနှင့် ကိုယ်စားပြုပုံဖော်မှုအလွဲများကို ကိုင်တွယ်ဖြေရှင်းရန်အတွက်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p>
          <a:p>
            <a:pPr marL="342900" indent="-342900">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၂.၃.။ သတင်းအချက်အလက် ဖရိုဖရဲဖြစ်မှုကို </a:t>
            </a:r>
            <a:r>
              <a:rPr lang="my-MM" sz="2000" dirty="0">
                <a:latin typeface="Pyidaungsu" panose="020B0502040204020203" pitchFamily="34" charset="0"/>
                <a:cs typeface="Pyidaungsu" panose="020B0502040204020203" pitchFamily="34" charset="0"/>
              </a:rPr>
              <a:t>တိုက်ဖျက်ချေမှုန်း</a:t>
            </a:r>
            <a:r>
              <a:rPr lang="my-MM" sz="2000" dirty="0">
                <a:latin typeface="Pyidaungsu" panose="020B0502040204020203" pitchFamily="34" charset="0"/>
                <a:ea typeface="Calibri" panose="020F0502020204030204" pitchFamily="34" charset="0"/>
                <a:cs typeface="Pyidaungsu" panose="020B0502040204020203" pitchFamily="34" charset="0"/>
              </a:rPr>
              <a:t>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endParaRPr lang="my-MM" sz="2000" dirty="0">
              <a:latin typeface="Pyidaungsu" panose="020B0502040204020203" pitchFamily="34" charset="0"/>
              <a:ea typeface="Calibri" panose="020F0502020204030204" pitchFamily="34" charset="0"/>
              <a:cs typeface="Pyidaungsu" panose="020B0502040204020203" pitchFamily="34" charset="0"/>
            </a:endParaRPr>
          </a:p>
          <a:p>
            <a:endParaRPr lang="en-GB" sz="2000" dirty="0">
              <a:latin typeface="Pyidaungsu" panose="020B0502040204020203" pitchFamily="34" charset="0"/>
              <a:ea typeface="Calibri" panose="020F0502020204030204" pitchFamily="34" charset="0"/>
              <a:cs typeface="Pyidaungsu" panose="020B0502040204020203" pitchFamily="34" charset="0"/>
            </a:endParaRPr>
          </a:p>
          <a:p>
            <a:pPr marL="342900" lvl="0" indent="-342900">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၃.၁.။ ယဉ်ကျေးမှုအမျိုးမျိုးနှင့် ဘာသာပေါင်းစုံ ဆွေးနွေးဖလှယ်မှုအတွက် </a:t>
            </a:r>
            <a:r>
              <a:rPr lang="en-GB"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နှင့် </a:t>
            </a:r>
            <a:r>
              <a:rPr lang="en-GB" sz="2000" dirty="0">
                <a:latin typeface="Pyidaungsu" panose="020B0502040204020203" pitchFamily="34" charset="0"/>
                <a:cs typeface="Pyidaungsu" panose="020B0502040204020203" pitchFamily="34" charset="0"/>
              </a:rPr>
              <a:t>CSE</a:t>
            </a:r>
            <a:endParaRPr lang="my-MM" sz="2000" dirty="0">
              <a:latin typeface="Pyidaungsu" panose="020B0502040204020203" pitchFamily="34" charset="0"/>
              <a:cs typeface="Pyidaungsu" panose="020B0502040204020203" pitchFamily="34" charset="0"/>
            </a:endParaRPr>
          </a:p>
          <a:p>
            <a:pPr marL="342900" lvl="0" indent="-342900">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၃.၂.။ ဆိုက်ဘာ (အွန်လိုင်း) ဘေးကင်းလုံခြုံရေးကို မြှင့်တင်ရန်အတွက် </a:t>
            </a:r>
            <a:r>
              <a:rPr lang="en-GB" sz="2000" dirty="0">
                <a:latin typeface="Pyidaungsu" panose="020B0502040204020203" pitchFamily="34" charset="0"/>
                <a:cs typeface="Pyidaungsu" panose="020B0502040204020203" pitchFamily="34" charset="0"/>
              </a:rPr>
              <a:t>MIL </a:t>
            </a:r>
            <a:r>
              <a:rPr lang="my-MM" sz="2000" dirty="0">
                <a:latin typeface="Pyidaungsu" panose="020B0502040204020203" pitchFamily="34" charset="0"/>
                <a:cs typeface="Pyidaungsu" panose="020B0502040204020203" pitchFamily="34" charset="0"/>
              </a:rPr>
              <a:t>နှင့် </a:t>
            </a:r>
            <a:r>
              <a:rPr lang="en-GB" sz="2000" dirty="0">
                <a:latin typeface="Pyidaungsu" panose="020B0502040204020203" pitchFamily="34" charset="0"/>
                <a:cs typeface="Pyidaungsu" panose="020B0502040204020203" pitchFamily="34" charset="0"/>
              </a:rPr>
              <a:t>CSE</a:t>
            </a:r>
            <a:endParaRPr lang="en-US" sz="2000" dirty="0">
              <a:latin typeface="Pyidaungsu" panose="020B0502040204020203" pitchFamily="34" charset="0"/>
              <a:cs typeface="Pyidaungsu" panose="020B0502040204020203" pitchFamily="34" charset="0"/>
            </a:endParaRPr>
          </a:p>
          <a:p>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870613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အမုန်းစကားကို တိုက်ဖျက်ချေမှုန်းရာတွင် </a:t>
            </a:r>
            <a:r>
              <a:rPr lang="en-US" dirty="0">
                <a:latin typeface="Pyidaungsu" panose="020B0502040204020203" pitchFamily="34" charset="0"/>
                <a:cs typeface="Pyidaungsu" panose="020B0502040204020203" pitchFamily="34" charset="0"/>
              </a:rPr>
              <a:t>CSE</a:t>
            </a:r>
            <a:r>
              <a:rPr lang="my-MM" dirty="0">
                <a:latin typeface="Pyidaungsu" panose="020B0502040204020203" pitchFamily="34" charset="0"/>
                <a:cs typeface="Pyidaungsu" panose="020B0502040204020203" pitchFamily="34" charset="0"/>
              </a:rPr>
              <a:t>က မည်သို့ကူညီပေးသနည်း။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564604" y="904631"/>
            <a:ext cx="11034602" cy="5481794"/>
          </a:xfrm>
          <a:prstGeom prst="rect">
            <a:avLst/>
          </a:prstGeom>
          <a:noFill/>
          <a:ln>
            <a:noFill/>
          </a:ln>
        </p:spPr>
        <p:txBody>
          <a:bodyPr spcFirstLastPara="1" wrap="square" lIns="0" tIns="0" rIns="0" bIns="0" anchor="t" anchorCtr="0">
            <a:noAutofit/>
          </a:bodyPr>
          <a:lstStyle/>
          <a:p>
            <a:pPr>
              <a:spcBef>
                <a:spcPts val="600"/>
              </a:spcBef>
            </a:pPr>
            <a:r>
              <a:rPr lang="my-MM" sz="1500" b="1" dirty="0">
                <a:solidFill>
                  <a:srgbClr val="374151"/>
                </a:solidFill>
                <a:latin typeface="Pyidaungsu" panose="020B0502040204020203" pitchFamily="34" charset="0"/>
                <a:cs typeface="Pyidaungsu" panose="020B0502040204020203" pitchFamily="34" charset="0"/>
              </a:rPr>
              <a:t>ပဋိပက္ခကိုထည့်သွင်းစဉ်းစားသော ပညာရေး </a:t>
            </a:r>
            <a:r>
              <a:rPr lang="en-US" sz="1500" b="1" i="0" dirty="0">
                <a:solidFill>
                  <a:srgbClr val="374151"/>
                </a:solidFill>
                <a:effectLst/>
                <a:latin typeface="Pyidaungsu" panose="020B0502040204020203" pitchFamily="34" charset="0"/>
                <a:cs typeface="Pyidaungsu" panose="020B0502040204020203" pitchFamily="34" charset="0"/>
              </a:rPr>
              <a:t>(CSE) :</a:t>
            </a:r>
            <a:endParaRPr lang="en-US" sz="1500" b="0" i="0" dirty="0">
              <a:solidFill>
                <a:srgbClr val="374151"/>
              </a:solidFill>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500" b="0" i="0" dirty="0">
                <a:solidFill>
                  <a:srgbClr val="374151"/>
                </a:solidFill>
                <a:effectLst/>
                <a:latin typeface="Pyidaungsu" panose="020B0502040204020203" pitchFamily="34" charset="0"/>
                <a:cs typeface="Pyidaungsu" panose="020B0502040204020203" pitchFamily="34" charset="0"/>
              </a:rPr>
              <a:t>CSE </a:t>
            </a:r>
            <a:r>
              <a:rPr lang="my-MM" sz="1500" b="0" i="0" dirty="0">
                <a:solidFill>
                  <a:srgbClr val="374151"/>
                </a:solidFill>
                <a:effectLst/>
                <a:latin typeface="Pyidaungsu" panose="020B0502040204020203" pitchFamily="34" charset="0"/>
                <a:cs typeface="Pyidaungsu" panose="020B0502040204020203" pitchFamily="34" charset="0"/>
              </a:rPr>
              <a:t>သည် အောက်ပါတို့</a:t>
            </a:r>
            <a:r>
              <a:rPr lang="my-MM" sz="1500" dirty="0">
                <a:latin typeface="Pyidaungsu" panose="020B0502040204020203" pitchFamily="34" charset="0"/>
                <a:cs typeface="Pyidaungsu" panose="020B0502040204020203" pitchFamily="34" charset="0"/>
              </a:rPr>
              <a:t>ကို အားပေးမြှင့်တင်ခြင်းဖြင့် အမုန်းစကားတိုးပွားစေသည့် ပဋိပက္ခကို အစပျိုးစေနိုင်သည့် အခြေခံအကြောင်းရင်း များကို ကိုင်တွယ်ဖြေရှင်းပေးသည်။</a:t>
            </a:r>
            <a:endParaRPr lang="en-US" sz="1500" b="0" i="0" dirty="0">
              <a:solidFill>
                <a:srgbClr val="374151"/>
              </a:solidFill>
              <a:effectLst/>
              <a:latin typeface="Pyidaungsu" panose="020B0502040204020203" pitchFamily="34" charset="0"/>
              <a:cs typeface="Pyidaungsu" panose="020B0502040204020203" pitchFamily="34" charset="0"/>
            </a:endParaRPr>
          </a:p>
          <a:p>
            <a:pPr marL="803275" indent="-446088" algn="l">
              <a:spcBef>
                <a:spcPts val="600"/>
              </a:spcBef>
              <a:buFont typeface="Wingdings" panose="05000000000000000000" pitchFamily="2" charset="2"/>
              <a:buChar char="Ø"/>
            </a:pPr>
            <a:r>
              <a:rPr lang="my-MM" sz="1500" b="0" i="0" dirty="0">
                <a:solidFill>
                  <a:srgbClr val="374151"/>
                </a:solidFill>
                <a:effectLst/>
                <a:latin typeface="Pyidaungsu" panose="020B0502040204020203" pitchFamily="34" charset="0"/>
                <a:cs typeface="Pyidaungsu" panose="020B0502040204020203" pitchFamily="34" charset="0"/>
              </a:rPr>
              <a:t>နားလည်မှုရှိခြင်း</a:t>
            </a:r>
            <a:endParaRPr lang="en-US" sz="1500" b="0" i="0" dirty="0">
              <a:solidFill>
                <a:srgbClr val="374151"/>
              </a:solidFill>
              <a:effectLst/>
              <a:latin typeface="Pyidaungsu" panose="020B0502040204020203" pitchFamily="34" charset="0"/>
              <a:cs typeface="Pyidaungsu" panose="020B0502040204020203" pitchFamily="34" charset="0"/>
            </a:endParaRPr>
          </a:p>
          <a:p>
            <a:pPr marL="803275" indent="-446088" algn="l">
              <a:spcBef>
                <a:spcPts val="600"/>
              </a:spcBef>
              <a:buFont typeface="Wingdings" panose="05000000000000000000" pitchFamily="2" charset="2"/>
              <a:buChar char="Ø"/>
            </a:pPr>
            <a:r>
              <a:rPr lang="my-MM" sz="1500" b="0" i="0" dirty="0">
                <a:solidFill>
                  <a:srgbClr val="374151"/>
                </a:solidFill>
                <a:effectLst/>
                <a:latin typeface="Pyidaungsu" panose="020B0502040204020203" pitchFamily="34" charset="0"/>
                <a:cs typeface="Pyidaungsu" panose="020B0502040204020203" pitchFamily="34" charset="0"/>
              </a:rPr>
              <a:t>လေးနက်စွာ ဆန်းစစ်ဝေဖန်ခြင်း </a:t>
            </a:r>
            <a:r>
              <a:rPr lang="en-US" sz="1500" b="0" i="0" dirty="0">
                <a:solidFill>
                  <a:srgbClr val="374151"/>
                </a:solidFill>
                <a:effectLst/>
                <a:latin typeface="Pyidaungsu" panose="020B0502040204020203" pitchFamily="34" charset="0"/>
                <a:cs typeface="Pyidaungsu" panose="020B0502040204020203" pitchFamily="34" charset="0"/>
              </a:rPr>
              <a:t> </a:t>
            </a:r>
          </a:p>
          <a:p>
            <a:pPr marL="803275" indent="-446088" algn="l">
              <a:spcBef>
                <a:spcPts val="600"/>
              </a:spcBef>
              <a:buFont typeface="Wingdings" panose="05000000000000000000" pitchFamily="2" charset="2"/>
              <a:buChar char="Ø"/>
            </a:pPr>
            <a:r>
              <a:rPr lang="my-MM" sz="1500" b="0" i="0" dirty="0">
                <a:solidFill>
                  <a:srgbClr val="374151"/>
                </a:solidFill>
                <a:effectLst/>
                <a:latin typeface="Pyidaungsu" panose="020B0502040204020203" pitchFamily="34" charset="0"/>
                <a:cs typeface="Pyidaungsu" panose="020B0502040204020203" pitchFamily="34" charset="0"/>
              </a:rPr>
              <a:t>စာနာနားလည်တတ်မှုနှင့်</a:t>
            </a:r>
            <a:endParaRPr lang="en-US" sz="1500" b="0" i="0" dirty="0">
              <a:solidFill>
                <a:srgbClr val="374151"/>
              </a:solidFill>
              <a:effectLst/>
              <a:latin typeface="Pyidaungsu" panose="020B0502040204020203" pitchFamily="34" charset="0"/>
              <a:cs typeface="Pyidaungsu" panose="020B0502040204020203" pitchFamily="34" charset="0"/>
            </a:endParaRPr>
          </a:p>
          <a:p>
            <a:pPr marL="803275" indent="-446088" algn="l">
              <a:spcBef>
                <a:spcPts val="600"/>
              </a:spcBef>
              <a:buFont typeface="Wingdings" panose="05000000000000000000" pitchFamily="2" charset="2"/>
              <a:buChar char="Ø"/>
            </a:pPr>
            <a:r>
              <a:rPr lang="my-MM" sz="1500" b="0" i="0" dirty="0">
                <a:solidFill>
                  <a:srgbClr val="374151"/>
                </a:solidFill>
                <a:effectLst/>
                <a:latin typeface="Pyidaungsu" panose="020B0502040204020203" pitchFamily="34" charset="0"/>
                <a:cs typeface="Pyidaungsu" panose="020B0502040204020203" pitchFamily="34" charset="0"/>
              </a:rPr>
              <a:t>ငြိမ်းချမ်းစွာ ပဋိပက္ခဖြေရှင်းခြင်း</a:t>
            </a:r>
            <a:endParaRPr lang="en-US" sz="1500" b="0" i="0" dirty="0">
              <a:solidFill>
                <a:srgbClr val="374151"/>
              </a:solidFill>
              <a:effectLst/>
              <a:latin typeface="Pyidaungsu" panose="020B0502040204020203" pitchFamily="34" charset="0"/>
              <a:cs typeface="Pyidaungsu" panose="020B0502040204020203" pitchFamily="34" charset="0"/>
            </a:endParaRPr>
          </a:p>
          <a:p>
            <a:pPr marL="357187" algn="l">
              <a:spcBef>
                <a:spcPts val="600"/>
              </a:spcBef>
            </a:pPr>
            <a:endParaRPr lang="en-US" sz="1500" dirty="0">
              <a:solidFill>
                <a:srgbClr val="374151"/>
              </a:solidFill>
              <a:latin typeface="Pyidaungsu" panose="020B0502040204020203" pitchFamily="34" charset="0"/>
              <a:cs typeface="Pyidaungsu" panose="020B0502040204020203" pitchFamily="34" charset="0"/>
            </a:endParaRPr>
          </a:p>
          <a:p>
            <a:pPr algn="l">
              <a:spcBef>
                <a:spcPts val="600"/>
              </a:spcBef>
            </a:pPr>
            <a:r>
              <a:rPr lang="en-US" sz="1500" b="1" dirty="0">
                <a:solidFill>
                  <a:srgbClr val="374151"/>
                </a:solidFill>
                <a:latin typeface="Pyidaungsu" panose="020B0502040204020203" pitchFamily="34" charset="0"/>
                <a:cs typeface="Pyidaungsu" panose="020B0502040204020203" pitchFamily="34" charset="0"/>
              </a:rPr>
              <a:t>CSE</a:t>
            </a:r>
            <a:r>
              <a:rPr lang="my-MM" sz="1500" b="1" dirty="0">
                <a:solidFill>
                  <a:srgbClr val="374151"/>
                </a:solidFill>
                <a:latin typeface="Pyidaungsu" panose="020B0502040204020203" pitchFamily="34" charset="0"/>
                <a:cs typeface="Pyidaungsu" panose="020B0502040204020203" pitchFamily="34" charset="0"/>
              </a:rPr>
              <a:t> ဆိုင်ရာ ဦးစားပေးနယ်ပယ်များ</a:t>
            </a:r>
            <a:r>
              <a:rPr lang="en-US" sz="1500" b="1" dirty="0">
                <a:solidFill>
                  <a:srgbClr val="374151"/>
                </a:solidFill>
                <a:latin typeface="Pyidaungsu" panose="020B0502040204020203" pitchFamily="34" charset="0"/>
                <a:cs typeface="Pyidaungsu" panose="020B0502040204020203" pitchFamily="34" charset="0"/>
              </a:rPr>
              <a:t> (</a:t>
            </a:r>
            <a:r>
              <a:rPr lang="en-US" sz="1500" b="1" dirty="0" err="1">
                <a:solidFill>
                  <a:srgbClr val="374151"/>
                </a:solidFill>
                <a:latin typeface="Pyidaungsu" panose="020B0502040204020203" pitchFamily="34" charset="0"/>
                <a:cs typeface="Pyidaungsu" panose="020B0502040204020203" pitchFamily="34" charset="0"/>
              </a:rPr>
              <a:t>AoF</a:t>
            </a:r>
            <a:r>
              <a:rPr lang="en-US" sz="1500" b="1" dirty="0">
                <a:solidFill>
                  <a:srgbClr val="374151"/>
                </a:solidFill>
                <a:latin typeface="Pyidaungsu" panose="020B0502040204020203" pitchFamily="34" charset="0"/>
                <a:cs typeface="Pyidaungsu" panose="020B0502040204020203" pitchFamily="34" charset="0"/>
              </a:rPr>
              <a:t>)</a:t>
            </a:r>
            <a:r>
              <a:rPr lang="my-MM" sz="1500" b="1" dirty="0">
                <a:solidFill>
                  <a:srgbClr val="374151"/>
                </a:solidFill>
                <a:latin typeface="Pyidaungsu" panose="020B0502040204020203" pitchFamily="34" charset="0"/>
                <a:cs typeface="Pyidaungsu" panose="020B0502040204020203" pitchFamily="34" charset="0"/>
              </a:rPr>
              <a:t> -</a:t>
            </a:r>
            <a:endParaRPr lang="en-US" sz="1500" b="1" dirty="0">
              <a:solidFill>
                <a:srgbClr val="374151"/>
              </a:solidFill>
              <a:latin typeface="Pyidaungsu" panose="020B0502040204020203" pitchFamily="34" charset="0"/>
              <a:cs typeface="Pyidaungsu" panose="020B0502040204020203" pitchFamily="34" charset="0"/>
            </a:endParaRPr>
          </a:p>
          <a:p>
            <a:pPr marL="342900" marR="0" lvl="0" indent="-342900" algn="l" rtl="0">
              <a:lnSpc>
                <a:spcPct val="100000"/>
              </a:lnSpc>
              <a:spcBef>
                <a:spcPts val="600"/>
              </a:spcBef>
              <a:spcAft>
                <a:spcPts val="0"/>
              </a:spcAft>
              <a:buClr>
                <a:srgbClr val="000000"/>
              </a:buClr>
              <a:buSzPts val="2400"/>
              <a:buFont typeface="Arial"/>
              <a:buChar char="•"/>
            </a:pPr>
            <a:r>
              <a:rPr lang="my-MM" sz="1500" dirty="0">
                <a:solidFill>
                  <a:srgbClr val="374151"/>
                </a:solidFill>
                <a:latin typeface="Pyidaungsu" panose="020B0502040204020203" pitchFamily="34" charset="0"/>
                <a:cs typeface="Pyidaungsu" panose="020B0502040204020203" pitchFamily="34" charset="0"/>
                <a:sym typeface="Century Gothic"/>
              </a:rPr>
              <a:t>ဆရာများကို ထိရောက်သည့် ကာကွယ် လျှော့ချခြင်းနည်းလမ်းများနှင့် နည်းဗျူဟာများဖြင့် ပံ့ပိုးပေးသည်။</a:t>
            </a:r>
            <a:endParaRPr lang="en-US" sz="1500" dirty="0">
              <a:solidFill>
                <a:srgbClr val="374151"/>
              </a:solidFill>
              <a:latin typeface="Pyidaungsu" panose="020B0502040204020203" pitchFamily="34" charset="0"/>
              <a:cs typeface="Pyidaungsu" panose="020B0502040204020203" pitchFamily="34" charset="0"/>
              <a:sym typeface="Arial"/>
            </a:endParaRPr>
          </a:p>
          <a:p>
            <a:pPr marL="342900" lvl="0" indent="-342900">
              <a:spcBef>
                <a:spcPts val="600"/>
              </a:spcBef>
              <a:buClr>
                <a:srgbClr val="000000"/>
              </a:buClr>
              <a:buSzPts val="2400"/>
              <a:buFont typeface="Arial"/>
              <a:buChar char="•"/>
            </a:pPr>
            <a:r>
              <a:rPr lang="my-MM" sz="1600" dirty="0">
                <a:solidFill>
                  <a:schemeClr val="tx2"/>
                </a:solidFill>
                <a:latin typeface="Pyidaungsu" panose="020B0502040204020203" pitchFamily="34" charset="0"/>
                <a:cs typeface="Pyidaungsu" panose="020B0502040204020203" pitchFamily="34" charset="0"/>
                <a:sym typeface="Century Gothic"/>
              </a:rPr>
              <a:t>ပွင့်လင်းသောတွေးခေါ်တတ်မှု၊ လူ့အခွင့်အ‌ရေးကို လေးစားမှုနှင့် ကွဲပြားစုံလင်မှုကို လက်ခံမြတ်နိုးတတ်မှုတို့ကို အားပေးသည့် ဆရာများ၏ အသိပညာ၊ စိတ်ထားများနှင့် စွမ်းရည်များ ဖွံ့ဖြိုးတိုးတက်လာမှုကို ထောက်ပံ့ပေးသည်။</a:t>
            </a:r>
            <a:endParaRPr lang="my-MM" sz="1500" dirty="0">
              <a:solidFill>
                <a:schemeClr val="tx2"/>
              </a:solidFill>
              <a:latin typeface="Pyidaungsu" panose="020B0502040204020203" pitchFamily="34" charset="0"/>
              <a:cs typeface="Pyidaungsu" panose="020B0502040204020203" pitchFamily="34" charset="0"/>
              <a:sym typeface="Century Gothic"/>
            </a:endParaRPr>
          </a:p>
          <a:p>
            <a:pPr marL="342900" marR="0" lvl="0" indent="-342900" algn="l" rtl="0">
              <a:lnSpc>
                <a:spcPct val="100000"/>
              </a:lnSpc>
              <a:spcBef>
                <a:spcPts val="600"/>
              </a:spcBef>
              <a:spcAft>
                <a:spcPts val="0"/>
              </a:spcAft>
              <a:buClr>
                <a:srgbClr val="000000"/>
              </a:buClr>
              <a:buSzPts val="2400"/>
              <a:buFont typeface="Arial"/>
              <a:buChar char="•"/>
            </a:pPr>
            <a:r>
              <a:rPr lang="my-MM" sz="1500" dirty="0">
                <a:solidFill>
                  <a:srgbClr val="374151"/>
                </a:solidFill>
                <a:latin typeface="Pyidaungsu" panose="020B0502040204020203" pitchFamily="34" charset="0"/>
                <a:cs typeface="Pyidaungsu" panose="020B0502040204020203" pitchFamily="34" charset="0"/>
                <a:sym typeface="Century Gothic"/>
              </a:rPr>
              <a:t>ထိုစိတ်နေသဘောထားများနှင့် စွမ်းရည်များကို ပညာရေးအဖွဲ့အစည်း တည်ဆောက်ပုံအမျိုးမျိုးတွင် ပေါင်းစပ်ထည့်သွင်းကြောင်း သေချာစေသည်။</a:t>
            </a:r>
            <a:endParaRPr lang="en-US" sz="1500" dirty="0">
              <a:solidFill>
                <a:srgbClr val="374151"/>
              </a:solidFill>
              <a:latin typeface="Pyidaungsu" panose="020B0502040204020203" pitchFamily="34" charset="0"/>
              <a:cs typeface="Pyidaungsu" panose="020B0502040204020203" pitchFamily="34" charset="0"/>
              <a:sym typeface="Century Gothic"/>
            </a:endParaRPr>
          </a:p>
          <a:p>
            <a:pPr marL="357188" lvl="0" indent="-357188">
              <a:spcBef>
                <a:spcPts val="600"/>
              </a:spcBef>
              <a:buClr>
                <a:srgbClr val="000000"/>
              </a:buClr>
              <a:buSzPts val="2400"/>
              <a:buFont typeface="Arial"/>
              <a:buChar char="•"/>
            </a:pPr>
            <a:r>
              <a:rPr lang="my-MM" sz="1500" dirty="0">
                <a:solidFill>
                  <a:srgbClr val="374151"/>
                </a:solidFill>
                <a:latin typeface="Pyidaungsu" panose="020B0502040204020203" pitchFamily="34" charset="0"/>
                <a:cs typeface="Pyidaungsu" panose="020B0502040204020203" pitchFamily="34" charset="0"/>
                <a:sym typeface="Century Gothic"/>
              </a:rPr>
              <a:t>သင်ယူသူများသည် ကွဲပြားစုံလင်မှုကို မြတ်နိုး လက်ခံကျင့်သုံးတတ်လာမည်ဖြစ်ပြီး ဖယ်ကြဉ်ခံရသည့် သို့မဟုတ် ပစ်မှတ်ထား ခွဲခြားဆက်ဆံခံရသည့် မည်သူ့ကိုမဆို ဖေးမတတ်လာကြမည်ဖြစ်သည်။ </a:t>
            </a:r>
          </a:p>
          <a:p>
            <a:pPr lvl="0">
              <a:spcBef>
                <a:spcPts val="600"/>
              </a:spcBef>
              <a:buClr>
                <a:srgbClr val="000000"/>
              </a:buClr>
              <a:buSzPts val="2400"/>
            </a:pPr>
            <a:endParaRPr lang="en-US" sz="1500" dirty="0">
              <a:solidFill>
                <a:srgbClr val="374151"/>
              </a:solidFill>
              <a:latin typeface="Pyidaungsu" panose="020B0502040204020203" pitchFamily="34" charset="0"/>
              <a:cs typeface="Pyidaungsu" panose="020B0502040204020203" pitchFamily="34" charset="0"/>
              <a:sym typeface="Century Gothic"/>
            </a:endParaRPr>
          </a:p>
          <a:p>
            <a:pPr marR="0" lvl="0" algn="ctr" rtl="0">
              <a:lnSpc>
                <a:spcPct val="100000"/>
              </a:lnSpc>
              <a:spcBef>
                <a:spcPts val="600"/>
              </a:spcBef>
              <a:spcAft>
                <a:spcPts val="0"/>
              </a:spcAft>
              <a:buClr>
                <a:srgbClr val="000000"/>
              </a:buClr>
              <a:buSzPts val="2400"/>
            </a:pPr>
            <a:r>
              <a:rPr lang="my-MM" sz="1500" b="1" i="1" dirty="0">
                <a:solidFill>
                  <a:srgbClr val="374151"/>
                </a:solidFill>
                <a:highlight>
                  <a:srgbClr val="C0C0C0"/>
                </a:highlight>
                <a:latin typeface="Pyidaungsu" panose="020B0502040204020203" pitchFamily="34" charset="0"/>
                <a:cs typeface="Pyidaungsu" panose="020B0502040204020203" pitchFamily="34" charset="0"/>
                <a:sym typeface="Century Gothic"/>
              </a:rPr>
              <a:t>သုတေသနများအရ ကျောင်းတစ်ကျောင်းလုံးအလိုက် ကောင်းစွာ ပေါင်းစပ်ထည့်သွင်းထားသည့် ချဉ်းကပ်နည်းလမ်းများက တစ်ပွဲတိုး/ သီးသန့် </a:t>
            </a:r>
          </a:p>
          <a:p>
            <a:pPr marR="0" lvl="0" algn="ctr" rtl="0">
              <a:lnSpc>
                <a:spcPct val="100000"/>
              </a:lnSpc>
              <a:spcBef>
                <a:spcPts val="600"/>
              </a:spcBef>
              <a:spcAft>
                <a:spcPts val="0"/>
              </a:spcAft>
              <a:buClr>
                <a:srgbClr val="000000"/>
              </a:buClr>
              <a:buSzPts val="2400"/>
            </a:pPr>
            <a:r>
              <a:rPr lang="my-MM" sz="1500" b="1" i="1" dirty="0">
                <a:solidFill>
                  <a:srgbClr val="374151"/>
                </a:solidFill>
                <a:highlight>
                  <a:srgbClr val="C0C0C0"/>
                </a:highlight>
                <a:latin typeface="Pyidaungsu" panose="020B0502040204020203" pitchFamily="34" charset="0"/>
                <a:cs typeface="Pyidaungsu" panose="020B0502040204020203" pitchFamily="34" charset="0"/>
                <a:sym typeface="Century Gothic"/>
              </a:rPr>
              <a:t>သင်တန်းပုံစံများထက် ပိုမို ရေရှည်တည်တံ့ခိုင်မြဲပြီး အပြုသဘောဆောင်သည့် ရလဒ်များရရှိကြောင်း တွေ့ရသည်။</a:t>
            </a:r>
            <a:endParaRPr lang="en-US" sz="1500" b="1" i="1" dirty="0">
              <a:solidFill>
                <a:srgbClr val="374151"/>
              </a:solidFill>
              <a:highlight>
                <a:srgbClr val="C0C0C0"/>
              </a:highlight>
              <a:latin typeface="Pyidaungsu" panose="020B0502040204020203" pitchFamily="34" charset="0"/>
              <a:cs typeface="Pyidaungsu" panose="020B0502040204020203" pitchFamily="34" charset="0"/>
              <a:sym typeface="Arial"/>
            </a:endParaRPr>
          </a:p>
        </p:txBody>
      </p:sp>
      <p:sp>
        <p:nvSpPr>
          <p:cNvPr id="2" name="Rectangle: Rounded Corners 1">
            <a:extLst>
              <a:ext uri="{FF2B5EF4-FFF2-40B4-BE49-F238E27FC236}">
                <a16:creationId xmlns:a16="http://schemas.microsoft.com/office/drawing/2014/main" id="{DB69CE48-0FC2-21DD-3EA9-20078481768E}"/>
              </a:ext>
            </a:extLst>
          </p:cNvPr>
          <p:cNvSpPr/>
          <p:nvPr/>
        </p:nvSpPr>
        <p:spPr>
          <a:xfrm>
            <a:off x="4391696" y="1764405"/>
            <a:ext cx="7024610" cy="123637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my-MM" sz="1500" b="0" i="0" dirty="0">
                <a:solidFill>
                  <a:srgbClr val="374151"/>
                </a:solidFill>
                <a:effectLst/>
                <a:latin typeface="Pyidaungsu" panose="020B0502040204020203" pitchFamily="34" charset="0"/>
                <a:cs typeface="Pyidaungsu" panose="020B0502040204020203" pitchFamily="34" charset="0"/>
              </a:rPr>
              <a:t>ကျောင်းသားများကို ဤတန်ဖိုးများနှင့် စွမ်းရည်များ ရှိလာအောင် မွေးမြူပေးခြင်းသည် အမုန်းစကား အမြစ်တွယ်ရှင်သန်လာခြင်း မပြုနိုင်သည့် ပိုမို အသိအမှတ်ပြု နားလည်ပေးပြီး အားလုံးအကျုံးဝင်သော လူ့အဖွဲ့အစည်းတစ်ခုကို ဖန်တီးတည်ဆောက်ပေးသည်။ </a:t>
            </a:r>
            <a:endParaRPr lang="en-US" sz="1500" b="0"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76716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၁</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564604" y="1003487"/>
            <a:ext cx="11034602" cy="5133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my-MM" b="1" i="1" dirty="0">
                <a:latin typeface="Pyidaungsu" panose="020B0502040204020203" pitchFamily="34" charset="0"/>
                <a:cs typeface="Pyidaungsu" panose="020B0502040204020203" pitchFamily="34" charset="0"/>
                <a:sym typeface="Century Gothic"/>
              </a:rPr>
              <a:t>အောက်ပါဖော်ပြချက်များမှ မှန်ကန်သည်များအားလုံးကို ရွေးချယ်ပါ။</a:t>
            </a:r>
            <a:endParaRPr lang="en-US" b="1" i="1"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endParaRPr lang="en-US" b="1" i="1"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r>
              <a:rPr lang="my-MM" b="1" i="1" dirty="0">
                <a:latin typeface="Pyidaungsu" panose="020B0502040204020203" pitchFamily="34" charset="0"/>
                <a:cs typeface="Pyidaungsu" panose="020B0502040204020203" pitchFamily="34" charset="0"/>
                <a:sym typeface="Century Gothic"/>
              </a:rPr>
              <a:t>အမုန်းစကားသည် </a:t>
            </a:r>
            <a:r>
              <a:rPr lang="en-US" b="1" i="1" dirty="0">
                <a:latin typeface="Pyidaungsu" panose="020B0502040204020203" pitchFamily="34" charset="0"/>
                <a:cs typeface="Pyidaungsu" panose="020B0502040204020203" pitchFamily="34" charset="0"/>
                <a:sym typeface="Century Gothic"/>
              </a:rPr>
              <a:t>----</a:t>
            </a:r>
            <a:r>
              <a:rPr lang="my-MM" b="1" i="1" dirty="0">
                <a:latin typeface="Pyidaungsu" panose="020B0502040204020203" pitchFamily="34" charset="0"/>
                <a:cs typeface="Pyidaungsu" panose="020B0502040204020203" pitchFamily="34" charset="0"/>
                <a:sym typeface="Century Gothic"/>
              </a:rPr>
              <a:t>------</a:t>
            </a:r>
            <a:r>
              <a:rPr lang="en-US" b="1" i="1" dirty="0">
                <a:latin typeface="Pyidaungsu" panose="020B0502040204020203" pitchFamily="34" charset="0"/>
                <a:cs typeface="Pyidaungsu" panose="020B0502040204020203" pitchFamily="34" charset="0"/>
                <a:sym typeface="Century Gothic"/>
              </a:rPr>
              <a:t>-----</a:t>
            </a:r>
            <a:endParaRPr lang="my-MM" b="1" i="1"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endParaRPr lang="en-US" dirty="0">
              <a:latin typeface="Pyidaungsu" panose="020B0502040204020203" pitchFamily="34" charset="0"/>
              <a:cs typeface="Pyidaungsu" panose="020B0502040204020203" pitchFamily="34" charset="0"/>
              <a:sym typeface="Century Gothic"/>
            </a:endParaRPr>
          </a:p>
          <a:p>
            <a:pPr marR="0" lvl="0" algn="l" rtl="0">
              <a:lnSpc>
                <a:spcPct val="100000"/>
              </a:lnSpc>
              <a:spcBef>
                <a:spcPts val="0"/>
              </a:spcBef>
              <a:spcAft>
                <a:spcPts val="0"/>
              </a:spcAft>
              <a:buClr>
                <a:srgbClr val="000000"/>
              </a:buClr>
              <a:buSzPts val="2400"/>
            </a:pPr>
            <a:r>
              <a:rPr lang="my-MM" dirty="0">
                <a:latin typeface="Pyidaungsu" panose="020B0502040204020203" pitchFamily="34" charset="0"/>
                <a:cs typeface="Pyidaungsu" panose="020B0502040204020203" pitchFamily="34" charset="0"/>
                <a:sym typeface="Century Gothic"/>
              </a:rPr>
              <a:t>က) ရေးသားထားသော အမှာစကားများသာ ပါဝင်ပြီး ခွဲခြားဆက်ဆံမှုဆိုင်ရာ အကြောင်းအရာ တစ်စုံတစ်ရာပါဝင်သည့် အလေ့အထများနှင့် အပြုအမူများ မပါဝင်ပါ။</a:t>
            </a:r>
            <a:r>
              <a:rPr lang="en-US" dirty="0">
                <a:latin typeface="Pyidaungsu" panose="020B0502040204020203" pitchFamily="34" charset="0"/>
                <a:cs typeface="Pyidaungsu" panose="020B0502040204020203" pitchFamily="34" charset="0"/>
                <a:sym typeface="Century Gothic"/>
              </a:rPr>
              <a:t> </a:t>
            </a:r>
          </a:p>
          <a:p>
            <a:pPr>
              <a:buClr>
                <a:srgbClr val="000000"/>
              </a:buClr>
              <a:buSzPts val="2400"/>
            </a:pPr>
            <a:r>
              <a:rPr lang="my-MM" dirty="0">
                <a:latin typeface="Pyidaungsu" panose="020B0502040204020203" pitchFamily="34" charset="0"/>
                <a:cs typeface="Pyidaungsu" panose="020B0502040204020203" pitchFamily="34" charset="0"/>
                <a:sym typeface="Century Gothic"/>
              </a:rPr>
              <a:t>ခ)    လူ</a:t>
            </a:r>
            <a:r>
              <a:rPr lang="my-MM" dirty="0">
                <a:latin typeface="Pyidaungsu" panose="020B0502040204020203" pitchFamily="34" charset="0"/>
                <a:cs typeface="Pyidaungsu" panose="020B0502040204020203" pitchFamily="34" charset="0"/>
              </a:rPr>
              <a:t>ပုဂ္ဂိုလ်တစ်ဦး သို့မဟုတ် လူအုပ်စု</a:t>
            </a:r>
            <a:r>
              <a:rPr lang="my-MM" dirty="0">
                <a:latin typeface="Pyidaungsu" panose="020B0502040204020203" pitchFamily="34" charset="0"/>
                <a:cs typeface="Pyidaungsu" panose="020B0502040204020203" pitchFamily="34" charset="0"/>
                <a:sym typeface="Century Gothic"/>
              </a:rPr>
              <a:t>၏ ‘ကာကွယ်ခံဝိသေသများ’ </a:t>
            </a:r>
            <a:r>
              <a:rPr lang="my-MM" dirty="0">
                <a:latin typeface="Pyidaungsu" panose="020B0502040204020203" pitchFamily="34" charset="0"/>
                <a:cs typeface="Pyidaungsu" panose="020B0502040204020203" pitchFamily="34" charset="0"/>
              </a:rPr>
              <a:t>အ</a:t>
            </a:r>
            <a:r>
              <a:rPr lang="my-MM" dirty="0">
                <a:latin typeface="Pyidaungsu" panose="020B0502040204020203" pitchFamily="34" charset="0"/>
                <a:cs typeface="Pyidaungsu" panose="020B0502040204020203" pitchFamily="34" charset="0"/>
                <a:sym typeface="Century Gothic"/>
              </a:rPr>
              <a:t>ပေါ် ရည်ညွှန်း၍ မ</a:t>
            </a:r>
            <a:r>
              <a:rPr lang="my-MM" dirty="0">
                <a:latin typeface="Pyidaungsu" panose="020B0502040204020203" pitchFamily="34" charset="0"/>
                <a:cs typeface="Pyidaungsu" panose="020B0502040204020203" pitchFamily="34" charset="0"/>
              </a:rPr>
              <a:t>လိုမုန်းထားသည့်၊ နှိမ့်ချဆက်ဆံသည့် အသုံးအနှုန်းများသုံးကာ တိုက်ခိုက် ဖော်ပြသည့် အပြော၊ အရေး၊ အပြုအမူစသည့် ဆက်သွယ်မှုအမျိုးမျိုးကို ရည်ညွှန်းသည်။</a:t>
            </a:r>
            <a:endParaRPr lang="en-US" dirty="0">
              <a:latin typeface="Pyidaungsu" panose="020B0502040204020203" pitchFamily="34" charset="0"/>
              <a:cs typeface="Pyidaungsu" panose="020B0502040204020203" pitchFamily="34" charset="0"/>
            </a:endParaRPr>
          </a:p>
          <a:p>
            <a:pPr lvl="0">
              <a:buClr>
                <a:srgbClr val="000000"/>
              </a:buClr>
              <a:buSzPts val="2400"/>
            </a:pPr>
            <a:r>
              <a:rPr lang="my-MM" dirty="0">
                <a:latin typeface="Pyidaungsu" panose="020B0502040204020203" pitchFamily="34" charset="0"/>
                <a:cs typeface="Pyidaungsu" panose="020B0502040204020203" pitchFamily="34" charset="0"/>
                <a:sym typeface="Century Gothic"/>
              </a:rPr>
              <a:t>ဂ)   </a:t>
            </a:r>
            <a:r>
              <a:rPr lang="my-MM" dirty="0">
                <a:latin typeface="Pyidaungsu" panose="020B0502040204020203" pitchFamily="34" charset="0"/>
                <a:ea typeface="Century Gothic"/>
                <a:cs typeface="Pyidaungsu" panose="020B0502040204020203" pitchFamily="34" charset="0"/>
                <a:sym typeface="Century Gothic"/>
              </a:rPr>
              <a:t>လက်ခံအသိအမှတ်ပြုမှု မရှိခြင်း (</a:t>
            </a:r>
            <a:r>
              <a:rPr lang="en-US" dirty="0">
                <a:latin typeface="Pyidaungsu" panose="020B0502040204020203" pitchFamily="34" charset="0"/>
                <a:ea typeface="Century Gothic"/>
                <a:cs typeface="Pyidaungsu" panose="020B0502040204020203" pitchFamily="34" charset="0"/>
                <a:sym typeface="Century Gothic"/>
              </a:rPr>
              <a:t>Intolerance</a:t>
            </a:r>
            <a:r>
              <a:rPr lang="my-MM" dirty="0">
                <a:latin typeface="Pyidaungsu" panose="020B0502040204020203" pitchFamily="34" charset="0"/>
                <a:ea typeface="Century Gothic"/>
                <a:cs typeface="Pyidaungsu" panose="020B0502040204020203" pitchFamily="34" charset="0"/>
                <a:sym typeface="Century Gothic"/>
              </a:rPr>
              <a:t>)၊</a:t>
            </a:r>
            <a:r>
              <a:rPr lang="my-MM" dirty="0">
                <a:latin typeface="Pyidaungsu" panose="020B0502040204020203" pitchFamily="34" charset="0"/>
                <a:ea typeface="Century Gothic"/>
                <a:cs typeface="Pyidaungsu" panose="020B0502040204020203" pitchFamily="34" charset="0"/>
                <a:sym typeface="Arial"/>
              </a:rPr>
              <a:t> </a:t>
            </a:r>
            <a:r>
              <a:rPr lang="my-MM" dirty="0">
                <a:latin typeface="Pyidaungsu" panose="020B0502040204020203" pitchFamily="34" charset="0"/>
                <a:ea typeface="Century Gothic"/>
                <a:cs typeface="Pyidaungsu" panose="020B0502040204020203" pitchFamily="34" charset="0"/>
                <a:sym typeface="Century Gothic"/>
              </a:rPr>
              <a:t>နှိမ့်ချဆက်ဆံခြင်း၊</a:t>
            </a:r>
            <a:r>
              <a:rPr lang="my-MM" dirty="0">
                <a:latin typeface="Pyidaungsu" panose="020B0502040204020203" pitchFamily="34" charset="0"/>
                <a:ea typeface="Century Gothic"/>
                <a:cs typeface="Pyidaungsu" panose="020B0502040204020203" pitchFamily="34" charset="0"/>
                <a:sym typeface="Arial"/>
              </a:rPr>
              <a:t> </a:t>
            </a:r>
            <a:r>
              <a:rPr lang="my-MM" dirty="0">
                <a:latin typeface="Pyidaungsu" panose="020B0502040204020203" pitchFamily="34" charset="0"/>
                <a:ea typeface="Arial"/>
                <a:cs typeface="Pyidaungsu" panose="020B0502040204020203" pitchFamily="34" charset="0"/>
                <a:sym typeface="Arial"/>
              </a:rPr>
              <a:t>ခွဲခြားဆက်ဆံမှုနှင့် </a:t>
            </a:r>
            <a:r>
              <a:rPr lang="my-MM" dirty="0">
                <a:latin typeface="Pyidaungsu" panose="020B0502040204020203" pitchFamily="34" charset="0"/>
                <a:cs typeface="Pyidaungsu" panose="020B0502040204020203" pitchFamily="34" charset="0"/>
                <a:sym typeface="Century Gothic"/>
              </a:rPr>
              <a:t>လူဟူ၍ အမြင်လက်ခံမှု မရှိတော့သော စိတ်ထားအမြင်များကို ထင်ဟပ်ဖော်ပြသည့် အကြမ်းဖက်သော၊ ရန်လိုသော သို့မဟုတ် ခွဲခြားဆက်ဆံသော ပြောဆိုဆက်ဆံပုံ သို့မဟုတ် အပြုအမူကို ရည်ညွှန်းသည်။</a:t>
            </a:r>
            <a:endParaRPr lang="en-US" b="0" i="0" u="none" strike="noStrike" cap="none" dirty="0">
              <a:latin typeface="Pyidaungsu" panose="020B0502040204020203" pitchFamily="34" charset="0"/>
              <a:ea typeface="Century Gothic"/>
              <a:cs typeface="Pyidaungsu" panose="020B0502040204020203" pitchFamily="34" charset="0"/>
              <a:sym typeface="Century Gothic"/>
            </a:endParaRPr>
          </a:p>
          <a:p>
            <a:pPr lvl="0">
              <a:spcBef>
                <a:spcPts val="600"/>
              </a:spcBef>
              <a:buClr>
                <a:srgbClr val="000000"/>
              </a:buClr>
              <a:buSzPts val="2400"/>
            </a:pPr>
            <a:r>
              <a:rPr lang="my-MM" dirty="0">
                <a:latin typeface="Pyidaungsu" panose="020B0502040204020203" pitchFamily="34" charset="0"/>
                <a:ea typeface="Arial"/>
                <a:cs typeface="Pyidaungsu" panose="020B0502040204020203" pitchFamily="34" charset="0"/>
                <a:sym typeface="Century Gothic"/>
              </a:rPr>
              <a:t>ဃ)   </a:t>
            </a:r>
            <a:r>
              <a:rPr lang="my-MM" dirty="0">
                <a:latin typeface="Pyidaungsu" panose="020B0502040204020203" pitchFamily="34" charset="0"/>
                <a:cs typeface="Pyidaungsu" panose="020B0502040204020203" pitchFamily="34" charset="0"/>
                <a:sym typeface="Arial"/>
              </a:rPr>
              <a:t>(ဆိုးရွားပြင်းထန်သော ချိုးဖောက်မှုများကိုပင်) ဂရုမစိုက်လျစ်လျူရှုမှု၊ </a:t>
            </a:r>
            <a:r>
              <a:rPr lang="my-MM" dirty="0">
                <a:latin typeface="Pyidaungsu" panose="020B0502040204020203" pitchFamily="34" charset="0"/>
                <a:cs typeface="Pyidaungsu" panose="020B0502040204020203" pitchFamily="34" charset="0"/>
                <a:sym typeface="Century Gothic"/>
              </a:rPr>
              <a:t>ပြင်းပြင်းထန်ထန် မလိုမုန်းထားမှု၊ ရန်လိုမှု၊</a:t>
            </a:r>
            <a:r>
              <a:rPr lang="my-MM" dirty="0">
                <a:latin typeface="Pyidaungsu" panose="020B0502040204020203" pitchFamily="34" charset="0"/>
                <a:cs typeface="Pyidaungsu" panose="020B0502040204020203" pitchFamily="34" charset="0"/>
                <a:sym typeface="Arial"/>
              </a:rPr>
              <a:t> </a:t>
            </a:r>
            <a:r>
              <a:rPr lang="my-MM" dirty="0">
                <a:latin typeface="Pyidaungsu" panose="020B0502040204020203" pitchFamily="34" charset="0"/>
                <a:cs typeface="Pyidaungsu" panose="020B0502040204020203" pitchFamily="34" charset="0"/>
                <a:sym typeface="Century Gothic"/>
              </a:rPr>
              <a:t>အမုန်းဖြင့် ခွဲခြားဆက်ဆံမှု၊ အန္တရာယ်ဖြစ်စေသည့် အယူအစွဲများနှင့် တစ်ဖက်သတ်အမြင်များကို အသားပေးသည်။</a:t>
            </a:r>
            <a:endParaRPr lang="en-US" dirty="0">
              <a:latin typeface="Pyidaungsu" panose="020B0502040204020203" pitchFamily="34" charset="0"/>
              <a:cs typeface="Pyidaungsu" panose="020B0502040204020203" pitchFamily="34" charset="0"/>
              <a:sym typeface="Century Gothic"/>
            </a:endParaRPr>
          </a:p>
          <a:p>
            <a:pPr lvl="0">
              <a:buClr>
                <a:srgbClr val="000000"/>
              </a:buClr>
              <a:buSzPts val="2400"/>
            </a:pPr>
            <a:r>
              <a:rPr lang="my-MM" dirty="0">
                <a:latin typeface="Pyidaungsu" panose="020B0502040204020203" pitchFamily="34" charset="0"/>
                <a:cs typeface="Pyidaungsu" panose="020B0502040204020203" pitchFamily="34" charset="0"/>
              </a:rPr>
              <a:t>င)   လူ့အဖွဲ့အစည်းအတွင်းမှ ယုံကြည်မှုကို ဆုတ်ယုတ်လျော့ပါးစေခြင်း၊ လူထုပေါင်းစည်းမှုကို လျော့ပါးလာစေခြင်း နှင့် လူမှုရေးအနှောင်အဖွဲ့များကို ပျက်စီးစေခြင်းဖြင့် ပဋိပက္ခကို အစပျိုးပေးနိုင်သည်။</a:t>
            </a:r>
            <a:endParaRPr lang="en-US" b="0" i="0" u="none" strike="noStrike" cap="none" dirty="0">
              <a:latin typeface="Pyidaungsu" panose="020B0502040204020203" pitchFamily="34" charset="0"/>
              <a:ea typeface="Arial"/>
              <a:cs typeface="Pyidaungsu" panose="020B0502040204020203" pitchFamily="34" charset="0"/>
              <a:sym typeface="Arial"/>
            </a:endParaRPr>
          </a:p>
          <a:p>
            <a:pPr marL="700087" indent="-342900" algn="l">
              <a:buFont typeface="Wingdings" panose="05000000000000000000" pitchFamily="2" charset="2"/>
              <a:buChar char="Ø"/>
            </a:pPr>
            <a:endParaRPr lang="en-US"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22073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339634" y="930848"/>
            <a:ext cx="11011988" cy="41923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800"/>
              <a:buFont typeface="Arial"/>
              <a:buNone/>
              <a:tabLst/>
              <a:defRPr/>
            </a:pPr>
            <a:r>
              <a:rPr kumimoji="0" lang="my-MM" sz="2200" b="1" i="0" u="none" strike="noStrike" kern="1200" cap="none" spc="0" normalizeH="0" baseline="0" noProof="0" dirty="0">
                <a:ln>
                  <a:noFill/>
                </a:ln>
                <a:solidFill>
                  <a:prstClr val="black"/>
                </a:solidFill>
                <a:effectLst/>
                <a:uLnTx/>
                <a:uFillTx/>
                <a:latin typeface="Pyidaungsu" panose="020B0502040204020203" pitchFamily="34" charset="0"/>
                <a:ea typeface="Calibri"/>
                <a:cs typeface="Pyidaungsu" panose="020B0502040204020203" pitchFamily="34" charset="0"/>
                <a:sym typeface="Calibri"/>
              </a:rPr>
              <a:t>သင့်လျော်သော စကားလုံးများကို အသုံးပြုပြီး ကွက်လပ်များကို ဖြည့်စွက်ပါ။</a:t>
            </a:r>
            <a:r>
              <a:rPr kumimoji="0" lang="en-US" sz="2200" b="1" i="0" u="none" strike="noStrike" kern="1200" cap="none" spc="0" normalizeH="0" baseline="0" noProof="0" dirty="0">
                <a:ln>
                  <a:noFill/>
                </a:ln>
                <a:solidFill>
                  <a:prstClr val="black"/>
                </a:solidFill>
                <a:effectLst/>
                <a:uLnTx/>
                <a:uFillTx/>
                <a:latin typeface="Pyidaungsu" panose="020B0502040204020203" pitchFamily="34" charset="0"/>
                <a:ea typeface="Calibri"/>
                <a:cs typeface="Pyidaungsu" panose="020B0502040204020203" pitchFamily="34" charset="0"/>
                <a:sym typeface="Calibri"/>
              </a:rPr>
              <a:t> </a:t>
            </a:r>
          </a:p>
        </p:txBody>
      </p:sp>
      <p:sp>
        <p:nvSpPr>
          <p:cNvPr id="229" name="Google Shape;229;p11"/>
          <p:cNvSpPr txBox="1">
            <a:spLocks noGrp="1"/>
          </p:cNvSpPr>
          <p:nvPr>
            <p:ph type="ctrTitle"/>
          </p:nvPr>
        </p:nvSpPr>
        <p:spPr>
          <a:xfrm>
            <a:off x="420894" y="138730"/>
            <a:ext cx="11350193" cy="455408"/>
          </a:xfrm>
          <a:prstGeom prst="rect">
            <a:avLst/>
          </a:prstGeom>
          <a:noFill/>
          <a:ln>
            <a:noFill/>
          </a:ln>
        </p:spPr>
        <p:txBody>
          <a:bodyPr spcFirstLastPara="1" wrap="square" lIns="0" tIns="0" rIns="0" bIns="0" anchor="ctr" anchorCtr="0">
            <a:noAutofit/>
          </a:bodyPr>
          <a:lstStyle/>
          <a:p>
            <a:pPr lvl="0"/>
            <a:r>
              <a:rPr lang="my-MM" sz="2800" b="1" dirty="0">
                <a:latin typeface="Pyidaungsu" panose="020B0502040204020203" pitchFamily="34" charset="0"/>
                <a:cs typeface="Pyidaungsu" panose="020B0502040204020203" pitchFamily="34" charset="0"/>
              </a:rPr>
              <a:t>လုပ်ငန်း ၂</a:t>
            </a:r>
            <a:endParaRPr sz="2800" b="1" dirty="0"/>
          </a:p>
        </p:txBody>
      </p:sp>
      <p:sp>
        <p:nvSpPr>
          <p:cNvPr id="2" name="TextBox 1">
            <a:extLst>
              <a:ext uri="{FF2B5EF4-FFF2-40B4-BE49-F238E27FC236}">
                <a16:creationId xmlns:a16="http://schemas.microsoft.com/office/drawing/2014/main" id="{7B25FA5C-FD68-E9E1-9701-C0F66060F6F0}"/>
              </a:ext>
            </a:extLst>
          </p:cNvPr>
          <p:cNvSpPr txBox="1"/>
          <p:nvPr/>
        </p:nvSpPr>
        <p:spPr>
          <a:xfrm>
            <a:off x="618186" y="1539417"/>
            <a:ext cx="11011437" cy="3093154"/>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my-MM" i="0" u="none" strike="noStrike" kern="1200" cap="none" spc="0" normalizeH="0" baseline="0" noProof="0" dirty="0">
                <a:ln>
                  <a:noFill/>
                </a:ln>
                <a:effectLst/>
                <a:uLnTx/>
                <a:uFillTx/>
                <a:latin typeface="Pyidaungsu" panose="020B0502040204020203" pitchFamily="34" charset="0"/>
                <a:cs typeface="Pyidaungsu" panose="020B0502040204020203" pitchFamily="34" charset="0"/>
              </a:rPr>
              <a:t>၁။</a:t>
            </a:r>
            <a:r>
              <a:rPr kumimoji="0" lang="my-MM" i="0" u="none" strike="noStrike" kern="1200" cap="none" spc="0" normalizeH="0" noProof="0" dirty="0">
                <a:ln>
                  <a:noFill/>
                </a:ln>
                <a:effectLst/>
                <a:uLnTx/>
                <a:uFillTx/>
                <a:latin typeface="Pyidaungsu" panose="020B0502040204020203" pitchFamily="34" charset="0"/>
                <a:cs typeface="Pyidaungsu" panose="020B0502040204020203" pitchFamily="34" charset="0"/>
              </a:rPr>
              <a:t>   </a:t>
            </a:r>
            <a:r>
              <a:rPr kumimoji="0" lang="my-MM" i="0" u="none" strike="noStrike" kern="1200" cap="none" spc="0" normalizeH="0" baseline="0" noProof="0" dirty="0">
                <a:ln>
                  <a:noFill/>
                </a:ln>
                <a:effectLst/>
                <a:uLnTx/>
                <a:uFillTx/>
                <a:latin typeface="Pyidaungsu" panose="020B0502040204020203" pitchFamily="34" charset="0"/>
                <a:cs typeface="Pyidaungsu" panose="020B0502040204020203" pitchFamily="34" charset="0"/>
              </a:rPr>
              <a:t>လူမျိုး၊ ဂျန်ဒါ (ကျား-မရေးရာ)၊ ကိုးကွယ်သည့်ဘာသာ၊ နိုင်ငံသားဖြစ်မှု၊</a:t>
            </a:r>
            <a:r>
              <a:rPr kumimoji="0" lang="my-MM" i="0" u="none" strike="noStrike" kern="1200" cap="none" spc="0" normalizeH="0" noProof="0" dirty="0">
                <a:ln>
                  <a:noFill/>
                </a:ln>
                <a:effectLst/>
                <a:uLnTx/>
                <a:uFillTx/>
                <a:latin typeface="Pyidaungsu" panose="020B0502040204020203" pitchFamily="34" charset="0"/>
                <a:cs typeface="Pyidaungsu" panose="020B0502040204020203" pitchFamily="34" charset="0"/>
              </a:rPr>
              <a:t> အသားအရောင်</a:t>
            </a:r>
            <a:r>
              <a:rPr lang="my-MM" dirty="0">
                <a:latin typeface="Pyidaungsu" panose="020B0502040204020203" pitchFamily="34" charset="0"/>
                <a:cs typeface="Pyidaungsu" panose="020B0502040204020203" pitchFamily="34" charset="0"/>
              </a:rPr>
              <a:t> အစရှိသည်တို့ အားလုံးကို</a:t>
            </a:r>
            <a:r>
              <a:rPr kumimoji="0" lang="en-US" i="0" u="none" strike="noStrike" kern="1200" cap="none" spc="0" normalizeH="0" baseline="0" noProof="0" dirty="0">
                <a:ln>
                  <a:noFill/>
                </a:ln>
                <a:effectLst/>
                <a:uLnTx/>
                <a:uFillTx/>
                <a:latin typeface="Pyidaungsu" panose="020B0502040204020203" pitchFamily="34" charset="0"/>
                <a:cs typeface="Pyidaungsu" panose="020B0502040204020203" pitchFamily="34" charset="0"/>
              </a:rPr>
              <a:t> </a:t>
            </a:r>
            <a:r>
              <a:rPr kumimoji="0" lang="my-MM" i="0" u="none" strike="noStrike" kern="1200" cap="none" spc="0" normalizeH="0" baseline="0" noProof="0" dirty="0">
                <a:ln>
                  <a:noFill/>
                </a:ln>
                <a:effectLst/>
                <a:uLnTx/>
                <a:uFillTx/>
                <a:latin typeface="Pyidaungsu" panose="020B0502040204020203" pitchFamily="34" charset="0"/>
                <a:cs typeface="Pyidaungsu" panose="020B0502040204020203" pitchFamily="34" charset="0"/>
              </a:rPr>
              <a:t>             </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 ဟု သတ်မှတ်ယူဆသည်။</a:t>
            </a:r>
            <a:endParaRPr kumimoji="0" lang="en-US" i="0" u="none" strike="noStrike" kern="1200" cap="none" spc="0" normalizeH="0" baseline="0" noProof="0" dirty="0">
              <a:ln>
                <a:noFill/>
              </a:ln>
              <a:effectLst/>
              <a:uLnTx/>
              <a:uFillTx/>
              <a:latin typeface="Pyidaungsu" panose="020B0502040204020203" pitchFamily="34" charset="0"/>
              <a:cs typeface="Pyidaungsu" panose="020B0502040204020203" pitchFamily="34" charset="0"/>
            </a:endParaRPr>
          </a:p>
          <a:p>
            <a:pPr lvl="0">
              <a:spcBef>
                <a:spcPts val="600"/>
              </a:spcBef>
              <a:buClr>
                <a:srgbClr val="000000"/>
              </a:buClr>
              <a:buSzPts val="2400"/>
            </a:pPr>
            <a:r>
              <a:rPr lang="my-MM" dirty="0">
                <a:latin typeface="Pyidaungsu" panose="020B0502040204020203" pitchFamily="34" charset="0"/>
                <a:ea typeface="Century Gothic"/>
                <a:cs typeface="Pyidaungsu" panose="020B0502040204020203" pitchFamily="34" charset="0"/>
                <a:sym typeface="Century Gothic"/>
              </a:rPr>
              <a:t>၂။   အမုန်းစကားသည် </a:t>
            </a:r>
            <a:r>
              <a:rPr lang="en-US" dirty="0">
                <a:latin typeface="Pyidaungsu" panose="020B0502040204020203" pitchFamily="34" charset="0"/>
                <a:ea typeface="Century Gothic"/>
                <a:cs typeface="Pyidaungsu" panose="020B0502040204020203" pitchFamily="34" charset="0"/>
                <a:sym typeface="Century Gothic"/>
              </a:rPr>
              <a:t>--------------------</a:t>
            </a:r>
            <a:r>
              <a:rPr lang="my-MM" dirty="0">
                <a:latin typeface="Pyidaungsu" panose="020B0502040204020203" pitchFamily="34" charset="0"/>
                <a:ea typeface="Century Gothic"/>
                <a:cs typeface="Pyidaungsu" panose="020B0502040204020203" pitchFamily="34" charset="0"/>
                <a:sym typeface="Century Gothic"/>
              </a:rPr>
              <a:t> ၊ အယူအစွဲ၊ ဒေါသနှင့် အချို့အခြေအနေများတွင် “အခြားသူ / တစ်ဖက်အုပ်စု”ဟု မြင်သည့်သူများကို ကြောက်ရွံ့စိတ်ကြောင့် ဖြစ်ပွားသည်။</a:t>
            </a:r>
            <a:r>
              <a:rPr lang="en-US" i="0" u="none" strike="noStrike" cap="none" dirty="0">
                <a:latin typeface="Pyidaungsu" panose="020B0502040204020203" pitchFamily="34" charset="0"/>
                <a:ea typeface="Century Gothic"/>
                <a:cs typeface="Pyidaungsu" panose="020B0502040204020203" pitchFamily="34" charset="0"/>
                <a:sym typeface="Century Gothic"/>
              </a:rPr>
              <a:t>   </a:t>
            </a:r>
          </a:p>
          <a:p>
            <a:pPr lvl="0">
              <a:spcBef>
                <a:spcPts val="600"/>
              </a:spcBef>
              <a:buClr>
                <a:srgbClr val="000000"/>
              </a:buClr>
              <a:buSzPts val="2400"/>
            </a:pPr>
            <a:r>
              <a:rPr lang="my-MM" dirty="0">
                <a:latin typeface="Pyidaungsu" panose="020B0502040204020203" pitchFamily="34" charset="0"/>
                <a:ea typeface="Century Gothic"/>
                <a:cs typeface="Pyidaungsu" panose="020B0502040204020203" pitchFamily="34" charset="0"/>
                <a:sym typeface="Century Gothic"/>
              </a:rPr>
              <a:t>၃။   အမုန်းစကားသည် အာဏာလုပ်ပိုင်ခွင့်များ စီးဆင်းတည်ရှိပုံများတွင် အမြစ်တွယ်နေသည့် </a:t>
            </a:r>
            <a:r>
              <a:rPr lang="en-US" dirty="0">
                <a:latin typeface="Pyidaungsu" panose="020B0502040204020203" pitchFamily="34" charset="0"/>
                <a:ea typeface="Century Gothic"/>
                <a:cs typeface="Pyidaungsu" panose="020B0502040204020203" pitchFamily="34" charset="0"/>
                <a:sym typeface="Century Gothic"/>
              </a:rPr>
              <a:t>-------------------</a:t>
            </a:r>
            <a:r>
              <a:rPr lang="my-MM" dirty="0">
                <a:latin typeface="Pyidaungsu" panose="020B0502040204020203" pitchFamily="34" charset="0"/>
                <a:ea typeface="Century Gothic"/>
                <a:cs typeface="Pyidaungsu" panose="020B0502040204020203" pitchFamily="34" charset="0"/>
                <a:sym typeface="Century Gothic"/>
              </a:rPr>
              <a:t>- ၊ ယဉ်ကျေးမှုနှင့် လူမှုရေးအခြေအနေများဖြင့် ပုံပေါ်တည်ရှိစေသော အတွေးရလဒ်ပုံစံများဖြစ်ပေါ်စေသည်။</a:t>
            </a:r>
          </a:p>
          <a:p>
            <a:pPr lvl="0">
              <a:spcBef>
                <a:spcPts val="600"/>
              </a:spcBef>
              <a:buClr>
                <a:srgbClr val="000000"/>
              </a:buClr>
              <a:buSzPts val="2400"/>
            </a:pPr>
            <a:r>
              <a:rPr lang="my-MM" i="0" u="none" strike="noStrike" cap="none" dirty="0">
                <a:latin typeface="Pyidaungsu" panose="020B0502040204020203" pitchFamily="34" charset="0"/>
                <a:ea typeface="Century Gothic"/>
                <a:cs typeface="Pyidaungsu" panose="020B0502040204020203" pitchFamily="34" charset="0"/>
                <a:sym typeface="Century Gothic"/>
              </a:rPr>
              <a:t>၄။   </a:t>
            </a:r>
            <a:r>
              <a:rPr lang="my-MM" dirty="0">
                <a:latin typeface="Pyidaungsu" panose="020B0502040204020203" pitchFamily="34" charset="0"/>
                <a:cs typeface="Pyidaungsu" panose="020B0502040204020203" pitchFamily="34" charset="0"/>
              </a:rPr>
              <a:t>လူပုဂ္ဂိုလ်တစ်ဦးချင်း၊ လူ့အဖွဲ့အစည်းများအနေဖြင့် အမုန်းစကားကို တိုက်ဖျက်ချေမှုန်းနိုင်သည့် လုပ်ဆောင်ချက်များတွင် </a:t>
            </a:r>
            <a:r>
              <a:rPr lang="en-US" i="0" u="none" strike="noStrike" cap="none" dirty="0">
                <a:latin typeface="Pyidaungsu" panose="020B0502040204020203" pitchFamily="34" charset="0"/>
                <a:ea typeface="Century Gothic"/>
                <a:cs typeface="Pyidaungsu" panose="020B0502040204020203" pitchFamily="34" charset="0"/>
                <a:sym typeface="Century Gothic"/>
              </a:rPr>
              <a:t>-----------------------</a:t>
            </a:r>
            <a:r>
              <a:rPr lang="my-MM" i="0" u="none" strike="noStrike" cap="none" dirty="0">
                <a:latin typeface="Pyidaungsu" panose="020B0502040204020203" pitchFamily="34" charset="0"/>
                <a:ea typeface="Century Gothic"/>
                <a:cs typeface="Pyidaungsu" panose="020B0502040204020203" pitchFamily="34" charset="0"/>
                <a:sym typeface="Century Gothic"/>
              </a:rPr>
              <a:t> ၊ </a:t>
            </a:r>
            <a:r>
              <a:rPr lang="my-MM" dirty="0">
                <a:latin typeface="Pyidaungsu" panose="020B0502040204020203" pitchFamily="34" charset="0"/>
                <a:cs typeface="Pyidaungsu" panose="020B0502040204020203" pitchFamily="34" charset="0"/>
              </a:rPr>
              <a:t>တန်ပြန် အယူအဆ ရှုထောင့် တွေးခေါ်ပုံများပါဝင်သည့် ဇာတ်လမ်းကောင်းများ ဖန်တီးခြင်း၊</a:t>
            </a:r>
            <a:r>
              <a:rPr lang="en-US" i="0" u="none" strike="noStrike" cap="none" dirty="0">
                <a:latin typeface="Pyidaungsu" panose="020B0502040204020203" pitchFamily="34" charset="0"/>
                <a:ea typeface="Century Gothic"/>
                <a:cs typeface="Pyidaungsu" panose="020B0502040204020203" pitchFamily="34" charset="0"/>
                <a:sym typeface="Century Gothic"/>
              </a:rPr>
              <a:t> </a:t>
            </a:r>
            <a:r>
              <a:rPr lang="my-MM" dirty="0">
                <a:latin typeface="Pyidaungsu" panose="020B0502040204020203" pitchFamily="34" charset="0"/>
                <a:ea typeface="Arial"/>
                <a:cs typeface="Pyidaungsu" panose="020B0502040204020203" pitchFamily="34" charset="0"/>
                <a:sym typeface="Century Gothic"/>
              </a:rPr>
              <a:t>စည်းမျဉ်းဥပဒေများကို ထိန်းညှိသည့် လုပ်ထုံးလုပ်နည်းများ ချမှတ်ရေးဆွဲခြင်းနှင့် </a:t>
            </a:r>
            <a:r>
              <a:rPr lang="en-US" i="0" u="none" strike="noStrike" cap="none" dirty="0">
                <a:latin typeface="Pyidaungsu" panose="020B0502040204020203" pitchFamily="34" charset="0"/>
                <a:ea typeface="Century Gothic"/>
                <a:cs typeface="Pyidaungsu" panose="020B0502040204020203" pitchFamily="34" charset="0"/>
                <a:sym typeface="Century Gothic"/>
              </a:rPr>
              <a:t> </a:t>
            </a:r>
            <a:r>
              <a:rPr lang="my-MM" dirty="0">
                <a:latin typeface="Pyidaungsu" panose="020B0502040204020203" pitchFamily="34" charset="0"/>
                <a:cs typeface="Pyidaungsu" panose="020B0502040204020203" pitchFamily="34" charset="0"/>
              </a:rPr>
              <a:t>အတတ်ပညာဆိုင်ရာ </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 အားဖြင့် မိမိကိုယ်ကို စည်းမျဉ်းသတ်မှတ်လိုက်နာခြင်းများ ပါဝင်သည်။</a:t>
            </a:r>
            <a:endParaRPr kumimoji="0" lang="en-US" i="0" u="none" strike="noStrike" kern="1200" cap="none" spc="0" normalizeH="0" baseline="0" noProof="0" dirty="0">
              <a:ln>
                <a:noFill/>
              </a:ln>
              <a:effectLst/>
              <a:uLnTx/>
              <a:uFillTx/>
              <a:latin typeface="Pyidaungsu" panose="020B0502040204020203" pitchFamily="34" charset="0"/>
              <a:cs typeface="Pyidaungsu" panose="020B0502040204020203" pitchFamily="34" charset="0"/>
            </a:endParaRPr>
          </a:p>
        </p:txBody>
      </p:sp>
      <p:sp>
        <p:nvSpPr>
          <p:cNvPr id="5" name="TextBox 4">
            <a:extLst>
              <a:ext uri="{FF2B5EF4-FFF2-40B4-BE49-F238E27FC236}">
                <a16:creationId xmlns:a16="http://schemas.microsoft.com/office/drawing/2014/main" id="{13ABBEC2-091B-9E87-6EA8-C13E9BA66E16}"/>
              </a:ext>
            </a:extLst>
          </p:cNvPr>
          <p:cNvSpPr txBox="1"/>
          <p:nvPr/>
        </p:nvSpPr>
        <p:spPr>
          <a:xfrm>
            <a:off x="1137005" y="5718919"/>
            <a:ext cx="2920350" cy="45720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ဖယ်ကြဉ်မှုရှိသော အတွေး</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7" name="TextBox 6">
            <a:extLst>
              <a:ext uri="{FF2B5EF4-FFF2-40B4-BE49-F238E27FC236}">
                <a16:creationId xmlns:a16="http://schemas.microsoft.com/office/drawing/2014/main" id="{85EDB95D-1C04-4AF5-A425-667E0D05D8FE}"/>
              </a:ext>
            </a:extLst>
          </p:cNvPr>
          <p:cNvSpPr txBox="1"/>
          <p:nvPr/>
        </p:nvSpPr>
        <p:spPr>
          <a:xfrm>
            <a:off x="7084099" y="5076657"/>
            <a:ext cx="2746003" cy="45720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နိုင်ငံရေးအတွေးအမြင်များ</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8" name="TextBox 7">
            <a:extLst>
              <a:ext uri="{FF2B5EF4-FFF2-40B4-BE49-F238E27FC236}">
                <a16:creationId xmlns:a16="http://schemas.microsoft.com/office/drawing/2014/main" id="{B4C1ABE9-E14D-D838-817C-793982D8F9D9}"/>
              </a:ext>
            </a:extLst>
          </p:cNvPr>
          <p:cNvSpPr txBox="1"/>
          <p:nvPr/>
        </p:nvSpPr>
        <p:spPr>
          <a:xfrm>
            <a:off x="4361896" y="5718919"/>
            <a:ext cx="3854824" cy="45720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y-MM" sz="2000" dirty="0">
                <a:latin typeface="Pyidaungsu" panose="020B0502040204020203" pitchFamily="34" charset="0"/>
                <a:cs typeface="Pyidaungsu" panose="020B0502040204020203" pitchFamily="34" charset="0"/>
              </a:rPr>
              <a:t>ကျင့်ဝတ်စံနှုန်းများ (</a:t>
            </a:r>
            <a:r>
              <a:rPr lang="en-US" sz="2000" dirty="0">
                <a:latin typeface="Pyidaungsu" panose="020B0502040204020203" pitchFamily="34" charset="0"/>
                <a:cs typeface="Pyidaungsu" panose="020B0502040204020203" pitchFamily="34" charset="0"/>
              </a:rPr>
              <a:t>codes of ethics</a:t>
            </a:r>
            <a:r>
              <a:rPr lang="my-MM" sz="2000" dirty="0">
                <a:latin typeface="Pyidaungsu" panose="020B0502040204020203" pitchFamily="34" charset="0"/>
                <a:cs typeface="Pyidaungsu" panose="020B0502040204020203" pitchFamily="34" charset="0"/>
              </a:rPr>
              <a:t>)</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9" name="TextBox 8">
            <a:extLst>
              <a:ext uri="{FF2B5EF4-FFF2-40B4-BE49-F238E27FC236}">
                <a16:creationId xmlns:a16="http://schemas.microsoft.com/office/drawing/2014/main" id="{C0B66885-BD79-DC0C-9DAB-5EE3E48CFA0D}"/>
              </a:ext>
            </a:extLst>
          </p:cNvPr>
          <p:cNvSpPr txBox="1"/>
          <p:nvPr/>
        </p:nvSpPr>
        <p:spPr>
          <a:xfrm>
            <a:off x="8521261" y="5728993"/>
            <a:ext cx="2666689" cy="45720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ကာကွယ်ခံဝိသေသများ</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10" name="TextBox 9">
            <a:extLst>
              <a:ext uri="{FF2B5EF4-FFF2-40B4-BE49-F238E27FC236}">
                <a16:creationId xmlns:a16="http://schemas.microsoft.com/office/drawing/2014/main" id="{B61E8431-28B8-8A0A-17CC-A13508879F7A}"/>
              </a:ext>
            </a:extLst>
          </p:cNvPr>
          <p:cNvSpPr txBox="1"/>
          <p:nvPr/>
        </p:nvSpPr>
        <p:spPr>
          <a:xfrm>
            <a:off x="2043946" y="5049767"/>
            <a:ext cx="4589929" cy="40011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y-MM" sz="2000" dirty="0">
                <a:latin typeface="Pyidaungsu" panose="020B0502040204020203" pitchFamily="34" charset="0"/>
                <a:ea typeface="Century Gothic"/>
                <a:cs typeface="Pyidaungsu" panose="020B0502040204020203" pitchFamily="34" charset="0"/>
                <a:sym typeface="Century Gothic"/>
              </a:rPr>
              <a:t>မှန်ကန်မှု</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စစ်ဆေးခြင်း (</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fact-checking</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42277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၃</a:t>
            </a:r>
            <a:endParaRPr lang="en-US" dirty="0">
              <a:latin typeface="+mn-lt"/>
            </a:endParaRPr>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3" name="Google Shape;238;p10">
            <a:extLst>
              <a:ext uri="{FF2B5EF4-FFF2-40B4-BE49-F238E27FC236}">
                <a16:creationId xmlns:a16="http://schemas.microsoft.com/office/drawing/2014/main" id="{1A06660D-5C30-8728-1FCB-5AE5453AE774}"/>
              </a:ext>
            </a:extLst>
          </p:cNvPr>
          <p:cNvSpPr txBox="1"/>
          <p:nvPr/>
        </p:nvSpPr>
        <p:spPr>
          <a:xfrm>
            <a:off x="564604" y="1003487"/>
            <a:ext cx="11034602" cy="5133359"/>
          </a:xfrm>
          <a:prstGeom prst="rect">
            <a:avLst/>
          </a:prstGeom>
          <a:noFill/>
          <a:ln>
            <a:noFill/>
          </a:ln>
        </p:spPr>
        <p:txBody>
          <a:bodyPr spcFirstLastPara="1" wrap="square" lIns="0" tIns="0" rIns="0" bIns="0" anchor="t" anchorCtr="0">
            <a:noAutofit/>
          </a:bodyPr>
          <a:lstStyle/>
          <a:p>
            <a:pPr lvl="0">
              <a:buClr>
                <a:srgbClr val="000000"/>
              </a:buClr>
              <a:buSzPts val="2400"/>
              <a:defRPr/>
            </a:pPr>
            <a:r>
              <a:rPr lang="my-MM" sz="2000" b="1" i="1" dirty="0">
                <a:latin typeface="Pyidaungsu" panose="020B0502040204020203" pitchFamily="34" charset="0"/>
                <a:cs typeface="Pyidaungsu" panose="020B0502040204020203" pitchFamily="34" charset="0"/>
                <a:sym typeface="Century Gothic"/>
              </a:rPr>
              <a:t>အောက်ပါဖော်ပြချက်များမှ မှန်ကန်သည်များအားလုံးကို ရွေးချယ်ပါ။</a:t>
            </a:r>
          </a:p>
          <a:p>
            <a:pPr lvl="0">
              <a:buClr>
                <a:srgbClr val="000000"/>
              </a:buClr>
              <a:buSzPts val="2400"/>
              <a:defRPr/>
            </a:pPr>
            <a:endParaRPr kumimoji="0" lang="en-US" sz="2000" b="1" i="1" u="none" strike="noStrike" kern="1200" cap="none" spc="0" normalizeH="0" baseline="0" noProof="0" dirty="0">
              <a:ln>
                <a:noFill/>
              </a:ln>
              <a:effectLst/>
              <a:uLnTx/>
              <a:uFillTx/>
              <a:latin typeface="Pyidaungsu" panose="020B0502040204020203" pitchFamily="34" charset="0"/>
              <a:cs typeface="Pyidaungsu" panose="020B0502040204020203" pitchFamily="34" charset="0"/>
              <a:sym typeface="Century Gothic"/>
            </a:endParaRPr>
          </a:p>
          <a:p>
            <a:pPr marL="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r>
              <a:rPr kumimoji="0" lang="my-MM" sz="2000" b="1" i="1" u="none" strike="noStrike" kern="1200" cap="none" spc="0" normalizeH="0" baseline="0" noProof="0" dirty="0">
                <a:ln>
                  <a:noFill/>
                </a:ln>
                <a:effectLst/>
                <a:uLnTx/>
                <a:uFillTx/>
                <a:latin typeface="Pyidaungsu" panose="020B0502040204020203" pitchFamily="34" charset="0"/>
                <a:cs typeface="Pyidaungsu" panose="020B0502040204020203" pitchFamily="34" charset="0"/>
                <a:sym typeface="Century Gothic"/>
              </a:rPr>
              <a:t>စာသင်ခန်း အခင်းအကျင်းတစ်ခုအတွင်း </a:t>
            </a:r>
            <a:r>
              <a:rPr kumimoji="0" lang="en-US" sz="2000" b="1" i="1" u="none" strike="noStrike" kern="1200" cap="none" spc="0" normalizeH="0" baseline="0" noProof="0" dirty="0">
                <a:ln>
                  <a:noFill/>
                </a:ln>
                <a:effectLst/>
                <a:uLnTx/>
                <a:uFillTx/>
                <a:latin typeface="Pyidaungsu" panose="020B0502040204020203" pitchFamily="34" charset="0"/>
                <a:cs typeface="Pyidaungsu" panose="020B0502040204020203" pitchFamily="34" charset="0"/>
                <a:sym typeface="Century Gothic"/>
              </a:rPr>
              <a:t>CSE </a:t>
            </a:r>
            <a:r>
              <a:rPr kumimoji="0" lang="en-US" sz="2000" b="1" i="1" u="none" strike="noStrike" kern="1200" cap="none" spc="0" normalizeH="0" baseline="0" noProof="0" dirty="0" err="1">
                <a:ln>
                  <a:noFill/>
                </a:ln>
                <a:effectLst/>
                <a:uLnTx/>
                <a:uFillTx/>
                <a:latin typeface="Pyidaungsu" panose="020B0502040204020203" pitchFamily="34" charset="0"/>
                <a:cs typeface="Pyidaungsu" panose="020B0502040204020203" pitchFamily="34" charset="0"/>
                <a:sym typeface="Century Gothic"/>
              </a:rPr>
              <a:t>AoF</a:t>
            </a:r>
            <a:r>
              <a:rPr kumimoji="0" lang="en-US" sz="2000" b="1" i="1" u="none" strike="noStrike" kern="1200" cap="none" spc="0" normalizeH="0" baseline="0" noProof="0" dirty="0">
                <a:ln>
                  <a:noFill/>
                </a:ln>
                <a:effectLst/>
                <a:uLnTx/>
                <a:uFillTx/>
                <a:latin typeface="Pyidaungsu" panose="020B0502040204020203" pitchFamily="34" charset="0"/>
                <a:cs typeface="Pyidaungsu" panose="020B0502040204020203" pitchFamily="34" charset="0"/>
                <a:sym typeface="Century Gothic"/>
              </a:rPr>
              <a:t> </a:t>
            </a:r>
            <a:r>
              <a:rPr kumimoji="0" lang="my-MM" sz="2000" b="1" i="1" u="none" strike="noStrike" kern="1200" cap="none" spc="0" normalizeH="0" baseline="0" noProof="0" dirty="0">
                <a:ln>
                  <a:noFill/>
                </a:ln>
                <a:effectLst/>
                <a:uLnTx/>
                <a:uFillTx/>
                <a:latin typeface="Pyidaungsu" panose="020B0502040204020203" pitchFamily="34" charset="0"/>
                <a:cs typeface="Pyidaungsu" panose="020B0502040204020203" pitchFamily="34" charset="0"/>
                <a:sym typeface="Century Gothic"/>
              </a:rPr>
              <a:t>အား အကောင်အထည်ဖော်ဆောင်ရွက်ခြင်းမှာ အောက်ပါအကြောင်းရင်းများကြောင့် အရေးကြီးခြင်းဖြစ်သည်</a:t>
            </a:r>
            <a:r>
              <a:rPr kumimoji="0" lang="my-MM" sz="2000" b="1" i="1" u="none" strike="noStrike" kern="1200" cap="none" spc="0" normalizeH="0" noProof="0" dirty="0">
                <a:ln>
                  <a:noFill/>
                </a:ln>
                <a:effectLst/>
                <a:uLnTx/>
                <a:uFillTx/>
                <a:latin typeface="Pyidaungsu" panose="020B0502040204020203" pitchFamily="34" charset="0"/>
                <a:cs typeface="Pyidaungsu" panose="020B0502040204020203" pitchFamily="34" charset="0"/>
                <a:sym typeface="Century Gothic"/>
              </a:rPr>
              <a:t> -</a:t>
            </a:r>
            <a:endParaRPr kumimoji="0" lang="en-US" sz="2000" b="0" i="0" u="none" strike="noStrike" kern="1200" cap="none" spc="0" normalizeH="0" baseline="0" noProof="0" dirty="0">
              <a:ln>
                <a:noFill/>
              </a:ln>
              <a:effectLst/>
              <a:uLnTx/>
              <a:uFillTx/>
              <a:latin typeface="Pyidaungsu" panose="020B0502040204020203" pitchFamily="34" charset="0"/>
              <a:cs typeface="Pyidaungsu" panose="020B0502040204020203" pitchFamily="34" charset="0"/>
              <a:sym typeface="Century Gothic"/>
            </a:endParaRPr>
          </a:p>
          <a:p>
            <a:pPr marR="0" lvl="0" rtl="0">
              <a:lnSpc>
                <a:spcPct val="100000"/>
              </a:lnSpc>
              <a:spcBef>
                <a:spcPts val="600"/>
              </a:spcBef>
              <a:spcAft>
                <a:spcPts val="600"/>
              </a:spcAft>
              <a:buClr>
                <a:srgbClr val="000000"/>
              </a:buClr>
              <a:buSzPts val="2400"/>
            </a:pPr>
            <a:r>
              <a:rPr lang="my-MM" sz="2000" dirty="0">
                <a:latin typeface="Pyidaungsu" panose="020B0502040204020203" pitchFamily="34" charset="0"/>
                <a:cs typeface="Pyidaungsu" panose="020B0502040204020203" pitchFamily="34" charset="0"/>
                <a:sym typeface="Century Gothic"/>
              </a:rPr>
              <a:t>က)  </a:t>
            </a:r>
            <a:r>
              <a:rPr lang="en-US" sz="2000" dirty="0">
                <a:latin typeface="Pyidaungsu" panose="020B0502040204020203" pitchFamily="34" charset="0"/>
                <a:cs typeface="Pyidaungsu" panose="020B0502040204020203" pitchFamily="34" charset="0"/>
                <a:sym typeface="Century Gothic"/>
              </a:rPr>
              <a:t>CSE </a:t>
            </a:r>
            <a:r>
              <a:rPr lang="en-US" sz="2000" dirty="0" err="1">
                <a:latin typeface="Pyidaungsu" panose="020B0502040204020203" pitchFamily="34" charset="0"/>
                <a:cs typeface="Pyidaungsu" panose="020B0502040204020203" pitchFamily="34" charset="0"/>
                <a:sym typeface="Century Gothic"/>
              </a:rPr>
              <a:t>AoF</a:t>
            </a:r>
            <a:r>
              <a:rPr lang="en-US" sz="2000" dirty="0">
                <a:latin typeface="Pyidaungsu" panose="020B0502040204020203" pitchFamily="34" charset="0"/>
                <a:cs typeface="Pyidaungsu" panose="020B0502040204020203" pitchFamily="34" charset="0"/>
                <a:sym typeface="Century Gothic"/>
              </a:rPr>
              <a:t> </a:t>
            </a:r>
            <a:r>
              <a:rPr lang="my-MM" sz="2000" dirty="0">
                <a:latin typeface="Pyidaungsu" panose="020B0502040204020203" pitchFamily="34" charset="0"/>
                <a:cs typeface="Pyidaungsu" panose="020B0502040204020203" pitchFamily="34" charset="0"/>
                <a:sym typeface="Century Gothic"/>
              </a:rPr>
              <a:t>သည် ဆရာများကို ထိရောက်သည့် ကာကွယ်လျှော့ချခြင်း နည်းလမ်းများနှင့် နည်းဗျူဟာများ ပံ့ပိုး ပေးနိုင်ရန် ကူညီသည်။ </a:t>
            </a:r>
          </a:p>
          <a:p>
            <a:pPr marR="0" lvl="0" rtl="0">
              <a:lnSpc>
                <a:spcPct val="100000"/>
              </a:lnSpc>
              <a:spcBef>
                <a:spcPts val="600"/>
              </a:spcBef>
              <a:spcAft>
                <a:spcPts val="600"/>
              </a:spcAft>
              <a:buClr>
                <a:srgbClr val="000000"/>
              </a:buClr>
              <a:buSzPts val="2400"/>
            </a:pPr>
            <a:r>
              <a:rPr lang="my-MM" sz="2000" dirty="0">
                <a:latin typeface="Pyidaungsu" panose="020B0502040204020203" pitchFamily="34" charset="0"/>
                <a:cs typeface="Pyidaungsu" panose="020B0502040204020203" pitchFamily="34" charset="0"/>
                <a:sym typeface="Century Gothic"/>
              </a:rPr>
              <a:t>ခ) </a:t>
            </a:r>
            <a:r>
              <a:rPr lang="en-US" sz="2000" dirty="0">
                <a:latin typeface="Pyidaungsu" panose="020B0502040204020203" pitchFamily="34" charset="0"/>
                <a:cs typeface="Pyidaungsu" panose="020B0502040204020203" pitchFamily="34" charset="0"/>
                <a:sym typeface="Century Gothic"/>
              </a:rPr>
              <a:t>CSE </a:t>
            </a:r>
            <a:r>
              <a:rPr lang="en-US" sz="2000" dirty="0" err="1">
                <a:latin typeface="Pyidaungsu" panose="020B0502040204020203" pitchFamily="34" charset="0"/>
                <a:cs typeface="Pyidaungsu" panose="020B0502040204020203" pitchFamily="34" charset="0"/>
                <a:sym typeface="Century Gothic"/>
              </a:rPr>
              <a:t>AoF</a:t>
            </a:r>
            <a:r>
              <a:rPr lang="my-MM" sz="2000" dirty="0">
                <a:latin typeface="Pyidaungsu" panose="020B0502040204020203" pitchFamily="34" charset="0"/>
                <a:cs typeface="Pyidaungsu" panose="020B0502040204020203" pitchFamily="34" charset="0"/>
                <a:sym typeface="Century Gothic"/>
              </a:rPr>
              <a:t> ၏ အဓိကရည်ရွယ်ချက်မှာ ပွင့်လင်းသောတွေးခေါ်တတ်မှု၊ လူ့အခွင့်အ‌ရေးကို လေးစားမှုနှင့် ကွဲပြားစုံလင်မှုကို လက်ခံမြတ်နိုးတတ်မှုတို့ကို အားပေးသည့် ဆရာများ၏ အသိပညာ၊ စိတ်ထားများနှင့် စွမ်းရည်များ ဖွံ့ဖြိုးတိုးတက်လာစေရန်ဖြစ်သည်။</a:t>
            </a:r>
            <a:r>
              <a:rPr lang="en-US" sz="2000" dirty="0">
                <a:latin typeface="Pyidaungsu" panose="020B0502040204020203" pitchFamily="34" charset="0"/>
                <a:cs typeface="Pyidaungsu" panose="020B0502040204020203" pitchFamily="34" charset="0"/>
                <a:sym typeface="Century Gothic"/>
              </a:rPr>
              <a:t> </a:t>
            </a:r>
          </a:p>
          <a:p>
            <a:pPr lvl="0">
              <a:spcBef>
                <a:spcPts val="600"/>
              </a:spcBef>
              <a:spcAft>
                <a:spcPts val="600"/>
              </a:spcAft>
              <a:buClr>
                <a:srgbClr val="000000"/>
              </a:buClr>
              <a:buSzPts val="2400"/>
            </a:pPr>
            <a:r>
              <a:rPr lang="my-MM" sz="2000" dirty="0">
                <a:latin typeface="Pyidaungsu" panose="020B0502040204020203" pitchFamily="34" charset="0"/>
                <a:cs typeface="Pyidaungsu" panose="020B0502040204020203" pitchFamily="34" charset="0"/>
                <a:sym typeface="Century Gothic"/>
              </a:rPr>
              <a:t>ဂ) </a:t>
            </a:r>
            <a:r>
              <a:rPr lang="en-US" sz="2000" dirty="0">
                <a:latin typeface="Pyidaungsu" panose="020B0502040204020203" pitchFamily="34" charset="0"/>
                <a:cs typeface="Pyidaungsu" panose="020B0502040204020203" pitchFamily="34" charset="0"/>
                <a:sym typeface="Century Gothic"/>
              </a:rPr>
              <a:t>CSE </a:t>
            </a:r>
            <a:r>
              <a:rPr lang="en-US" sz="2000" dirty="0" err="1">
                <a:latin typeface="Pyidaungsu" panose="020B0502040204020203" pitchFamily="34" charset="0"/>
                <a:cs typeface="Pyidaungsu" panose="020B0502040204020203" pitchFamily="34" charset="0"/>
                <a:sym typeface="Century Gothic"/>
              </a:rPr>
              <a:t>AoF</a:t>
            </a:r>
            <a:r>
              <a:rPr lang="en-US" sz="2000" dirty="0">
                <a:latin typeface="Pyidaungsu" panose="020B0502040204020203" pitchFamily="34" charset="0"/>
                <a:cs typeface="Pyidaungsu" panose="020B0502040204020203" pitchFamily="34" charset="0"/>
                <a:sym typeface="Century Gothic"/>
              </a:rPr>
              <a:t> </a:t>
            </a:r>
            <a:r>
              <a:rPr lang="my-MM" sz="2000" dirty="0">
                <a:latin typeface="Pyidaungsu" panose="020B0502040204020203" pitchFamily="34" charset="0"/>
                <a:cs typeface="Pyidaungsu" panose="020B0502040204020203" pitchFamily="34" charset="0"/>
                <a:sym typeface="Century Gothic"/>
              </a:rPr>
              <a:t>အား အကောင်အထည်ဖော်ဆောင်ရွက်ခြင်းသည် ကွဲပြားစုံလင်မှုကို မြတ်နိုး လက်ခံကျင့်သုံးတတ်ခြင်း နှင့် ဖယ်ကြဉ်ခံရသည့် သို့မဟုတ် ပစ်မှတ်ထား ခွဲခြားဆက်ဆံခံရသူများကို ဖေးမတတ်ခြင်းတို့ကို အားပေးမြှင့်တင်သည်။</a:t>
            </a:r>
          </a:p>
          <a:p>
            <a:pPr>
              <a:spcBef>
                <a:spcPts val="600"/>
              </a:spcBef>
              <a:spcAft>
                <a:spcPts val="600"/>
              </a:spcAft>
              <a:buClr>
                <a:srgbClr val="000000"/>
              </a:buClr>
              <a:buSzPts val="2400"/>
            </a:pPr>
            <a:r>
              <a:rPr lang="my-MM" sz="2000" b="0" i="0" dirty="0">
                <a:effectLst/>
                <a:latin typeface="Pyidaungsu" panose="020B0502040204020203" pitchFamily="34" charset="0"/>
                <a:cs typeface="Pyidaungsu" panose="020B0502040204020203" pitchFamily="34" charset="0"/>
                <a:sym typeface="Century Gothic"/>
              </a:rPr>
              <a:t>ဃ)  </a:t>
            </a:r>
            <a:r>
              <a:rPr lang="en-US" sz="2000" dirty="0">
                <a:latin typeface="Pyidaungsu" panose="020B0502040204020203" pitchFamily="34" charset="0"/>
                <a:cs typeface="Pyidaungsu" panose="020B0502040204020203" pitchFamily="34" charset="0"/>
              </a:rPr>
              <a:t>CSE </a:t>
            </a:r>
            <a:r>
              <a:rPr lang="my-MM" sz="2000" dirty="0">
                <a:latin typeface="Pyidaungsu" panose="020B0502040204020203" pitchFamily="34" charset="0"/>
                <a:cs typeface="Pyidaungsu" panose="020B0502040204020203" pitchFamily="34" charset="0"/>
              </a:rPr>
              <a:t>သည် နားလည်မှုရှိခြင်း၊ လေးနက်စွာ ဆန်းစစ်ဝေဖန်ခြင်း၊ စာနာနားလည်တတ်မှုနှင့် ငြိမ်းချမ်းစွာ ပဋိပက္ခဖြေရှင်းခြင်းများကို အားပေးမြှင့်တင်ခြင်းဖြင့် အမုန်းစကားတိုးပွားစေသည့် ပဋိပက္ခကို အစပျိုးစေနိုင်သည့် အခြေခံအကြောင်းရင်းများကို ကိုင်တွယ်ဖြေရှင်းပေးသည်။</a:t>
            </a:r>
            <a:endParaRPr lang="en-US" sz="2000" dirty="0">
              <a:latin typeface="Pyidaungsu" panose="020B0502040204020203" pitchFamily="34" charset="0"/>
              <a:cs typeface="Pyidaungsu" panose="020B0502040204020203" pitchFamily="34" charset="0"/>
            </a:endParaRPr>
          </a:p>
          <a:p>
            <a:pPr marR="0" lvl="0" rtl="0">
              <a:lnSpc>
                <a:spcPct val="100000"/>
              </a:lnSpc>
              <a:spcBef>
                <a:spcPts val="600"/>
              </a:spcBef>
              <a:spcAft>
                <a:spcPts val="0"/>
              </a:spcAft>
              <a:buClr>
                <a:srgbClr val="000000"/>
              </a:buClr>
              <a:buSzPts val="2400"/>
            </a:pPr>
            <a:r>
              <a:rPr lang="en-US" sz="2000" b="0" i="0" dirty="0">
                <a:effectLst/>
                <a:latin typeface="Pyidaungsu" panose="020B0502040204020203" pitchFamily="34" charset="0"/>
                <a:cs typeface="Pyidaungsu" panose="020B0502040204020203" pitchFamily="34" charset="0"/>
              </a:rPr>
              <a:t> </a:t>
            </a:r>
          </a:p>
          <a:p>
            <a:pPr marL="457200" marR="0" lvl="0" indent="-457200" rtl="0">
              <a:lnSpc>
                <a:spcPct val="100000"/>
              </a:lnSpc>
              <a:spcBef>
                <a:spcPts val="600"/>
              </a:spcBef>
              <a:spcAft>
                <a:spcPts val="0"/>
              </a:spcAft>
              <a:buClr>
                <a:srgbClr val="000000"/>
              </a:buClr>
              <a:buSzPts val="2400"/>
              <a:buFont typeface="+mj-lt"/>
              <a:buAutoNum type="alphaLcParenR"/>
            </a:pPr>
            <a:endParaRPr kumimoji="0" lang="en-US" sz="2000" b="0" i="0" u="none" strike="noStrike" kern="1200" cap="none" spc="0" normalizeH="0" baseline="0" noProof="0" dirty="0">
              <a:ln>
                <a:noFill/>
              </a:ln>
              <a:effectLst/>
              <a:uLnTx/>
              <a:uFillTx/>
              <a:latin typeface="Pyidaungsu" panose="020B0502040204020203" pitchFamily="34" charset="0"/>
              <a:ea typeface="Arial"/>
              <a:cs typeface="Pyidaungsu" panose="020B0502040204020203" pitchFamily="34" charset="0"/>
              <a:sym typeface="Arial"/>
            </a:endParaRPr>
          </a:p>
          <a:p>
            <a:pPr marL="700087"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effectLst/>
              <a:uLnTx/>
              <a:uFillTx/>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50447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၄</a:t>
            </a:r>
            <a:endParaRPr lang="en-US" dirty="0">
              <a:latin typeface="+mn-lt"/>
            </a:endParaRPr>
          </a:p>
        </p:txBody>
      </p:sp>
      <p:sp>
        <p:nvSpPr>
          <p:cNvPr id="6" name="Text Placeholder 5"/>
          <p:cNvSpPr>
            <a:spLocks noGrp="1"/>
          </p:cNvSpPr>
          <p:nvPr>
            <p:ph type="body" sz="quarter" idx="16"/>
          </p:nvPr>
        </p:nvSpPr>
        <p:spPr>
          <a:xfrm>
            <a:off x="420894" y="935638"/>
            <a:ext cx="11350193" cy="519673"/>
          </a:xfrm>
        </p:spPr>
        <p:txBody>
          <a:bodyPr>
            <a:normAutofit/>
          </a:bodyPr>
          <a:lstStyle/>
          <a:p>
            <a:pPr algn="l"/>
            <a:r>
              <a:rPr lang="my-MM" sz="2200" b="1" i="0" dirty="0">
                <a:solidFill>
                  <a:srgbClr val="374151"/>
                </a:solidFill>
                <a:effectLst/>
                <a:latin typeface="Pyidaungsu" panose="020B0502040204020203" pitchFamily="34" charset="0"/>
                <a:cs typeface="Pyidaungsu" panose="020B0502040204020203" pitchFamily="34" charset="0"/>
              </a:rPr>
              <a:t>ကော်လံ အေမှ ဝေါဟာရများကို ကော်လံ ဘီမှ သက်ဆိုင်ရာ အဓိပ္ပာယ်ဖွင့်ဆိုချက်များနှင့် တွဲဖက်ပါ။</a:t>
            </a:r>
            <a:endParaRPr lang="en-US" sz="2200" b="1" i="0" dirty="0">
              <a:solidFill>
                <a:srgbClr val="374151"/>
              </a:solidFill>
              <a:effectLst/>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59531" y="1379466"/>
          <a:ext cx="11208729" cy="4820920"/>
        </p:xfrm>
        <a:graphic>
          <a:graphicData uri="http://schemas.openxmlformats.org/drawingml/2006/table">
            <a:tbl>
              <a:tblPr firstRow="1" bandRow="1">
                <a:tableStyleId>{5C22544A-7EE6-4342-B048-85BDC9FD1C3A}</a:tableStyleId>
              </a:tblPr>
              <a:tblGrid>
                <a:gridCol w="2038995">
                  <a:extLst>
                    <a:ext uri="{9D8B030D-6E8A-4147-A177-3AD203B41FA5}">
                      <a16:colId xmlns:a16="http://schemas.microsoft.com/office/drawing/2014/main" val="708635901"/>
                    </a:ext>
                  </a:extLst>
                </a:gridCol>
                <a:gridCol w="9169734">
                  <a:extLst>
                    <a:ext uri="{9D8B030D-6E8A-4147-A177-3AD203B41FA5}">
                      <a16:colId xmlns:a16="http://schemas.microsoft.com/office/drawing/2014/main" val="3004403085"/>
                    </a:ext>
                  </a:extLst>
                </a:gridCol>
              </a:tblGrid>
              <a:tr h="370840">
                <a:tc>
                  <a:txBody>
                    <a:bodyPr/>
                    <a:lstStyle/>
                    <a:p>
                      <a:r>
                        <a:rPr lang="my-MM" sz="1600" dirty="0">
                          <a:latin typeface="Pyidaungsu" panose="020B0502040204020203" pitchFamily="34" charset="0"/>
                          <a:cs typeface="Pyidaungsu" panose="020B0502040204020203" pitchFamily="34" charset="0"/>
                        </a:rPr>
                        <a:t>ကော်လံ အေ</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dirty="0">
                          <a:latin typeface="Pyidaungsu" panose="020B0502040204020203" pitchFamily="34" charset="0"/>
                          <a:cs typeface="Pyidaungsu" panose="020B0502040204020203" pitchFamily="34" charset="0"/>
                        </a:rPr>
                        <a:t>ကော်လံ ဘီ</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r>
                        <a:rPr lang="my-MM" sz="1600" dirty="0">
                          <a:latin typeface="Pyidaungsu" panose="020B0502040204020203" pitchFamily="34" charset="0"/>
                          <a:cs typeface="Pyidaungsu" panose="020B0502040204020203" pitchFamily="34" charset="0"/>
                        </a:rPr>
                        <a:t>အမုန်းတရား</a:t>
                      </a:r>
                      <a:endParaRPr lang="en-US" sz="16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600" b="0" i="0" dirty="0">
                          <a:solidFill>
                            <a:srgbClr val="24292F"/>
                          </a:solidFill>
                          <a:effectLst/>
                          <a:latin typeface="Pyidaungsu" panose="020B0502040204020203" pitchFamily="34" charset="0"/>
                          <a:cs typeface="Pyidaungsu" panose="020B0502040204020203" pitchFamily="34" charset="0"/>
                        </a:rPr>
                        <a:t>လူပုဂ္ဂိုလ်များ သို့မဟုတ် အုပ်စုများကို သီးခြားအမျိုးအစားများဖြစ်သည့် လူမျိုး၊ ဂျန်ဒါ (ကျား-မရေးရာ) သို့မဟုတ် ကိုးကွယ်သည့်ဘာသာများတွင် ၄င်းတို့၏ အသင်းဝင်ဖြစ်မှုပေါ် အခြေခံကာ တန်းတူညီမျှသော ဆက်ဆံမှု သို့မဟုတ် အခွင့်အလမ်းများ ပေးရန် ငြင်းဆန်သည့် လုပ်ဆောင်ချက်များ</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r>
                        <a:rPr lang="my-MM" sz="1600" dirty="0">
                          <a:latin typeface="Pyidaungsu" panose="020B0502040204020203" pitchFamily="34" charset="0"/>
                          <a:cs typeface="Pyidaungsu" panose="020B0502040204020203" pitchFamily="34" charset="0"/>
                        </a:rPr>
                        <a:t>အမုန်းစကား</a:t>
                      </a:r>
                      <a:endParaRPr lang="en-US" sz="1600" dirty="0">
                        <a:latin typeface="Pyidaungsu" panose="020B0502040204020203" pitchFamily="34" charset="0"/>
                        <a:cs typeface="Pyidaungsu" panose="020B0502040204020203" pitchFamily="34" charset="0"/>
                      </a:endParaRPr>
                    </a:p>
                  </a:txBody>
                  <a:tcPr/>
                </a:tc>
                <a:tc>
                  <a:txBody>
                    <a:bodyPr/>
                    <a:lstStyle/>
                    <a:p>
                      <a:pPr marL="0" indent="0">
                        <a:buFont typeface="Arial" panose="020B0604020202020204" pitchFamily="34" charset="0"/>
                        <a:buNone/>
                      </a:pPr>
                      <a:r>
                        <a:rPr lang="my-MM" sz="1600" i="0" dirty="0">
                          <a:solidFill>
                            <a:srgbClr val="24292F"/>
                          </a:solidFill>
                          <a:effectLst/>
                          <a:latin typeface="Pyidaungsu" panose="020B0502040204020203" pitchFamily="34" charset="0"/>
                          <a:cs typeface="Pyidaungsu" panose="020B0502040204020203" pitchFamily="34" charset="0"/>
                        </a:rPr>
                        <a:t>သီးခြား လူပုဂ္ဂိုလ်၊ အုပ်စု၊ သို့မဟုတ် ပစ္စည်းတစ်ခုအပေါ် နှစ်သက်သည့် သို့မဟုတ် ဆန့်ကျင်သည့် </a:t>
                      </a:r>
                      <a:r>
                        <a:rPr lang="my-MM" sz="1600" i="1" dirty="0">
                          <a:solidFill>
                            <a:srgbClr val="24292F"/>
                          </a:solidFill>
                          <a:effectLst/>
                          <a:latin typeface="Pyidaungsu" panose="020B0502040204020203" pitchFamily="34" charset="0"/>
                          <a:cs typeface="Pyidaungsu" panose="020B0502040204020203" pitchFamily="34" charset="0"/>
                        </a:rPr>
                        <a:t>တိမ်းညွတ်မှု။</a:t>
                      </a:r>
                      <a:r>
                        <a:rPr lang="my-MM" sz="1600" i="1" baseline="0" dirty="0">
                          <a:solidFill>
                            <a:srgbClr val="24292F"/>
                          </a:solidFill>
                          <a:effectLst/>
                          <a:latin typeface="Pyidaungsu" panose="020B0502040204020203" pitchFamily="34" charset="0"/>
                          <a:cs typeface="Pyidaungsu" panose="020B0502040204020203" pitchFamily="34" charset="0"/>
                        </a:rPr>
                        <a:t> </a:t>
                      </a:r>
                      <a:r>
                        <a:rPr lang="my-MM" sz="1600" b="0" dirty="0">
                          <a:solidFill>
                            <a:srgbClr val="24292F"/>
                          </a:solidFill>
                          <a:latin typeface="Pyidaungsu" panose="020B0502040204020203" pitchFamily="34" charset="0"/>
                          <a:cs typeface="Pyidaungsu" panose="020B0502040204020203" pitchFamily="34" charset="0"/>
                        </a:rPr>
                        <a:t>၄င်းသည် သတိပြုမိ၍ဖြစ်စေ သတိမမူ၍ဖြစ်စေ ဖြစ်ပေါ်နိုင်ပြီး ခွဲခြားဆက်ဆံသည့် အပြုအမူများ</a:t>
                      </a:r>
                      <a:r>
                        <a:rPr lang="my-MM" sz="1600" b="0" baseline="0" dirty="0">
                          <a:solidFill>
                            <a:srgbClr val="24292F"/>
                          </a:solidFill>
                          <a:latin typeface="Pyidaungsu" panose="020B0502040204020203" pitchFamily="34" charset="0"/>
                          <a:cs typeface="Pyidaungsu" panose="020B0502040204020203" pitchFamily="34" charset="0"/>
                        </a:rPr>
                        <a:t> </a:t>
                      </a:r>
                      <a:r>
                        <a:rPr lang="my-MM" sz="1600" b="0" dirty="0">
                          <a:solidFill>
                            <a:srgbClr val="24292F"/>
                          </a:solidFill>
                          <a:latin typeface="Pyidaungsu" panose="020B0502040204020203" pitchFamily="34" charset="0"/>
                          <a:cs typeface="Pyidaungsu" panose="020B0502040204020203" pitchFamily="34" charset="0"/>
                        </a:rPr>
                        <a:t>သေချာပေါက် မဖြစ်ပေါ်လာခြင်းလည်းဖြစ်နိုင်သည်။</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0431518"/>
                  </a:ext>
                </a:extLst>
              </a:tr>
              <a:tr h="370840">
                <a:tc>
                  <a:txBody>
                    <a:bodyPr/>
                    <a:lstStyle/>
                    <a:p>
                      <a:r>
                        <a:rPr lang="my-MM" sz="1600" dirty="0">
                          <a:latin typeface="Pyidaungsu" panose="020B0502040204020203" pitchFamily="34" charset="0"/>
                          <a:cs typeface="Pyidaungsu" panose="020B0502040204020203" pitchFamily="34" charset="0"/>
                        </a:rPr>
                        <a:t>တစ်ဖက်သတ်အမြင်</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b="0" i="0" dirty="0">
                          <a:solidFill>
                            <a:srgbClr val="374151"/>
                          </a:solidFill>
                          <a:effectLst/>
                          <a:latin typeface="Pyidaungsu" panose="020B0502040204020203" pitchFamily="34" charset="0"/>
                          <a:cs typeface="Pyidaungsu" panose="020B0502040204020203" pitchFamily="34" charset="0"/>
                        </a:rPr>
                        <a:t>သီးခြားအုပ်စုတစ်စုအပေါ် အလေးအနက်မထားဘဲ ယေဘုယျအားဖြင့်သာ ကောက်ချက်ချလိုက်သော ထင်မြင်ယုံကြည်ချက်များ</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r h="370840">
                <a:tc>
                  <a:txBody>
                    <a:bodyPr/>
                    <a:lstStyle/>
                    <a:p>
                      <a:r>
                        <a:rPr lang="my-MM" sz="1600" dirty="0">
                          <a:latin typeface="Pyidaungsu" panose="020B0502040204020203" pitchFamily="34" charset="0"/>
                          <a:cs typeface="Pyidaungsu" panose="020B0502040204020203" pitchFamily="34" charset="0"/>
                        </a:rPr>
                        <a:t>ဘက်လိုက်မှု</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b="0" i="0" dirty="0">
                          <a:solidFill>
                            <a:srgbClr val="040C28"/>
                          </a:solidFill>
                          <a:effectLst/>
                          <a:latin typeface="Pyidaungsu" panose="020B0502040204020203" pitchFamily="34" charset="0"/>
                          <a:cs typeface="Pyidaungsu" panose="020B0502040204020203" pitchFamily="34" charset="0"/>
                        </a:rPr>
                        <a:t>လူတစ်ဦး သို့မဟုတ် ပစ္စည်းတစ်ခုကို အခြားတစ်ခုထက် ပိုမိုနှစ်သက်သဘောကျပြီး ထိုလူ သို့မဟုတ် ပစ္စည်းဘက် အလေးသာသည့် ယိမ်းယိုင်မှု</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61731187"/>
                  </a:ext>
                </a:extLst>
              </a:tr>
              <a:tr h="370840">
                <a:tc>
                  <a:txBody>
                    <a:bodyPr/>
                    <a:lstStyle/>
                    <a:p>
                      <a:r>
                        <a:rPr lang="my-MM" sz="1600" dirty="0">
                          <a:latin typeface="Pyidaungsu" panose="020B0502040204020203" pitchFamily="34" charset="0"/>
                          <a:cs typeface="Pyidaungsu" panose="020B0502040204020203" pitchFamily="34" charset="0"/>
                        </a:rPr>
                        <a:t>တစ်ဖက်သတ် အယူအစွဲများ </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b="0" i="0" dirty="0">
                          <a:solidFill>
                            <a:srgbClr val="24292F"/>
                          </a:solidFill>
                          <a:effectLst/>
                          <a:latin typeface="Pyidaungsu" panose="020B0502040204020203" pitchFamily="34" charset="0"/>
                          <a:cs typeface="Pyidaungsu" panose="020B0502040204020203" pitchFamily="34" charset="0"/>
                        </a:rPr>
                        <a:t>အကြောင်းရင်း သို့မဟုတ် အတွေ့အကြုံအစစ်ပေါ် အခြေမခံထားသည့် ပြည့်စုံမှုမရှိသော သတင်းအချက်အလက် / တစ်ဖက်သတ် အယူအစွဲများပေါ် များသောအားဖြင့် အခြေခံသည့် လူတစ်ဦးချင်း သို့မဟုတ် အုပ်စုတစ်ခုအပေါ် ကြိုတင်မှန်းဆ သတ်မှတ်ထားသည့် ပုံသေကားကျ အမြင်များနှင့် သ‌ဘောထားများ</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262883973"/>
                  </a:ext>
                </a:extLst>
              </a:tr>
              <a:tr h="370840">
                <a:tc>
                  <a:txBody>
                    <a:bodyPr/>
                    <a:lstStyle/>
                    <a:p>
                      <a:r>
                        <a:rPr lang="my-MM" sz="1600" dirty="0">
                          <a:latin typeface="Pyidaungsu" panose="020B0502040204020203" pitchFamily="34" charset="0"/>
                          <a:cs typeface="Pyidaungsu" panose="020B0502040204020203" pitchFamily="34" charset="0"/>
                        </a:rPr>
                        <a:t>ခွဲခြားဆက်ဆံမှု</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b="0" dirty="0">
                          <a:solidFill>
                            <a:schemeClr val="tx1"/>
                          </a:solidFill>
                          <a:latin typeface="Pyidaungsu" panose="020B0502040204020203" pitchFamily="34" charset="0"/>
                          <a:cs typeface="Pyidaungsu" panose="020B0502040204020203" pitchFamily="34" charset="0"/>
                          <a:sym typeface="Century Gothic"/>
                        </a:rPr>
                        <a:t>လူ</a:t>
                      </a:r>
                      <a:r>
                        <a:rPr lang="my-MM" sz="1600" b="0" dirty="0">
                          <a:solidFill>
                            <a:schemeClr val="tx1"/>
                          </a:solidFill>
                          <a:latin typeface="Pyidaungsu" panose="020B0502040204020203" pitchFamily="34" charset="0"/>
                          <a:cs typeface="Pyidaungsu" panose="020B0502040204020203" pitchFamily="34" charset="0"/>
                        </a:rPr>
                        <a:t>ပုဂ္ဂိုလ်တစ်ဦး သို့မဟုတ် လူအုပ်စု</a:t>
                      </a:r>
                      <a:r>
                        <a:rPr lang="my-MM" sz="1600" b="0" dirty="0">
                          <a:solidFill>
                            <a:schemeClr val="tx1"/>
                          </a:solidFill>
                          <a:latin typeface="Pyidaungsu" panose="020B0502040204020203" pitchFamily="34" charset="0"/>
                          <a:cs typeface="Pyidaungsu" panose="020B0502040204020203" pitchFamily="34" charset="0"/>
                          <a:sym typeface="Century Gothic"/>
                        </a:rPr>
                        <a:t>၏ ‘ကာကွယ်ခံဝိသေသများ’ </a:t>
                      </a:r>
                      <a:r>
                        <a:rPr lang="my-MM" sz="1600" b="0" dirty="0">
                          <a:solidFill>
                            <a:schemeClr val="tx1"/>
                          </a:solidFill>
                          <a:latin typeface="Pyidaungsu" panose="020B0502040204020203" pitchFamily="34" charset="0"/>
                          <a:cs typeface="Pyidaungsu" panose="020B0502040204020203" pitchFamily="34" charset="0"/>
                        </a:rPr>
                        <a:t>အ</a:t>
                      </a:r>
                      <a:r>
                        <a:rPr lang="my-MM" sz="1600" b="0" dirty="0">
                          <a:solidFill>
                            <a:schemeClr val="tx1"/>
                          </a:solidFill>
                          <a:latin typeface="Pyidaungsu" panose="020B0502040204020203" pitchFamily="34" charset="0"/>
                          <a:cs typeface="Pyidaungsu" panose="020B0502040204020203" pitchFamily="34" charset="0"/>
                          <a:sym typeface="Century Gothic"/>
                        </a:rPr>
                        <a:t>ပေါ်</a:t>
                      </a:r>
                      <a:r>
                        <a:rPr lang="my-MM" sz="1600" b="0" baseline="0" dirty="0">
                          <a:solidFill>
                            <a:schemeClr val="tx1"/>
                          </a:solidFill>
                          <a:latin typeface="Pyidaungsu" panose="020B0502040204020203" pitchFamily="34" charset="0"/>
                          <a:cs typeface="Pyidaungsu" panose="020B0502040204020203" pitchFamily="34" charset="0"/>
                          <a:sym typeface="Century Gothic"/>
                        </a:rPr>
                        <a:t> ရည်ညွှန်း၍</a:t>
                      </a:r>
                      <a:r>
                        <a:rPr lang="my-MM" sz="1600" b="0" dirty="0">
                          <a:solidFill>
                            <a:schemeClr val="tx1"/>
                          </a:solidFill>
                          <a:latin typeface="Pyidaungsu" panose="020B0502040204020203" pitchFamily="34" charset="0"/>
                          <a:cs typeface="Pyidaungsu" panose="020B0502040204020203" pitchFamily="34" charset="0"/>
                          <a:sym typeface="Century Gothic"/>
                        </a:rPr>
                        <a:t> မ</a:t>
                      </a:r>
                      <a:r>
                        <a:rPr lang="my-MM" sz="1600" b="0" dirty="0">
                          <a:solidFill>
                            <a:schemeClr val="tx1"/>
                          </a:solidFill>
                          <a:latin typeface="Pyidaungsu" panose="020B0502040204020203" pitchFamily="34" charset="0"/>
                          <a:cs typeface="Pyidaungsu" panose="020B0502040204020203" pitchFamily="34" charset="0"/>
                        </a:rPr>
                        <a:t>လိုမုန်းထားသည့်၊ နှိမ့်ချဆက်ဆံသည့် အသုံးအနှုန်းများသုံးကာ တိုက်ခိုက် ဖော်ပြသည့် အပြော၊ အရေး၊ အပြုအမူစသည့် ဆက်သွယ်မှုအမျိုးမျိုး</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072674819"/>
                  </a:ext>
                </a:extLst>
              </a:tr>
            </a:tbl>
          </a:graphicData>
        </a:graphic>
      </p:graphicFrame>
    </p:spTree>
    <p:custDataLst>
      <p:tags r:id="rId1"/>
    </p:custDataLst>
    <p:extLst>
      <p:ext uri="{BB962C8B-B14F-4D97-AF65-F5344CB8AC3E}">
        <p14:creationId xmlns:p14="http://schemas.microsoft.com/office/powerpoint/2010/main" val="1379653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၅</a:t>
            </a:r>
            <a:endParaRPr lang="en-US" dirty="0">
              <a:latin typeface="+mn-lt"/>
            </a:endParaRPr>
          </a:p>
        </p:txBody>
      </p:sp>
      <p:sp>
        <p:nvSpPr>
          <p:cNvPr id="6" name="Text Placeholder 5"/>
          <p:cNvSpPr>
            <a:spLocks noGrp="1"/>
          </p:cNvSpPr>
          <p:nvPr>
            <p:ph type="body" sz="quarter" idx="16"/>
          </p:nvPr>
        </p:nvSpPr>
        <p:spPr>
          <a:xfrm>
            <a:off x="287555" y="964411"/>
            <a:ext cx="11350193" cy="490902"/>
          </a:xfrm>
        </p:spPr>
        <p:txBody>
          <a:bodyPr>
            <a:normAutofit/>
          </a:bodyPr>
          <a:lstStyle/>
          <a:p>
            <a:pPr algn="l"/>
            <a:r>
              <a:rPr lang="my-MM" sz="2000" b="1" i="0" dirty="0">
                <a:solidFill>
                  <a:srgbClr val="374151"/>
                </a:solidFill>
                <a:effectLst/>
                <a:latin typeface="Pyidaungsu" panose="020B0502040204020203" pitchFamily="34" charset="0"/>
                <a:cs typeface="Pyidaungsu" panose="020B0502040204020203" pitchFamily="34" charset="0"/>
              </a:rPr>
              <a:t>အောက်ပါဖော်ပြချက်များထဲမှ မည်သည်တို့မှာ အမှန်၊ မည်သည်တို့မှာ အမှားဖြစ်သနည်း။</a:t>
            </a:r>
            <a:endParaRPr lang="en-US" sz="2000" b="1" i="0" dirty="0">
              <a:solidFill>
                <a:srgbClr val="374151"/>
              </a:solidFill>
              <a:effectLst/>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566670" y="1490225"/>
          <a:ext cx="11071077" cy="4546600"/>
        </p:xfrm>
        <a:graphic>
          <a:graphicData uri="http://schemas.openxmlformats.org/drawingml/2006/table">
            <a:tbl>
              <a:tblPr firstRow="1" bandRow="1">
                <a:tableStyleId>{5C22544A-7EE6-4342-B048-85BDC9FD1C3A}</a:tableStyleId>
              </a:tblPr>
              <a:tblGrid>
                <a:gridCol w="9641128">
                  <a:extLst>
                    <a:ext uri="{9D8B030D-6E8A-4147-A177-3AD203B41FA5}">
                      <a16:colId xmlns:a16="http://schemas.microsoft.com/office/drawing/2014/main" val="708635901"/>
                    </a:ext>
                  </a:extLst>
                </a:gridCol>
                <a:gridCol w="693596">
                  <a:extLst>
                    <a:ext uri="{9D8B030D-6E8A-4147-A177-3AD203B41FA5}">
                      <a16:colId xmlns:a16="http://schemas.microsoft.com/office/drawing/2014/main" val="2301195608"/>
                    </a:ext>
                  </a:extLst>
                </a:gridCol>
                <a:gridCol w="736353">
                  <a:extLst>
                    <a:ext uri="{9D8B030D-6E8A-4147-A177-3AD203B41FA5}">
                      <a16:colId xmlns:a16="http://schemas.microsoft.com/office/drawing/2014/main" val="3004403085"/>
                    </a:ext>
                  </a:extLst>
                </a:gridCol>
              </a:tblGrid>
              <a:tr h="0">
                <a:tc>
                  <a:txBody>
                    <a:bodyPr/>
                    <a:lstStyle/>
                    <a:p>
                      <a:r>
                        <a:rPr lang="my-MM" sz="1700" dirty="0">
                          <a:latin typeface="Pyidaungsu" panose="020B0502040204020203" pitchFamily="34" charset="0"/>
                          <a:cs typeface="Pyidaungsu" panose="020B0502040204020203" pitchFamily="34" charset="0"/>
                        </a:rPr>
                        <a:t>ဖော်ပြချက်</a:t>
                      </a:r>
                      <a:endParaRPr lang="en-US" sz="1700" dirty="0">
                        <a:latin typeface="Pyidaungsu" panose="020B0502040204020203" pitchFamily="34" charset="0"/>
                        <a:cs typeface="Pyidaungsu" panose="020B0502040204020203" pitchFamily="34" charset="0"/>
                      </a:endParaRPr>
                    </a:p>
                  </a:txBody>
                  <a:tcPr/>
                </a:tc>
                <a:tc>
                  <a:txBody>
                    <a:bodyPr/>
                    <a:lstStyle/>
                    <a:p>
                      <a:pPr algn="ctr"/>
                      <a:r>
                        <a:rPr lang="my-MM" sz="1700" dirty="0">
                          <a:latin typeface="Pyidaungsu" panose="020B0502040204020203" pitchFamily="34" charset="0"/>
                          <a:cs typeface="Pyidaungsu" panose="020B0502040204020203" pitchFamily="34" charset="0"/>
                        </a:rPr>
                        <a:t>မှန်</a:t>
                      </a:r>
                      <a:endParaRPr lang="en-US" sz="1700" dirty="0">
                        <a:latin typeface="Pyidaungsu" panose="020B0502040204020203" pitchFamily="34" charset="0"/>
                        <a:cs typeface="Pyidaungsu" panose="020B0502040204020203" pitchFamily="34" charset="0"/>
                      </a:endParaRPr>
                    </a:p>
                  </a:txBody>
                  <a:tcPr/>
                </a:tc>
                <a:tc>
                  <a:txBody>
                    <a:bodyPr/>
                    <a:lstStyle/>
                    <a:p>
                      <a:pPr algn="ctr"/>
                      <a:r>
                        <a:rPr lang="my-MM" sz="1700" dirty="0">
                          <a:latin typeface="Pyidaungsu" panose="020B0502040204020203" pitchFamily="34" charset="0"/>
                          <a:cs typeface="Pyidaungsu" panose="020B0502040204020203" pitchFamily="34" charset="0"/>
                        </a:rPr>
                        <a:t>မှား</a:t>
                      </a:r>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pPr marL="0" indent="0">
                        <a:buFont typeface="+mj-lt"/>
                        <a:buNone/>
                      </a:pPr>
                      <a:r>
                        <a:rPr lang="my-MM" sz="1700" dirty="0">
                          <a:latin typeface="Pyidaungsu" panose="020B0502040204020203" pitchFamily="34" charset="0"/>
                          <a:cs typeface="Pyidaungsu" panose="020B0502040204020203" pitchFamily="34" charset="0"/>
                        </a:rPr>
                        <a:t>၁)  အမုန်းစကားသည် အန္တရာယ်မဖြစ်စေပါ။ အကြမ်းဖက်မှု၊ ရန်လိုမှု သို့မဟုတ် ပဋိပက္ခများကိုလည်း လုံးဝဖြစ်ပွားစေမည်မဟုတ်ပါ။</a:t>
                      </a:r>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pPr marL="0" indent="0">
                        <a:buFont typeface="+mj-lt"/>
                        <a:buNone/>
                      </a:pPr>
                      <a:r>
                        <a:rPr lang="my-MM" sz="1700" dirty="0">
                          <a:solidFill>
                            <a:schemeClr val="tx1"/>
                          </a:solidFill>
                          <a:latin typeface="Pyidaungsu" panose="020B0502040204020203" pitchFamily="34" charset="0"/>
                          <a:cs typeface="Pyidaungsu" panose="020B0502040204020203" pitchFamily="34" charset="0"/>
                        </a:rPr>
                        <a:t>၂</a:t>
                      </a:r>
                      <a:r>
                        <a:rPr lang="en-US" sz="1700" dirty="0">
                          <a:solidFill>
                            <a:schemeClr val="tx1"/>
                          </a:solidFill>
                          <a:latin typeface="Pyidaungsu" panose="020B0502040204020203" pitchFamily="34" charset="0"/>
                          <a:cs typeface="Pyidaungsu" panose="020B0502040204020203" pitchFamily="34" charset="0"/>
                        </a:rPr>
                        <a:t>)  </a:t>
                      </a:r>
                      <a:r>
                        <a:rPr lang="my-MM" sz="1700" dirty="0">
                          <a:solidFill>
                            <a:schemeClr val="tx1"/>
                          </a:solidFill>
                          <a:latin typeface="Pyidaungsu" panose="020B0502040204020203" pitchFamily="34" charset="0"/>
                          <a:cs typeface="Pyidaungsu" panose="020B0502040204020203" pitchFamily="34" charset="0"/>
                        </a:rPr>
                        <a:t>လူမျိုး၊ ဂျန်ဒါ (ကျား-မရေးရာ)၊ အသားအရောင်၊ နိုင်ငံသားဖြစ်မှု၊ ကိုးကွယ်သည့်ဘာသာ၊</a:t>
                      </a:r>
                      <a:r>
                        <a:rPr lang="my-MM" sz="1700" baseline="0" dirty="0">
                          <a:solidFill>
                            <a:schemeClr val="tx1"/>
                          </a:solidFill>
                          <a:latin typeface="Pyidaungsu" panose="020B0502040204020203" pitchFamily="34" charset="0"/>
                          <a:cs typeface="Pyidaungsu" panose="020B0502040204020203" pitchFamily="34" charset="0"/>
                        </a:rPr>
                        <a:t> </a:t>
                      </a:r>
                      <a:r>
                        <a:rPr lang="my-MM" sz="1700" dirty="0">
                          <a:solidFill>
                            <a:schemeClr val="tx1"/>
                          </a:solidFill>
                          <a:latin typeface="Pyidaungsu" panose="020B0502040204020203" pitchFamily="34" charset="0"/>
                          <a:cs typeface="Pyidaungsu" panose="020B0502040204020203" pitchFamily="34" charset="0"/>
                        </a:rPr>
                        <a:t>လိင်တိမ်းညွတ်မှု</a:t>
                      </a:r>
                      <a:r>
                        <a:rPr lang="my-MM" sz="1700" baseline="0" dirty="0">
                          <a:solidFill>
                            <a:schemeClr val="tx1"/>
                          </a:solidFill>
                          <a:latin typeface="Pyidaungsu" panose="020B0502040204020203" pitchFamily="34" charset="0"/>
                          <a:cs typeface="Pyidaungsu" panose="020B0502040204020203" pitchFamily="34" charset="0"/>
                        </a:rPr>
                        <a:t> </a:t>
                      </a:r>
                      <a:r>
                        <a:rPr lang="my-MM" sz="1700" dirty="0">
                          <a:solidFill>
                            <a:schemeClr val="tx1"/>
                          </a:solidFill>
                          <a:latin typeface="Pyidaungsu" panose="020B0502040204020203" pitchFamily="34" charset="0"/>
                          <a:cs typeface="Pyidaungsu" panose="020B0502040204020203" pitchFamily="34" charset="0"/>
                        </a:rPr>
                        <a:t>စသည်တို့သည်</a:t>
                      </a:r>
                      <a:r>
                        <a:rPr lang="en-US" sz="1700" dirty="0">
                          <a:solidFill>
                            <a:schemeClr val="tx1"/>
                          </a:solidFill>
                          <a:latin typeface="Pyidaungsu" panose="020B0502040204020203" pitchFamily="34" charset="0"/>
                          <a:cs typeface="Pyidaungsu" panose="020B0502040204020203" pitchFamily="34" charset="0"/>
                        </a:rPr>
                        <a:t> ‘</a:t>
                      </a:r>
                      <a:r>
                        <a:rPr lang="my-MM" sz="1700" dirty="0">
                          <a:solidFill>
                            <a:schemeClr val="tx1"/>
                          </a:solidFill>
                          <a:latin typeface="Pyidaungsu" panose="020B0502040204020203" pitchFamily="34" charset="0"/>
                          <a:cs typeface="Pyidaungsu" panose="020B0502040204020203" pitchFamily="34" charset="0"/>
                        </a:rPr>
                        <a:t>ကာကွယ်ခံဝိသေသ (</a:t>
                      </a:r>
                      <a:r>
                        <a:rPr lang="en-US" sz="1700" dirty="0">
                          <a:solidFill>
                            <a:schemeClr val="tx1"/>
                          </a:solidFill>
                          <a:latin typeface="Pyidaungsu" panose="020B0502040204020203" pitchFamily="34" charset="0"/>
                          <a:cs typeface="Pyidaungsu" panose="020B0502040204020203" pitchFamily="34" charset="0"/>
                        </a:rPr>
                        <a:t>protected characteristics</a:t>
                      </a:r>
                      <a:r>
                        <a:rPr lang="my-MM" sz="1700" dirty="0">
                          <a:solidFill>
                            <a:schemeClr val="tx1"/>
                          </a:solidFill>
                          <a:latin typeface="Pyidaungsu" panose="020B0502040204020203" pitchFamily="34" charset="0"/>
                          <a:cs typeface="Pyidaungsu" panose="020B0502040204020203" pitchFamily="34" charset="0"/>
                        </a:rPr>
                        <a:t>)</a:t>
                      </a:r>
                      <a:r>
                        <a:rPr lang="en-US" sz="1700" dirty="0">
                          <a:solidFill>
                            <a:schemeClr val="tx1"/>
                          </a:solidFill>
                          <a:latin typeface="Pyidaungsu" panose="020B0502040204020203" pitchFamily="34" charset="0"/>
                          <a:cs typeface="Pyidaungsu" panose="020B0502040204020203" pitchFamily="34" charset="0"/>
                        </a:rPr>
                        <a:t>’</a:t>
                      </a:r>
                      <a:r>
                        <a:rPr lang="my-MM" sz="1700" dirty="0">
                          <a:solidFill>
                            <a:schemeClr val="tx1"/>
                          </a:solidFill>
                          <a:latin typeface="Pyidaungsu" panose="020B0502040204020203" pitchFamily="34" charset="0"/>
                          <a:cs typeface="Pyidaungsu" panose="020B0502040204020203" pitchFamily="34" charset="0"/>
                        </a:rPr>
                        <a:t> အမျိုးအစားများနှင့် ပုံစံအမျိုးမျိုးဖြစ်ကြသည်။</a:t>
                      </a:r>
                      <a:endParaRPr lang="en-US" sz="1700" dirty="0">
                        <a:solidFill>
                          <a:schemeClr val="tx1"/>
                        </a:solidFill>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04315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my-MM" sz="1700" dirty="0">
                          <a:solidFill>
                            <a:schemeClr val="tx1"/>
                          </a:solidFill>
                          <a:latin typeface="Pyidaungsu" panose="020B0502040204020203" pitchFamily="34" charset="0"/>
                          <a:cs typeface="Pyidaungsu" panose="020B0502040204020203" pitchFamily="34" charset="0"/>
                        </a:rPr>
                        <a:t>၃</a:t>
                      </a:r>
                      <a:r>
                        <a:rPr lang="en-US" sz="1700" dirty="0">
                          <a:solidFill>
                            <a:schemeClr val="tx1"/>
                          </a:solidFill>
                          <a:latin typeface="Pyidaungsu" panose="020B0502040204020203" pitchFamily="34" charset="0"/>
                          <a:cs typeface="Pyidaungsu" panose="020B0502040204020203" pitchFamily="34" charset="0"/>
                        </a:rPr>
                        <a:t>) </a:t>
                      </a:r>
                      <a:r>
                        <a:rPr lang="my-MM" sz="1700" dirty="0">
                          <a:solidFill>
                            <a:schemeClr val="tx1"/>
                          </a:solidFill>
                          <a:latin typeface="Pyidaungsu" panose="020B0502040204020203" pitchFamily="34" charset="0"/>
                          <a:cs typeface="Pyidaungsu" panose="020B0502040204020203" pitchFamily="34" charset="0"/>
                        </a:rPr>
                        <a:t>လူပုဂ္ဂိုလ်များ သို့မဟုတ် အစုအဖွဲ့များအား အချို့သောအုပ်စုများကို နှိမ့်ချသည့် အမုန်းစကားများနှင့် ထိတွေ့စေသောအခါ ၄င်းတို့သည် ငြိမ်းချမ်းစွာ </a:t>
                      </a:r>
                      <a:r>
                        <a:rPr lang="my-MM" sz="1700" dirty="0">
                          <a:latin typeface="Pyidaungsu" panose="020B0502040204020203" pitchFamily="34" charset="0"/>
                          <a:cs typeface="Pyidaungsu" panose="020B0502040204020203" pitchFamily="34" charset="0"/>
                        </a:rPr>
                        <a:t>ပဋိပက္ခဖြေရှင်းခြင်း နည်းလမ်းများကို ချက်ချင်းပင် မှီငြမ်းအသုံးချကြသည်။ </a:t>
                      </a:r>
                      <a:endParaRPr lang="en-US" sz="1700" dirty="0">
                        <a:solidFill>
                          <a:schemeClr val="tx1"/>
                        </a:solidFill>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my-MM" sz="1700" b="0" i="0" dirty="0">
                          <a:solidFill>
                            <a:schemeClr val="tx1"/>
                          </a:solidFill>
                          <a:effectLst/>
                          <a:latin typeface="Pyidaungsu" panose="020B0502040204020203" pitchFamily="34" charset="0"/>
                          <a:cs typeface="Pyidaungsu" panose="020B0502040204020203" pitchFamily="34" charset="0"/>
                        </a:rPr>
                        <a:t>၄</a:t>
                      </a:r>
                      <a:r>
                        <a:rPr lang="en-US" sz="1700" b="0" i="0" dirty="0">
                          <a:solidFill>
                            <a:schemeClr val="tx1"/>
                          </a:solidFill>
                          <a:effectLst/>
                          <a:latin typeface="Pyidaungsu" panose="020B0502040204020203" pitchFamily="34" charset="0"/>
                          <a:cs typeface="Pyidaungsu" panose="020B0502040204020203" pitchFamily="34" charset="0"/>
                        </a:rPr>
                        <a:t>) </a:t>
                      </a:r>
                      <a:r>
                        <a:rPr lang="my-MM" sz="1700" b="0" i="0" dirty="0">
                          <a:solidFill>
                            <a:schemeClr val="tx1"/>
                          </a:solidFill>
                          <a:effectLst/>
                          <a:latin typeface="Pyidaungsu" panose="020B0502040204020203" pitchFamily="34" charset="0"/>
                          <a:cs typeface="Pyidaungsu" panose="020B0502040204020203" pitchFamily="34" charset="0"/>
                        </a:rPr>
                        <a:t>လူမှုမီဒီယာ၊ လူထုစည်းဝေးပွဲများ၊ သို့မဟုတ် အခြား လူထုပလက်ဖောင်းများမှတစ်ဆင့် အမုန်းစကားကို ဖြန့်ဝေသောအခါ</a:t>
                      </a:r>
                      <a:r>
                        <a:rPr lang="en-US" sz="1700" b="0" i="0" dirty="0">
                          <a:solidFill>
                            <a:schemeClr val="tx1"/>
                          </a:solidFill>
                          <a:effectLst/>
                          <a:latin typeface="Pyidaungsu" panose="020B0502040204020203" pitchFamily="34" charset="0"/>
                          <a:cs typeface="Pyidaungsu" panose="020B0502040204020203" pitchFamily="34" charset="0"/>
                        </a:rPr>
                        <a:t> </a:t>
                      </a:r>
                      <a:r>
                        <a:rPr lang="my-MM" sz="1700" b="0" i="0" dirty="0">
                          <a:solidFill>
                            <a:schemeClr val="tx1"/>
                          </a:solidFill>
                          <a:effectLst/>
                          <a:latin typeface="Pyidaungsu" panose="020B0502040204020203" pitchFamily="34" charset="0"/>
                          <a:cs typeface="Pyidaungsu" panose="020B0502040204020203" pitchFamily="34" charset="0"/>
                        </a:rPr>
                        <a:t>ထို</a:t>
                      </a:r>
                      <a:r>
                        <a:rPr lang="my-MM" sz="1700" dirty="0">
                          <a:solidFill>
                            <a:schemeClr val="tx1"/>
                          </a:solidFill>
                          <a:latin typeface="Pyidaungsu" panose="020B0502040204020203" pitchFamily="34" charset="0"/>
                          <a:cs typeface="Pyidaungsu" panose="020B0502040204020203" pitchFamily="34" charset="0"/>
                        </a:rPr>
                        <a:t>အစွန်းရောက်အမြင်များအား မျှဝေသည့် လူပုဂ္ဂိုလ်များကို ဆွဲဆောင်နိုင်ပြီး ထိုအမြင်များအား အရေးယူဆောင်ရွက်စေရန် အားပေးခြင်းဖြင့် အကြမ်းဖက်မှုများ ပေါ်ပေါက်လာစေနိုင်သည်။</a:t>
                      </a:r>
                      <a:endParaRPr lang="en-US" sz="1700" b="0" i="0" dirty="0">
                        <a:solidFill>
                          <a:schemeClr val="tx1"/>
                        </a:solidFill>
                        <a:effectLst/>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61731187"/>
                  </a:ext>
                </a:extLst>
              </a:tr>
              <a:tr h="370840">
                <a:tc>
                  <a:txBody>
                    <a:bodyPr/>
                    <a:lstStyle/>
                    <a:p>
                      <a:pPr marL="0" indent="0" algn="l">
                        <a:buFont typeface="Arial" panose="020B0604020202020204" pitchFamily="34" charset="0"/>
                        <a:buNone/>
                      </a:pPr>
                      <a:r>
                        <a:rPr lang="my-MM" sz="1700" dirty="0">
                          <a:solidFill>
                            <a:schemeClr val="tx1"/>
                          </a:solidFill>
                          <a:latin typeface="Pyidaungsu" panose="020B0502040204020203" pitchFamily="34" charset="0"/>
                          <a:cs typeface="Pyidaungsu" panose="020B0502040204020203" pitchFamily="34" charset="0"/>
                        </a:rPr>
                        <a:t>၅</a:t>
                      </a:r>
                      <a:r>
                        <a:rPr lang="en-US" sz="1700" dirty="0">
                          <a:solidFill>
                            <a:schemeClr val="tx1"/>
                          </a:solidFill>
                          <a:latin typeface="Pyidaungsu" panose="020B0502040204020203" pitchFamily="34" charset="0"/>
                          <a:cs typeface="Pyidaungsu" panose="020B0502040204020203" pitchFamily="34" charset="0"/>
                        </a:rPr>
                        <a:t>) </a:t>
                      </a:r>
                      <a:r>
                        <a:rPr lang="en-US" sz="1700" b="0" i="0" dirty="0">
                          <a:solidFill>
                            <a:schemeClr val="tx1"/>
                          </a:solidFill>
                          <a:effectLst/>
                          <a:latin typeface="Pyidaungsu" panose="020B0502040204020203" pitchFamily="34" charset="0"/>
                          <a:cs typeface="Pyidaungsu" panose="020B0502040204020203" pitchFamily="34" charset="0"/>
                        </a:rPr>
                        <a:t>CSE </a:t>
                      </a:r>
                      <a:r>
                        <a:rPr lang="my-MM" sz="1700" b="0" i="0" dirty="0">
                          <a:solidFill>
                            <a:schemeClr val="tx1"/>
                          </a:solidFill>
                          <a:effectLst/>
                          <a:latin typeface="Pyidaungsu" panose="020B0502040204020203" pitchFamily="34" charset="0"/>
                          <a:cs typeface="Pyidaungsu" panose="020B0502040204020203" pitchFamily="34" charset="0"/>
                        </a:rPr>
                        <a:t>သည် နားလည်မှုရှိခြင်း၊ လေးနက်စွာ ဆန်းစစ်ဝေဖန်ခြင်း၊ စာနာနားလည်တတ်မှုနှင့် ငြိမ်းချမ်းစွာ </a:t>
                      </a:r>
                      <a:r>
                        <a:rPr lang="my-MM" sz="1700" dirty="0">
                          <a:latin typeface="Pyidaungsu" panose="020B0502040204020203" pitchFamily="34" charset="0"/>
                          <a:cs typeface="Pyidaungsu" panose="020B0502040204020203" pitchFamily="34" charset="0"/>
                        </a:rPr>
                        <a:t>ပဋိပက္ခဖြေရှင်းခြင်းများကို အားပေးမြှင့်တင်ခြင်းဖြင့် အမုန်းစကားတိုးပွားစေသည့် အခြေခံအကြောင်းရင်းများကို ကိုင်တွယ်ဖြေရှင်းပေးသည်။</a:t>
                      </a:r>
                      <a:endParaRPr lang="en-US" sz="1700" dirty="0">
                        <a:solidFill>
                          <a:schemeClr val="tx1"/>
                        </a:solidFill>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262883973"/>
                  </a:ext>
                </a:extLst>
              </a:tr>
              <a:tr h="370840">
                <a:tc>
                  <a:txBody>
                    <a:bodyPr/>
                    <a:lstStyle/>
                    <a:p>
                      <a:r>
                        <a:rPr lang="my-MM" sz="1700" dirty="0">
                          <a:latin typeface="Pyidaungsu" panose="020B0502040204020203" pitchFamily="34" charset="0"/>
                          <a:cs typeface="Pyidaungsu" panose="020B0502040204020203" pitchFamily="34" charset="0"/>
                        </a:rPr>
                        <a:t>၆</a:t>
                      </a:r>
                      <a:r>
                        <a:rPr lang="en-US" sz="1700" dirty="0">
                          <a:latin typeface="Pyidaungsu" panose="020B0502040204020203" pitchFamily="34" charset="0"/>
                          <a:cs typeface="Pyidaungsu" panose="020B0502040204020203" pitchFamily="34" charset="0"/>
                        </a:rPr>
                        <a:t>) </a:t>
                      </a:r>
                      <a:r>
                        <a:rPr lang="my-MM" sz="1700" dirty="0">
                          <a:latin typeface="Pyidaungsu" panose="020B0502040204020203" pitchFamily="34" charset="0"/>
                          <a:cs typeface="Pyidaungsu" panose="020B0502040204020203" pitchFamily="34" charset="0"/>
                        </a:rPr>
                        <a:t>အမုန်းစကားသည် ခွဲခြားဆက်ဆံမှုနှင့် တစ်ဖက်သတ်အမြင်များကို ပုံမှန်ကဲ့သို့ သဘောထားစေနိုင်သည်။</a:t>
                      </a:r>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tc>
                  <a:txBody>
                    <a:bodyPr/>
                    <a:lstStyle/>
                    <a:p>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072674819"/>
                  </a:ext>
                </a:extLst>
              </a:tr>
            </a:tbl>
          </a:graphicData>
        </a:graphic>
      </p:graphicFrame>
    </p:spTree>
    <p:custDataLst>
      <p:tags r:id="rId1"/>
    </p:custDataLst>
    <p:extLst>
      <p:ext uri="{BB962C8B-B14F-4D97-AF65-F5344CB8AC3E}">
        <p14:creationId xmlns:p14="http://schemas.microsoft.com/office/powerpoint/2010/main" val="409881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724624"/>
            <a:ext cx="11350208" cy="3687635"/>
          </a:xfrm>
        </p:spPr>
        <p:txBody>
          <a:bodyPr/>
          <a:lstStyle/>
          <a:p>
            <a:pPr algn="ctr">
              <a:lnSpc>
                <a:spcPct val="150000"/>
              </a:lnSpc>
            </a:pPr>
            <a:endParaRPr lang="en-US" b="0" dirty="0">
              <a:latin typeface="Pyidaungsu" panose="020B0502040204020203" pitchFamily="34" charset="0"/>
              <a:cs typeface="Pyidaungsu" panose="020B0502040204020203" pitchFamily="34" charset="0"/>
            </a:endParaRPr>
          </a:p>
          <a:p>
            <a:pPr algn="ctr">
              <a:lnSpc>
                <a:spcPct val="150000"/>
              </a:lnSpc>
            </a:pPr>
            <a:r>
              <a:rPr lang="my-MM" sz="2800" dirty="0">
                <a:latin typeface="Pyidaungsu" panose="020B0502040204020203" pitchFamily="34" charset="0"/>
                <a:cs typeface="Pyidaungsu" panose="020B0502040204020203" pitchFamily="34" charset="0"/>
              </a:rPr>
              <a:t>အပိုင်း ၂</a:t>
            </a:r>
            <a:endParaRPr lang="en-US" sz="2800" dirty="0">
              <a:latin typeface="Pyidaungsu" panose="020B0502040204020203" pitchFamily="34" charset="0"/>
              <a:cs typeface="Pyidaungsu" panose="020B0502040204020203" pitchFamily="34" charset="0"/>
            </a:endParaRPr>
          </a:p>
          <a:p>
            <a:pPr algn="ctr">
              <a:lnSpc>
                <a:spcPct val="150000"/>
              </a:lnSpc>
            </a:pPr>
            <a:r>
              <a:rPr lang="my-MM" sz="2800" b="0" dirty="0">
                <a:latin typeface="Pyidaungsu" panose="020B0502040204020203" pitchFamily="34" charset="0"/>
                <a:cs typeface="Pyidaungsu" panose="020B0502040204020203" pitchFamily="34" charset="0"/>
              </a:rPr>
              <a:t>အကောင်အထည်ဖော်ဆောင်ရွက်ခြင်းဆိုင်ရာ နမူနာဖြစ်ရပ်များ</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4122715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588939" y="1129553"/>
            <a:ext cx="11011988" cy="5109881"/>
          </a:xfrm>
          <a:prstGeom prst="rect">
            <a:avLst/>
          </a:prstGeom>
          <a:noFill/>
          <a:ln>
            <a:noFill/>
          </a:ln>
        </p:spPr>
        <p:txBody>
          <a:bodyPr spcFirstLastPara="1" wrap="square" lIns="0" tIns="0" rIns="0" bIns="0" anchor="t" anchorCtr="0">
            <a:noAutofit/>
          </a:bodyPr>
          <a:lstStyle/>
          <a:p>
            <a:pPr lvl="0">
              <a:spcBef>
                <a:spcPts val="600"/>
              </a:spcBef>
              <a:buClr>
                <a:srgbClr val="000000"/>
              </a:buClr>
              <a:buSzPts val="2400"/>
            </a:pPr>
            <a:r>
              <a:rPr lang="my-MM" sz="1700" b="1" i="0" u="none" strike="noStrike" cap="none" dirty="0">
                <a:latin typeface="Pyidaungsu" panose="020B0502040204020203" pitchFamily="34" charset="0"/>
                <a:ea typeface="Century Gothic"/>
                <a:cs typeface="Pyidaungsu" panose="020B0502040204020203" pitchFamily="34" charset="0"/>
                <a:sym typeface="Century Gothic"/>
              </a:rPr>
              <a:t>အစုအဝေးကို ထိထိရောက်ရောက် အကောင်အထည်ဖော်ဆောင်ရွက်ပါက အမုန်းစကားကို တိုက်ဖျက်ချေမှုန်းနိုင်မည</a:t>
            </a:r>
            <a:r>
              <a:rPr lang="my-MM" sz="1700" b="1" dirty="0">
                <a:latin typeface="Pyidaungsu" panose="020B0502040204020203" pitchFamily="34" charset="0"/>
                <a:ea typeface="Century Gothic"/>
                <a:cs typeface="Pyidaungsu" panose="020B0502040204020203" pitchFamily="34" charset="0"/>
                <a:sym typeface="Century Gothic"/>
              </a:rPr>
              <a:t>့် သင်ကြားရေးနည်းဗျူဟာ အစုအဝေးမှာ အောက်ပါအတိုင်းဖြစ်သည်-</a:t>
            </a:r>
            <a:endParaRPr lang="en-US" sz="1700" b="1" i="0" u="none" strike="noStrike" cap="none" dirty="0">
              <a:latin typeface="Pyidaungsu" panose="020B0502040204020203" pitchFamily="34" charset="0"/>
              <a:ea typeface="Century Gothic"/>
              <a:cs typeface="Pyidaungsu" panose="020B0502040204020203" pitchFamily="34" charset="0"/>
              <a:sym typeface="Century Gothic"/>
            </a:endParaRPr>
          </a:p>
          <a:p>
            <a:pPr marR="0" lvl="0" algn="l" rtl="0">
              <a:lnSpc>
                <a:spcPct val="100000"/>
              </a:lnSpc>
              <a:spcBef>
                <a:spcPts val="600"/>
              </a:spcBef>
              <a:spcAft>
                <a:spcPts val="0"/>
              </a:spcAft>
              <a:buClr>
                <a:srgbClr val="000000"/>
              </a:buClr>
              <a:buSzPts val="2400"/>
            </a:pPr>
            <a:endParaRPr lang="en-US" sz="1700" b="1" i="0" u="none" strike="noStrike" cap="none" dirty="0">
              <a:latin typeface="Pyidaungsu" panose="020B0502040204020203" pitchFamily="34" charset="0"/>
              <a:ea typeface="Century Gothic"/>
              <a:cs typeface="Pyidaungsu" panose="020B0502040204020203" pitchFamily="34" charset="0"/>
              <a:sym typeface="Century Gothic"/>
            </a:endParaRP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Century Gothic"/>
              </a:rPr>
              <a:t>၁။	အမုန်းတရား၊ ဘက်လိုက်မှုနှင့် ခွဲခြားဆက်ဆံမှုတို့၏ သက်ရောက်မှုဆိုးကျိုးများကို သင်ယူသူတို့ သိရှိနားလည်အောင် 	အမြင်ဖွင့်ပါ။ ငြိမ်းချမ်းရေး၊ အသိအမှတ်ပြု နားလည်မှုနှင့် ယဉ်ကျေးမှုပေါင်းစုံ ဆွေးနွေးဖလှယ်ခြင်းတို့ ပိုမိုလုပ်ဆောင်နိုင်မည့် 	တတ်ကျွမ်းမှုများကို မြှင့်တင်ပေးပါ။ </a:t>
            </a: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Century Gothic"/>
              </a:rPr>
              <a:t>၂။	ကွဲပြားစုံလင်သော အမြင်များနှင့် အပြန်အလှန်နားလည်မှုကို အားပေးသည့် ထုတ်ဖော်ပြောဆိုမှုများကို မြှင့်တင်ရန် 	သင်ကြားမည့်အကြောင်းအရာနှင့် သင်ကြားရေး အလေ့အထများတွင် ရှုထောင့်အမျိုးမျိုးကို ပေါင်းစပ်ထည့်သွင်းပါ။</a:t>
            </a: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Century Gothic"/>
              </a:rPr>
              <a:t>၃။	အွန်လိုင်းပေါ်မှ အမုန်းစကားများကို ဦးတည်ဖြေရှင်းနိုင်စေမည့် မီဒီယာနှင့် သတင်းအချက်အလက်ဆိုင်ရာ သိနားလည်မှုနှင့် 	ဒစ်ဂျစ်တယ် နိုင်ငံသားပညာတို့ကို မြှင့်တင်ပါ။ </a:t>
            </a:r>
            <a:endParaRPr lang="my-MM" sz="1700" dirty="0">
              <a:latin typeface="Pyidaungsu" panose="020B0502040204020203" pitchFamily="34" charset="0"/>
              <a:cs typeface="Pyidaungsu" panose="020B0502040204020203" pitchFamily="34" charset="0"/>
              <a:sym typeface="Arial"/>
            </a:endParaRP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Arial"/>
              </a:rPr>
              <a:t>၄။	</a:t>
            </a:r>
            <a:r>
              <a:rPr lang="my-MM" sz="1700" dirty="0">
                <a:latin typeface="Pyidaungsu" panose="020B0502040204020203" pitchFamily="34" charset="0"/>
                <a:cs typeface="Pyidaungsu" panose="020B0502040204020203" pitchFamily="34" charset="0"/>
                <a:sym typeface="Century Gothic"/>
              </a:rPr>
              <a:t>လူမျိုးစုအစုအဖွဲ့ အမျိုးမျိုးကြား သို့မဟုတ် ယဉ်ကျေးမှုကွဲပြားသည့် အစုအဖွဲ့များကြား ပူးပေါင်းဆောင်ရွက်မှုနှင့် 	စည်းလုံးညီညွတ်မှုတို့ တိုးတက်လာစေမည့် ကျောင်းသားလုပ်ငန်းများ စီစဉ်ဖန်တီးပါ။</a:t>
            </a: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Century Gothic"/>
              </a:rPr>
              <a:t>၅။	ကွဲပြားခြားနားမှုများအောက်တွင် မည်သို့ပြုမူပြောဆိုရမည်ဟူသည့် စာသင်ခန်းနီတိများ ဖန်တီးကျင့်သုံးပါ။</a:t>
            </a: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Century Gothic"/>
              </a:rPr>
              <a:t>၆။	လူမျိုးစုအသီးသီး၏ အချက်အပြုတ်ပညာရပ်များကို အားပေးမြှင့်တင်သည့် အစားအသောက်ပွဲတော်များ 	စီစဉ်ကျင်းပပါ။</a:t>
            </a:r>
          </a:p>
          <a:p>
            <a:pPr marR="0" lvl="0" algn="l" rtl="0">
              <a:lnSpc>
                <a:spcPct val="100000"/>
              </a:lnSpc>
              <a:spcBef>
                <a:spcPts val="600"/>
              </a:spcBef>
              <a:spcAft>
                <a:spcPts val="0"/>
              </a:spcAft>
              <a:buClr>
                <a:srgbClr val="000000"/>
              </a:buClr>
              <a:buSzPts val="2400"/>
            </a:pPr>
            <a:r>
              <a:rPr lang="my-MM" sz="1700" dirty="0">
                <a:latin typeface="Pyidaungsu" panose="020B0502040204020203" pitchFamily="34" charset="0"/>
                <a:cs typeface="Pyidaungsu" panose="020B0502040204020203" pitchFamily="34" charset="0"/>
                <a:sym typeface="Century Gothic"/>
              </a:rPr>
              <a:t>၇။	လူမျိုးစု ရပ်ရွာအမျိုးမျိုးမှ လာသည့် ကျောင်းသားအုပ်စုများကို ၄င်းတို့ကြား တူညီမှုများရှာဖွေဖြစ်အောင် အားပေးပါ။</a:t>
            </a:r>
            <a:endParaRPr lang="en-US" sz="1700" b="0" i="0" u="none" strike="noStrike" cap="none" dirty="0">
              <a:latin typeface="Pyidaungsu" panose="020B0502040204020203" pitchFamily="34" charset="0"/>
              <a:ea typeface="Arial"/>
              <a:cs typeface="Pyidaungsu" panose="020B0502040204020203" pitchFamily="34" charset="0"/>
              <a:sym typeface="Arial"/>
            </a:endParaRPr>
          </a:p>
          <a:p>
            <a:pPr marR="0" lvl="0" algn="l" rtl="0">
              <a:lnSpc>
                <a:spcPct val="100000"/>
              </a:lnSpc>
              <a:spcBef>
                <a:spcPts val="600"/>
              </a:spcBef>
              <a:spcAft>
                <a:spcPts val="0"/>
              </a:spcAft>
              <a:buClr>
                <a:srgbClr val="000000"/>
              </a:buClr>
              <a:buSzPts val="2400"/>
            </a:pPr>
            <a:endParaRPr lang="en-US" sz="1700" b="0" i="0" u="none" strike="noStrike" cap="none" dirty="0">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20894" y="115750"/>
            <a:ext cx="11448377" cy="558765"/>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en-PH" sz="2200" b="1" dirty="0">
                <a:latin typeface="Pyidaungsu" panose="020B0502040204020203" pitchFamily="34" charset="0"/>
                <a:cs typeface="Pyidaungsu" panose="020B0502040204020203" pitchFamily="34" charset="0"/>
              </a:rPr>
              <a:t>MTT</a:t>
            </a:r>
            <a:r>
              <a:rPr lang="my-MM" sz="2200" b="1" dirty="0">
                <a:latin typeface="Pyidaungsu" panose="020B0502040204020203" pitchFamily="34" charset="0"/>
                <a:cs typeface="Pyidaungsu" panose="020B0502040204020203" pitchFamily="34" charset="0"/>
              </a:rPr>
              <a:t>များအနေဖြင့် အမုန်းစကား၊ ဘက်လိုက်မှုနှင့် ခွဲခြားဆက်ဆံမှုများကို တိုက်ဖျက်ချေမှုန်းရန် လုပ်ဆောင်နိုင်သည်များ</a:t>
            </a:r>
            <a:endParaRPr lang="en-PH" sz="22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51512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dirty="0">
                <a:solidFill>
                  <a:schemeClr val="lt1"/>
                </a:solidFill>
              </a:rPr>
              <a:t>Introduction to Media and Information Literacy (MIL) for Mobile Teachers</a:t>
            </a:r>
            <a:endParaRPr sz="900" dirty="0">
              <a:solidFill>
                <a:schemeClr val="lt1"/>
              </a:solidFill>
            </a:endParaRPr>
          </a:p>
          <a:p>
            <a:pPr marL="0" lvl="0" indent="0" algn="ctr" rtl="0">
              <a:lnSpc>
                <a:spcPct val="90000"/>
              </a:lnSpc>
              <a:spcBef>
                <a:spcPts val="1000"/>
              </a:spcBef>
              <a:spcAft>
                <a:spcPts val="0"/>
              </a:spcAft>
              <a:buClr>
                <a:schemeClr val="lt1"/>
              </a:buClr>
              <a:buSzPct val="100000"/>
              <a:buNone/>
            </a:pPr>
            <a:endParaRPr dirty="0"/>
          </a:p>
        </p:txBody>
      </p:sp>
      <p:sp>
        <p:nvSpPr>
          <p:cNvPr id="227" name="Google Shape;227;p11"/>
          <p:cNvSpPr txBox="1"/>
          <p:nvPr/>
        </p:nvSpPr>
        <p:spPr>
          <a:xfrm>
            <a:off x="420894" y="945302"/>
            <a:ext cx="11350193" cy="5582088"/>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sz="1500" b="1" i="0" dirty="0">
                <a:effectLst/>
                <a:latin typeface="Pyidaungsu" panose="020B0502040204020203" pitchFamily="34" charset="0"/>
                <a:cs typeface="Pyidaungsu" panose="020B0502040204020203" pitchFamily="34" charset="0"/>
              </a:rPr>
              <a:t>လုပ်ငန်း -</a:t>
            </a:r>
            <a:r>
              <a:rPr lang="en-US" sz="1500" b="1" i="0" dirty="0">
                <a:effectLst/>
                <a:latin typeface="Pyidaungsu" panose="020B0502040204020203" pitchFamily="34" charset="0"/>
                <a:cs typeface="Pyidaungsu" panose="020B0502040204020203" pitchFamily="34" charset="0"/>
              </a:rPr>
              <a:t> </a:t>
            </a:r>
          </a:p>
          <a:p>
            <a:pPr marR="0" lvl="0" algn="l" rtl="0">
              <a:lnSpc>
                <a:spcPct val="100000"/>
              </a:lnSpc>
              <a:spcBef>
                <a:spcPts val="600"/>
              </a:spcBef>
              <a:spcAft>
                <a:spcPts val="0"/>
              </a:spcAft>
              <a:buClr>
                <a:srgbClr val="000000"/>
              </a:buClr>
              <a:buSzPts val="2400"/>
            </a:pPr>
            <a:r>
              <a:rPr lang="my-MM" sz="1500" dirty="0">
                <a:latin typeface="Pyidaungsu" panose="020B0502040204020203" pitchFamily="34" charset="0"/>
                <a:cs typeface="Pyidaungsu" panose="020B0502040204020203" pitchFamily="34" charset="0"/>
              </a:rPr>
              <a:t>၁။</a:t>
            </a:r>
            <a:r>
              <a:rPr lang="my-MM" sz="1500" b="0" i="0" dirty="0">
                <a:effectLst/>
                <a:latin typeface="Pyidaungsu" panose="020B0502040204020203" pitchFamily="34" charset="0"/>
                <a:cs typeface="Pyidaungsu" panose="020B0502040204020203" pitchFamily="34" charset="0"/>
              </a:rPr>
              <a:t>   အမုန်းစကား၊ ခွဲခြားဆက်ဆံမှုနှင့် ဆက်နွှယ်နေသည့် အငြင်းပွားဖွယ် ခေါင်းစဉ်များအပေါ် စာသင်ခန်းတွင်း စကားရည်လုပွဲများ သို့မဟုတ် ဆွေးနွေးပွဲများ စီစဉ်ကျင်းပပါ။</a:t>
            </a:r>
            <a:endParaRPr lang="en-US" sz="1500" b="0" i="0" dirty="0">
              <a:effectLst/>
              <a:latin typeface="Pyidaungsu" panose="020B0502040204020203" pitchFamily="34" charset="0"/>
              <a:cs typeface="Pyidaungsu" panose="020B0502040204020203" pitchFamily="34" charset="0"/>
            </a:endParaRPr>
          </a:p>
          <a:p>
            <a:pPr marR="0" lvl="0" algn="l" rtl="0">
              <a:lnSpc>
                <a:spcPct val="100000"/>
              </a:lnSpc>
              <a:spcBef>
                <a:spcPts val="600"/>
              </a:spcBef>
              <a:spcAft>
                <a:spcPts val="0"/>
              </a:spcAft>
              <a:buClr>
                <a:srgbClr val="000000"/>
              </a:buClr>
              <a:buSzPts val="2400"/>
            </a:pPr>
            <a:r>
              <a:rPr lang="my-MM" sz="1500" b="0" i="0" dirty="0">
                <a:effectLst/>
                <a:latin typeface="Pyidaungsu" panose="020B0502040204020203" pitchFamily="34" charset="0"/>
                <a:cs typeface="Pyidaungsu" panose="020B0502040204020203" pitchFamily="34" charset="0"/>
              </a:rPr>
              <a:t>၂။    ကျောင်းသားများကို ၄င်းတို့ ပုဂ္ဂိုလ်ရေးအရ သဘောမတူညီနိုင်လောက်သည့် ကွဲပြားစုံလင်သော ရှုထောင့်အမြင်များမှ ငြင်းခုံမှုများကိုပင် သုတေသနလုပ်ပြီး တင်ပြရန် တာဝန်ခွဲဝေသတ်မှတ်ပေးပါ။</a:t>
            </a:r>
            <a:endParaRPr lang="en-US" sz="1500" b="0" i="0" dirty="0">
              <a:effectLst/>
              <a:latin typeface="Pyidaungsu" panose="020B0502040204020203" pitchFamily="34" charset="0"/>
              <a:cs typeface="Pyidaungsu" panose="020B0502040204020203" pitchFamily="34" charset="0"/>
            </a:endParaRPr>
          </a:p>
          <a:p>
            <a:pPr marR="0" lvl="0" algn="l" rtl="0">
              <a:lnSpc>
                <a:spcPct val="100000"/>
              </a:lnSpc>
              <a:spcBef>
                <a:spcPts val="600"/>
              </a:spcBef>
              <a:spcAft>
                <a:spcPts val="0"/>
              </a:spcAft>
              <a:buClr>
                <a:srgbClr val="000000"/>
              </a:buClr>
              <a:buSzPts val="2400"/>
            </a:pPr>
            <a:r>
              <a:rPr lang="my-MM" sz="1500" b="0" i="0" dirty="0">
                <a:effectLst/>
                <a:latin typeface="Pyidaungsu" panose="020B0502040204020203" pitchFamily="34" charset="0"/>
                <a:cs typeface="Pyidaungsu" panose="020B0502040204020203" pitchFamily="34" charset="0"/>
              </a:rPr>
              <a:t>၃။   ကွဲပြားသော အမြင်များအပေါ် လေးစားမှုရှိသည့် ဆွေးနွေးဖလှယ်မှုများနှင့် လေးနက်စွာ ဆန်းစစ်ဝေဖန်မှုများကို အားပေးပါ။</a:t>
            </a:r>
            <a:endParaRPr lang="en-US" sz="1500" b="0" i="0" dirty="0">
              <a:effectLst/>
              <a:latin typeface="Pyidaungsu" panose="020B0502040204020203" pitchFamily="34" charset="0"/>
              <a:cs typeface="Pyidaungsu" panose="020B0502040204020203" pitchFamily="34" charset="0"/>
            </a:endParaRPr>
          </a:p>
          <a:p>
            <a:pPr marR="0" lvl="0" algn="l" rtl="0">
              <a:lnSpc>
                <a:spcPct val="100000"/>
              </a:lnSpc>
              <a:spcBef>
                <a:spcPts val="0"/>
              </a:spcBef>
              <a:spcAft>
                <a:spcPts val="0"/>
              </a:spcAft>
              <a:buClr>
                <a:srgbClr val="000000"/>
              </a:buClr>
              <a:buSzPts val="2400"/>
            </a:pPr>
            <a:endParaRPr lang="en-US" sz="1500" b="0" i="0" dirty="0">
              <a:effectLst/>
              <a:latin typeface="Pyidaungsu" panose="020B0502040204020203" pitchFamily="34" charset="0"/>
              <a:cs typeface="Pyidaungsu" panose="020B0502040204020203" pitchFamily="34" charset="0"/>
            </a:endParaRPr>
          </a:p>
          <a:p>
            <a:pPr lvl="0">
              <a:buClr>
                <a:srgbClr val="000000"/>
              </a:buClr>
              <a:buSzPts val="2400"/>
            </a:pPr>
            <a:r>
              <a:rPr lang="my-MM" sz="1500" b="1" i="0" dirty="0">
                <a:effectLst/>
                <a:latin typeface="Pyidaungsu" panose="020B0502040204020203" pitchFamily="34" charset="0"/>
                <a:cs typeface="Pyidaungsu" panose="020B0502040204020203" pitchFamily="34" charset="0"/>
              </a:rPr>
              <a:t>နောက်ဆုံးရလဒ် -</a:t>
            </a:r>
            <a:r>
              <a:rPr lang="en-US" sz="1500" b="1" i="0" dirty="0">
                <a:effectLst/>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ကျောင်းသားများကို ပို၍ စိတ်ဓာတ်ပိုင်းဆိုင်ရာ အသင့်ဖြစ်စေကာ ရ</a:t>
            </a:r>
            <a:r>
              <a:rPr lang="my-MM" sz="1500" b="0" i="0" dirty="0">
                <a:effectLst/>
                <a:latin typeface="Pyidaungsu" panose="020B0502040204020203" pitchFamily="34" charset="0"/>
                <a:cs typeface="Pyidaungsu" panose="020B0502040204020203" pitchFamily="34" charset="0"/>
              </a:rPr>
              <a:t>ှုပ်ထွေးခက်ခဲသော ကိစ္စရပ်များအကြောင်း အပြုသဘောဆောင် စကားဝိုင်းများတွင် တက်ကြွစွာပါဝင်ဆောင်ရွက်နိုင်စေသည့် ပိုမို အသိအမှတ်ပြုနားလည်တတ်ပြီး ပွင့်လင်းမှုရှိသည့် စာသင်ခန်းပတ်ဝန်းကျင်</a:t>
            </a:r>
            <a:endParaRPr lang="en-US" sz="1500" b="0" i="0" dirty="0">
              <a:effectLst/>
              <a:latin typeface="Pyidaungsu" panose="020B0502040204020203" pitchFamily="34" charset="0"/>
              <a:cs typeface="Pyidaungsu" panose="020B0502040204020203" pitchFamily="34" charset="0"/>
            </a:endParaRPr>
          </a:p>
          <a:p>
            <a:pPr marL="457200" marR="0" lvl="0" indent="-457200" algn="l" rtl="0">
              <a:lnSpc>
                <a:spcPct val="100000"/>
              </a:lnSpc>
              <a:spcBef>
                <a:spcPts val="0"/>
              </a:spcBef>
              <a:spcAft>
                <a:spcPts val="0"/>
              </a:spcAft>
              <a:buClr>
                <a:srgbClr val="000000"/>
              </a:buClr>
              <a:buSzPts val="2400"/>
              <a:buFont typeface="+mj-lt"/>
              <a:buAutoNum type="arabicPeriod"/>
            </a:pPr>
            <a:endParaRPr lang="en-US" sz="1500" dirty="0">
              <a:latin typeface="Pyidaungsu" panose="020B0502040204020203" pitchFamily="34" charset="0"/>
              <a:cs typeface="Pyidaungsu" panose="020B0502040204020203" pitchFamily="34" charset="0"/>
            </a:endParaRPr>
          </a:p>
          <a:p>
            <a:pPr algn="l"/>
            <a:r>
              <a:rPr lang="my-MM" sz="1500" b="1" i="0" dirty="0">
                <a:effectLst/>
                <a:latin typeface="Pyidaungsu" panose="020B0502040204020203" pitchFamily="34" charset="0"/>
                <a:cs typeface="Pyidaungsu" panose="020B0502040204020203" pitchFamily="34" charset="0"/>
              </a:rPr>
              <a:t>အကောင်အထည်ဖော်ဆောင်ရွက်ခဲ့သည့် </a:t>
            </a:r>
            <a:r>
              <a:rPr lang="en-US" sz="1500" b="1" i="0" dirty="0">
                <a:effectLst/>
                <a:latin typeface="Pyidaungsu" panose="020B0502040204020203" pitchFamily="34" charset="0"/>
                <a:cs typeface="Pyidaungsu" panose="020B0502040204020203" pitchFamily="34" charset="0"/>
              </a:rPr>
              <a:t>CSE </a:t>
            </a:r>
            <a:r>
              <a:rPr lang="en-US" sz="1500" b="1" i="0" dirty="0" err="1">
                <a:effectLst/>
                <a:latin typeface="Pyidaungsu" panose="020B0502040204020203" pitchFamily="34" charset="0"/>
                <a:cs typeface="Pyidaungsu" panose="020B0502040204020203" pitchFamily="34" charset="0"/>
              </a:rPr>
              <a:t>AoF</a:t>
            </a:r>
            <a:r>
              <a:rPr lang="my-MM" sz="1500" b="1" dirty="0">
                <a:latin typeface="Pyidaungsu" panose="020B0502040204020203" pitchFamily="34" charset="0"/>
                <a:cs typeface="Pyidaungsu" panose="020B0502040204020203" pitchFamily="34" charset="0"/>
              </a:rPr>
              <a:t> -</a:t>
            </a:r>
            <a:endParaRPr lang="en-US" sz="1500" b="1" i="0" dirty="0">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500" dirty="0">
                <a:highlight>
                  <a:srgbClr val="C0C0C0"/>
                </a:highlight>
                <a:latin typeface="Pyidaungsu" panose="020B0502040204020203" pitchFamily="34" charset="0"/>
                <a:cs typeface="Pyidaungsu" panose="020B0502040204020203" pitchFamily="34" charset="0"/>
              </a:rPr>
              <a:t>CSE</a:t>
            </a:r>
            <a:r>
              <a:rPr lang="my-MM" sz="1500" dirty="0">
                <a:highlight>
                  <a:srgbClr val="C0C0C0"/>
                </a:highlight>
                <a:latin typeface="Pyidaungsu" panose="020B0502040204020203" pitchFamily="34" charset="0"/>
                <a:cs typeface="Pyidaungsu" panose="020B0502040204020203" pitchFamily="34" charset="0"/>
              </a:rPr>
              <a:t> ၄.၄။</a:t>
            </a:r>
            <a:r>
              <a:rPr lang="my-MM" sz="1500" dirty="0">
                <a:latin typeface="Pyidaungsu" panose="020B0502040204020203" pitchFamily="34" charset="0"/>
                <a:cs typeface="Pyidaungsu" panose="020B0502040204020203" pitchFamily="34" charset="0"/>
              </a:rPr>
              <a:t> 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lang="en-US" sz="15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500" dirty="0">
                <a:highlight>
                  <a:srgbClr val="C0C0C0"/>
                </a:highlight>
                <a:latin typeface="Pyidaungsu" panose="020B0502040204020203" pitchFamily="34" charset="0"/>
                <a:cs typeface="Pyidaungsu" panose="020B0502040204020203" pitchFamily="34" charset="0"/>
              </a:rPr>
              <a:t>CSE </a:t>
            </a:r>
            <a:r>
              <a:rPr lang="my-MM" sz="1500" dirty="0">
                <a:highlight>
                  <a:srgbClr val="C0C0C0"/>
                </a:highlight>
                <a:latin typeface="Pyidaungsu" panose="020B0502040204020203" pitchFamily="34" charset="0"/>
                <a:cs typeface="Pyidaungsu" panose="020B0502040204020203" pitchFamily="34" charset="0"/>
              </a:rPr>
              <a:t>၆။ </a:t>
            </a:r>
            <a:r>
              <a:rPr lang="my-MM" sz="1500" dirty="0">
                <a:latin typeface="Pyidaungsu" panose="020B0502040204020203" pitchFamily="34" charset="0"/>
                <a:cs typeface="Pyidaungsu" panose="020B0502040204020203" pitchFamily="34" charset="0"/>
              </a:rPr>
              <a:t> အကြမ်းမဖက်ခြင်း၊ ဝေဖန်ပိုင်းခြားစဉ်းစားခြင်း၊ ငြိမ်းချမ်းစွာ ပဋိပက္ခဖြေရှင်းခြင်းနှင့် မတူညီသော အတွေးအခေါ်၊ အယူအဆများကို လေးစားခြင်းတို့ကို စံနမူနာြပ သင်ကြားပေးသည်။</a:t>
            </a:r>
            <a:endParaRPr lang="en-US" sz="15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500" dirty="0">
                <a:highlight>
                  <a:srgbClr val="C0C0C0"/>
                </a:highlight>
                <a:latin typeface="Pyidaungsu" panose="020B0502040204020203" pitchFamily="34" charset="0"/>
                <a:cs typeface="Pyidaungsu" panose="020B0502040204020203" pitchFamily="34" charset="0"/>
              </a:rPr>
              <a:t>CSE </a:t>
            </a:r>
            <a:r>
              <a:rPr lang="my-MM" sz="1500" dirty="0">
                <a:highlight>
                  <a:srgbClr val="C0C0C0"/>
                </a:highlight>
                <a:latin typeface="Pyidaungsu" panose="020B0502040204020203" pitchFamily="34" charset="0"/>
                <a:cs typeface="Pyidaungsu" panose="020B0502040204020203" pitchFamily="34" charset="0"/>
              </a:rPr>
              <a:t>၈။</a:t>
            </a:r>
            <a:r>
              <a:rPr lang="en-US" sz="1500" dirty="0">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မီဒီယာနှင့် သတင်းအချက်အလက်ဆိုင်ရာသိနားလည်မှု</a:t>
            </a:r>
            <a:r>
              <a:rPr lang="en-US" sz="1500" dirty="0">
                <a:latin typeface="Pyidaungsu" panose="020B0502040204020203" pitchFamily="34" charset="0"/>
                <a:cs typeface="Pyidaungsu" panose="020B0502040204020203" pitchFamily="34" charset="0"/>
              </a:rPr>
              <a:t> (MIL) </a:t>
            </a:r>
            <a:r>
              <a:rPr lang="my-MM" sz="1500" dirty="0">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500" dirty="0">
                <a:latin typeface="Pyidaungsu" panose="020B0502040204020203" pitchFamily="34" charset="0"/>
                <a:cs typeface="Pyidaungsu" panose="020B0502040204020203" pitchFamily="34" charset="0"/>
              </a:rPr>
              <a:t>(</a:t>
            </a:r>
            <a:r>
              <a:rPr lang="my-MM" sz="1500" dirty="0">
                <a:latin typeface="Pyidaungsu" panose="020B0502040204020203" pitchFamily="34" charset="0"/>
                <a:cs typeface="Pyidaungsu" panose="020B0502040204020203" pitchFamily="34" charset="0"/>
              </a:rPr>
              <a:t>မတူကွဲပြားမှုများ</a:t>
            </a:r>
            <a:r>
              <a:rPr lang="en-US" sz="1500" dirty="0">
                <a:latin typeface="Pyidaungsu" panose="020B0502040204020203" pitchFamily="34" charset="0"/>
                <a:cs typeface="Pyidaungsu" panose="020B0502040204020203" pitchFamily="34" charset="0"/>
              </a:rPr>
              <a:t>)</a:t>
            </a:r>
            <a:r>
              <a:rPr lang="my-MM" sz="1500" dirty="0">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500" dirty="0">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r>
              <a:rPr lang="en-US" sz="1500" i="0" dirty="0">
                <a:effectLst/>
                <a:highlight>
                  <a:srgbClr val="C0C0C0"/>
                </a:highlight>
                <a:latin typeface="Pyidaungsu" panose="020B0502040204020203" pitchFamily="34" charset="0"/>
                <a:cs typeface="Pyidaungsu" panose="020B0502040204020203" pitchFamily="34" charset="0"/>
              </a:rPr>
              <a:t>CSE </a:t>
            </a:r>
            <a:r>
              <a:rPr lang="my-MM" sz="1500" i="0" dirty="0">
                <a:effectLst/>
                <a:highlight>
                  <a:srgbClr val="C0C0C0"/>
                </a:highlight>
                <a:latin typeface="Pyidaungsu" panose="020B0502040204020203" pitchFamily="34" charset="0"/>
                <a:cs typeface="Pyidaungsu" panose="020B0502040204020203" pitchFamily="34" charset="0"/>
              </a:rPr>
              <a:t>၁၄။ </a:t>
            </a:r>
            <a:r>
              <a:rPr lang="my-MM" sz="1500" dirty="0">
                <a:latin typeface="Pyidaungsu" panose="020B0502040204020203" pitchFamily="34" charset="0"/>
                <a:cs typeface="Pyidaungsu" panose="020B0502040204020203" pitchFamily="34" charset="0"/>
              </a:rPr>
              <a:t> ပဋိပက္ခ၏ ပြောင်းလဲစေနိုင်သောအားများနှင့် ပုဂ္ဂိုလ်ရေးရာဘက်လိုက်မှုများကို နားလည် သဘောပေါက်ပြီး သင်ကြားပို့ချမှုကို အလျဉ်းသင့်သလို  ပြောင်းလဲ လုပ်ဆောင်နိုင်စွမ်း ရှိကြောင်းပြသည်။</a:t>
            </a:r>
            <a:r>
              <a:rPr lang="en-GB" sz="1500" dirty="0">
                <a:latin typeface="Pyidaungsu" panose="020B0502040204020203" pitchFamily="34" charset="0"/>
                <a:cs typeface="Pyidaungsu" panose="020B0502040204020203" pitchFamily="34" charset="0"/>
              </a:rPr>
              <a:t> </a:t>
            </a:r>
            <a:endParaRPr lang="en-US" sz="1500" dirty="0">
              <a:latin typeface="Pyidaungsu" panose="020B0502040204020203" pitchFamily="34" charset="0"/>
              <a:ea typeface="Calibri" panose="020F0502020204030204" pitchFamily="34" charset="0"/>
              <a:cs typeface="Pyidaungsu" panose="020B0502040204020203" pitchFamily="34" charset="0"/>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my-MM" sz="2800" b="1" dirty="0">
                <a:latin typeface="Pyidaungsu" panose="020B0502040204020203" pitchFamily="34" charset="0"/>
                <a:cs typeface="Pyidaungsu" panose="020B0502040204020203" pitchFamily="34" charset="0"/>
              </a:rPr>
              <a:t>နမူနာဖြစ်ရပ် ၁ -</a:t>
            </a:r>
            <a:r>
              <a:rPr lang="en-PH" sz="2800" b="1" dirty="0">
                <a:latin typeface="Pyidaungsu" panose="020B0502040204020203" pitchFamily="34" charset="0"/>
                <a:cs typeface="Pyidaungsu" panose="020B0502040204020203" pitchFamily="34" charset="0"/>
              </a:rPr>
              <a:t> </a:t>
            </a:r>
            <a:r>
              <a:rPr lang="my-MM" sz="2800" b="1" dirty="0">
                <a:latin typeface="Pyidaungsu" panose="020B0502040204020203" pitchFamily="34" charset="0"/>
                <a:cs typeface="Pyidaungsu" panose="020B0502040204020203" pitchFamily="34" charset="0"/>
              </a:rPr>
              <a:t>ရှုထောင့်အမျိုးမျိုးကို ပေါင်းစပ်ထည့်သွင်းခြင်း </a:t>
            </a:r>
            <a:endParaRPr lang="en-PH" sz="28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23229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dirty="0">
                <a:solidFill>
                  <a:schemeClr val="lt1"/>
                </a:solidFill>
              </a:rPr>
              <a:t>Introduction to Media and Information Literacy (MIL) for Mobile Teachers</a:t>
            </a:r>
            <a:endParaRPr sz="900" dirty="0">
              <a:solidFill>
                <a:schemeClr val="lt1"/>
              </a:solidFill>
            </a:endParaRPr>
          </a:p>
          <a:p>
            <a:pPr marL="0" lvl="0" indent="0" algn="ctr" rtl="0">
              <a:lnSpc>
                <a:spcPct val="90000"/>
              </a:lnSpc>
              <a:spcBef>
                <a:spcPts val="1000"/>
              </a:spcBef>
              <a:spcAft>
                <a:spcPts val="0"/>
              </a:spcAft>
              <a:buClr>
                <a:schemeClr val="lt1"/>
              </a:buClr>
              <a:buSzPct val="100000"/>
              <a:buNone/>
            </a:pPr>
            <a:endParaRPr dirty="0"/>
          </a:p>
        </p:txBody>
      </p:sp>
      <p:sp>
        <p:nvSpPr>
          <p:cNvPr id="227" name="Google Shape;227;p11"/>
          <p:cNvSpPr txBox="1"/>
          <p:nvPr/>
        </p:nvSpPr>
        <p:spPr>
          <a:xfrm>
            <a:off x="420893" y="1053685"/>
            <a:ext cx="11350193" cy="4870597"/>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sz="1600" b="1" i="0" dirty="0">
                <a:effectLst/>
                <a:latin typeface="Pyidaungsu" panose="020B0502040204020203" pitchFamily="34" charset="0"/>
                <a:cs typeface="Pyidaungsu" panose="020B0502040204020203" pitchFamily="34" charset="0"/>
              </a:rPr>
              <a:t>လုပ်ငန်း -</a:t>
            </a:r>
            <a:r>
              <a:rPr lang="en-US" sz="1600" b="0" i="0" dirty="0">
                <a:effectLst/>
                <a:latin typeface="Pyidaungsu" panose="020B0502040204020203" pitchFamily="34" charset="0"/>
                <a:cs typeface="Pyidaungsu" panose="020B0502040204020203" pitchFamily="34" charset="0"/>
              </a:rPr>
              <a:t> </a:t>
            </a:r>
          </a:p>
          <a:p>
            <a:pPr algn="l">
              <a:spcBef>
                <a:spcPts val="600"/>
              </a:spcBef>
            </a:pPr>
            <a:r>
              <a:rPr lang="my-MM" sz="1600" b="0" i="0" dirty="0">
                <a:effectLst/>
                <a:latin typeface="Pyidaungsu" panose="020B0502040204020203" pitchFamily="34" charset="0"/>
                <a:cs typeface="Pyidaungsu" panose="020B0502040204020203" pitchFamily="34" charset="0"/>
              </a:rPr>
              <a:t>၁။   ကျောင်းသားများကို အမုန်းစကားနှင့် သတင်းအချက်အလက်အမှားဆိုင်ရာ ဥပမာများပေးပါ။ </a:t>
            </a:r>
            <a:r>
              <a:rPr lang="en-US" sz="1600" b="0" i="0" dirty="0">
                <a:effectLst/>
                <a:latin typeface="Pyidaungsu" panose="020B0502040204020203" pitchFamily="34" charset="0"/>
                <a:cs typeface="Pyidaungsu" panose="020B0502040204020203" pitchFamily="34" charset="0"/>
              </a:rPr>
              <a:t> </a:t>
            </a:r>
          </a:p>
          <a:p>
            <a:pPr algn="l">
              <a:spcBef>
                <a:spcPts val="600"/>
              </a:spcBef>
            </a:pPr>
            <a:r>
              <a:rPr lang="my-MM" sz="1600" b="0" i="0" dirty="0">
                <a:effectLst/>
                <a:latin typeface="Pyidaungsu" panose="020B0502040204020203" pitchFamily="34" charset="0"/>
                <a:cs typeface="Pyidaungsu" panose="020B0502040204020203" pitchFamily="34" charset="0"/>
              </a:rPr>
              <a:t>၂။   အွန်လိုင်းပေါ်မှ အကြောင်းအရာကို မည်ကဲ့သို့ မှန်ကန်မှုစစ်ဆေးပြီး ဆန်းစစ်ဝေဖန်မှုရှိရှိ ခွဲခြမ်းစိတ်ဖြာရမည်ကို ၄င်းတို့အား သင်ပြပေးပါ။ </a:t>
            </a:r>
            <a:r>
              <a:rPr lang="en-US" sz="1600" b="0" i="0" dirty="0">
                <a:effectLst/>
                <a:latin typeface="Pyidaungsu" panose="020B0502040204020203" pitchFamily="34" charset="0"/>
                <a:cs typeface="Pyidaungsu" panose="020B0502040204020203" pitchFamily="34" charset="0"/>
              </a:rPr>
              <a:t> </a:t>
            </a:r>
          </a:p>
          <a:p>
            <a:pPr algn="l">
              <a:spcBef>
                <a:spcPts val="600"/>
              </a:spcBef>
            </a:pPr>
            <a:r>
              <a:rPr lang="my-MM" sz="1600" b="0" i="0" dirty="0">
                <a:effectLst/>
                <a:latin typeface="Pyidaungsu" panose="020B0502040204020203" pitchFamily="34" charset="0"/>
                <a:cs typeface="Pyidaungsu" panose="020B0502040204020203" pitchFamily="34" charset="0"/>
              </a:rPr>
              <a:t>၃။   တာဝန်ရှိသည့် အွန်လိုင်းအပြုအမူကို ဖော်ဆောင်သည့် အသိအမြင်ကြွယ်ဝစေသည့် ပိုစတာများ သို့မဟုတ် ဗွီဒီယိုများ ဖန်တီးခိုင်းပြီး ၄င်းတို့အချင်းချင်းကြား မျှဝေခိုင်းပါ။</a:t>
            </a:r>
            <a:endParaRPr lang="en-US" sz="1600" b="0" i="0" dirty="0">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sz="1600" b="0" i="0" dirty="0">
              <a:effectLst/>
              <a:latin typeface="Pyidaungsu" panose="020B0502040204020203" pitchFamily="34" charset="0"/>
              <a:cs typeface="Pyidaungsu" panose="020B0502040204020203" pitchFamily="34" charset="0"/>
            </a:endParaRPr>
          </a:p>
          <a:p>
            <a:pPr algn="l"/>
            <a:r>
              <a:rPr lang="my-MM" sz="1600" b="1" dirty="0">
                <a:latin typeface="Pyidaungsu" panose="020B0502040204020203" pitchFamily="34" charset="0"/>
                <a:cs typeface="Pyidaungsu" panose="020B0502040204020203" pitchFamily="34" charset="0"/>
              </a:rPr>
              <a:t>နောက်ဆုံးရလဒ် -</a:t>
            </a:r>
            <a:r>
              <a:rPr lang="en-US" sz="1600" b="0" i="0" dirty="0">
                <a:effectLst/>
                <a:latin typeface="Pyidaungsu" panose="020B0502040204020203" pitchFamily="34" charset="0"/>
                <a:cs typeface="Pyidaungsu" panose="020B0502040204020203" pitchFamily="34" charset="0"/>
              </a:rPr>
              <a:t> </a:t>
            </a:r>
            <a:r>
              <a:rPr lang="my-MM" sz="1600" b="0" i="0" dirty="0">
                <a:effectLst/>
                <a:latin typeface="Pyidaungsu" panose="020B0502040204020203" pitchFamily="34" charset="0"/>
                <a:cs typeface="Pyidaungsu" panose="020B0502040204020203" pitchFamily="34" charset="0"/>
              </a:rPr>
              <a:t>ကျောင်းသားများသည် အွန်လိုင်းပေါ်မှ အမုန်းစကားနှင့် သတင်းမှားများကို ခွဲခြားသိမြင် ကိုင်တွယ်ဖြေရှင်းရာတွင် ကျွမ်းကျင်လာမည်။</a:t>
            </a:r>
            <a:endParaRPr lang="en-US" sz="1600" b="0" i="0" dirty="0">
              <a:effectLst/>
              <a:latin typeface="Pyidaungsu" panose="020B0502040204020203" pitchFamily="34" charset="0"/>
              <a:cs typeface="Pyidaungsu" panose="020B0502040204020203" pitchFamily="34" charset="0"/>
            </a:endParaRPr>
          </a:p>
          <a:p>
            <a:pPr algn="l"/>
            <a:endParaRPr lang="en-US" sz="1600" dirty="0">
              <a:latin typeface="Pyidaungsu" panose="020B0502040204020203" pitchFamily="34" charset="0"/>
              <a:cs typeface="Pyidaungsu" panose="020B0502040204020203" pitchFamily="34" charset="0"/>
            </a:endParaRPr>
          </a:p>
          <a:p>
            <a:r>
              <a:rPr lang="my-MM" sz="1600" b="1" dirty="0">
                <a:latin typeface="Pyidaungsu" panose="020B0502040204020203" pitchFamily="34" charset="0"/>
                <a:cs typeface="Pyidaungsu" panose="020B0502040204020203" pitchFamily="34" charset="0"/>
              </a:rPr>
              <a:t>အကောင်အထည်ဖော်ဆောင်ရွက်ခဲ့သည့် </a:t>
            </a:r>
            <a:r>
              <a:rPr lang="en-US" sz="1600" b="1" dirty="0">
                <a:latin typeface="Pyidaungsu" panose="020B0502040204020203" pitchFamily="34" charset="0"/>
                <a:cs typeface="Pyidaungsu" panose="020B0502040204020203" pitchFamily="34" charset="0"/>
              </a:rPr>
              <a:t>CSE </a:t>
            </a:r>
            <a:r>
              <a:rPr lang="en-US" sz="1600" b="1" dirty="0" err="1">
                <a:latin typeface="Pyidaungsu" panose="020B0502040204020203" pitchFamily="34" charset="0"/>
                <a:cs typeface="Pyidaungsu" panose="020B0502040204020203" pitchFamily="34" charset="0"/>
              </a:rPr>
              <a:t>AoF</a:t>
            </a:r>
            <a:r>
              <a:rPr lang="my-MM" sz="1600" b="1" dirty="0">
                <a:latin typeface="Pyidaungsu" panose="020B0502040204020203" pitchFamily="34" charset="0"/>
                <a:cs typeface="Pyidaungsu" panose="020B0502040204020203" pitchFamily="34" charset="0"/>
              </a:rPr>
              <a:t> -</a:t>
            </a:r>
            <a:endParaRPr lang="en-US" sz="1600" b="1" i="0" dirty="0">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i="0" dirty="0">
                <a:effectLst/>
                <a:highlight>
                  <a:srgbClr val="C0C0C0"/>
                </a:highlight>
                <a:latin typeface="Pyidaungsu" panose="020B0502040204020203" pitchFamily="34" charset="0"/>
                <a:cs typeface="Pyidaungsu" panose="020B0502040204020203" pitchFamily="34" charset="0"/>
              </a:rPr>
              <a:t>CSE </a:t>
            </a:r>
            <a:r>
              <a:rPr lang="my-MM" sz="1600" i="0" dirty="0">
                <a:effectLst/>
                <a:highlight>
                  <a:srgbClr val="C0C0C0"/>
                </a:highlight>
                <a:latin typeface="Pyidaungsu" panose="020B0502040204020203" pitchFamily="34" charset="0"/>
                <a:cs typeface="Pyidaungsu" panose="020B0502040204020203" pitchFamily="34" charset="0"/>
              </a:rPr>
              <a:t>၇။</a:t>
            </a:r>
            <a:r>
              <a:rPr lang="my-MM" sz="1600" i="0" dirty="0">
                <a:effectLs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ဖြစ်ပေါ်လာမည့်ဘေးအန္တရာယ်များကို နားလည်သဘောပေါက်ပြီး  သမားရိုးကျ သင်ကြား၊ သင်ယူမှု နည်းလမ်းများနှင့် မီဒီယာအပါအဝင် ခေတ်မီနည်းလမ်းများကို အသုံးပြုသည်။</a:t>
            </a:r>
            <a:endParaRPr lang="en-US" sz="16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i="0" dirty="0">
                <a:effectLst/>
                <a:highlight>
                  <a:srgbClr val="C0C0C0"/>
                </a:highlight>
                <a:latin typeface="Pyidaungsu" panose="020B0502040204020203" pitchFamily="34" charset="0"/>
                <a:cs typeface="Pyidaungsu" panose="020B0502040204020203" pitchFamily="34" charset="0"/>
              </a:rPr>
              <a:t>CSE </a:t>
            </a:r>
            <a:r>
              <a:rPr lang="my-MM" sz="1600" i="0" dirty="0">
                <a:effectLst/>
                <a:highlight>
                  <a:srgbClr val="C0C0C0"/>
                </a:highlight>
                <a:latin typeface="Pyidaungsu" panose="020B0502040204020203" pitchFamily="34" charset="0"/>
                <a:cs typeface="Pyidaungsu" panose="020B0502040204020203" pitchFamily="34" charset="0"/>
              </a:rPr>
              <a:t>၈။</a:t>
            </a:r>
            <a:r>
              <a:rPr lang="en-US" sz="1600" i="0" dirty="0">
                <a:effectLst/>
                <a:highlight>
                  <a:srgbClr val="C0C0C0"/>
                </a:highligh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မီဒီယာနှင့် သတင်းအချက်အလက်ဆိုင်ရာသိနားလည်မှု (</a:t>
            </a:r>
            <a:r>
              <a:rPr lang="en-US" sz="1600" dirty="0">
                <a:latin typeface="Pyidaungsu" panose="020B0502040204020203" pitchFamily="34" charset="0"/>
                <a:cs typeface="Pyidaungsu" panose="020B0502040204020203" pitchFamily="34" charset="0"/>
              </a:rPr>
              <a:t>MIL) </a:t>
            </a:r>
            <a:r>
              <a:rPr lang="my-MM" sz="1600" dirty="0">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(မတူကွဲပြားမှုများ)အား သည်းခံနိုင်စွမ်းရှိခြင်းဆိုင်ရာ အခြေခံသဘောတရားများကို လိုက်နာကြောင်းပြသည်။</a:t>
            </a:r>
            <a:endParaRPr lang="my-MM" sz="1600" i="0" dirty="0">
              <a:effectLst/>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r>
              <a:rPr lang="en-US" sz="1600" i="0" dirty="0">
                <a:effectLst/>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၂၃။</a:t>
            </a:r>
            <a:r>
              <a:rPr lang="en-US" sz="1600" i="0" dirty="0">
                <a:effectLst/>
                <a:highlight>
                  <a:srgbClr val="C0C0C0"/>
                </a:highligh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ဆရာသည် ဒစ်ဂျစ်တယ်နိုင်ငံသားဖြစ်မှု၏ အခြေခံသဘောသဘာဝနှင့်သဘောတရားများကို</a:t>
            </a:r>
            <a:endParaRPr lang="en-US" sz="1600" dirty="0">
              <a:latin typeface="Pyidaungsu" panose="020B0502040204020203" pitchFamily="34" charset="0"/>
              <a:cs typeface="Pyidaungsu" panose="020B0502040204020203" pitchFamily="34" charset="0"/>
            </a:endParaRPr>
          </a:p>
          <a:p>
            <a:pPr>
              <a:spcBef>
                <a:spcPts val="600"/>
              </a:spcBef>
            </a:pPr>
            <a:r>
              <a:rPr lang="my-MM" sz="1600" dirty="0">
                <a:latin typeface="Pyidaungsu" panose="020B0502040204020203" pitchFamily="34" charset="0"/>
                <a:cs typeface="Pyidaungsu" panose="020B0502040204020203" pitchFamily="34" charset="0"/>
              </a:rPr>
              <a:t>     သတိပြုမိသည်။</a:t>
            </a:r>
            <a:r>
              <a:rPr lang="en-US" sz="1600" i="0" dirty="0">
                <a:effectLst/>
                <a:latin typeface="Pyidaungsu" panose="020B0502040204020203" pitchFamily="34" charset="0"/>
                <a:cs typeface="Pyidaungsu" panose="020B0502040204020203" pitchFamily="34" charset="0"/>
              </a:rPr>
              <a:t> </a:t>
            </a: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r>
              <a:rPr lang="my-MM" b="1" dirty="0">
                <a:latin typeface="Pyidaungsu" panose="020B0502040204020203" pitchFamily="34" charset="0"/>
                <a:cs typeface="Pyidaungsu" panose="020B0502040204020203" pitchFamily="34" charset="0"/>
              </a:rPr>
              <a:t>နမူနာဖြစ်ရပ် ၁ -</a:t>
            </a:r>
            <a:r>
              <a:rPr lang="en-PH" b="1" dirty="0">
                <a:latin typeface="Pyidaungsu" panose="020B0502040204020203" pitchFamily="34" charset="0"/>
                <a:cs typeface="Pyidaungsu" panose="020B0502040204020203" pitchFamily="34" charset="0"/>
              </a:rPr>
              <a:t> </a:t>
            </a:r>
            <a:r>
              <a:rPr lang="my-MM" b="1" dirty="0">
                <a:latin typeface="Pyidaungsu" panose="020B0502040204020203" pitchFamily="34" charset="0"/>
                <a:cs typeface="Pyidaungsu" panose="020B0502040204020203" pitchFamily="34" charset="0"/>
              </a:rPr>
              <a:t>မီဒီယာနှင့် သတင်းအချက်အလက်ဆိုင်ရာ သိနားလည်မှုကို မြှင့်တင်ခြင်း</a:t>
            </a:r>
            <a:endParaRPr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13160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သင်ယူမှုရည်မှန်းချက်များ</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420879" y="1066884"/>
            <a:ext cx="11350208" cy="5232232"/>
          </a:xfrm>
        </p:spPr>
        <p:txBody>
          <a:bodyPr>
            <a:normAutofit/>
          </a:bodyPr>
          <a:lstStyle/>
          <a:p>
            <a:pPr lvl="0">
              <a:lnSpc>
                <a:spcPct val="100000"/>
              </a:lnSpc>
              <a:spcBef>
                <a:spcPts val="0"/>
              </a:spcBef>
              <a:buClr>
                <a:schemeClr val="dk1"/>
              </a:buClr>
              <a:buSzPts val="2600"/>
            </a:pPr>
            <a:r>
              <a:rPr lang="my-MM" dirty="0">
                <a:solidFill>
                  <a:schemeClr val="dk1"/>
                </a:solidFill>
                <a:latin typeface="Pyidaungsu" panose="020B0502040204020203" pitchFamily="34" charset="0"/>
                <a:ea typeface="Calibri"/>
                <a:cs typeface="Pyidaungsu" panose="020B0502040204020203" pitchFamily="34" charset="0"/>
                <a:sym typeface="Calibri"/>
              </a:rPr>
              <a:t>ဤမော်ဂျူးပြီးဆုံးပါက သင်ယူသူများသည် အောက်ပါတို့ကို ဆောင်ရွ</a:t>
            </a:r>
            <a:r>
              <a:rPr lang="my-MM">
                <a:solidFill>
                  <a:schemeClr val="dk1"/>
                </a:solidFill>
                <a:latin typeface="Pyidaungsu" panose="020B0502040204020203" pitchFamily="34" charset="0"/>
                <a:ea typeface="Calibri"/>
                <a:cs typeface="Pyidaungsu" panose="020B0502040204020203" pitchFamily="34" charset="0"/>
                <a:sym typeface="Calibri"/>
              </a:rPr>
              <a:t>က်တတ်သ</a:t>
            </a:r>
            <a:r>
              <a:rPr lang="my-MM" dirty="0">
                <a:solidFill>
                  <a:schemeClr val="dk1"/>
                </a:solidFill>
                <a:latin typeface="Pyidaungsu" panose="020B0502040204020203" pitchFamily="34" charset="0"/>
                <a:ea typeface="Calibri"/>
                <a:cs typeface="Pyidaungsu" panose="020B0502040204020203" pitchFamily="34" charset="0"/>
                <a:sym typeface="Calibri"/>
              </a:rPr>
              <a:t>ွားမည် - </a:t>
            </a:r>
            <a:endParaRPr lang="en-US" dirty="0">
              <a:solidFill>
                <a:srgbClr val="000000"/>
              </a:solidFill>
              <a:latin typeface="Pyidaungsu" panose="020B0502040204020203" pitchFamily="34" charset="0"/>
              <a:ea typeface="Arial"/>
              <a:cs typeface="Pyidaungsu" panose="020B0502040204020203" pitchFamily="34" charset="0"/>
              <a:sym typeface="Arial"/>
            </a:endParaRPr>
          </a:p>
          <a:p>
            <a:pPr marL="0" marR="0" lvl="0" indent="0" algn="l" rtl="0">
              <a:lnSpc>
                <a:spcPct val="100000"/>
              </a:lnSpc>
              <a:spcBef>
                <a:spcPts val="520"/>
              </a:spcBef>
              <a:spcAft>
                <a:spcPts val="0"/>
              </a:spcAft>
              <a:buClr>
                <a:schemeClr val="dk1"/>
              </a:buClr>
              <a:buSzPts val="2600"/>
              <a:buFont typeface="Arial"/>
              <a:buNone/>
            </a:pPr>
            <a:endParaRPr lang="en-US" b="0" i="0" u="none" strike="noStrike" cap="none" dirty="0">
              <a:solidFill>
                <a:schemeClr val="dk1"/>
              </a:solidFill>
              <a:latin typeface="Pyidaungsu" panose="020B0502040204020203" pitchFamily="34" charset="0"/>
              <a:ea typeface="Calibri"/>
              <a:cs typeface="Pyidaungsu" panose="020B0502040204020203" pitchFamily="34" charset="0"/>
              <a:sym typeface="Calibri"/>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အမုန်းတရားနှင့် အမုန်းစကားကို အဓိပ္ပာယ်ဖွင့်ဆိုနိုင်မည်။ </a:t>
            </a:r>
            <a:r>
              <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 </a:t>
            </a: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dirty="0">
                <a:solidFill>
                  <a:schemeClr val="tx1"/>
                </a:solidFill>
                <a:latin typeface="Pyidaungsu" panose="020B0502040204020203" pitchFamily="34" charset="0"/>
                <a:ea typeface="Century Gothic"/>
                <a:cs typeface="Pyidaungsu" panose="020B0502040204020203" pitchFamily="34" charset="0"/>
                <a:sym typeface="Century Gothic"/>
              </a:rPr>
              <a:t>အမုန်းစကားဖြစ်စေသည့် အကြောင်းရင်းများကို ဖော်ပြနိုင်မည်။</a:t>
            </a:r>
            <a:endParaRPr lang="en-US" sz="2000" b="0"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dirty="0">
                <a:solidFill>
                  <a:schemeClr val="tx1"/>
                </a:solidFill>
                <a:latin typeface="Pyidaungsu" panose="020B0502040204020203" pitchFamily="34" charset="0"/>
                <a:ea typeface="Century Gothic"/>
                <a:cs typeface="Pyidaungsu" panose="020B0502040204020203" pitchFamily="34" charset="0"/>
                <a:sym typeface="Century Gothic"/>
              </a:rPr>
              <a:t>အမုန်းစကား၏ အကျိုးဆက်အမျိုးမျိုးကို ဖော်ပြနိုင်မည်။ </a:t>
            </a:r>
            <a:endPar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lvl="0" indent="-457200">
              <a:lnSpc>
                <a:spcPct val="150000"/>
              </a:lnSpc>
              <a:spcBef>
                <a:spcPts val="0"/>
              </a:spcBef>
              <a:buClr>
                <a:srgbClr val="1E4E79"/>
              </a:buClr>
              <a:buSzPts val="2800"/>
              <a:buFont typeface="Wingdings" panose="05000000000000000000" pitchFamily="2" charset="2"/>
              <a:buChar char="q"/>
            </a:pPr>
            <a:r>
              <a:rPr lang="my-MM" sz="2000" b="0" dirty="0">
                <a:latin typeface="Pyidaungsu" panose="020B0502040204020203" pitchFamily="34" charset="0"/>
                <a:cs typeface="Pyidaungsu" panose="020B0502040204020203" pitchFamily="34" charset="0"/>
              </a:rPr>
              <a:t>ပဋိပက္ခကိုထည့်သွင်းစဉ်းစားသော ပညာရေးသည် အမုန်းစကားဖြစ်စေသည့် ပဋိပက္ခကို တိုက်ဖျက်ချေမှုန်းရာတွင် ကြီးမားသော အခန်းကဏ္ဍမှပါဝင်နေပုံကို ဖော်ပြနိုင်မည်။</a:t>
            </a:r>
            <a:endPar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dirty="0">
                <a:solidFill>
                  <a:schemeClr val="tx1"/>
                </a:solidFill>
                <a:latin typeface="Pyidaungsu" panose="020B0502040204020203" pitchFamily="34" charset="0"/>
                <a:ea typeface="Arial"/>
                <a:cs typeface="Pyidaungsu" panose="020B0502040204020203" pitchFamily="34" charset="0"/>
                <a:sym typeface="Century Gothic"/>
              </a:rPr>
              <a:t>နားလည်လက်ခံမှု၊ အပြန်အလှန်လေးစားမှုနှင့် အသိအမှတ်ပြုနားလည်မှုတို့ကို အားပေးမြှင့်တင်သည့် သင်ယူမှုလုပ်ငန်းများကို အသုံးချနိုင်မည်။</a:t>
            </a:r>
            <a:endParaRPr lang="en-US" sz="2000" b="0" i="0" u="none" strike="noStrike" cap="none" dirty="0">
              <a:solidFill>
                <a:schemeClr val="tx1"/>
              </a:solidFill>
              <a:latin typeface="Pyidaungsu" panose="020B0502040204020203" pitchFamily="34" charset="0"/>
              <a:ea typeface="Arial"/>
              <a:cs typeface="Pyidaungsu" panose="020B0502040204020203" pitchFamily="34" charset="0"/>
              <a:sym typeface="Arial"/>
            </a:endParaRPr>
          </a:p>
          <a:p>
            <a:pPr marL="863600" marR="0" lvl="2" indent="-463550" algn="l" rtl="0">
              <a:lnSpc>
                <a:spcPct val="150000"/>
              </a:lnSpc>
              <a:spcBef>
                <a:spcPts val="480"/>
              </a:spcBef>
              <a:spcAft>
                <a:spcPts val="0"/>
              </a:spcAft>
              <a:buClr>
                <a:schemeClr val="dk1"/>
              </a:buClr>
              <a:buSzPts val="2160"/>
              <a:buFont typeface="Noto Sans Symbols"/>
              <a:buChar char="❑"/>
            </a:pPr>
            <a:endParaRPr lang="en-US" sz="1200" b="0" i="0" u="none" strike="noStrike" cap="none" dirty="0">
              <a:solidFill>
                <a:srgbClr val="000000"/>
              </a:solidFill>
              <a:latin typeface="Pyidaungsu" panose="020B0502040204020203" pitchFamily="34" charset="0"/>
              <a:ea typeface="Arial"/>
              <a:cs typeface="Pyidaungsu" panose="020B0502040204020203" pitchFamily="34" charset="0"/>
              <a:sym typeface="Arial"/>
            </a:endParaRPr>
          </a:p>
          <a:p>
            <a:pPr>
              <a:lnSpc>
                <a:spcPct val="150000"/>
              </a:lnSpc>
            </a:pPr>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88381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528034" y="930490"/>
            <a:ext cx="10904848" cy="5238490"/>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sz="1600" b="1" i="0" dirty="0">
                <a:effectLst/>
                <a:latin typeface="Pyidaungsu" panose="020B0502040204020203" pitchFamily="34" charset="0"/>
                <a:cs typeface="Pyidaungsu" panose="020B0502040204020203" pitchFamily="34" charset="0"/>
              </a:rPr>
              <a:t>လုပ်ငန်း -</a:t>
            </a:r>
            <a:r>
              <a:rPr lang="en-US" sz="1600" b="0" i="0" dirty="0">
                <a:effectLst/>
                <a:latin typeface="Pyidaungsu" panose="020B0502040204020203" pitchFamily="34" charset="0"/>
                <a:cs typeface="Pyidaungsu" panose="020B0502040204020203" pitchFamily="34" charset="0"/>
              </a:rPr>
              <a:t> </a:t>
            </a:r>
          </a:p>
          <a:p>
            <a:pPr marR="0" lvl="0" algn="l" rtl="0">
              <a:lnSpc>
                <a:spcPct val="100000"/>
              </a:lnSpc>
              <a:spcBef>
                <a:spcPts val="0"/>
              </a:spcBef>
              <a:spcAft>
                <a:spcPts val="0"/>
              </a:spcAft>
              <a:buClr>
                <a:srgbClr val="000000"/>
              </a:buClr>
              <a:buSzPts val="2400"/>
            </a:pPr>
            <a:r>
              <a:rPr lang="my-MM" sz="1600" b="0" i="0" dirty="0">
                <a:effectLst/>
                <a:latin typeface="Pyidaungsu" panose="020B0502040204020203" pitchFamily="34" charset="0"/>
                <a:cs typeface="Pyidaungsu" panose="020B0502040204020203" pitchFamily="34" charset="0"/>
              </a:rPr>
              <a:t>၁။   လူမျိုးစု သို့မဟုတ် ယဉ်ကျေးမှုနောက်ခံအမျိုးမျိုးမှ ကျောင်းသားများကို အုပ်စုလိုက်ပရောဂျက်တစ်ခု အတူတကွလုပ်ဆောင်ရန် တာဝန်ပေးပါ။ </a:t>
            </a:r>
            <a:endParaRPr lang="en-US" sz="1600" b="0" i="0" dirty="0">
              <a:effectLst/>
              <a:latin typeface="Pyidaungsu" panose="020B0502040204020203" pitchFamily="34" charset="0"/>
              <a:cs typeface="Pyidaungsu" panose="020B0502040204020203" pitchFamily="34" charset="0"/>
            </a:endParaRPr>
          </a:p>
          <a:p>
            <a:pPr marR="0" lvl="0" algn="l" rtl="0">
              <a:lnSpc>
                <a:spcPct val="100000"/>
              </a:lnSpc>
              <a:spcBef>
                <a:spcPts val="0"/>
              </a:spcBef>
              <a:spcAft>
                <a:spcPts val="0"/>
              </a:spcAft>
              <a:buClr>
                <a:srgbClr val="000000"/>
              </a:buClr>
              <a:buSzPts val="2400"/>
            </a:pPr>
            <a:r>
              <a:rPr lang="my-MM" sz="1600" b="0" i="0" dirty="0">
                <a:effectLst/>
                <a:latin typeface="Pyidaungsu" panose="020B0502040204020203" pitchFamily="34" charset="0"/>
                <a:cs typeface="Pyidaungsu" panose="020B0502040204020203" pitchFamily="34" charset="0"/>
              </a:rPr>
              <a:t>၂။   ထိုပရောဂျက်တွင် အတူတကွ ပူးပေါင်းဆောင်ရွက်ရန် လိုအပ်သည့် ပြဿနာဖြေရှင်းခြင်း၊ သုတေသနပြုလုပ်ခြင်း သို့မဟုတ် ထိုးထွင်းတီထွင်တတ်သော လုပ်ငန်းတာဝန်များ ပါဝင်နိုင်သည်။</a:t>
            </a:r>
            <a:endParaRPr lang="en-US" sz="1600" b="0" i="0" dirty="0">
              <a:effectLst/>
              <a:latin typeface="Pyidaungsu" panose="020B0502040204020203" pitchFamily="34" charset="0"/>
              <a:cs typeface="Pyidaungsu" panose="020B0502040204020203" pitchFamily="34" charset="0"/>
            </a:endParaRPr>
          </a:p>
          <a:p>
            <a:pPr marR="0" lvl="0" algn="l" rtl="0">
              <a:lnSpc>
                <a:spcPct val="100000"/>
              </a:lnSpc>
              <a:spcBef>
                <a:spcPts val="0"/>
              </a:spcBef>
              <a:spcAft>
                <a:spcPts val="0"/>
              </a:spcAft>
              <a:buClr>
                <a:srgbClr val="000000"/>
              </a:buClr>
              <a:buSzPts val="2400"/>
            </a:pPr>
            <a:endParaRPr lang="en-US" sz="1600" b="0" i="0" dirty="0">
              <a:effectLst/>
              <a:latin typeface="Pyidaungsu" panose="020B0502040204020203" pitchFamily="34" charset="0"/>
              <a:cs typeface="Pyidaungsu" panose="020B0502040204020203" pitchFamily="34" charset="0"/>
            </a:endParaRPr>
          </a:p>
          <a:p>
            <a:pPr algn="l"/>
            <a:r>
              <a:rPr lang="my-MM" sz="1600" b="1" i="0" dirty="0">
                <a:effectLst/>
                <a:latin typeface="Pyidaungsu" panose="020B0502040204020203" pitchFamily="34" charset="0"/>
                <a:cs typeface="Pyidaungsu" panose="020B0502040204020203" pitchFamily="34" charset="0"/>
              </a:rPr>
              <a:t>နောက်ဆုံးရလဒ် -</a:t>
            </a:r>
            <a:r>
              <a:rPr lang="en-US" sz="1600" b="0" i="0" dirty="0">
                <a:effectLst/>
                <a:latin typeface="Pyidaungsu" panose="020B0502040204020203" pitchFamily="34" charset="0"/>
                <a:cs typeface="Pyidaungsu" panose="020B0502040204020203" pitchFamily="34" charset="0"/>
              </a:rPr>
              <a:t> </a:t>
            </a:r>
            <a:r>
              <a:rPr lang="my-MM" sz="1600" b="0" i="0" dirty="0">
                <a:effectLst/>
                <a:latin typeface="Pyidaungsu" panose="020B0502040204020203" pitchFamily="34" charset="0"/>
                <a:cs typeface="Pyidaungsu" panose="020B0502040204020203" pitchFamily="34" charset="0"/>
              </a:rPr>
              <a:t>ကျောင်းသားများသည် ပူးပေါင်းဆောင်ရွက်မှု စွမ်းရည်များ တိုးတက်လာမည်၊ အပြုသဘောဆောင်သော ဆက်ဆံရေးများ တည်ဆောက်နိုင်ပြီး၊ ၄င်းတို့ အချင်းချင်း၏ အမြင်များကို နက်နဲစွာ သိနားလည်မှု တိုးလာမည်။ </a:t>
            </a:r>
            <a:r>
              <a:rPr lang="my-MM" sz="1600" dirty="0">
                <a:latin typeface="Pyidaungsu" panose="020B0502040204020203" pitchFamily="34" charset="0"/>
                <a:cs typeface="Pyidaungsu" panose="020B0502040204020203" pitchFamily="34" charset="0"/>
              </a:rPr>
              <a:t>အပြီးသတ်</a:t>
            </a:r>
            <a:r>
              <a:rPr lang="my-MM" sz="1600" b="0" i="0" dirty="0">
                <a:effectLst/>
                <a:latin typeface="Pyidaungsu" panose="020B0502040204020203" pitchFamily="34" charset="0"/>
                <a:cs typeface="Pyidaungsu" panose="020B0502040204020203" pitchFamily="34" charset="0"/>
              </a:rPr>
              <a:t>ပရောဂျက်သည် ကွဲပြားစုံလင်သော နောက်ခံရှိသည့် လူတစ်ဦးချင်းစီနှင့် သဟဇာတဖြစ်စွာ လက်တွဲလုပ်ဆောင်နိုင်သည့် ၄င်းတို့၏စွမ်းရည်ကို ထုတ်ဖော်ပြသနိုင်မည်။ </a:t>
            </a:r>
            <a:endParaRPr lang="en-US" sz="1600" b="0" i="0" dirty="0">
              <a:effectLst/>
              <a:latin typeface="Pyidaungsu" panose="020B0502040204020203" pitchFamily="34" charset="0"/>
              <a:cs typeface="Pyidaungsu" panose="020B0502040204020203" pitchFamily="34" charset="0"/>
            </a:endParaRPr>
          </a:p>
          <a:p>
            <a:pPr algn="l"/>
            <a:endParaRPr lang="en-US" sz="1600" dirty="0">
              <a:latin typeface="Pyidaungsu" panose="020B0502040204020203" pitchFamily="34" charset="0"/>
              <a:cs typeface="Pyidaungsu" panose="020B0502040204020203" pitchFamily="34" charset="0"/>
            </a:endParaRPr>
          </a:p>
          <a:p>
            <a:r>
              <a:rPr lang="my-MM" sz="1600" b="1" dirty="0">
                <a:latin typeface="Pyidaungsu" panose="020B0502040204020203" pitchFamily="34" charset="0"/>
                <a:cs typeface="Pyidaungsu" panose="020B0502040204020203" pitchFamily="34" charset="0"/>
              </a:rPr>
              <a:t>အကောင်အထည်ဖော်ဆောင်ရွက်ခဲ့သည့် </a:t>
            </a:r>
            <a:r>
              <a:rPr lang="en-US" sz="1600" b="1" dirty="0">
                <a:latin typeface="Pyidaungsu" panose="020B0502040204020203" pitchFamily="34" charset="0"/>
                <a:cs typeface="Pyidaungsu" panose="020B0502040204020203" pitchFamily="34" charset="0"/>
              </a:rPr>
              <a:t>CSE </a:t>
            </a:r>
            <a:r>
              <a:rPr lang="en-US" sz="1600" b="1" dirty="0" err="1">
                <a:latin typeface="Pyidaungsu" panose="020B0502040204020203" pitchFamily="34" charset="0"/>
                <a:cs typeface="Pyidaungsu" panose="020B0502040204020203" pitchFamily="34" charset="0"/>
              </a:rPr>
              <a:t>AoF</a:t>
            </a:r>
            <a:r>
              <a:rPr lang="my-MM" sz="1600" b="1" dirty="0">
                <a:latin typeface="Pyidaungsu" panose="020B0502040204020203" pitchFamily="34" charset="0"/>
                <a:cs typeface="Pyidaungsu" panose="020B0502040204020203" pitchFamily="34" charset="0"/>
              </a:rPr>
              <a:t> -</a:t>
            </a:r>
            <a:endParaRPr lang="en-US" sz="1600" b="1" i="0" dirty="0">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a:t>
            </a:r>
            <a:r>
              <a:rPr lang="my-MM" sz="1600" dirty="0">
                <a:highlight>
                  <a:srgbClr val="C0C0C0"/>
                </a:highlight>
                <a:latin typeface="Pyidaungsu" panose="020B0502040204020203" pitchFamily="34" charset="0"/>
                <a:cs typeface="Pyidaungsu" panose="020B0502040204020203" pitchFamily="34" charset="0"/>
              </a:rPr>
              <a:t> ၄.၄။</a:t>
            </a:r>
            <a:r>
              <a:rPr lang="my-MM" sz="1600" dirty="0">
                <a:latin typeface="Pyidaungsu" panose="020B0502040204020203" pitchFamily="34" charset="0"/>
                <a:cs typeface="Pyidaungsu" panose="020B0502040204020203" pitchFamily="34" charset="0"/>
              </a:rPr>
              <a:t> ဆရာသည် ကျောင်းသားများ အကြား ကောင်းမွန်သောအပြန်အလှန် ဆက်ဆံမှု၊ ပူးပေါင်းဆောင်ရွက်မှု နှင့် မတူကွဲပြားမှုများကို လက်ခံမှုများ ရှိလာစေရန် လေ့ကျင့်ပျိုးထောင်ပေးသည့်အပြင် ဆက်လက်ကျင့်သုံး လုပ်ဆောင်ရန်လည်း ပံ့ပိုးကူညီပေးသည်။</a:t>
            </a: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၅။</a:t>
            </a:r>
            <a:r>
              <a:rPr lang="en-US" sz="1600" dirty="0">
                <a:highlight>
                  <a:srgbClr val="C0C0C0"/>
                </a:highligh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 ဆရာသည် သင်ကြား၊ သင်ယူမှုတွင် ကျားမရေးရာ တန်းတူညီမျှမှု၊ မသန်စွမ်းမှုနှင့် လူမှုရေးဆိုင်ရာ အကျုံးဝင်မှုများရှိစေသည့် နည်းလမ်းများကို သိရှိနားလည်ကြောင်း ပြသည်။</a:t>
            </a:r>
            <a:endParaRPr lang="en-US" sz="16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၆။ </a:t>
            </a:r>
            <a:r>
              <a:rPr lang="my-MM" sz="1600" dirty="0">
                <a:latin typeface="Pyidaungsu" panose="020B0502040204020203" pitchFamily="34" charset="0"/>
                <a:cs typeface="Pyidaungsu" panose="020B0502040204020203" pitchFamily="34" charset="0"/>
              </a:rPr>
              <a:t> အကြမ်းမဖက်ခြင်း၊ ဝေဖန်ပိုင်းခြားစဉ်းစားခြင်း၊ ငြိမ်းချမ်းစွာ ပဋိပက္ခဖြေရှင်းခြင်းနှင့် မတူညီသော အတွေးအခေါ်၊ အယူအဆများကို လေးစားခြင်းတို့ကို စံနမူနာြပ သင်ကြားပေးသည်။</a:t>
            </a: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a:t>
            </a:r>
            <a:r>
              <a:rPr lang="my-MM" sz="1600" dirty="0">
                <a:highlight>
                  <a:srgbClr val="C0C0C0"/>
                </a:highlight>
                <a:latin typeface="Pyidaungsu" panose="020B0502040204020203" pitchFamily="34" charset="0"/>
                <a:cs typeface="Pyidaungsu" panose="020B0502040204020203" pitchFamily="34" charset="0"/>
              </a:rPr>
              <a:t> ၂၁။</a:t>
            </a:r>
            <a:r>
              <a:rPr lang="en-US" sz="160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မတူညီသောယဉ်ကျေးမှုအမျိုးမျိုးကို နားလည်လက်ခံတတ်သည့် ကောင်းမွန်သောစွမ်းရည်ရှိခြင်းနှင့် သင်ယူသူများနှင့် မိသားစုများကို ကောင်းစွာနားလည်သဘောပေါက်ခြင်းတို့ ပါဝင်သည့် ပဋိပက္ခအခြေအနေများ၊ ပဋိပက္ခဖြစ်စေသည့် အကြောင်းရင်းများနှင့် ပဋိပက္ခအသွင်ကူးပြောင်းရေး ဆိုင်ရာ ပြောင်းလဲစေသောအားများနှင့် လိုအပ်ချက်များကို နားလည်သဘောပေါက်သည်။ </a:t>
            </a:r>
            <a:endParaRPr lang="en-US" sz="1600" b="0" i="0" dirty="0">
              <a:solidFill>
                <a:srgbClr val="374151"/>
              </a:solidFill>
              <a:effectLst/>
              <a:latin typeface="Pyidaungsu" panose="020B0502040204020203" pitchFamily="34" charset="0"/>
              <a:cs typeface="Pyidaungsu" panose="020B0502040204020203" pitchFamily="34" charset="0"/>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r>
              <a:rPr lang="my-MM" b="1" dirty="0">
                <a:latin typeface="Pyidaungsu" panose="020B0502040204020203" pitchFamily="34" charset="0"/>
                <a:cs typeface="Pyidaungsu" panose="020B0502040204020203" pitchFamily="34" charset="0"/>
              </a:rPr>
              <a:t>နမူနာဖြစ်ရပ် ၃ -</a:t>
            </a:r>
            <a:r>
              <a:rPr lang="en-PH" b="1" dirty="0">
                <a:latin typeface="Pyidaungsu" panose="020B0502040204020203" pitchFamily="34" charset="0"/>
                <a:cs typeface="Pyidaungsu" panose="020B0502040204020203" pitchFamily="34" charset="0"/>
              </a:rPr>
              <a:t> </a:t>
            </a:r>
            <a:r>
              <a:rPr lang="my-MM" b="1" dirty="0">
                <a:latin typeface="Pyidaungsu" panose="020B0502040204020203" pitchFamily="34" charset="0"/>
                <a:cs typeface="Pyidaungsu" panose="020B0502040204020203" pitchFamily="34" charset="0"/>
                <a:sym typeface="Century Gothic"/>
              </a:rPr>
              <a:t>ပူးပေါင်းဆောင်ရွက်မှုအတွက်  ကျောင်းသားလုပ်ငန်းများ စီစဉ်ဖန်တီးခြင်း</a:t>
            </a:r>
            <a:endParaRPr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426984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588938" y="1002169"/>
            <a:ext cx="11011988" cy="4853661"/>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sz="1600" b="1" i="0" dirty="0">
                <a:effectLst/>
                <a:latin typeface="Pyidaungsu" panose="020B0502040204020203" pitchFamily="34" charset="0"/>
                <a:cs typeface="Pyidaungsu" panose="020B0502040204020203" pitchFamily="34" charset="0"/>
              </a:rPr>
              <a:t>လုပ်ငန်း -</a:t>
            </a:r>
            <a:r>
              <a:rPr lang="en-US" sz="1600" b="0" i="0" dirty="0">
                <a:effectLst/>
                <a:latin typeface="Pyidaungsu" panose="020B0502040204020203" pitchFamily="34" charset="0"/>
                <a:cs typeface="Pyidaungsu" panose="020B0502040204020203" pitchFamily="34" charset="0"/>
              </a:rPr>
              <a:t> </a:t>
            </a:r>
          </a:p>
          <a:p>
            <a:pPr algn="l"/>
            <a:r>
              <a:rPr lang="my-MM" sz="1600" b="0" i="0" dirty="0">
                <a:effectLst/>
                <a:latin typeface="Pyidaungsu" panose="020B0502040204020203" pitchFamily="34" charset="0"/>
                <a:cs typeface="Pyidaungsu" panose="020B0502040204020203" pitchFamily="34" charset="0"/>
              </a:rPr>
              <a:t>၁။   ယဉ်ကျေးမှုပေါင်းစုံပါဝင်သော အစားအသောက်ပွဲတော်တွင် ကျောင်းသားများနှင့် ၄င်းတို့၏ မိသားစုများအား ၄င်းတို့၏ ယဉ်ကျေးမှုနောက်ခံ အသီးသီးမှ ဟင်းလျာများကို ပြင်ဆင်ပြီး အခြားသူများနှင့် ဝေမျှခိုင်းပါ။</a:t>
            </a:r>
          </a:p>
          <a:p>
            <a:pPr algn="l"/>
            <a:r>
              <a:rPr lang="my-MM" sz="1600" dirty="0">
                <a:latin typeface="Pyidaungsu" panose="020B0502040204020203" pitchFamily="34" charset="0"/>
                <a:cs typeface="Pyidaungsu" panose="020B0502040204020203" pitchFamily="34" charset="0"/>
              </a:rPr>
              <a:t>၂။   ၄င်းတို့အနေဖြင့် ၄င်းတို့ဟင်းလျာများ၏ ထူးခြားချက်များအကြောင်း ခင်းကျင်းပြသခြင်းများ သို့မဟုတ် တင်ပြချက်များလည်း ဖန်တီးနိုင်သည်။ </a:t>
            </a:r>
            <a:endParaRPr lang="en-US" sz="1600" b="0" i="0" dirty="0">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sz="1600" b="0" i="0" dirty="0">
              <a:effectLst/>
              <a:latin typeface="Pyidaungsu" panose="020B0502040204020203" pitchFamily="34" charset="0"/>
              <a:cs typeface="Pyidaungsu" panose="020B0502040204020203" pitchFamily="34" charset="0"/>
            </a:endParaRPr>
          </a:p>
          <a:p>
            <a:pPr algn="l"/>
            <a:r>
              <a:rPr lang="my-MM" sz="1600" b="1" dirty="0">
                <a:latin typeface="Pyidaungsu" panose="020B0502040204020203" pitchFamily="34" charset="0"/>
                <a:cs typeface="Pyidaungsu" panose="020B0502040204020203" pitchFamily="34" charset="0"/>
              </a:rPr>
              <a:t>နောက်ဆုံးရလဒ် -</a:t>
            </a:r>
            <a:r>
              <a:rPr lang="my-MM" sz="1600" b="0" i="0" dirty="0">
                <a:effectLst/>
                <a:latin typeface="Pyidaungsu" panose="020B0502040204020203" pitchFamily="34" charset="0"/>
                <a:cs typeface="Pyidaungsu" panose="020B0502040204020203" pitchFamily="34" charset="0"/>
              </a:rPr>
              <a:t> ကျောင်းအဖွဲ့အစည်းအတွင်း ယဉ်ကျေးမှုများကို အသိအမှတ်ပြုလေးစားခြင်းနှင့် စည်းလုံးညီညွတ်ခြင်းတို့အပါဝင် ဂုဏ်ယူခြင်းအသိ၊ ပိုင်ဆိုင်ခြင်းနှင့် အားလုံးအကျုံးဝင်မှု အသိများကိုပါ အားပေးမြှင့်တင်ပေးနိုင်မည်။</a:t>
            </a:r>
            <a:endParaRPr lang="en-US" sz="1600" b="0" i="0" dirty="0">
              <a:effectLst/>
              <a:latin typeface="Pyidaungsu" panose="020B0502040204020203" pitchFamily="34" charset="0"/>
              <a:cs typeface="Pyidaungsu" panose="020B0502040204020203" pitchFamily="34" charset="0"/>
            </a:endParaRPr>
          </a:p>
          <a:p>
            <a:pPr algn="l"/>
            <a:endParaRPr lang="en-US" sz="1600" dirty="0">
              <a:latin typeface="Pyidaungsu" panose="020B0502040204020203" pitchFamily="34" charset="0"/>
              <a:cs typeface="Pyidaungsu" panose="020B0502040204020203" pitchFamily="34" charset="0"/>
            </a:endParaRPr>
          </a:p>
          <a:p>
            <a:r>
              <a:rPr lang="my-MM" sz="1600" b="1" dirty="0">
                <a:latin typeface="Pyidaungsu" panose="020B0502040204020203" pitchFamily="34" charset="0"/>
                <a:cs typeface="Pyidaungsu" panose="020B0502040204020203" pitchFamily="34" charset="0"/>
              </a:rPr>
              <a:t>အကောင်အထည်ဖော်ဆောင်ရွက်ခဲ့သည့် </a:t>
            </a:r>
            <a:r>
              <a:rPr lang="en-US" sz="1600" b="1" dirty="0">
                <a:latin typeface="Pyidaungsu" panose="020B0502040204020203" pitchFamily="34" charset="0"/>
                <a:cs typeface="Pyidaungsu" panose="020B0502040204020203" pitchFamily="34" charset="0"/>
              </a:rPr>
              <a:t>CSE </a:t>
            </a:r>
            <a:r>
              <a:rPr lang="en-US" sz="1600" b="1" dirty="0" err="1">
                <a:latin typeface="Pyidaungsu" panose="020B0502040204020203" pitchFamily="34" charset="0"/>
                <a:cs typeface="Pyidaungsu" panose="020B0502040204020203" pitchFamily="34" charset="0"/>
              </a:rPr>
              <a:t>AoF</a:t>
            </a:r>
            <a:r>
              <a:rPr lang="my-MM" sz="1600" b="1" dirty="0">
                <a:latin typeface="Pyidaungsu" panose="020B0502040204020203" pitchFamily="34" charset="0"/>
                <a:cs typeface="Pyidaungsu" panose="020B0502040204020203" pitchFamily="34" charset="0"/>
              </a:rPr>
              <a:t> -</a:t>
            </a:r>
            <a:endParaRPr lang="en-US" sz="1600" b="1" i="0" dirty="0">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a:t>
            </a:r>
            <a:r>
              <a:rPr lang="my-MM" sz="1600" dirty="0">
                <a:highlight>
                  <a:srgbClr val="C0C0C0"/>
                </a:highlight>
                <a:latin typeface="Pyidaungsu" panose="020B0502040204020203" pitchFamily="34" charset="0"/>
                <a:cs typeface="Pyidaungsu" panose="020B0502040204020203" pitchFamily="34" charset="0"/>
              </a:rPr>
              <a:t> ၄.၄။</a:t>
            </a:r>
            <a:r>
              <a:rPr lang="my-MM" sz="1600" dirty="0">
                <a:latin typeface="Pyidaungsu" panose="020B0502040204020203" pitchFamily="34" charset="0"/>
                <a:cs typeface="Pyidaungsu" panose="020B0502040204020203" pitchFamily="34" charset="0"/>
              </a:rPr>
              <a:t> 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lang="en-US" sz="16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၈။</a:t>
            </a:r>
            <a:r>
              <a:rPr lang="en-US" sz="160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မီဒီယာနှင့် သတင်းအချက်အလက်ဆိုင်ရာသိနားလည်မှု</a:t>
            </a:r>
            <a:r>
              <a:rPr lang="en-US" sz="1600" dirty="0">
                <a:latin typeface="Pyidaungsu" panose="020B0502040204020203" pitchFamily="34" charset="0"/>
                <a:cs typeface="Pyidaungsu" panose="020B0502040204020203" pitchFamily="34" charset="0"/>
              </a:rPr>
              <a:t> (MIL) </a:t>
            </a:r>
            <a:r>
              <a:rPr lang="my-MM" sz="1600" dirty="0">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600" dirty="0">
                <a:latin typeface="Pyidaungsu" panose="020B0502040204020203" pitchFamily="34" charset="0"/>
                <a:cs typeface="Pyidaungsu" panose="020B0502040204020203" pitchFamily="34" charset="0"/>
              </a:rPr>
              <a:t>(</a:t>
            </a:r>
            <a:r>
              <a:rPr lang="my-MM" sz="1600" dirty="0">
                <a:latin typeface="Pyidaungsu" panose="020B0502040204020203" pitchFamily="34" charset="0"/>
                <a:cs typeface="Pyidaungsu" panose="020B0502040204020203" pitchFamily="34" charset="0"/>
              </a:rPr>
              <a:t>မတူကွဲပြားမှုများ</a:t>
            </a:r>
            <a:r>
              <a:rPr lang="en-US" sz="1600" dirty="0">
                <a:latin typeface="Pyidaungsu" panose="020B0502040204020203" pitchFamily="34" charset="0"/>
                <a:cs typeface="Pyidaungsu" panose="020B0502040204020203" pitchFamily="34" charset="0"/>
              </a:rPr>
              <a:t>)</a:t>
            </a:r>
            <a:r>
              <a:rPr lang="my-MM" sz="1600" dirty="0">
                <a:latin typeface="Pyidaungsu" panose="020B0502040204020203" pitchFamily="34" charset="0"/>
                <a:cs typeface="Pyidaungsu" panose="020B0502040204020203" pitchFamily="34" charset="0"/>
              </a:rPr>
              <a:t>အား သည်းခံနိုင်စွမ်းရှိခြင်းဆိုင်ရာ အခြေခံသဘောတရားများကို လိုက်နာကြောင်းပြသည်။</a:t>
            </a:r>
          </a:p>
          <a:p>
            <a:pPr marL="342900" indent="-342900">
              <a:spcBef>
                <a:spcPts val="600"/>
              </a:spcBef>
              <a:buFont typeface="Arial" panose="020B0604020202020204" pitchFamily="34" charset="0"/>
              <a:buChar char="•"/>
            </a:pPr>
            <a:r>
              <a:rPr lang="en-US" sz="1600" i="0" dirty="0">
                <a:effectLst/>
                <a:highlight>
                  <a:srgbClr val="C0C0C0"/>
                </a:highlight>
                <a:latin typeface="Pyidaungsu" panose="020B0502040204020203" pitchFamily="34" charset="0"/>
                <a:cs typeface="Pyidaungsu" panose="020B0502040204020203" pitchFamily="34" charset="0"/>
              </a:rPr>
              <a:t>CSE </a:t>
            </a:r>
            <a:r>
              <a:rPr lang="my-MM" sz="1600" i="0" dirty="0">
                <a:effectLst/>
                <a:highlight>
                  <a:srgbClr val="C0C0C0"/>
                </a:highlight>
                <a:latin typeface="Pyidaungsu" panose="020B0502040204020203" pitchFamily="34" charset="0"/>
                <a:cs typeface="Pyidaungsu" panose="020B0502040204020203" pitchFamily="34" charset="0"/>
              </a:rPr>
              <a:t>၁၅။</a:t>
            </a:r>
            <a:r>
              <a:rPr lang="en-US" sz="1600" i="0" dirty="0">
                <a:effectLst/>
                <a:latin typeface="Pyidaungsu" panose="020B0502040204020203" pitchFamily="34" charset="0"/>
                <a:cs typeface="Pyidaungsu" panose="020B0502040204020203" pitchFamily="34" charset="0"/>
              </a:rPr>
              <a:t> </a:t>
            </a:r>
            <a:r>
              <a:rPr lang="my-MM" sz="1600" i="0" dirty="0">
                <a:effectLs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ဆရာထံတွင် နောက်ခံအခြေအနေအကြောင်းအရာနှင့် သင့်လျော်သည့် လူတိုင်းအကျုံးဝင်သော သင်ကြားရေးနည်းလမ်းများနှင့် သင်ယူသူ၏ ကိုယ်စိတ်နှစ်ဖြာ ကျန်းမာချမ်းသာမှု နှင့် သင်ယူခြင်းကို ပံ့ပိုးကူညီပေးသည့် သင်ယူမှု လုပ်ငန်းစဉ်များကို အသုံးပြုနိုင်သောစွမ်းရည်ရှိသည်။</a:t>
            </a:r>
            <a:endParaRPr lang="en-US" sz="1600" dirty="0">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၂၅။</a:t>
            </a:r>
            <a:r>
              <a:rPr lang="en-US" sz="1600" dirty="0">
                <a:highlight>
                  <a:srgbClr val="C0C0C0"/>
                </a:highlight>
                <a:latin typeface="Pyidaungsu" panose="020B0502040204020203" pitchFamily="34" charset="0"/>
                <a:cs typeface="Pyidaungsu" panose="020B0502040204020203" pitchFamily="34" charset="0"/>
              </a:rPr>
              <a:t> </a:t>
            </a:r>
            <a:r>
              <a:rPr lang="en-US" sz="160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မိဘများ၊ ရပ်ရွာလူထုတို့ကို သင်ကြားပို့ချမှုနှင့် သင်ယူရေးလုပ်ငန်းစဉ်များတွင် ပါဝင်စေသည်။</a:t>
            </a:r>
            <a:endParaRPr lang="en-US" sz="1050" b="0" i="0" u="none" strike="noStrike" cap="none" dirty="0">
              <a:solidFill>
                <a:srgbClr val="000000"/>
              </a:solidFill>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19836" y="144681"/>
            <a:ext cx="11350193" cy="455408"/>
          </a:xfrm>
          <a:prstGeom prst="rect">
            <a:avLst/>
          </a:prstGeom>
          <a:noFill/>
          <a:ln>
            <a:noFill/>
          </a:ln>
        </p:spPr>
        <p:txBody>
          <a:bodyPr spcFirstLastPara="1" wrap="square" lIns="0" tIns="0" rIns="0" bIns="0" anchor="ctr" anchorCtr="0">
            <a:noAutofit/>
          </a:bodyPr>
          <a:lstStyle/>
          <a:p>
            <a:pPr lvl="0"/>
            <a:r>
              <a:rPr lang="my-MM" sz="2800" b="1" dirty="0">
                <a:latin typeface="Pyidaungsu" panose="020B0502040204020203" pitchFamily="34" charset="0"/>
                <a:cs typeface="Pyidaungsu" panose="020B0502040204020203" pitchFamily="34" charset="0"/>
              </a:rPr>
              <a:t>နမူနာဖြစ်ရပ် ၄ -</a:t>
            </a:r>
            <a:r>
              <a:rPr lang="en-PH" sz="2800" b="1" dirty="0">
                <a:latin typeface="Pyidaungsu" panose="020B0502040204020203" pitchFamily="34" charset="0"/>
                <a:cs typeface="Pyidaungsu" panose="020B0502040204020203" pitchFamily="34" charset="0"/>
              </a:rPr>
              <a:t> </a:t>
            </a:r>
            <a:r>
              <a:rPr lang="my-MM" sz="2800" b="1" dirty="0">
                <a:latin typeface="Pyidaungsu" panose="020B0502040204020203" pitchFamily="34" charset="0"/>
                <a:cs typeface="Pyidaungsu" panose="020B0502040204020203" pitchFamily="34" charset="0"/>
                <a:sym typeface="Century Gothic"/>
              </a:rPr>
              <a:t>အစားအသောက်ပွဲတော်များ စီစဉ်ကျင်းပခြင်း</a:t>
            </a:r>
            <a:endParaRPr lang="en-PH" sz="2800" b="1" dirty="0"/>
          </a:p>
        </p:txBody>
      </p:sp>
    </p:spTree>
    <p:extLst>
      <p:ext uri="{BB962C8B-B14F-4D97-AF65-F5344CB8AC3E}">
        <p14:creationId xmlns:p14="http://schemas.microsoft.com/office/powerpoint/2010/main" val="64909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617516" y="1113553"/>
            <a:ext cx="10815365" cy="4788481"/>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sz="1600" b="1" i="0" dirty="0">
                <a:effectLst/>
                <a:latin typeface="Pyidaungsu" panose="020B0502040204020203" pitchFamily="34" charset="0"/>
                <a:cs typeface="Pyidaungsu" panose="020B0502040204020203" pitchFamily="34" charset="0"/>
              </a:rPr>
              <a:t>လုပ်ငန်း -</a:t>
            </a:r>
            <a:r>
              <a:rPr lang="en-US" sz="1600" b="0" i="0" dirty="0">
                <a:effectLst/>
                <a:latin typeface="Pyidaungsu" panose="020B0502040204020203" pitchFamily="34" charset="0"/>
                <a:cs typeface="Pyidaungsu" panose="020B0502040204020203" pitchFamily="34" charset="0"/>
              </a:rPr>
              <a:t> </a:t>
            </a:r>
          </a:p>
          <a:p>
            <a:r>
              <a:rPr lang="my-MM" sz="1600" dirty="0">
                <a:latin typeface="Pyidaungsu" panose="020B0502040204020203" pitchFamily="34" charset="0"/>
                <a:cs typeface="Pyidaungsu" panose="020B0502040204020203" pitchFamily="34" charset="0"/>
              </a:rPr>
              <a:t>၁။   </a:t>
            </a:r>
            <a:r>
              <a:rPr lang="my-MM" sz="1600" b="0" i="0" dirty="0">
                <a:effectLst/>
                <a:latin typeface="Pyidaungsu" panose="020B0502040204020203" pitchFamily="34" charset="0"/>
                <a:cs typeface="Pyidaungsu" panose="020B0502040204020203" pitchFamily="34" charset="0"/>
              </a:rPr>
              <a:t>လူမျိုးစု အသိုင်းအဝိုင်းအမျိုးမျိုးမှ ကျောင်းသားအုပ်စုများ အတူစုဝေးပြီး ၄င်းတို့၏ ယဉ်ကျေးမှုဆိုင်ရာ အလေ့အထများ၊ ရိုးရာဓလေ့များနှင့် တန်ဖိုးထားမှုများကို မျှဝေပေးသည့် ယဉ်ကျေးမှုပေါင်းစုံ ဆွေးနွေးဖလှယ်ခြင်းနေ့များကို သတ်မှတ်စီစဉ်ပါ။</a:t>
            </a:r>
            <a:endParaRPr lang="en-US" sz="1600" b="0" i="0" dirty="0">
              <a:effectLst/>
              <a:latin typeface="Pyidaungsu" panose="020B0502040204020203" pitchFamily="34" charset="0"/>
              <a:cs typeface="Pyidaungsu" panose="020B0502040204020203" pitchFamily="34" charset="0"/>
            </a:endParaRPr>
          </a:p>
          <a:p>
            <a:r>
              <a:rPr lang="my-MM" sz="1600" b="0" i="0" dirty="0">
                <a:effectLst/>
                <a:latin typeface="Pyidaungsu" panose="020B0502040204020203" pitchFamily="34" charset="0"/>
                <a:cs typeface="Pyidaungsu" panose="020B0502040204020203" pitchFamily="34" charset="0"/>
              </a:rPr>
              <a:t>၂။   ကျောင်းသားများအ</a:t>
            </a:r>
            <a:r>
              <a:rPr lang="my-MM" sz="1600" dirty="0">
                <a:latin typeface="Pyidaungsu" panose="020B0502040204020203" pitchFamily="34" charset="0"/>
                <a:cs typeface="Pyidaungsu" panose="020B0502040204020203" pitchFamily="34" charset="0"/>
              </a:rPr>
              <a:t>ား ဆွေးနွေးပွဲများ၊ ကစားနည်းများ၊ သို့မဟုတ် တင်ပြချက်များမှတစ်ဆင့် မတူကွဲပြားမှုများကို ချီးကျူးဂုဏ်ပြုရန်နှင့် တ</a:t>
            </a:r>
            <a:r>
              <a:rPr lang="my-MM" sz="1600" b="0" i="0" dirty="0">
                <a:effectLst/>
                <a:latin typeface="Pyidaungsu" panose="020B0502040204020203" pitchFamily="34" charset="0"/>
                <a:cs typeface="Pyidaungsu" panose="020B0502040204020203" pitchFamily="34" charset="0"/>
              </a:rPr>
              <a:t>ူညီမှုများရှာဖွေဖြစ်အောင် အားပေးပါ။</a:t>
            </a:r>
            <a:endParaRPr lang="en-US" sz="1600" b="0" i="0" dirty="0">
              <a:effectLst/>
              <a:latin typeface="Pyidaungsu" panose="020B0502040204020203" pitchFamily="34" charset="0"/>
              <a:cs typeface="Pyidaungsu" panose="020B0502040204020203" pitchFamily="34" charset="0"/>
            </a:endParaRPr>
          </a:p>
          <a:p>
            <a:pPr algn="l"/>
            <a:endParaRPr lang="en-US" sz="1600" b="0" i="0" dirty="0">
              <a:effectLst/>
              <a:latin typeface="Pyidaungsu" panose="020B0502040204020203" pitchFamily="34" charset="0"/>
              <a:cs typeface="Pyidaungsu" panose="020B0502040204020203" pitchFamily="34" charset="0"/>
            </a:endParaRPr>
          </a:p>
          <a:p>
            <a:pPr algn="l"/>
            <a:r>
              <a:rPr lang="my-MM" sz="1600" b="1" dirty="0">
                <a:latin typeface="Pyidaungsu" panose="020B0502040204020203" pitchFamily="34" charset="0"/>
                <a:cs typeface="Pyidaungsu" panose="020B0502040204020203" pitchFamily="34" charset="0"/>
              </a:rPr>
              <a:t>နောက်ဆုံးရလဒ် -</a:t>
            </a:r>
            <a:r>
              <a:rPr lang="en-US" sz="1600" b="0" i="0" dirty="0">
                <a:effectLst/>
                <a:latin typeface="Pyidaungsu" panose="020B0502040204020203" pitchFamily="34" charset="0"/>
                <a:cs typeface="Pyidaungsu" panose="020B0502040204020203" pitchFamily="34" charset="0"/>
              </a:rPr>
              <a:t> </a:t>
            </a:r>
            <a:r>
              <a:rPr lang="my-MM" sz="1600" b="0" i="0" dirty="0">
                <a:effectLst/>
                <a:latin typeface="Pyidaungsu" panose="020B0502040204020203" pitchFamily="34" charset="0"/>
                <a:cs typeface="Pyidaungsu" panose="020B0502040204020203" pitchFamily="34" charset="0"/>
              </a:rPr>
              <a:t>ကွဲပြားစုံလင်သော နောက်ခံများမှ ကျောင်းသားများသည် ယဉ်ကျေးမှုအမျိုးမျိုး၏ ထူးခြားသော လက္ခဏာသွင်ပြင်များနှင့် တူညီသောတန်ဖိုးထားမှုများကို အသိအမှတ်ပြုနားလည်တတ်ရန် သင်ယူနိုင်မည်။</a:t>
            </a:r>
            <a:r>
              <a:rPr lang="en-US" sz="1600" b="0" i="0" dirty="0">
                <a:effectLst/>
                <a:latin typeface="Pyidaungsu" panose="020B0502040204020203" pitchFamily="34" charset="0"/>
                <a:cs typeface="Pyidaungsu" panose="020B0502040204020203" pitchFamily="34" charset="0"/>
              </a:rPr>
              <a:t> </a:t>
            </a:r>
            <a:r>
              <a:rPr lang="my-MM" sz="1600" b="0" i="0" dirty="0">
                <a:effectLst/>
                <a:latin typeface="Pyidaungsu" panose="020B0502040204020203" pitchFamily="34" charset="0"/>
                <a:cs typeface="Pyidaungsu" panose="020B0502040204020203" pitchFamily="34" charset="0"/>
              </a:rPr>
              <a:t>ဤလုပ်ငန်းသည် ကြီးမားကျယ်ပြန့်သော သိရှိနားလည်မှုနှင့် ပူးပေါင်းဆောင်ရွက်ခြင်းကို အားပေးမြှင့်တင်ခြင်းဖြင့် ရပ်ရွာအသိုင်းအဝိုင်းများကြား ပေါင်းကူးတံတားများ ကူညီတည်ဆောက်ပေးသည်။</a:t>
            </a:r>
            <a:endParaRPr lang="en-US" sz="1600" b="0" i="0" dirty="0">
              <a:effectLst/>
              <a:latin typeface="Pyidaungsu" panose="020B0502040204020203" pitchFamily="34" charset="0"/>
              <a:cs typeface="Pyidaungsu" panose="020B0502040204020203" pitchFamily="34" charset="0"/>
            </a:endParaRPr>
          </a:p>
          <a:p>
            <a:pPr algn="l"/>
            <a:endParaRPr lang="en-US" sz="1600" dirty="0">
              <a:latin typeface="Pyidaungsu" panose="020B0502040204020203" pitchFamily="34" charset="0"/>
              <a:cs typeface="Pyidaungsu" panose="020B0502040204020203" pitchFamily="34" charset="0"/>
            </a:endParaRPr>
          </a:p>
          <a:p>
            <a:r>
              <a:rPr lang="my-MM" sz="1600" b="1" dirty="0">
                <a:latin typeface="Pyidaungsu" panose="020B0502040204020203" pitchFamily="34" charset="0"/>
                <a:cs typeface="Pyidaungsu" panose="020B0502040204020203" pitchFamily="34" charset="0"/>
              </a:rPr>
              <a:t>အကောင်အထည်ဖော်ဆောင်ရွက်ခဲ့သည့် </a:t>
            </a:r>
            <a:r>
              <a:rPr lang="en-US" sz="1600" b="1" dirty="0">
                <a:latin typeface="Pyidaungsu" panose="020B0502040204020203" pitchFamily="34" charset="0"/>
                <a:cs typeface="Pyidaungsu" panose="020B0502040204020203" pitchFamily="34" charset="0"/>
              </a:rPr>
              <a:t>CSE </a:t>
            </a:r>
            <a:r>
              <a:rPr lang="en-US" sz="1600" b="1" dirty="0" err="1">
                <a:latin typeface="Pyidaungsu" panose="020B0502040204020203" pitchFamily="34" charset="0"/>
                <a:cs typeface="Pyidaungsu" panose="020B0502040204020203" pitchFamily="34" charset="0"/>
              </a:rPr>
              <a:t>AoF</a:t>
            </a:r>
            <a:r>
              <a:rPr lang="my-MM" sz="1600" b="1" dirty="0">
                <a:latin typeface="Pyidaungsu" panose="020B0502040204020203" pitchFamily="34" charset="0"/>
                <a:cs typeface="Pyidaungsu" panose="020B0502040204020203" pitchFamily="34" charset="0"/>
              </a:rPr>
              <a:t> -</a:t>
            </a:r>
            <a:endParaRPr lang="en-US" sz="1600" b="1" i="0" dirty="0">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a:t>
            </a:r>
            <a:r>
              <a:rPr lang="my-MM" sz="1600" dirty="0">
                <a:highlight>
                  <a:srgbClr val="C0C0C0"/>
                </a:highlight>
                <a:latin typeface="Pyidaungsu" panose="020B0502040204020203" pitchFamily="34" charset="0"/>
                <a:cs typeface="Pyidaungsu" panose="020B0502040204020203" pitchFamily="34" charset="0"/>
              </a:rPr>
              <a:t> ၄.၄။</a:t>
            </a:r>
            <a:r>
              <a:rPr lang="my-MM" sz="1600" dirty="0">
                <a:latin typeface="Pyidaungsu" panose="020B0502040204020203" pitchFamily="34" charset="0"/>
                <a:cs typeface="Pyidaungsu" panose="020B0502040204020203" pitchFamily="34" charset="0"/>
              </a:rPr>
              <a:t> ဆရာသည် ကျောင်းသားများ အကြား ကောင်းမွန်သောအပြန်အလှန် ဆက်ဆံမှု၊ ပူးပေါင်းဆောင်ရွက်မှု နှင့် မတူကွဲပြားမှုများကို လက်ခံမှုများ ရှိလာစေရန် လေ့ကျင့်ပျိုးထောင်ပေးသည့်အပြင် ဆက်လက်ကျင့်သုံး လုပ်ဆောင်ရန်လည်း ပံ့ပိုးကူညီပေးသည်။</a:t>
            </a: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၅။</a:t>
            </a:r>
            <a:r>
              <a:rPr lang="en-US" sz="1600" dirty="0">
                <a:highlight>
                  <a:srgbClr val="C0C0C0"/>
                </a:highligh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 ဆရာသည် သင်ကြား၊ သင်ယူမှုတွင် ကျားမရေးရာ တန်းတူညီမျှမှု၊ မသန်စွမ်းမှုနှင့် လူမှုရေးဆိုင်ရာ အကျုံးဝင်မှုများရှိစေသည့် နည်းလမ်းများကို သိရှိနားလည်ကြောင်း ပြသည်။</a:t>
            </a:r>
            <a:endParaRPr lang="en-US" sz="16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en-US" sz="1600" dirty="0">
                <a:highlight>
                  <a:srgbClr val="C0C0C0"/>
                </a:highlight>
                <a:latin typeface="Pyidaungsu" panose="020B0502040204020203" pitchFamily="34" charset="0"/>
                <a:cs typeface="Pyidaungsu" panose="020B0502040204020203" pitchFamily="34" charset="0"/>
              </a:rPr>
              <a:t>CSE </a:t>
            </a:r>
            <a:r>
              <a:rPr lang="my-MM" sz="1600" dirty="0">
                <a:highlight>
                  <a:srgbClr val="C0C0C0"/>
                </a:highlight>
                <a:latin typeface="Pyidaungsu" panose="020B0502040204020203" pitchFamily="34" charset="0"/>
                <a:cs typeface="Pyidaungsu" panose="020B0502040204020203" pitchFamily="34" charset="0"/>
              </a:rPr>
              <a:t>၆။ </a:t>
            </a:r>
            <a:r>
              <a:rPr lang="my-MM" sz="1600" dirty="0">
                <a:latin typeface="Pyidaungsu" panose="020B0502040204020203" pitchFamily="34" charset="0"/>
                <a:cs typeface="Pyidaungsu" panose="020B0502040204020203" pitchFamily="34" charset="0"/>
              </a:rPr>
              <a:t> အကြမ်းမဖက်ခြင်း၊ ဝေဖန်ပိုင်းခြားစဉ်းစားခြင်း၊ ငြိမ်းချမ်းစွာ ပဋိပက္ခဖြေရှင်းခြင်းနှင့် မတူညီသော အတွေးအခေါ်၊ အယူအဆများကို လေးစားခြင်းတို့ကို စံနမူနာြပ သင်ကြားပေးသည်။</a:t>
            </a: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r>
              <a:rPr lang="my-MM" sz="2800" b="1" dirty="0">
                <a:latin typeface="Pyidaungsu" panose="020B0502040204020203" pitchFamily="34" charset="0"/>
                <a:cs typeface="Pyidaungsu" panose="020B0502040204020203" pitchFamily="34" charset="0"/>
              </a:rPr>
              <a:t>နမူနာဖြစ်ရပ် ၅ -</a:t>
            </a:r>
            <a:r>
              <a:rPr lang="en-PH" sz="2800" b="1" dirty="0">
                <a:latin typeface="Pyidaungsu" panose="020B0502040204020203" pitchFamily="34" charset="0"/>
                <a:cs typeface="Pyidaungsu" panose="020B0502040204020203" pitchFamily="34" charset="0"/>
              </a:rPr>
              <a:t> </a:t>
            </a:r>
            <a:r>
              <a:rPr lang="my-MM" sz="2800" b="1" i="0" dirty="0">
                <a:effectLst/>
                <a:latin typeface="Pyidaungsu" panose="020B0502040204020203" pitchFamily="34" charset="0"/>
                <a:cs typeface="Pyidaungsu" panose="020B0502040204020203" pitchFamily="34" charset="0"/>
              </a:rPr>
              <a:t>တူညီမှုများရှာဖွေဖြစ်အောင် အားပေးခြင်း</a:t>
            </a:r>
            <a:endParaRPr lang="en-PH" sz="28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1229400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၆</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927707"/>
            <a:ext cx="11493899" cy="540485"/>
          </a:xfrm>
        </p:spPr>
        <p:txBody>
          <a:bodyPr>
            <a:normAutofit fontScale="92500"/>
          </a:bodyPr>
          <a:lstStyle/>
          <a:p>
            <a:pPr algn="l"/>
            <a:r>
              <a:rPr lang="my-MM" sz="2000" b="1" i="0" dirty="0">
                <a:solidFill>
                  <a:srgbClr val="374151"/>
                </a:solidFill>
                <a:effectLst/>
                <a:latin typeface="Pyidaungsu" panose="020B0502040204020203" pitchFamily="34" charset="0"/>
                <a:cs typeface="Pyidaungsu" panose="020B0502040204020203" pitchFamily="34" charset="0"/>
              </a:rPr>
              <a:t>ကော်လံ အေမှ လုပ်ငန်းကို ကော်လံ ဘီတွင် လိုရင်းအချုပ်ဖော်ပြထားသည့် သက်ဆိုင်ရာနောက်ဆုံးရလဒ်ဖြင့် တွဲဖက်ပါ။</a:t>
            </a:r>
            <a:endParaRPr lang="en-US" sz="2000" b="1" i="0" dirty="0">
              <a:solidFill>
                <a:srgbClr val="374151"/>
              </a:solidFill>
              <a:effectLst/>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390293" y="1351454"/>
          <a:ext cx="11380793" cy="4881880"/>
        </p:xfrm>
        <a:graphic>
          <a:graphicData uri="http://schemas.openxmlformats.org/drawingml/2006/table">
            <a:tbl>
              <a:tblPr firstRow="1" bandRow="1">
                <a:tableStyleId>{5C22544A-7EE6-4342-B048-85BDC9FD1C3A}</a:tableStyleId>
              </a:tblPr>
              <a:tblGrid>
                <a:gridCol w="5754028">
                  <a:extLst>
                    <a:ext uri="{9D8B030D-6E8A-4147-A177-3AD203B41FA5}">
                      <a16:colId xmlns:a16="http://schemas.microsoft.com/office/drawing/2014/main" val="708635901"/>
                    </a:ext>
                  </a:extLst>
                </a:gridCol>
                <a:gridCol w="5626765">
                  <a:extLst>
                    <a:ext uri="{9D8B030D-6E8A-4147-A177-3AD203B41FA5}">
                      <a16:colId xmlns:a16="http://schemas.microsoft.com/office/drawing/2014/main" val="3004403085"/>
                    </a:ext>
                  </a:extLst>
                </a:gridCol>
              </a:tblGrid>
              <a:tr h="370840">
                <a:tc>
                  <a:txBody>
                    <a:bodyPr/>
                    <a:lstStyle/>
                    <a:p>
                      <a:r>
                        <a:rPr lang="my-MM" sz="1600" dirty="0">
                          <a:latin typeface="Pyidaungsu" panose="020B0502040204020203" pitchFamily="34" charset="0"/>
                          <a:cs typeface="Pyidaungsu" panose="020B0502040204020203" pitchFamily="34" charset="0"/>
                        </a:rPr>
                        <a:t>လုပ်ငန်း</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dirty="0">
                          <a:latin typeface="Pyidaungsu" panose="020B0502040204020203" pitchFamily="34" charset="0"/>
                          <a:cs typeface="Pyidaungsu" panose="020B0502040204020203" pitchFamily="34" charset="0"/>
                        </a:rPr>
                        <a:t>နောက်ဆုံးရလဒ်</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r>
                        <a:rPr lang="en-US" sz="1600" b="0" i="0" kern="1200" dirty="0">
                          <a:solidFill>
                            <a:schemeClr val="tx1"/>
                          </a:solidFill>
                          <a:effectLst/>
                          <a:latin typeface="Pyidaungsu" panose="020B0502040204020203" pitchFamily="34" charset="0"/>
                          <a:ea typeface="+mn-ea"/>
                          <a:cs typeface="Pyidaungsu" panose="020B0502040204020203" pitchFamily="34" charset="0"/>
                        </a:rPr>
                        <a:t> </a:t>
                      </a:r>
                      <a:r>
                        <a:rPr lang="my-MM" sz="1600" b="0" i="0" dirty="0">
                          <a:effectLst/>
                          <a:latin typeface="Pyidaungsu" panose="020B0502040204020203" pitchFamily="34" charset="0"/>
                          <a:cs typeface="Pyidaungsu" panose="020B0502040204020203" pitchFamily="34" charset="0"/>
                        </a:rPr>
                        <a:t>လူမျိုးစု အသိုင်းအဝိုင်းအမျိုးမျိုးမှ ကျောင်းသားအုပ်စုများ အတူစုဝေးပြီး ၄င်းတို့၏ ယဉ်ကျေးမှုဆိုင်ရာ အလေ့အထများ၊ ရိုးရာဓလေ့များနှင့် တန်ဖိုးထားမှုများကို မျှဝေပေးသည့် ယဉ်ကျေးမှုပေါင်းစုံ ဆွေးနွေးဖလှယ်ခြင်းနေ့များကို သတ်မှတ်စီစဉ်ပါ။ </a:t>
                      </a:r>
                      <a:endParaRPr lang="en-US" sz="1600" dirty="0">
                        <a:solidFill>
                          <a:schemeClr val="tx1"/>
                        </a:solidFill>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600" b="0" i="0" dirty="0">
                          <a:solidFill>
                            <a:schemeClr val="tx1"/>
                          </a:solidFill>
                          <a:effectLst/>
                          <a:latin typeface="Pyidaungsu" panose="020B0502040204020203" pitchFamily="34" charset="0"/>
                          <a:cs typeface="Pyidaungsu" panose="020B0502040204020203" pitchFamily="34" charset="0"/>
                        </a:rPr>
                        <a:t>စာသင်ခန်းပတ်ဝန်းကျင်သည် အားလုံးအကျုံးဝင်မှုနှင့် လေးစားမှုတို့ တိုးလာသည်။ ကျောင်းသားများသည် အားလုံး၏ အမြင်များနှင့် နောက်ခံအခြေအနေတို့ကို အသိအမှတ်ပြု လေးစားကြောင်း သေချာစေခြင်းဖြင့် လေးစားမှုကတိကို စောင့်ထိန်းလိုက်နာသည်။ </a:t>
                      </a:r>
                      <a:endParaRPr lang="en-US" sz="1600" dirty="0">
                        <a:solidFill>
                          <a:schemeClr val="tx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r>
                        <a:rPr lang="my-MM" sz="1600" b="0" i="0" kern="1200" dirty="0">
                          <a:solidFill>
                            <a:schemeClr val="tx1"/>
                          </a:solidFill>
                          <a:effectLst/>
                          <a:latin typeface="Pyidaungsu" panose="020B0502040204020203" pitchFamily="34" charset="0"/>
                          <a:ea typeface="+mn-ea"/>
                          <a:cs typeface="Pyidaungsu" panose="020B0502040204020203" pitchFamily="34" charset="0"/>
                        </a:rPr>
                        <a:t>စာသင်ခန်းထဲတွင် </a:t>
                      </a:r>
                      <a:r>
                        <a:rPr lang="en-US" sz="1600" b="0" i="0" kern="1200" dirty="0">
                          <a:solidFill>
                            <a:schemeClr val="tx1"/>
                          </a:solidFill>
                          <a:effectLst/>
                          <a:latin typeface="Pyidaungsu" panose="020B0502040204020203" pitchFamily="34" charset="0"/>
                          <a:ea typeface="+mn-ea"/>
                          <a:cs typeface="Pyidaungsu" panose="020B0502040204020203" pitchFamily="34" charset="0"/>
                        </a:rPr>
                        <a:t>“</a:t>
                      </a:r>
                      <a:r>
                        <a:rPr lang="my-MM" sz="1600" b="0" i="0" kern="1200" dirty="0">
                          <a:solidFill>
                            <a:schemeClr val="tx1"/>
                          </a:solidFill>
                          <a:effectLst/>
                          <a:latin typeface="Pyidaungsu" panose="020B0502040204020203" pitchFamily="34" charset="0"/>
                          <a:ea typeface="+mn-ea"/>
                          <a:cs typeface="Pyidaungsu" panose="020B0502040204020203" pitchFamily="34" charset="0"/>
                        </a:rPr>
                        <a:t>လေးစားမှုကတိ (</a:t>
                      </a:r>
                      <a:r>
                        <a:rPr lang="en-US" sz="1600" b="0" i="0" kern="1200" dirty="0">
                          <a:solidFill>
                            <a:schemeClr val="tx1"/>
                          </a:solidFill>
                          <a:effectLst/>
                          <a:latin typeface="Pyidaungsu" panose="020B0502040204020203" pitchFamily="34" charset="0"/>
                          <a:ea typeface="+mn-ea"/>
                          <a:cs typeface="Pyidaungsu" panose="020B0502040204020203" pitchFamily="34" charset="0"/>
                        </a:rPr>
                        <a:t>Respect Pledge</a:t>
                      </a:r>
                      <a:r>
                        <a:rPr lang="my-MM" sz="1600" b="0" i="0" kern="1200" dirty="0">
                          <a:solidFill>
                            <a:schemeClr val="tx1"/>
                          </a:solidFill>
                          <a:effectLst/>
                          <a:latin typeface="Pyidaungsu" panose="020B0502040204020203" pitchFamily="34" charset="0"/>
                          <a:ea typeface="+mn-ea"/>
                          <a:cs typeface="Pyidaungsu" panose="020B0502040204020203" pitchFamily="34" charset="0"/>
                        </a:rPr>
                        <a:t>)</a:t>
                      </a:r>
                      <a:r>
                        <a:rPr lang="en-US" sz="1600" b="0" i="0" kern="1200" dirty="0">
                          <a:solidFill>
                            <a:schemeClr val="tx1"/>
                          </a:solidFill>
                          <a:effectLst/>
                          <a:latin typeface="Pyidaungsu" panose="020B0502040204020203" pitchFamily="34" charset="0"/>
                          <a:ea typeface="+mn-ea"/>
                          <a:cs typeface="Pyidaungsu" panose="020B0502040204020203" pitchFamily="34" charset="0"/>
                        </a:rPr>
                        <a:t>" </a:t>
                      </a:r>
                      <a:r>
                        <a:rPr lang="my-MM" sz="1600" b="0" i="0" kern="1200" dirty="0">
                          <a:solidFill>
                            <a:schemeClr val="tx1"/>
                          </a:solidFill>
                          <a:effectLst/>
                          <a:latin typeface="Pyidaungsu" panose="020B0502040204020203" pitchFamily="34" charset="0"/>
                          <a:ea typeface="+mn-ea"/>
                          <a:cs typeface="Pyidaungsu" panose="020B0502040204020203" pitchFamily="34" charset="0"/>
                        </a:rPr>
                        <a:t>တစ်ခုထားပါ။ နားထောင်ခြင်းနှင့် အပြုသဘောဆောင်သော တုံ့ပြန်အကြံပြုချက်များ၏ အရေးပါပုံကို အလေးပေးဖော်ပြပြီး လေးစားမှုရှိသော ပြောဆိုဆက်ဆံမှုနှင့် အပြုအမူအတွက် လမ်းညွှန်ချက်များကို ဆွေးနွေးညှိနှိုင်း စုပေါင်းသဘောတူညီပါ။</a:t>
                      </a:r>
                      <a:endParaRPr lang="en-US" sz="1600" dirty="0">
                        <a:solidFill>
                          <a:schemeClr val="tx1"/>
                        </a:solidFill>
                        <a:latin typeface="Pyidaungsu" panose="020B0502040204020203" pitchFamily="34" charset="0"/>
                        <a:cs typeface="Pyidaungsu" panose="020B0502040204020203" pitchFamily="34" charset="0"/>
                      </a:endParaRPr>
                    </a:p>
                  </a:txBody>
                  <a:tcPr/>
                </a:tc>
                <a:tc>
                  <a:txBody>
                    <a:bodyPr/>
                    <a:lstStyle/>
                    <a:p>
                      <a:pPr algn="l"/>
                      <a:r>
                        <a:rPr lang="my-MM" sz="1600" b="0" i="0" dirty="0">
                          <a:effectLst/>
                          <a:latin typeface="Pyidaungsu" panose="020B0502040204020203" pitchFamily="34" charset="0"/>
                          <a:cs typeface="Pyidaungsu" panose="020B0502040204020203" pitchFamily="34" charset="0"/>
                        </a:rPr>
                        <a:t>ကွဲပြားစုံလင်သော နောက်ခံများမှ ကျောင်းသားများသည် ယဉ်ကျေးမှုအမျိုးမျိုး၏ ထူးခြားသော လက္ခဏာသွင်ပြင်များနှင့် တူညီသောတန်ဖိုးထားမှုများကို အသိအမှတ်ပြုနားလည်တတ်ရန် သင်ယူနိုင်မည်။</a:t>
                      </a:r>
                      <a:endParaRPr lang="en-US" sz="1600" b="0" i="0" dirty="0">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0431518"/>
                  </a:ext>
                </a:extLst>
              </a:tr>
              <a:tr h="370840">
                <a:tc>
                  <a:txBody>
                    <a:bodyPr/>
                    <a:lstStyle/>
                    <a:p>
                      <a:pPr algn="l">
                        <a:spcBef>
                          <a:spcPts val="600"/>
                        </a:spcBef>
                      </a:pPr>
                      <a:r>
                        <a:rPr lang="my-MM" sz="1600" b="0" i="0" dirty="0">
                          <a:solidFill>
                            <a:schemeClr val="tx1"/>
                          </a:solidFill>
                          <a:effectLst/>
                          <a:latin typeface="Pyidaungsu" panose="020B0502040204020203" pitchFamily="34" charset="0"/>
                          <a:cs typeface="Pyidaungsu" panose="020B0502040204020203" pitchFamily="34" charset="0"/>
                        </a:rPr>
                        <a:t>ကျောင်းသားများကို အမုန်းစကားနှင့် သတင်းအချက်အလက် အမှားဆိုင်ရာ ဥပမာများပေးပါ။ </a:t>
                      </a:r>
                      <a:r>
                        <a:rPr lang="en-US" sz="1600" b="0" i="0" dirty="0">
                          <a:solidFill>
                            <a:schemeClr val="tx1"/>
                          </a:solidFill>
                          <a:effectLst/>
                          <a:latin typeface="Pyidaungsu" panose="020B0502040204020203" pitchFamily="34" charset="0"/>
                          <a:cs typeface="Pyidaungsu" panose="020B0502040204020203" pitchFamily="34" charset="0"/>
                        </a:rPr>
                        <a:t> </a:t>
                      </a:r>
                      <a:r>
                        <a:rPr lang="my-MM" sz="1600" b="0" i="0" dirty="0">
                          <a:solidFill>
                            <a:schemeClr val="tx1"/>
                          </a:solidFill>
                          <a:effectLst/>
                          <a:latin typeface="Pyidaungsu" panose="020B0502040204020203" pitchFamily="34" charset="0"/>
                          <a:cs typeface="Pyidaungsu" panose="020B0502040204020203" pitchFamily="34" charset="0"/>
                        </a:rPr>
                        <a:t>အွန်လိုင်းပေါ်မှ အကြောင်းအရာကို မည်ကဲ့သို့ မှန်ကန်မှုစစ်ဆေးပြီး ဆန်းစစ်ဝေဖန်မှုရှိရှိ ခွဲခြမ်းစိတ်ဖြာရမည်ကို ၄င်းတို့အား သင်ပြပေးပါ။ </a:t>
                      </a:r>
                      <a:r>
                        <a:rPr lang="en-US" sz="1600" b="0" i="0" dirty="0">
                          <a:solidFill>
                            <a:schemeClr val="tx1"/>
                          </a:solidFill>
                          <a:effectLst/>
                          <a:latin typeface="Pyidaungsu" panose="020B0502040204020203" pitchFamily="34" charset="0"/>
                          <a:cs typeface="Pyidaungsu" panose="020B0502040204020203" pitchFamily="34"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y-MM" sz="1600" b="0" i="0" dirty="0">
                          <a:solidFill>
                            <a:schemeClr val="tx1"/>
                          </a:solidFill>
                          <a:effectLst/>
                          <a:latin typeface="Pyidaungsu" panose="020B0502040204020203" pitchFamily="34" charset="0"/>
                          <a:cs typeface="Pyidaungsu" panose="020B0502040204020203" pitchFamily="34" charset="0"/>
                        </a:rPr>
                        <a:t>ကျောင်းသားများသည် အွန်လိုင်းပေါ်မှ အမုန်းစကားများကို ခွဲခြားသိမြင် ကိုင်တွယ်ဖြေရှင်းရာတွင် ကျွမ်းကျင်လာမည်။</a:t>
                      </a:r>
                      <a:endParaRPr lang="en-US" sz="1600" b="0" i="0" dirty="0">
                        <a:solidFill>
                          <a:schemeClr val="tx1"/>
                        </a:solidFill>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r h="370840">
                <a:tc>
                  <a:txBody>
                    <a:bodyPr/>
                    <a:lstStyle/>
                    <a:p>
                      <a:pPr algn="l"/>
                      <a:r>
                        <a:rPr lang="my-MM" sz="1600" b="0" i="0" dirty="0">
                          <a:solidFill>
                            <a:schemeClr val="tx1"/>
                          </a:solidFill>
                          <a:effectLst/>
                          <a:latin typeface="Pyidaungsu" panose="020B0502040204020203" pitchFamily="34" charset="0"/>
                          <a:cs typeface="Pyidaungsu" panose="020B0502040204020203" pitchFamily="34" charset="0"/>
                        </a:rPr>
                        <a:t>ကျောင်းသားများနှင့် ၄င်းတို့၏ မိသားစုများအား ၄င်းတို့၏ ယဉ်ကျေးမှုနောက်ခံအသီးသီးမှ ဟင်းလျာများကို ပြင်ဆင်ပြီး မျှဝေနိုင်မည့် ယဉ်ကျေးမှုပေါင်းစုံပါဝင်သော အစားအသောက်ပွဲတော်များ စီစဉ်ကျင်းပပါ။</a:t>
                      </a:r>
                      <a:endParaRPr lang="en-US" sz="1600" b="0" i="0" dirty="0">
                        <a:solidFill>
                          <a:schemeClr val="tx1"/>
                        </a:solidFill>
                        <a:effectLst/>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600" b="0" i="0" dirty="0">
                          <a:solidFill>
                            <a:schemeClr val="tx1"/>
                          </a:solidFill>
                          <a:effectLst/>
                          <a:latin typeface="Pyidaungsu" panose="020B0502040204020203" pitchFamily="34" charset="0"/>
                          <a:cs typeface="Pyidaungsu" panose="020B0502040204020203" pitchFamily="34" charset="0"/>
                        </a:rPr>
                        <a:t>ကျောင်းအဖွဲ့အစည်းအတွင်း ယဉ်ကျေးမှုများကို အသိအမှတ်ပြု လေးစားခြင်းနှင့် စည်းလုံးညီညွတ်ခြင်းတို့အပါဝင် ဂုဏ်ယူခြင်းအသိ၊ ပိုင်ဆိုင်ခြင်းနှင့် အားလုံးအကျုံးဝင်မှု အသိများကိုပါ အားပေးမြှင့်တင်ပေးနိုင်မည်။</a:t>
                      </a:r>
                      <a:endParaRPr lang="en-US" sz="1600" b="0" i="0" dirty="0">
                        <a:solidFill>
                          <a:schemeClr val="tx1"/>
                        </a:solidFill>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61731187"/>
                  </a:ext>
                </a:extLst>
              </a:tr>
            </a:tbl>
          </a:graphicData>
        </a:graphic>
      </p:graphicFrame>
    </p:spTree>
    <p:custDataLst>
      <p:tags r:id="rId1"/>
    </p:custDataLst>
    <p:extLst>
      <p:ext uri="{BB962C8B-B14F-4D97-AF65-F5344CB8AC3E}">
        <p14:creationId xmlns:p14="http://schemas.microsoft.com/office/powerpoint/2010/main" val="2084649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၇ </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မိမိကိုယ်ကို ပြန်လည်သုံးသပ်ခြင်း</a:t>
            </a:r>
            <a:r>
              <a:rPr lang="en-US" dirty="0">
                <a:latin typeface="Pyidaungsu" panose="020B0502040204020203" pitchFamily="34" charset="0"/>
                <a:cs typeface="Pyidaungsu" panose="020B0502040204020203" pitchFamily="34" charset="0"/>
              </a:rPr>
              <a:t>)</a:t>
            </a:r>
          </a:p>
        </p:txBody>
      </p:sp>
      <p:sp>
        <p:nvSpPr>
          <p:cNvPr id="6" name="Text Placeholder 5"/>
          <p:cNvSpPr>
            <a:spLocks noGrp="1"/>
          </p:cNvSpPr>
          <p:nvPr>
            <p:ph type="body" sz="quarter" idx="16"/>
          </p:nvPr>
        </p:nvSpPr>
        <p:spPr>
          <a:xfrm>
            <a:off x="591442" y="1055495"/>
            <a:ext cx="10715896" cy="1745289"/>
          </a:xfrm>
        </p:spPr>
        <p:txBody>
          <a:bodyPr>
            <a:normAutofit/>
          </a:bodyPr>
          <a:lstStyle/>
          <a:p>
            <a:pPr algn="l">
              <a:lnSpc>
                <a:spcPct val="100000"/>
              </a:lnSpc>
            </a:pPr>
            <a:r>
              <a:rPr lang="my-MM" sz="2000" b="0" i="0" dirty="0">
                <a:solidFill>
                  <a:srgbClr val="374151"/>
                </a:solidFill>
                <a:effectLst/>
                <a:latin typeface="Pyidaungsu" panose="020B0502040204020203" pitchFamily="34" charset="0"/>
                <a:cs typeface="Pyidaungsu" panose="020B0502040204020203" pitchFamily="34" charset="0"/>
              </a:rPr>
              <a:t>သင့်အနေဖြင့် စာသင်ခန်းအတွင်းတွင် လွန်ကဲစွာ အနိုင်ကျင့်ဗိုလ်ကျခြင်း ပြဿနာများနှင့် ရင်ဆိုင်နေရသည့် ဆရာ/ ဆရာမတစ်ဦးအား မည်သည့်လုပ်ငန်းကို လုပ်ဆောင်ရန် အကြံပြုပေးမည်နည်း။</a:t>
            </a:r>
            <a:r>
              <a:rPr lang="en-US" sz="2000" b="0" i="0" dirty="0">
                <a:solidFill>
                  <a:srgbClr val="374151"/>
                </a:solidFill>
                <a:effectLst/>
                <a:latin typeface="Pyidaungsu" panose="020B0502040204020203" pitchFamily="34" charset="0"/>
                <a:cs typeface="Pyidaungsu" panose="020B0502040204020203" pitchFamily="34" charset="0"/>
              </a:rPr>
              <a:t> </a:t>
            </a:r>
          </a:p>
          <a:p>
            <a:pPr algn="l">
              <a:lnSpc>
                <a:spcPct val="100000"/>
              </a:lnSpc>
            </a:pPr>
            <a:r>
              <a:rPr lang="my-MM" sz="2000" b="0" i="0" dirty="0">
                <a:solidFill>
                  <a:srgbClr val="374151"/>
                </a:solidFill>
                <a:effectLst/>
                <a:latin typeface="Pyidaungsu" panose="020B0502040204020203" pitchFamily="34" charset="0"/>
                <a:cs typeface="Pyidaungsu" panose="020B0502040204020203" pitchFamily="34" charset="0"/>
              </a:rPr>
              <a:t>လုပ်ငန်းအကြောင်း၊ ၄င်း၏ သတ်မှတ်ထားသော အဆင့်များ၊ ရည်မှန်းချက်၊ လိုအပ်သော ပစ္စည်း </a:t>
            </a:r>
            <a:r>
              <a:rPr lang="en-US" sz="2000" b="0" i="0" dirty="0">
                <a:solidFill>
                  <a:srgbClr val="374151"/>
                </a:solidFill>
                <a:effectLst/>
                <a:latin typeface="Pyidaungsu" panose="020B0502040204020203" pitchFamily="34" charset="0"/>
                <a:cs typeface="Pyidaungsu" panose="020B0502040204020203" pitchFamily="34" charset="0"/>
              </a:rPr>
              <a:t>(</a:t>
            </a:r>
            <a:r>
              <a:rPr lang="my-MM" sz="2000" b="0" dirty="0">
                <a:solidFill>
                  <a:srgbClr val="374151"/>
                </a:solidFill>
                <a:latin typeface="Pyidaungsu" panose="020B0502040204020203" pitchFamily="34" charset="0"/>
                <a:cs typeface="Pyidaungsu" panose="020B0502040204020203" pitchFamily="34" charset="0"/>
              </a:rPr>
              <a:t>ဥပမာ - စာရေးကိရိယာ၊ နေရာထိုင်ခင်း</a:t>
            </a:r>
            <a:r>
              <a:rPr lang="en-US" sz="2000" b="0" i="0" dirty="0">
                <a:solidFill>
                  <a:srgbClr val="374151"/>
                </a:solidFill>
                <a:effectLst/>
                <a:latin typeface="Pyidaungsu" panose="020B0502040204020203" pitchFamily="34" charset="0"/>
                <a:cs typeface="Pyidaungsu" panose="020B0502040204020203" pitchFamily="34" charset="0"/>
              </a:rPr>
              <a:t>…)</a:t>
            </a:r>
            <a:r>
              <a:rPr lang="my-MM" sz="2000" b="0" dirty="0">
                <a:solidFill>
                  <a:srgbClr val="374151"/>
                </a:solidFill>
                <a:latin typeface="Pyidaungsu" panose="020B0502040204020203" pitchFamily="34" charset="0"/>
                <a:cs typeface="Pyidaungsu" panose="020B0502040204020203" pitchFamily="34" charset="0"/>
              </a:rPr>
              <a:t>၊ လိုအပ်သည့် ကြာချိန်နှင့် ရလဒ်များကို စဉ်းစားပါ။</a:t>
            </a:r>
            <a:r>
              <a:rPr lang="en-US" sz="2000" b="0" i="0" dirty="0">
                <a:solidFill>
                  <a:srgbClr val="374151"/>
                </a:solidFill>
                <a:effectLst/>
                <a:latin typeface="Pyidaungsu" panose="020B0502040204020203" pitchFamily="34" charset="0"/>
                <a:cs typeface="Pyidaungsu" panose="020B0502040204020203" pitchFamily="34" charset="0"/>
              </a:rPr>
              <a:t> </a:t>
            </a:r>
            <a:r>
              <a:rPr lang="my-MM" sz="2000" b="0" dirty="0">
                <a:solidFill>
                  <a:srgbClr val="374151"/>
                </a:solidFill>
                <a:latin typeface="Pyidaungsu" panose="020B0502040204020203" pitchFamily="34" charset="0"/>
                <a:cs typeface="Pyidaungsu" panose="020B0502040204020203" pitchFamily="34" charset="0"/>
              </a:rPr>
              <a:t>သင်၏ အဆိုပြုလုပ်ငန်း မှတစ်ဆင့် ရရှိလာမည့် </a:t>
            </a:r>
            <a:r>
              <a:rPr lang="en-US" sz="2000" b="0" i="0" dirty="0">
                <a:solidFill>
                  <a:srgbClr val="374151"/>
                </a:solidFill>
                <a:effectLst/>
                <a:latin typeface="Pyidaungsu" panose="020B0502040204020203" pitchFamily="34" charset="0"/>
                <a:cs typeface="Pyidaungsu" panose="020B0502040204020203" pitchFamily="34" charset="0"/>
              </a:rPr>
              <a:t>CSE </a:t>
            </a:r>
            <a:r>
              <a:rPr lang="en-US" sz="2000" b="0" i="0" dirty="0" err="1">
                <a:solidFill>
                  <a:srgbClr val="374151"/>
                </a:solidFill>
                <a:effectLst/>
                <a:latin typeface="Pyidaungsu" panose="020B0502040204020203" pitchFamily="34" charset="0"/>
                <a:cs typeface="Pyidaungsu" panose="020B0502040204020203" pitchFamily="34" charset="0"/>
              </a:rPr>
              <a:t>AoF</a:t>
            </a:r>
            <a:r>
              <a:rPr lang="my-MM" sz="2000" b="0" i="0" dirty="0">
                <a:solidFill>
                  <a:srgbClr val="374151"/>
                </a:solidFill>
                <a:effectLst/>
                <a:latin typeface="Pyidaungsu" panose="020B0502040204020203" pitchFamily="34" charset="0"/>
                <a:cs typeface="Pyidaungsu" panose="020B0502040204020203" pitchFamily="34" charset="0"/>
              </a:rPr>
              <a:t> ကိုလည်း ထည့်စဉ်းစားရန် မမေ့ပါနှင့်။</a:t>
            </a:r>
            <a:r>
              <a:rPr lang="en-US" sz="2000" b="0" i="0" dirty="0">
                <a:solidFill>
                  <a:srgbClr val="374151"/>
                </a:solidFill>
                <a:effectLst/>
                <a:latin typeface="Pyidaungsu" panose="020B0502040204020203" pitchFamily="34" charset="0"/>
                <a:cs typeface="Pyidaungsu" panose="020B0502040204020203" pitchFamily="34" charset="0"/>
              </a:rPr>
              <a:t> </a:t>
            </a:r>
          </a:p>
        </p:txBody>
      </p:sp>
      <p:sp>
        <p:nvSpPr>
          <p:cNvPr id="2" name="TextBox 1">
            <a:extLst>
              <a:ext uri="{FF2B5EF4-FFF2-40B4-BE49-F238E27FC236}">
                <a16:creationId xmlns:a16="http://schemas.microsoft.com/office/drawing/2014/main" id="{ED3A225C-ADD2-C561-7B1C-BD95534B8F22}"/>
              </a:ext>
            </a:extLst>
          </p:cNvPr>
          <p:cNvSpPr txBox="1"/>
          <p:nvPr/>
        </p:nvSpPr>
        <p:spPr>
          <a:xfrm>
            <a:off x="626768" y="2875063"/>
            <a:ext cx="10727473" cy="3245005"/>
          </a:xfrm>
          <a:prstGeom prst="rect">
            <a:avLst/>
          </a:prstGeom>
          <a:noFill/>
          <a:ln>
            <a:solidFill>
              <a:schemeClr val="accent1">
                <a:lumMod val="50000"/>
              </a:schemeClr>
            </a:solidFill>
          </a:ln>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967252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573692" y="5115831"/>
            <a:ext cx="3326669" cy="883869"/>
          </a:xfrm>
        </p:spPr>
        <p:txBody>
          <a:bodyPr>
            <a:normAutofit/>
          </a:bodyPr>
          <a:lstStyle/>
          <a:p>
            <a:r>
              <a:rPr lang="en-US" sz="2000" b="1" i="1" u="none" strike="noStrike" cap="none" dirty="0">
                <a:solidFill>
                  <a:schemeClr val="bg1"/>
                </a:solidFill>
                <a:latin typeface="Pyidaungsu" panose="020B0502040204020203" pitchFamily="34" charset="0"/>
                <a:ea typeface="Calibri"/>
                <a:cs typeface="Pyidaungsu" panose="020B0502040204020203" pitchFamily="34" charset="0"/>
                <a:sym typeface="Calibri"/>
              </a:rPr>
              <a:t>Marianne Williamson</a:t>
            </a:r>
            <a:endParaRPr lang="my-MM" sz="2000" b="1" i="1" u="none" strike="noStrike" cap="none" dirty="0">
              <a:solidFill>
                <a:schemeClr val="bg1"/>
              </a:solidFill>
              <a:latin typeface="Pyidaungsu" panose="020B0502040204020203" pitchFamily="34" charset="0"/>
              <a:ea typeface="Calibri"/>
              <a:cs typeface="Pyidaungsu" panose="020B0502040204020203" pitchFamily="34" charset="0"/>
              <a:sym typeface="Calibri"/>
            </a:endParaRPr>
          </a:p>
          <a:p>
            <a:r>
              <a:rPr lang="my-MM" sz="2000" b="1" i="1" dirty="0">
                <a:solidFill>
                  <a:schemeClr val="bg1"/>
                </a:solidFill>
                <a:latin typeface="Pyidaungsu" panose="020B0502040204020203" pitchFamily="34" charset="0"/>
                <a:cs typeface="Pyidaungsu" panose="020B0502040204020203" pitchFamily="34" charset="0"/>
                <a:sym typeface="Calibri"/>
              </a:rPr>
              <a:t>မာရီယန်း ဝီလီယံဆင်</a:t>
            </a:r>
            <a:endParaRPr lang="en-GB" sz="1600" i="1" dirty="0">
              <a:solidFill>
                <a:schemeClr val="bg1"/>
              </a:solidFill>
              <a:latin typeface="Pyidaungsu" panose="020B0502040204020203" pitchFamily="34" charset="0"/>
              <a:cs typeface="Pyidaungsu" panose="020B0502040204020203" pitchFamily="34" charset="0"/>
            </a:endParaRPr>
          </a:p>
        </p:txBody>
      </p:sp>
      <p:sp>
        <p:nvSpPr>
          <p:cNvPr id="4" name="Text Placeholder 3"/>
          <p:cNvSpPr>
            <a:spLocks noGrp="1"/>
          </p:cNvSpPr>
          <p:nvPr>
            <p:ph type="body" sz="quarter" idx="16"/>
          </p:nvPr>
        </p:nvSpPr>
        <p:spPr>
          <a:xfrm>
            <a:off x="1150854" y="1582057"/>
            <a:ext cx="9605473" cy="3410857"/>
          </a:xfrm>
        </p:spPr>
        <p:txBody>
          <a:bodyPr>
            <a:normAutofit/>
          </a:bodyPr>
          <a:lstStyle/>
          <a:p>
            <a:r>
              <a:rPr lang="en-US" sz="2200" i="1" kern="0" dirty="0">
                <a:solidFill>
                  <a:schemeClr val="bg1"/>
                </a:solidFill>
                <a:effectLst/>
                <a:latin typeface="Pyidaungsu" panose="020B0502040204020203" pitchFamily="34" charset="0"/>
                <a:ea typeface="Calibri" panose="020F0502020204030204" pitchFamily="34" charset="0"/>
                <a:cs typeface="Pyidaungsu" panose="020B0502040204020203" pitchFamily="34" charset="0"/>
              </a:rPr>
              <a:t>“</a:t>
            </a:r>
            <a:r>
              <a:rPr lang="en-US" sz="2200" i="1" u="none" strike="noStrike" cap="none" dirty="0">
                <a:solidFill>
                  <a:schemeClr val="bg1"/>
                </a:solidFill>
                <a:latin typeface="Pyidaungsu" panose="020B0502040204020203" pitchFamily="34" charset="0"/>
                <a:ea typeface="Calibri"/>
                <a:cs typeface="Pyidaungsu" panose="020B0502040204020203" pitchFamily="34" charset="0"/>
                <a:sym typeface="Calibri"/>
              </a:rPr>
              <a:t>Hate has talked so loudly for so long.  Greed has talked so loudly for so long.  </a:t>
            </a:r>
            <a:endParaRPr lang="my-MM" sz="2200" i="1" u="none" strike="noStrike" cap="none" dirty="0">
              <a:solidFill>
                <a:schemeClr val="bg1"/>
              </a:solidFill>
              <a:latin typeface="Pyidaungsu" panose="020B0502040204020203" pitchFamily="34" charset="0"/>
              <a:ea typeface="Calibri"/>
              <a:cs typeface="Pyidaungsu" panose="020B0502040204020203" pitchFamily="34" charset="0"/>
              <a:sym typeface="Calibri"/>
            </a:endParaRPr>
          </a:p>
          <a:p>
            <a:r>
              <a:rPr lang="en-US" sz="2200" i="1" u="none" strike="noStrike" cap="none" dirty="0">
                <a:solidFill>
                  <a:schemeClr val="bg1"/>
                </a:solidFill>
                <a:latin typeface="Pyidaungsu" panose="020B0502040204020203" pitchFamily="34" charset="0"/>
                <a:ea typeface="Calibri"/>
                <a:cs typeface="Pyidaungsu" panose="020B0502040204020203" pitchFamily="34" charset="0"/>
                <a:sym typeface="Calibri"/>
              </a:rPr>
              <a:t>Liars have talked so loudly for so long.  Love has got to stop whispering.”</a:t>
            </a:r>
            <a:endParaRPr lang="my-MM" sz="2200" i="1" u="none" strike="noStrike" cap="none" dirty="0">
              <a:solidFill>
                <a:schemeClr val="bg1"/>
              </a:solidFill>
              <a:latin typeface="Pyidaungsu" panose="020B0502040204020203" pitchFamily="34" charset="0"/>
              <a:ea typeface="Calibri"/>
              <a:cs typeface="Pyidaungsu" panose="020B0502040204020203" pitchFamily="34" charset="0"/>
              <a:sym typeface="Calibri"/>
            </a:endParaRPr>
          </a:p>
          <a:p>
            <a:endParaRPr lang="my-MM" sz="2200" i="1" dirty="0">
              <a:solidFill>
                <a:schemeClr val="bg1"/>
              </a:solidFill>
              <a:latin typeface="Pyidaungsu" panose="020B0502040204020203" pitchFamily="34" charset="0"/>
              <a:ea typeface="Arial"/>
              <a:cs typeface="Pyidaungsu" panose="020B0502040204020203" pitchFamily="34" charset="0"/>
              <a:sym typeface="Calibri"/>
            </a:endParaRPr>
          </a:p>
          <a:p>
            <a:r>
              <a:rPr lang="my-MM" sz="2200" i="1" u="none" strike="noStrike" cap="none" dirty="0">
                <a:solidFill>
                  <a:schemeClr val="bg1"/>
                </a:solidFill>
                <a:latin typeface="Pyidaungsu" panose="020B0502040204020203" pitchFamily="34" charset="0"/>
                <a:ea typeface="Arial"/>
                <a:cs typeface="Pyidaungsu" panose="020B0502040204020203" pitchFamily="34" charset="0"/>
                <a:sym typeface="Calibri"/>
              </a:rPr>
              <a:t>“အမုန်းတရားအသံနှယ် ကျယ်လောင်တာ ကြာလွန်းလှပြီ။ </a:t>
            </a:r>
          </a:p>
          <a:p>
            <a:r>
              <a:rPr lang="my-MM" sz="2200" i="1" dirty="0">
                <a:solidFill>
                  <a:schemeClr val="bg1"/>
                </a:solidFill>
                <a:latin typeface="Pyidaungsu" panose="020B0502040204020203" pitchFamily="34" charset="0"/>
                <a:ea typeface="Arial"/>
                <a:cs typeface="Pyidaungsu" panose="020B0502040204020203" pitchFamily="34" charset="0"/>
                <a:sym typeface="Calibri"/>
              </a:rPr>
              <a:t>လောဘရဲ့အသံလည်း ကျယ်လောင်တာ ကြာလွန်းလှပြီ။</a:t>
            </a:r>
          </a:p>
          <a:p>
            <a:r>
              <a:rPr lang="my-MM" sz="2200" i="1" u="none" strike="noStrike" cap="none" dirty="0">
                <a:solidFill>
                  <a:schemeClr val="bg1"/>
                </a:solidFill>
                <a:latin typeface="Pyidaungsu" panose="020B0502040204020203" pitchFamily="34" charset="0"/>
                <a:ea typeface="Arial"/>
                <a:cs typeface="Pyidaungsu" panose="020B0502040204020203" pitchFamily="34" charset="0"/>
                <a:sym typeface="Arial"/>
              </a:rPr>
              <a:t>မုသားဆိုတဲ့သူတွေ အသံတဲ့ ကျယ်လောင်တာ ကြာလွန်းလှပြီ။</a:t>
            </a:r>
          </a:p>
          <a:p>
            <a:r>
              <a:rPr lang="my-MM" sz="2200" i="1" dirty="0">
                <a:solidFill>
                  <a:schemeClr val="bg1"/>
                </a:solidFill>
                <a:latin typeface="Pyidaungsu" panose="020B0502040204020203" pitchFamily="34" charset="0"/>
                <a:ea typeface="Arial"/>
                <a:cs typeface="Pyidaungsu" panose="020B0502040204020203" pitchFamily="34" charset="0"/>
                <a:sym typeface="Arial"/>
              </a:rPr>
              <a:t>မေတ္တာတရားရယ် တီးတိုးတာတော်ပါ၊ အသံဝါနဲ့အော်ပါတော့။”</a:t>
            </a:r>
          </a:p>
        </p:txBody>
      </p:sp>
    </p:spTree>
    <p:extLst>
      <p:ext uri="{BB962C8B-B14F-4D97-AF65-F5344CB8AC3E}">
        <p14:creationId xmlns:p14="http://schemas.microsoft.com/office/powerpoint/2010/main" val="121449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ပြန်လည်သုံးသပ်ချက်</a:t>
            </a:r>
            <a:endParaRPr lang="en-US" dirty="0"/>
          </a:p>
        </p:txBody>
      </p:sp>
      <p:sp>
        <p:nvSpPr>
          <p:cNvPr id="6" name="Text Placeholder 5"/>
          <p:cNvSpPr>
            <a:spLocks noGrp="1"/>
          </p:cNvSpPr>
          <p:nvPr>
            <p:ph type="body" sz="quarter" idx="16"/>
          </p:nvPr>
        </p:nvSpPr>
        <p:spPr>
          <a:xfrm>
            <a:off x="356498" y="915249"/>
            <a:ext cx="11350193" cy="5216104"/>
          </a:xfrm>
        </p:spPr>
        <p:txBody>
          <a:bodyPr>
            <a:normAutofit/>
          </a:bodyPr>
          <a:lstStyle/>
          <a:p>
            <a:pPr marL="357188" indent="-357188">
              <a:lnSpc>
                <a:spcPct val="100000"/>
              </a:lnSpc>
              <a:spcBef>
                <a:spcPts val="0"/>
              </a:spcBef>
              <a:buClr>
                <a:srgbClr val="000000"/>
              </a:buClr>
              <a:buSzPts val="2400"/>
              <a:buFont typeface="Arial" panose="020B0604020202020204" pitchFamily="34" charset="0"/>
              <a:buChar char="•"/>
            </a:pPr>
            <a:r>
              <a:rPr lang="my-MM" sz="1800" b="0" i="0" dirty="0">
                <a:solidFill>
                  <a:schemeClr val="tx1"/>
                </a:solidFill>
                <a:effectLst/>
                <a:latin typeface="Pyidaungsu" panose="020B0502040204020203" pitchFamily="34" charset="0"/>
                <a:cs typeface="Pyidaungsu" panose="020B0502040204020203" pitchFamily="34" charset="0"/>
              </a:rPr>
              <a:t>အမုန်းစကားကို တိုက်ဖျက်ချေမှုန်းရန် လုပ်ဆောင်နိုင်သည့် သင်ကြားရေးနည်းဗျူဟာဆိုင်ရာ အကြံပြုချက်များတွင် အောက်ပါတို့ပါဝင်သည် -</a:t>
            </a:r>
            <a:endParaRPr lang="en-US" sz="1800" b="0" i="0" dirty="0">
              <a:solidFill>
                <a:schemeClr val="tx1"/>
              </a:solidFill>
              <a:effectLst/>
              <a:latin typeface="Pyidaungsu" panose="020B0502040204020203" pitchFamily="34" charset="0"/>
              <a:cs typeface="Pyidaungsu" panose="020B0502040204020203" pitchFamily="34" charset="0"/>
            </a:endParaRPr>
          </a:p>
          <a:p>
            <a:pPr marR="0" lvl="0" algn="l" rtl="0">
              <a:lnSpc>
                <a:spcPct val="100000"/>
              </a:lnSpc>
              <a:spcBef>
                <a:spcPts val="0"/>
              </a:spcBef>
              <a:spcAft>
                <a:spcPts val="0"/>
              </a:spcAft>
              <a:buClr>
                <a:srgbClr val="000000"/>
              </a:buClr>
              <a:buSzPts val="2400"/>
            </a:pPr>
            <a:endParaRPr lang="en-US" sz="1800" b="0" i="1"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857250" marR="0" lvl="0" indent="-500063">
              <a:lnSpc>
                <a:spcPct val="100000"/>
              </a:lnSpc>
              <a:spcAft>
                <a:spcPts val="0"/>
              </a:spcAft>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အမုန်းတရား၊ ဘက်လိုက်မှုနှင့် ခွဲခြားဆက်ဆံမှုတို့၏ သက်ရောက်မှုဆိုးကျိုးများကို သင်ယူသူတို့ သိရှိနားလည်အောင် အမြင်ဖွင့်ပါ။ ငြိမ်းချမ်းရေး၊ အသိအမှတ်ပြု နားလည်မှုနှင့် ယဉ်ကျေးမှုပေါင်းစုံ ဆွေးနွေးဖလှယ်ခြင်းတို့ ပိုမိုလုပ်ဆောင်နိုင်မည့် တတ်ကျွမ်းမှုများကို မြှင့်တင်ပေးပါ။ </a:t>
            </a:r>
            <a:endParaRPr lang="en-US" sz="1800" b="0" dirty="0">
              <a:solidFill>
                <a:schemeClr val="tx1"/>
              </a:solidFill>
              <a:latin typeface="Pyidaungsu" panose="020B0502040204020203" pitchFamily="34" charset="0"/>
              <a:cs typeface="Pyidaungsu" panose="020B0502040204020203" pitchFamily="34" charset="0"/>
              <a:sym typeface="Century Gothic"/>
            </a:endParaRPr>
          </a:p>
          <a:p>
            <a:pPr marL="857250" marR="0" lvl="0" indent="-500063">
              <a:lnSpc>
                <a:spcPct val="100000"/>
              </a:lnSpc>
              <a:spcAft>
                <a:spcPts val="0"/>
              </a:spcAft>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ကွဲပြားစုံလင်သော အမြင်များနှင့် အပြန်အလှန်နားလည်မှုကို အားပေးသည့် ထုတ်ဖော်ပြောဆိုမှုများကို မြှင့်တင်ရန် သင်ကြားမည့်အကြောင်းအရာနှင့် သင်ကြားရေး အလေ့အထများတွင် ရှုထောင့်အမျိုးမျိုးကို ပေါင်းစပ်ထည့်သွင်းပါ။</a:t>
            </a:r>
            <a:endParaRPr lang="en-US" sz="1800" b="0" dirty="0">
              <a:solidFill>
                <a:schemeClr val="tx1"/>
              </a:solidFill>
              <a:latin typeface="Pyidaungsu" panose="020B0502040204020203" pitchFamily="34" charset="0"/>
              <a:cs typeface="Pyidaungsu" panose="020B0502040204020203" pitchFamily="34" charset="0"/>
              <a:sym typeface="Century Gothic"/>
            </a:endParaRPr>
          </a:p>
          <a:p>
            <a:pPr marL="857250" indent="-500063">
              <a:lnSpc>
                <a:spcPct val="100000"/>
              </a:lnSpc>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အွန်လိုင်းပေါ်မှ အမုန်းစကားများကို ဦးတည်ဖြေရှင်းနိုင်စေမည့် မီဒီယာနှင့် သတင်းအချက်အလက်ဆိုင်ရာ သိနားလည်မှုနှင့် ဒစ်ဂျစ်တယ် နိုင်ငံသားပညာတို့ကို မြှင့်တင်ပါ။ </a:t>
            </a:r>
            <a:endParaRPr lang="en-US" sz="1800" b="0" dirty="0">
              <a:solidFill>
                <a:schemeClr val="tx1"/>
              </a:solidFill>
              <a:latin typeface="Pyidaungsu" panose="020B0502040204020203" pitchFamily="34" charset="0"/>
              <a:cs typeface="Pyidaungsu" panose="020B0502040204020203" pitchFamily="34" charset="0"/>
              <a:sym typeface="Arial"/>
            </a:endParaRPr>
          </a:p>
          <a:p>
            <a:pPr marL="857250" indent="-500063">
              <a:lnSpc>
                <a:spcPct val="100000"/>
              </a:lnSpc>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လူမျိုးစုအစုအဖွဲ့ အမျိုးမျိုးကြား သို့မဟုတ် ယဉ်ကျေးမှုကွဲပြားသည့် အစုအဖွဲ့များကြား ပူးပေါင်းဆောင်ရွက် မှုနှင့် စည်းလုံးညီညွတ်မှုတို့ တိုးတက်လာစေမည့် ကျောင်းသားလုပ်ငန်းများ စီစဉ်ဖန်တီးပါ။</a:t>
            </a:r>
            <a:endParaRPr lang="en-US" sz="1800" b="0" dirty="0">
              <a:solidFill>
                <a:schemeClr val="tx1"/>
              </a:solidFill>
              <a:latin typeface="Pyidaungsu" panose="020B0502040204020203" pitchFamily="34" charset="0"/>
              <a:cs typeface="Pyidaungsu" panose="020B0502040204020203" pitchFamily="34" charset="0"/>
              <a:sym typeface="Century Gothic"/>
            </a:endParaRPr>
          </a:p>
          <a:p>
            <a:pPr marL="857250" indent="-500063">
              <a:lnSpc>
                <a:spcPct val="100000"/>
              </a:lnSpc>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ကွဲပြားခြားနားမှုများအောက်တွင် မည်သို့ပြုမူပြောဆိုရမည်ဟူသည့် စာသင်ခန်းနီတိများ ဖန်တီးကျင့်သုံးပါ။</a:t>
            </a:r>
            <a:endParaRPr lang="en-US" sz="1800" b="0" dirty="0">
              <a:solidFill>
                <a:schemeClr val="tx1"/>
              </a:solidFill>
              <a:latin typeface="Pyidaungsu" panose="020B0502040204020203" pitchFamily="34" charset="0"/>
              <a:cs typeface="Pyidaungsu" panose="020B0502040204020203" pitchFamily="34" charset="0"/>
              <a:sym typeface="Century Gothic"/>
            </a:endParaRPr>
          </a:p>
          <a:p>
            <a:pPr marL="857250" indent="-500063">
              <a:lnSpc>
                <a:spcPct val="100000"/>
              </a:lnSpc>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လူမျိုးစုအသီးသီး၏ အချက်အပြုတ်ပညာရပ်များကို အားပေးမြှင့်တင်သည့် အစားအသောက်ပွဲတော်များ စီစဉ်ကျင်းပပါ။</a:t>
            </a:r>
            <a:endParaRPr lang="en-US" sz="1800" b="0" dirty="0">
              <a:solidFill>
                <a:schemeClr val="tx1"/>
              </a:solidFill>
              <a:latin typeface="Pyidaungsu" panose="020B0502040204020203" pitchFamily="34" charset="0"/>
              <a:cs typeface="Pyidaungsu" panose="020B0502040204020203" pitchFamily="34" charset="0"/>
              <a:sym typeface="Arial"/>
            </a:endParaRPr>
          </a:p>
          <a:p>
            <a:pPr marL="857250" indent="-500063">
              <a:lnSpc>
                <a:spcPct val="100000"/>
              </a:lnSpc>
              <a:buSzPts val="24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sym typeface="Century Gothic"/>
              </a:rPr>
              <a:t>လူမျိုးစု ရပ်ရွာအမျိုးမျိုးမှ လာသည့် ကျောင်းသားအုပ်စုများကို ၄င်းတို့ကြား တူညီမှုများရှာဖွေဖြစ်အောင် အားပေးပါ။</a:t>
            </a:r>
            <a:endParaRPr lang="en-US" sz="1200" b="0" dirty="0">
              <a:solidFill>
                <a:schemeClr val="tx1"/>
              </a:solidFill>
              <a:latin typeface="Pyidaungsu" panose="020B0502040204020203" pitchFamily="34" charset="0"/>
              <a:cs typeface="Pyidaungsu" panose="020B0502040204020203" pitchFamily="34" charset="0"/>
              <a:sym typeface="Century Gothic"/>
            </a:endParaRPr>
          </a:p>
        </p:txBody>
      </p:sp>
    </p:spTree>
    <p:custDataLst>
      <p:tags r:id="rId1"/>
    </p:custDataLst>
    <p:extLst>
      <p:ext uri="{BB962C8B-B14F-4D97-AF65-F5344CB8AC3E}">
        <p14:creationId xmlns:p14="http://schemas.microsoft.com/office/powerpoint/2010/main" val="145464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အကျဉ်းချုပ်</a:t>
            </a:r>
            <a:endParaRPr lang="en-US" dirty="0"/>
          </a:p>
        </p:txBody>
      </p:sp>
      <p:sp>
        <p:nvSpPr>
          <p:cNvPr id="6" name="Text Placeholder 5"/>
          <p:cNvSpPr>
            <a:spLocks noGrp="1"/>
          </p:cNvSpPr>
          <p:nvPr>
            <p:ph type="body" sz="quarter" idx="16"/>
          </p:nvPr>
        </p:nvSpPr>
        <p:spPr>
          <a:xfrm>
            <a:off x="231332" y="984286"/>
            <a:ext cx="11539755" cy="5365000"/>
          </a:xfrm>
        </p:spPr>
        <p:txBody>
          <a:bodyPr>
            <a:noAutofit/>
          </a:bodyPr>
          <a:lstStyle/>
          <a:p>
            <a:pPr marL="342900" indent="-342900">
              <a:lnSpc>
                <a:spcPct val="100000"/>
              </a:lnSpc>
              <a:spcBef>
                <a:spcPts val="600"/>
              </a:spcBef>
              <a:buFont typeface="Arial" panose="020B0604020202020204" pitchFamily="34" charset="0"/>
              <a:buChar char="•"/>
            </a:pPr>
            <a:r>
              <a:rPr lang="my-MM" sz="1400" b="0" dirty="0">
                <a:solidFill>
                  <a:schemeClr val="tx1"/>
                </a:solidFill>
                <a:latin typeface="Pyidaungsu" panose="020B0502040204020203" pitchFamily="34" charset="0"/>
                <a:cs typeface="Pyidaungsu" panose="020B0502040204020203" pitchFamily="34" charset="0"/>
                <a:sym typeface="Century Gothic"/>
              </a:rPr>
              <a:t>လူ</a:t>
            </a:r>
            <a:r>
              <a:rPr lang="my-MM" sz="1400" b="0" dirty="0">
                <a:solidFill>
                  <a:schemeClr val="tx1"/>
                </a:solidFill>
                <a:latin typeface="Pyidaungsu" panose="020B0502040204020203" pitchFamily="34" charset="0"/>
                <a:cs typeface="Pyidaungsu" panose="020B0502040204020203" pitchFamily="34" charset="0"/>
              </a:rPr>
              <a:t>ပုဂ္ဂိုလ်တစ်ဦး သို့မဟုတ် လူအုပ်စု</a:t>
            </a:r>
            <a:r>
              <a:rPr lang="my-MM" sz="1400" b="0" dirty="0">
                <a:solidFill>
                  <a:schemeClr val="tx1"/>
                </a:solidFill>
                <a:latin typeface="Pyidaungsu" panose="020B0502040204020203" pitchFamily="34" charset="0"/>
                <a:cs typeface="Pyidaungsu" panose="020B0502040204020203" pitchFamily="34" charset="0"/>
                <a:sym typeface="Century Gothic"/>
              </a:rPr>
              <a:t>အား မည်သူမည်ဝါြဖစ်သည်ဆိုသည့် အကြောင်းအရာပေါ် အခြေပြု၍ (ဆိုလိုသည်မှာ ၄င်းတို့၏ ‘ကာကွယ်ခံဝိသေသများ’ </a:t>
            </a:r>
            <a:r>
              <a:rPr lang="my-MM" sz="1400" b="0" dirty="0">
                <a:solidFill>
                  <a:schemeClr val="tx1"/>
                </a:solidFill>
                <a:latin typeface="Pyidaungsu" panose="020B0502040204020203" pitchFamily="34" charset="0"/>
                <a:cs typeface="Pyidaungsu" panose="020B0502040204020203" pitchFamily="34" charset="0"/>
              </a:rPr>
              <a:t>ဥပမာ - ဂျန်ဒါ (ကျား-မရေးရာ)၊ ကိုးကွယ်ရာဘာသာ၊ ယဉ်ကျေးမှု၊ တိုင်းရင်းသားဖြစ်မှု အစရှိသည်တို့အ</a:t>
            </a:r>
            <a:r>
              <a:rPr lang="my-MM" sz="1400" b="0" dirty="0">
                <a:solidFill>
                  <a:schemeClr val="tx1"/>
                </a:solidFill>
                <a:latin typeface="Pyidaungsu" panose="020B0502040204020203" pitchFamily="34" charset="0"/>
                <a:cs typeface="Pyidaungsu" panose="020B0502040204020203" pitchFamily="34" charset="0"/>
                <a:sym typeface="Century Gothic"/>
              </a:rPr>
              <a:t>ပေါ် အခြေပြု၍) မ</a:t>
            </a:r>
            <a:r>
              <a:rPr lang="my-MM" sz="1400" b="0" dirty="0">
                <a:solidFill>
                  <a:schemeClr val="tx1"/>
                </a:solidFill>
                <a:latin typeface="Pyidaungsu" panose="020B0502040204020203" pitchFamily="34" charset="0"/>
                <a:cs typeface="Pyidaungsu" panose="020B0502040204020203" pitchFamily="34" charset="0"/>
              </a:rPr>
              <a:t>လိုမုန်းထားသည့်၊ နှိမ့်ချဆက်ဆံသည့် အသုံးအနှုန်းများသုံးကာ တိုက်ခိုက် ဖော်ပြသည့် အပြော၊ အရေး၊ အပြုအမူစသည့် ဆက်သွယ်မှုအမျိုးမျိုးကို အမုန်းစကားအဖြစ် ရည်ညွှန်းခေါ်ဝေါ်ပါသည်။ </a:t>
            </a:r>
          </a:p>
          <a:p>
            <a:pPr marL="342900" indent="-342900">
              <a:lnSpc>
                <a:spcPct val="100000"/>
              </a:lnSpc>
              <a:spcBef>
                <a:spcPts val="600"/>
              </a:spcBef>
              <a:buFont typeface="Arial" panose="020B0604020202020204" pitchFamily="34" charset="0"/>
              <a:buChar char="•"/>
            </a:pPr>
            <a:r>
              <a:rPr lang="my-MM" sz="1400" b="0" dirty="0">
                <a:solidFill>
                  <a:schemeClr val="tx1"/>
                </a:solidFill>
                <a:latin typeface="Pyidaungsu" panose="020B0502040204020203" pitchFamily="34" charset="0"/>
                <a:ea typeface="Century Gothic"/>
                <a:cs typeface="Pyidaungsu" panose="020B0502040204020203" pitchFamily="34" charset="0"/>
                <a:sym typeface="Century Gothic"/>
              </a:rPr>
              <a:t>အမုန်းစကားသည် ဖယ်ကြဉ်မှုရှိသော အတွေး၊ အယူအစွဲ၊ ဒေါသနှင့် အချို့အခြေအနေများတွင် “အခြားသူ / တစ်ဖက်အုပ်စု”ဟု မြင်သည့်သူများ ကို ကြောက်ရွံ့စိတ်ကြောင့်လည်း ဖြစ်ပွားနိုင်သည်။</a:t>
            </a:r>
            <a:r>
              <a:rPr lang="en-US" sz="1400" b="0" dirty="0">
                <a:solidFill>
                  <a:schemeClr val="tx1"/>
                </a:solidFill>
                <a:latin typeface="Pyidaungsu" panose="020B0502040204020203" pitchFamily="34" charset="0"/>
                <a:ea typeface="Century Gothic"/>
                <a:cs typeface="Pyidaungsu" panose="020B0502040204020203" pitchFamily="34" charset="0"/>
                <a:sym typeface="Century Gothic"/>
              </a:rPr>
              <a:t> </a:t>
            </a:r>
            <a:r>
              <a:rPr lang="my-MM" sz="1400" b="0" dirty="0">
                <a:solidFill>
                  <a:schemeClr val="tx1"/>
                </a:solidFill>
                <a:latin typeface="Pyidaungsu" panose="020B0502040204020203" pitchFamily="34" charset="0"/>
                <a:ea typeface="Century Gothic"/>
                <a:cs typeface="Pyidaungsu" panose="020B0502040204020203" pitchFamily="34" charset="0"/>
                <a:sym typeface="Century Gothic"/>
              </a:rPr>
              <a:t>ထိုအတွေးများသည် နိုင်ငံရေးအတွေးအမြင်များနှင့် လူမှုယဉ်ကျေးမှုဆိုင်ရာ လူမှုရေး အခြေအနေများကြောင့် ပုံပေါ်တည်ရှိလာသည်။</a:t>
            </a:r>
            <a:endParaRPr lang="my-MM" sz="1400" b="0" dirty="0">
              <a:solidFill>
                <a:schemeClr val="tx1"/>
              </a:solidFill>
              <a:latin typeface="Pyidaungsu" panose="020B0502040204020203" pitchFamily="34" charset="0"/>
              <a:cs typeface="Pyidaungsu" panose="020B0502040204020203" pitchFamily="34" charset="0"/>
              <a:sym typeface="Century Gothic"/>
            </a:endParaRPr>
          </a:p>
          <a:p>
            <a:pPr marL="342900" indent="-342900">
              <a:lnSpc>
                <a:spcPct val="100000"/>
              </a:lnSpc>
              <a:spcBef>
                <a:spcPts val="600"/>
              </a:spcBef>
              <a:buFont typeface="Arial" panose="020B0604020202020204" pitchFamily="34" charset="0"/>
              <a:buChar char="•"/>
            </a:pPr>
            <a:r>
              <a:rPr lang="my-MM" sz="1400" b="0" dirty="0">
                <a:solidFill>
                  <a:schemeClr val="tx1"/>
                </a:solidFill>
                <a:latin typeface="Pyidaungsu" panose="020B0502040204020203" pitchFamily="34" charset="0"/>
                <a:cs typeface="Pyidaungsu" panose="020B0502040204020203" pitchFamily="34" charset="0"/>
              </a:rPr>
              <a:t>အမုန်းစကားသည် တင်းမာမှုများ မြင့်တက်လာစေခြင်း၊ ခွဲခြားဆက်ဆံမှုများကို ပုံမှန်ကဲ့သို့ သ‌ဘောထားစေခြင်း၊ အစွန်းရောက်အုပ်စုများကို ဆော်ဩစည်းရုံးခြင်း၊  နှစ်ခြမ်းကွဲခြင်းနှင့် သဘောကွဲစေခြင်း၊ လူမှုပေါင်းစည်းခြင်း (</a:t>
            </a:r>
            <a:r>
              <a:rPr lang="en-US" sz="1400" b="0" dirty="0">
                <a:solidFill>
                  <a:schemeClr val="tx1"/>
                </a:solidFill>
                <a:latin typeface="Pyidaungsu" panose="020B0502040204020203" pitchFamily="34" charset="0"/>
                <a:cs typeface="Pyidaungsu" panose="020B0502040204020203" pitchFamily="34" charset="0"/>
              </a:rPr>
              <a:t>Social Cohesion</a:t>
            </a:r>
            <a:r>
              <a:rPr lang="my-MM" sz="1400" b="0" dirty="0">
                <a:solidFill>
                  <a:schemeClr val="tx1"/>
                </a:solidFill>
                <a:latin typeface="Pyidaungsu" panose="020B0502040204020203" pitchFamily="34" charset="0"/>
                <a:cs typeface="Pyidaungsu" panose="020B0502040204020203" pitchFamily="34" charset="0"/>
              </a:rPr>
              <a:t>)ကို လျော့ပါးလာစေခြင်း၊ လွတ်လပ်စွာ ထုတ်ဖော်ပြောဆိုခွင့်ကို ဖိနှိပ်ထိန်းချုပ်ထားခြင်းအားဖြင့် အမုန်းမှတစ်ဆင့် ပြစ်မှုကျူးလွန်ခြင်းများ အစပျိုးဖြစ်ပေါ်စေခြင်းအားဖြင့် ပဋိပက္ခကို အစပျိုးဖြစ်ပေါ်စေနိုင်သည်။</a:t>
            </a:r>
            <a:endParaRPr lang="en-US" sz="1400" b="0" i="0" dirty="0">
              <a:solidFill>
                <a:schemeClr val="tx1"/>
              </a:solidFill>
              <a:effectLst/>
              <a:latin typeface="Pyidaungsu" panose="020B0502040204020203" pitchFamily="34" charset="0"/>
              <a:cs typeface="Pyidaungsu" panose="020B0502040204020203" pitchFamily="34" charset="0"/>
            </a:endParaRPr>
          </a:p>
          <a:p>
            <a:pPr marL="342900" indent="-342900">
              <a:lnSpc>
                <a:spcPct val="100000"/>
              </a:lnSpc>
              <a:spcBef>
                <a:spcPts val="600"/>
              </a:spcBef>
              <a:buFont typeface="Arial" panose="020B0604020202020204" pitchFamily="34" charset="0"/>
              <a:buChar char="•"/>
            </a:pPr>
            <a:r>
              <a:rPr lang="en-US" sz="1400" b="0" i="0" dirty="0">
                <a:solidFill>
                  <a:schemeClr val="tx1"/>
                </a:solidFill>
                <a:effectLst/>
                <a:latin typeface="Pyidaungsu" panose="020B0502040204020203" pitchFamily="34" charset="0"/>
                <a:cs typeface="Pyidaungsu" panose="020B0502040204020203" pitchFamily="34" charset="0"/>
              </a:rPr>
              <a:t>MIL </a:t>
            </a:r>
            <a:r>
              <a:rPr lang="my-MM" sz="1400" b="0" i="0" dirty="0">
                <a:solidFill>
                  <a:schemeClr val="tx1"/>
                </a:solidFill>
                <a:effectLst/>
                <a:latin typeface="Pyidaungsu" panose="020B0502040204020203" pitchFamily="34" charset="0"/>
                <a:cs typeface="Pyidaungsu" panose="020B0502040204020203" pitchFamily="34" charset="0"/>
              </a:rPr>
              <a:t>သည် လူပုဂ္ဂိုလ်များအား မီဒီယာနှင့် သတင်းအချက်အလက် ရင်းမြစ်များကို အာရုံစိုက်ထိတွေ့မှုရှိရန်နှင့် ဆန်းစစ်ဝေဖန်မှုရှိရှိ စစ်ဆေးအကဲဖြတ်နိုင်စေရန် အားပေးသည်။</a:t>
            </a:r>
            <a:endParaRPr lang="en-US" sz="1400" b="0" i="0" dirty="0">
              <a:solidFill>
                <a:schemeClr val="tx1"/>
              </a:solidFill>
              <a:effectLst/>
              <a:latin typeface="Pyidaungsu" panose="020B0502040204020203" pitchFamily="34" charset="0"/>
              <a:cs typeface="Pyidaungsu" panose="020B0502040204020203" pitchFamily="34" charset="0"/>
            </a:endParaRPr>
          </a:p>
          <a:p>
            <a:pPr marL="342900" indent="-342900">
              <a:lnSpc>
                <a:spcPct val="100000"/>
              </a:lnSpc>
              <a:spcBef>
                <a:spcPts val="600"/>
              </a:spcBef>
              <a:buFont typeface="Arial" panose="020B0604020202020204" pitchFamily="34" charset="0"/>
              <a:buChar char="•"/>
            </a:pPr>
            <a:r>
              <a:rPr lang="my-MM" sz="1400" b="0" i="0" dirty="0">
                <a:solidFill>
                  <a:schemeClr val="tx1"/>
                </a:solidFill>
                <a:effectLst/>
                <a:latin typeface="Pyidaungsu" panose="020B0502040204020203" pitchFamily="34" charset="0"/>
                <a:cs typeface="Pyidaungsu" panose="020B0502040204020203" pitchFamily="34" charset="0"/>
              </a:rPr>
              <a:t>ပညာရေးအခင်းအကျင်းများတွင် </a:t>
            </a:r>
            <a:r>
              <a:rPr lang="en-US" sz="1400" b="0" dirty="0">
                <a:solidFill>
                  <a:schemeClr val="tx1"/>
                </a:solidFill>
                <a:latin typeface="Pyidaungsu" panose="020B0502040204020203" pitchFamily="34" charset="0"/>
                <a:cs typeface="Pyidaungsu" panose="020B0502040204020203" pitchFamily="34" charset="0"/>
              </a:rPr>
              <a:t>MIL </a:t>
            </a:r>
            <a:r>
              <a:rPr lang="my-MM" sz="1400" b="0" dirty="0">
                <a:solidFill>
                  <a:schemeClr val="tx1"/>
                </a:solidFill>
                <a:latin typeface="Pyidaungsu" panose="020B0502040204020203" pitchFamily="34" charset="0"/>
                <a:cs typeface="Pyidaungsu" panose="020B0502040204020203" pitchFamily="34" charset="0"/>
              </a:rPr>
              <a:t>ကို သင</a:t>
            </a:r>
            <a:r>
              <a:rPr lang="my-MM" sz="1400" b="0" i="0" dirty="0">
                <a:solidFill>
                  <a:schemeClr val="tx1"/>
                </a:solidFill>
                <a:effectLst/>
                <a:latin typeface="Pyidaungsu" panose="020B0502040204020203" pitchFamily="34" charset="0"/>
                <a:cs typeface="Pyidaungsu" panose="020B0502040204020203" pitchFamily="34" charset="0"/>
              </a:rPr>
              <a:t>်ကြားပေးခြင်းဖြင့်</a:t>
            </a:r>
            <a:r>
              <a:rPr lang="en-US" sz="1400" b="0" i="0" dirty="0">
                <a:solidFill>
                  <a:schemeClr val="tx1"/>
                </a:solidFill>
                <a:effectLst/>
                <a:latin typeface="Pyidaungsu" panose="020B0502040204020203" pitchFamily="34" charset="0"/>
                <a:cs typeface="Pyidaungsu" panose="020B0502040204020203" pitchFamily="34" charset="0"/>
              </a:rPr>
              <a:t> </a:t>
            </a:r>
            <a:r>
              <a:rPr lang="my-MM" sz="1400" b="0" dirty="0">
                <a:solidFill>
                  <a:schemeClr val="tx1"/>
                </a:solidFill>
                <a:latin typeface="Pyidaungsu" panose="020B0502040204020203" pitchFamily="34" charset="0"/>
                <a:cs typeface="Pyidaungsu" panose="020B0502040204020203" pitchFamily="34" charset="0"/>
              </a:rPr>
              <a:t>လူများသည် </a:t>
            </a:r>
            <a:r>
              <a:rPr lang="my-MM" sz="1400" b="0" i="0" dirty="0">
                <a:solidFill>
                  <a:schemeClr val="tx1"/>
                </a:solidFill>
                <a:effectLst/>
                <a:latin typeface="Pyidaungsu" panose="020B0502040204020203" pitchFamily="34" charset="0"/>
                <a:cs typeface="Pyidaungsu" panose="020B0502040204020203" pitchFamily="34" charset="0"/>
              </a:rPr>
              <a:t>ယုံကြည်စိတ်ချရသော သတင်းအချက်အလက်ရင်းမြစ်များနှင့် မယုံကြည်ရသော သတင်းအချက်အလက်များကြား ခွဲခြားသိမြင် သတိပြုမိရန် ၊ အမုန်းစကားနှင့် ခွဲခြားဆက်ဆံမှုဆိုင်ရာ အကြောင်းအရာများကို သတိပြုမိရန်နှင့် အကြောင်းအရာ၏ မှန်ကန်တိကျမှုနှင့်/ သို့မဟုတ် အကြောင်းအရာနှင့် ၄င်းအား ဖန်တီးထုတ်လုပ်သူ၏ ရည်ရွယ်ချက်များကို မေးခွန်းထုတ်တတ်ရန်</a:t>
            </a:r>
            <a:r>
              <a:rPr lang="en-US" sz="1400" b="0" i="0" dirty="0">
                <a:solidFill>
                  <a:schemeClr val="tx1"/>
                </a:solidFill>
                <a:effectLst/>
                <a:latin typeface="Pyidaungsu" panose="020B0502040204020203" pitchFamily="34" charset="0"/>
                <a:cs typeface="Pyidaungsu" panose="020B0502040204020203" pitchFamily="34" charset="0"/>
              </a:rPr>
              <a:t> </a:t>
            </a:r>
            <a:r>
              <a:rPr lang="my-MM" sz="1400" b="0" dirty="0">
                <a:solidFill>
                  <a:schemeClr val="tx1"/>
                </a:solidFill>
                <a:latin typeface="Pyidaungsu" panose="020B0502040204020203" pitchFamily="34" charset="0"/>
                <a:cs typeface="Pyidaungsu" panose="020B0502040204020203" pitchFamily="34" charset="0"/>
              </a:rPr>
              <a:t>လိုအပ်သော စွမ်းရည်များကို တိုးမြှင့်နိုင်မည်။</a:t>
            </a:r>
            <a:endParaRPr lang="en-US" sz="1400" b="0" i="0" dirty="0">
              <a:solidFill>
                <a:schemeClr val="tx1"/>
              </a:solidFill>
              <a:effectLst/>
              <a:latin typeface="Pyidaungsu" panose="020B0502040204020203" pitchFamily="34" charset="0"/>
              <a:cs typeface="Pyidaungsu" panose="020B0502040204020203" pitchFamily="34" charset="0"/>
            </a:endParaRPr>
          </a:p>
          <a:p>
            <a:pPr marL="342900" indent="-342900">
              <a:lnSpc>
                <a:spcPct val="100000"/>
              </a:lnSpc>
              <a:spcBef>
                <a:spcPts val="600"/>
              </a:spcBef>
              <a:buFont typeface="Arial" panose="020B0604020202020204" pitchFamily="34" charset="0"/>
              <a:buChar char="•"/>
            </a:pPr>
            <a:r>
              <a:rPr lang="my-MM" sz="1400" b="0" dirty="0">
                <a:latin typeface="Pyidaungsu" panose="020B0502040204020203" pitchFamily="34" charset="0"/>
                <a:cs typeface="Pyidaungsu" panose="020B0502040204020203" pitchFamily="34" charset="0"/>
              </a:rPr>
              <a:t>ပဋိပက္ခကိုထည့်သွင်းစဉ်းစားသော ပညာရေးသည် နားလည်မှုရှိခြင်း၊ လေးနက်စွာ ဆန်းစစ်ဝေဖန်ခြင်း၊ စာနာနားလည်တတ်မှုနှင့် ငြိမ်းချမ်းစွာ ပဋိပက္ခဖြေရှင်းခြင်း များကို အားပေးမြှင့်တင်ခြင်းဖြင့် အမုန်းစကားတိုးပွားစေသည့် ပဋိပက္ခကို အစပျိုးစေနိုင်သည့် အခြေခံအကြောင်းရင်းများကို ကို</a:t>
            </a:r>
            <a:r>
              <a:rPr lang="my-MM" sz="1400" b="0" dirty="0">
                <a:solidFill>
                  <a:schemeClr val="tx1"/>
                </a:solidFill>
                <a:latin typeface="Pyidaungsu" panose="020B0502040204020203" pitchFamily="34" charset="0"/>
                <a:cs typeface="Pyidaungsu" panose="020B0502040204020203" pitchFamily="34" charset="0"/>
              </a:rPr>
              <a:t>င်တွယ်ဖြေရှင်းပေးသည်။ ကျောင်းသားများကို ဤတန်ဖိုးများနှင့် စွမ်းရည်များ ရှိလာအောင် မွေးမြူပေးခြင်းသည် အမုန်းစကား အမြစ်တွယ်ရှင်သန်လာခြင်း မပြုနိုင်သည့် ပိုမို အသိအမှတ်ပြု နားလည်ပေးပြီး အားလုံးအကျုံးဝင်သော လူ့အဖွဲ့အစည်းတစ်ခုကို ဖန်တီးတည်ဆောက်ပေးသည်။ </a:t>
            </a:r>
            <a:endParaRPr lang="en-US" sz="1400" b="0" i="0" dirty="0">
              <a:solidFill>
                <a:schemeClr val="tx1"/>
              </a:solidFill>
              <a:effectLst/>
              <a:latin typeface="Pyidaungsu" panose="020B0502040204020203" pitchFamily="34" charset="0"/>
              <a:cs typeface="Pyidaungsu" panose="020B0502040204020203" pitchFamily="34" charset="0"/>
            </a:endParaRPr>
          </a:p>
          <a:p>
            <a:pPr marL="342900" indent="-342900">
              <a:lnSpc>
                <a:spcPct val="100000"/>
              </a:lnSpc>
              <a:spcBef>
                <a:spcPts val="600"/>
              </a:spcBef>
              <a:buFont typeface="Arial" panose="020B0604020202020204" pitchFamily="34" charset="0"/>
              <a:buChar char="•"/>
            </a:pPr>
            <a:r>
              <a:rPr lang="my-MM" sz="1400" b="0" dirty="0">
                <a:solidFill>
                  <a:schemeClr val="tx1"/>
                </a:solidFill>
                <a:latin typeface="Pyidaungsu" panose="020B0502040204020203" pitchFamily="34" charset="0"/>
                <a:cs typeface="Pyidaungsu" panose="020B0502040204020203" pitchFamily="34" charset="0"/>
              </a:rPr>
              <a:t>ပဋိပက္ခကိုထည့်သွင်းစဉ်းစားသော ပညာရေးဆိုင်ရာ ဦးစားပေးနယ်ပယ်များသည် </a:t>
            </a:r>
            <a:r>
              <a:rPr lang="my-MM" sz="1400" b="0" dirty="0">
                <a:solidFill>
                  <a:schemeClr val="tx1"/>
                </a:solidFill>
                <a:latin typeface="Pyidaungsu" panose="020B0502040204020203" pitchFamily="34" charset="0"/>
                <a:cs typeface="Pyidaungsu" panose="020B0502040204020203" pitchFamily="34" charset="0"/>
                <a:sym typeface="Century Gothic"/>
              </a:rPr>
              <a:t>ဆရာများကို ထိရောက်သည့် ကာကွယ်လျှော့ချခြင်း နည်းလမ်းများ</a:t>
            </a:r>
            <a:r>
              <a:rPr lang="my-MM" sz="1400" b="0" dirty="0">
                <a:latin typeface="Pyidaungsu" panose="020B0502040204020203" pitchFamily="34" charset="0"/>
                <a:cs typeface="Pyidaungsu" panose="020B0502040204020203" pitchFamily="34" charset="0"/>
                <a:sym typeface="Century Gothic"/>
              </a:rPr>
              <a:t>နှင့် နည်းဗျူဟာများ ပံ့ပိုးပေးပြီး ပွင့်လင်းသောတွေးခေါ်တတ်မှု၊ လူ့အခွင့်အ‌ရေးကို လေးစားမှုနှင့် ကွဲပြားစုံလင်မှုကို လက်ခံမြတ်နိုးတတ်မှုတို့ကို အားပေးသည့် ဆရာများ၏ အသိပညာ၊ စိတ်ထားများနှင့် စွမ်းရည်များ ဖွံ့ဖြိုးတိုးတက်လာစေရန် ထောက်ပံ့ကူညီပေးသည်။</a:t>
            </a:r>
            <a:endParaRPr lang="en-US" sz="1400" b="0" i="0" dirty="0">
              <a:solidFill>
                <a:schemeClr val="tx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771839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ကျမ်းကိုးစာရင်း</a:t>
            </a:r>
            <a:endParaRPr lang="en-US" dirty="0"/>
          </a:p>
        </p:txBody>
      </p:sp>
      <p:sp>
        <p:nvSpPr>
          <p:cNvPr id="6" name="Text Placeholder 5"/>
          <p:cNvSpPr>
            <a:spLocks noGrp="1"/>
          </p:cNvSpPr>
          <p:nvPr>
            <p:ph type="body" sz="quarter" idx="16"/>
          </p:nvPr>
        </p:nvSpPr>
        <p:spPr>
          <a:xfrm>
            <a:off x="420894" y="1072309"/>
            <a:ext cx="11350193" cy="1745289"/>
          </a:xfrm>
        </p:spPr>
        <p:txBody>
          <a:bodyPr>
            <a:noAutofit/>
          </a:bodyPr>
          <a:lstStyle/>
          <a:p>
            <a:pPr marL="630555" indent="-630555">
              <a:spcAft>
                <a:spcPts val="800"/>
              </a:spcAft>
            </a:pPr>
            <a:r>
              <a:rPr lang="en-US" sz="2000" b="0" kern="100" dirty="0" err="1">
                <a:effectLst/>
                <a:latin typeface="Calibri" panose="020F0502020204030204" pitchFamily="34" charset="0"/>
                <a:ea typeface="Calibri" panose="020F0502020204030204" pitchFamily="34" charset="0"/>
                <a:cs typeface="Calibri" panose="020F0502020204030204" pitchFamily="34" charset="0"/>
              </a:rPr>
              <a:t>Alagaran</a:t>
            </a:r>
            <a:r>
              <a:rPr lang="en-US" sz="2000" b="0" kern="100" dirty="0">
                <a:effectLst/>
                <a:latin typeface="Calibri" panose="020F0502020204030204" pitchFamily="34" charset="0"/>
                <a:ea typeface="Calibri" panose="020F0502020204030204" pitchFamily="34" charset="0"/>
                <a:cs typeface="Calibri" panose="020F0502020204030204" pitchFamily="34" charset="0"/>
              </a:rPr>
              <a:t> II, Jose Rueben. Hate Speech, Bias and Discrimination inside Learning Settings, 16 August 2023</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Collins Dictionary. (n.d.). Bias. Retrieved from </a:t>
            </a:r>
            <a:r>
              <a:rPr lang="en-US" sz="2000" b="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Accusation of bias definition in American English | Collins English Dictionary (collinsdictionary.com)</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Commission of European Union, University of </a:t>
            </a:r>
            <a:r>
              <a:rPr lang="en-US" sz="2000" b="0" kern="100" dirty="0" err="1">
                <a:effectLst/>
                <a:latin typeface="Calibri" panose="020F0502020204030204" pitchFamily="34" charset="0"/>
                <a:ea typeface="Calibri" panose="020F0502020204030204" pitchFamily="34" charset="0"/>
                <a:cs typeface="Calibri" panose="020F0502020204030204" pitchFamily="34" charset="0"/>
              </a:rPr>
              <a:t>Standford</a:t>
            </a:r>
            <a:r>
              <a:rPr lang="en-US" sz="2000" b="0" kern="100" dirty="0">
                <a:effectLst/>
                <a:latin typeface="Calibri" panose="020F0502020204030204" pitchFamily="34" charset="0"/>
                <a:ea typeface="Calibri" panose="020F0502020204030204" pitchFamily="34" charset="0"/>
                <a:cs typeface="Calibri" panose="020F0502020204030204" pitchFamily="34" charset="0"/>
              </a:rPr>
              <a:t> &amp; Natural Science Foundation. (</a:t>
            </a:r>
            <a:r>
              <a:rPr lang="en-US" sz="2000" b="0" kern="100" dirty="0" err="1">
                <a:effectLst/>
                <a:latin typeface="Calibri" panose="020F0502020204030204" pitchFamily="34" charset="0"/>
                <a:ea typeface="Calibri" panose="020F0502020204030204" pitchFamily="34" charset="0"/>
                <a:cs typeface="Calibri" panose="020F0502020204030204" pitchFamily="34" charset="0"/>
              </a:rPr>
              <a:t>n.d</a:t>
            </a:r>
            <a:r>
              <a:rPr lang="en-US" sz="2000" b="0" kern="100" dirty="0">
                <a:effectLst/>
                <a:latin typeface="Calibri" panose="020F0502020204030204" pitchFamily="34" charset="0"/>
                <a:ea typeface="Calibri" panose="020F0502020204030204" pitchFamily="34" charset="0"/>
                <a:cs typeface="Calibri" panose="020F0502020204030204" pitchFamily="34" charset="0"/>
              </a:rPr>
              <a:t>). Stereotypes. Retrieved from </a:t>
            </a:r>
            <a:r>
              <a:rPr lang="en-US" sz="2000" b="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Stereotypes | Gendered Innovations (stanford.edu)</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Council of Europe https://www.coe.int/en/web/campaign-free-to-speak-safe-to-learn/tackling-discrimination</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Greenwald, A. G., &amp; Banaji, M. R. (1995). Implicit social cognition: Attitudes, self-esteem, and stereotypes. Psychological Review, 102(1), 4-27.  Retrieved from https://www.academia.edu/download/25909048/implicitsocalcog.pdf</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Grizzle, A., Tornero, J. M. P., &amp; Manuel, J. (2016). Media and information literacy against online hate, radical, and extremist content. </a:t>
            </a:r>
            <a:r>
              <a:rPr lang="en-US" sz="2000" b="0" i="1" kern="100" dirty="0">
                <a:effectLst/>
                <a:latin typeface="Calibri" panose="020F0502020204030204" pitchFamily="34" charset="0"/>
                <a:ea typeface="Calibri" panose="020F0502020204030204" pitchFamily="34" charset="0"/>
                <a:cs typeface="Arial" panose="020B0604020202020204" pitchFamily="34" charset="0"/>
              </a:rPr>
              <a:t>Media and information literacy: Reinforcing human rights, countering radicalization and extremism</a:t>
            </a:r>
            <a:r>
              <a:rPr lang="en-US" sz="2000" b="0" kern="100" dirty="0">
                <a:effectLst/>
                <a:latin typeface="Calibri" panose="020F0502020204030204" pitchFamily="34" charset="0"/>
                <a:ea typeface="Calibri" panose="020F0502020204030204" pitchFamily="34" charset="0"/>
                <a:cs typeface="Arial" panose="020B0604020202020204" pitchFamily="34" charset="0"/>
              </a:rPr>
              <a:t>, 179. Retrieved from </a:t>
            </a:r>
            <a:r>
              <a:rPr lang="en-US" sz="2000" b="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flore.unifi.it/retrieve/e398c37b-9e70-179a-e053-3705fe0a4cff/Final </a:t>
            </a:r>
            <a:r>
              <a:rPr lang="en-US" sz="2000" b="0" u="sng" kern="100"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publication.pdf#page</a:t>
            </a:r>
            <a:r>
              <a:rPr lang="en-US" sz="2000" b="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=172</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12751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ကျမ်းကိုးစာရင်း</a:t>
            </a:r>
            <a:endParaRPr lang="en-US" dirty="0"/>
          </a:p>
        </p:txBody>
      </p:sp>
      <p:sp>
        <p:nvSpPr>
          <p:cNvPr id="6" name="Text Placeholder 5"/>
          <p:cNvSpPr>
            <a:spLocks noGrp="1"/>
          </p:cNvSpPr>
          <p:nvPr>
            <p:ph type="body" sz="quarter" idx="16"/>
          </p:nvPr>
        </p:nvSpPr>
        <p:spPr>
          <a:xfrm>
            <a:off x="420894" y="1072309"/>
            <a:ext cx="11350193" cy="1745289"/>
          </a:xfrm>
        </p:spPr>
        <p:txBody>
          <a:bodyPr>
            <a:noAutofit/>
          </a:bodyPr>
          <a:lstStyle/>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Kahneman, D. (2011). Thinking, fast and slow. Macmillan. Retrieved from </a:t>
            </a:r>
            <a:r>
              <a:rPr lang="en-US" sz="2000" b="0" kern="100" dirty="0">
                <a:effectLst/>
                <a:latin typeface="Calibri" panose="020F0502020204030204" pitchFamily="34" charset="0"/>
                <a:ea typeface="Calibri" panose="020F0502020204030204" pitchFamily="34" charset="0"/>
                <a:cs typeface="Calibri" panose="020F0502020204030204" pitchFamily="34" charset="0"/>
                <a:hlinkClick r:id="rId4"/>
              </a:rPr>
              <a:t>http://www.math.chalmers.se/~ulfp/Review/fastslow.pdf</a:t>
            </a:r>
            <a:endParaRPr lang="en-US" sz="2000" b="0" kern="100" dirty="0">
              <a:effectLst/>
              <a:latin typeface="Calibri" panose="020F0502020204030204" pitchFamily="34" charset="0"/>
              <a:ea typeface="Calibri" panose="020F0502020204030204" pitchFamily="34" charset="0"/>
              <a:cs typeface="Calibri" panose="020F0502020204030204" pitchFamily="34" charset="0"/>
            </a:endParaRPr>
          </a:p>
          <a:p>
            <a:pPr marL="630555" indent="-630555">
              <a:spcAft>
                <a:spcPts val="800"/>
              </a:spcAft>
            </a:pPr>
            <a:r>
              <a:rPr lang="en-US" sz="2000" b="0" kern="100" dirty="0" err="1">
                <a:effectLst/>
                <a:latin typeface="Calibri" panose="020F0502020204030204" pitchFamily="34" charset="0"/>
                <a:ea typeface="Calibri" panose="020F0502020204030204" pitchFamily="34" charset="0"/>
                <a:cs typeface="Calibri" panose="020F0502020204030204" pitchFamily="34" charset="0"/>
              </a:rPr>
              <a:t>Nosek</a:t>
            </a:r>
            <a:r>
              <a:rPr lang="en-US" sz="2000" b="0" kern="100" dirty="0">
                <a:effectLst/>
                <a:latin typeface="Calibri" panose="020F0502020204030204" pitchFamily="34" charset="0"/>
                <a:ea typeface="Calibri" panose="020F0502020204030204" pitchFamily="34" charset="0"/>
                <a:cs typeface="Calibri" panose="020F0502020204030204" pitchFamily="34" charset="0"/>
              </a:rPr>
              <a:t>, B. A., Banaji, M. R., &amp; Greenwald, A. G. (2002). Harvesting implicit group attitudes and beliefs from a demonstration web site. Group Dynamics: Theory, Research, and Practice, 6(1), 101-115. Retrieved from </a:t>
            </a:r>
            <a:r>
              <a:rPr lang="en-US" sz="2000" b="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https://cos.gatech.edu/facultyres/Diversity_Studies/Nosek_HarvestingImplicit.pdf</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Pager, D., &amp; Shepherd, H. (2008). The sociology of discrimination: Racial discrimination in employment, housing, credit, and consumer markets. Annual Review of Sociology, 34(1), 181-209.  Retrieved from </a:t>
            </a:r>
            <a:r>
              <a:rPr lang="en-US" sz="2000" b="0" kern="100" dirty="0">
                <a:effectLst/>
                <a:latin typeface="Calibri" panose="020F0502020204030204" pitchFamily="34" charset="0"/>
                <a:ea typeface="Calibri" panose="020F0502020204030204" pitchFamily="34" charset="0"/>
                <a:cs typeface="Calibri" panose="020F0502020204030204" pitchFamily="34" charset="0"/>
                <a:hlinkClick r:id="rId6"/>
              </a:rPr>
              <a:t>https://www.ncbi.nlm.nih.gov/pmc/articles/PMC2915460/?_escaped_fragment_=po=0.287356</a:t>
            </a:r>
            <a:endParaRPr lang="en-US" sz="2000" b="0" kern="100" dirty="0">
              <a:effectLst/>
              <a:latin typeface="Calibri" panose="020F0502020204030204" pitchFamily="34" charset="0"/>
              <a:ea typeface="Calibri" panose="020F0502020204030204" pitchFamily="34" charset="0"/>
              <a:cs typeface="Calibri" panose="020F050202020403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Phandeeyar Hate Speech Lexicon Research, June 2020</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President Directive No. 3/2020, Prevention of Incitement to Hatred and Violence (or) Prevention of Proliferation of Hate Speech</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Suttie, J. (2016, October 28). Four Ways Teachers Can Reduce Implicit </a:t>
            </a:r>
            <a:r>
              <a:rPr lang="en-US" sz="2000" b="0" kern="100" dirty="0" err="1">
                <a:effectLst/>
                <a:latin typeface="Calibri" panose="020F0502020204030204" pitchFamily="34" charset="0"/>
                <a:ea typeface="Calibri" panose="020F0502020204030204" pitchFamily="34" charset="0"/>
                <a:cs typeface="Calibri" panose="020F0502020204030204" pitchFamily="34" charset="0"/>
              </a:rPr>
              <a:t>Bias.Retrieved</a:t>
            </a:r>
            <a:r>
              <a:rPr lang="en-US" sz="2000" b="0" kern="100" dirty="0">
                <a:effectLst/>
                <a:latin typeface="Calibri" panose="020F0502020204030204" pitchFamily="34" charset="0"/>
                <a:ea typeface="Calibri" panose="020F0502020204030204" pitchFamily="34" charset="0"/>
                <a:cs typeface="Calibri" panose="020F0502020204030204" pitchFamily="34" charset="0"/>
              </a:rPr>
              <a:t> from </a:t>
            </a:r>
            <a:r>
              <a:rPr lang="en-US" sz="2000" b="0" kern="100" dirty="0">
                <a:effectLst/>
                <a:latin typeface="Calibri" panose="020F0502020204030204" pitchFamily="34" charset="0"/>
                <a:ea typeface="Calibri" panose="020F0502020204030204" pitchFamily="34" charset="0"/>
                <a:cs typeface="Calibri" panose="020F0502020204030204" pitchFamily="34" charset="0"/>
                <a:hlinkClick r:id="rId7"/>
              </a:rPr>
              <a:t>https://greatergood.berkeley.edu/article/item/four_ways_teachers_can_reduce_implicit_bias</a:t>
            </a:r>
            <a:endParaRPr lang="en-US" sz="2000" b="0" kern="100" dirty="0">
              <a:effectLst/>
              <a:latin typeface="Calibri" panose="020F0502020204030204" pitchFamily="34" charset="0"/>
              <a:ea typeface="Calibri" panose="020F0502020204030204" pitchFamily="34" charset="0"/>
              <a:cs typeface="Calibri" panose="020F0502020204030204" pitchFamily="34" charset="0"/>
            </a:endParaRPr>
          </a:p>
          <a:p>
            <a:pPr marL="630555" indent="-630555">
              <a:spcAft>
                <a:spcPts val="800"/>
              </a:spcAft>
            </a:pP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endParaRPr lang="en-US" b="0" kern="100" dirty="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7089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မော်ဂျူးရလဒ်များ</a:t>
            </a:r>
            <a:endParaRPr lang="en-US" dirty="0"/>
          </a:p>
        </p:txBody>
      </p:sp>
      <p:sp>
        <p:nvSpPr>
          <p:cNvPr id="6" name="Text Placeholder 5"/>
          <p:cNvSpPr>
            <a:spLocks noGrp="1"/>
          </p:cNvSpPr>
          <p:nvPr>
            <p:ph type="body" sz="quarter" idx="16"/>
          </p:nvPr>
        </p:nvSpPr>
        <p:spPr>
          <a:xfrm>
            <a:off x="420879" y="1623060"/>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CECDF076-D134-08F2-A264-CAF4433D036E}"/>
              </a:ext>
            </a:extLst>
          </p:cNvPr>
          <p:cNvSpPr txBox="1"/>
          <p:nvPr/>
        </p:nvSpPr>
        <p:spPr>
          <a:xfrm>
            <a:off x="535258" y="1325642"/>
            <a:ext cx="10716322" cy="3970318"/>
          </a:xfrm>
          <a:prstGeom prst="rect">
            <a:avLst/>
          </a:prstGeom>
          <a:noFill/>
        </p:spPr>
        <p:txBody>
          <a:bodyPr wrap="square">
            <a:spAutoFit/>
          </a:bodyPr>
          <a:lstStyle/>
          <a:p>
            <a:pPr lvl="0">
              <a:lnSpc>
                <a:spcPct val="150000"/>
              </a:lnSpc>
              <a:buClr>
                <a:srgbClr val="1E4E79"/>
              </a:buClr>
              <a:buSzPts val="2800"/>
              <a:defRPr/>
            </a:pPr>
            <a:r>
              <a:rPr kumimoji="0" lang="my-MM" sz="24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၁။	အမုန်းစကားဖြစ်စေသည့် </a:t>
            </a:r>
            <a:r>
              <a:rPr lang="my-MM" sz="2400" dirty="0">
                <a:latin typeface="Pyidaungsu" panose="020B0502040204020203" pitchFamily="34" charset="0"/>
                <a:cs typeface="Pyidaungsu" panose="020B0502040204020203" pitchFamily="34" charset="0"/>
              </a:rPr>
              <a:t>ပဋိပက္ခအကြောင်း ပိုမို သိရှိနားလည်လာမည်။ </a:t>
            </a:r>
            <a:endParaRPr kumimoji="0" lang="en-US" sz="24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endParaRPr>
          </a:p>
          <a:p>
            <a:pPr lvl="0">
              <a:lnSpc>
                <a:spcPct val="150000"/>
              </a:lnSpc>
              <a:buClr>
                <a:srgbClr val="1E4E79"/>
              </a:buClr>
              <a:buSzPts val="2800"/>
              <a:defRPr/>
            </a:pPr>
            <a:r>
              <a:rPr lang="my-MM" sz="2400" dirty="0">
                <a:solidFill>
                  <a:prstClr val="black"/>
                </a:solidFill>
                <a:latin typeface="Pyidaungsu" panose="020B0502040204020203" pitchFamily="34" charset="0"/>
                <a:ea typeface="Century Gothic"/>
                <a:cs typeface="Pyidaungsu" panose="020B0502040204020203" pitchFamily="34" charset="0"/>
                <a:sym typeface="Century Gothic"/>
              </a:rPr>
              <a:t>၂။	</a:t>
            </a:r>
            <a:r>
              <a:rPr lang="my-MM" sz="2400" dirty="0">
                <a:latin typeface="Pyidaungsu" panose="020B0502040204020203" pitchFamily="34" charset="0"/>
                <a:cs typeface="Pyidaungsu" panose="020B0502040204020203" pitchFamily="34" charset="0"/>
              </a:rPr>
              <a:t> အမုန်းစကားကို တိုက်ဖျက်ချေမှုန်းရာတွင် ပဋိပက္ခကိုထည့်သွင်းစဉ်းစားသော ပညာရေး၏ အခန်းကဏ္ဍကို တန်ဖိုးထား အသိအမှတ်ပြုတတ်လာမည်။ </a:t>
            </a:r>
            <a:endParaRPr lang="en-US" sz="2400" dirty="0">
              <a:solidFill>
                <a:prstClr val="black"/>
              </a:solidFill>
              <a:latin typeface="Pyidaungsu" panose="020B0502040204020203" pitchFamily="34" charset="0"/>
              <a:ea typeface="Century Gothic"/>
              <a:cs typeface="Pyidaungsu" panose="020B0502040204020203" pitchFamily="34" charset="0"/>
              <a:sym typeface="Century Gothic"/>
            </a:endParaRPr>
          </a:p>
          <a:p>
            <a:pPr lvl="0">
              <a:lnSpc>
                <a:spcPct val="150000"/>
              </a:lnSpc>
              <a:buClr>
                <a:srgbClr val="1E4E79"/>
              </a:buClr>
              <a:buSzPts val="2800"/>
              <a:defRPr/>
            </a:pPr>
            <a:r>
              <a:rPr kumimoji="0" lang="my-MM" sz="24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၃။	အသိအမှတ်ပြုနားလည်မှု၊</a:t>
            </a:r>
            <a:r>
              <a:rPr kumimoji="0" lang="my-MM" sz="2400" b="0" i="0" u="none" strike="noStrike" kern="1200" cap="none" spc="0" normalizeH="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 နားလည်လက်ခံမှု၊ အပြန်အလှန်လေးစားမှု၊ </a:t>
            </a:r>
            <a:r>
              <a:rPr lang="my-MM" sz="2400" dirty="0">
                <a:latin typeface="Pyidaungsu" panose="020B0502040204020203" pitchFamily="34" charset="0"/>
                <a:cs typeface="Pyidaungsu" panose="020B0502040204020203" pitchFamily="34" charset="0"/>
              </a:rPr>
              <a:t>ပဋိပက္ခကို ကိုင်တွယ်ဖြေရှင်းခြင်းနှင့် ပူးပေါင်းဆောင်ရွက်ခြင်းတို့ကို အားပေးမြှင့်တင်သည့် သင်ကြားသင်ယူမှုလုပ်ငန်းများ ရေးဆွဲရန် လိုအပ်သည့် တတ်ကျွမ်းမှုနှင့် စွမ်းရည်များကို မြှင့်တင်နိုင်မည်။</a:t>
            </a:r>
            <a:r>
              <a:rPr kumimoji="0" lang="en-US" sz="24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 </a:t>
            </a:r>
            <a:endParaRPr kumimoji="0" lang="en-US" sz="2400" b="0" i="0" u="none" strike="noStrike" kern="1200" cap="none" spc="0" normalizeH="0" baseline="0" noProof="0" dirty="0">
              <a:ln>
                <a:noFill/>
              </a:ln>
              <a:solidFill>
                <a:prstClr val="black"/>
              </a:solidFill>
              <a:effectLst/>
              <a:uLnTx/>
              <a:uFillTx/>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559198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ကျမ်းကိုးစာရင်း</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420894" y="1072309"/>
            <a:ext cx="11350193" cy="1745289"/>
          </a:xfrm>
        </p:spPr>
        <p:txBody>
          <a:bodyPr>
            <a:noAutofit/>
          </a:bodyPr>
          <a:lstStyle/>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Tackling discrimination.  Retrieved from: </a:t>
            </a:r>
            <a:r>
              <a:rPr lang="en-US" sz="2000" b="0" kern="100" dirty="0">
                <a:effectLst/>
                <a:latin typeface="Calibri" panose="020F0502020204030204" pitchFamily="34" charset="0"/>
                <a:ea typeface="Calibri" panose="020F0502020204030204" pitchFamily="34" charset="0"/>
                <a:cs typeface="Calibri" panose="020F0502020204030204" pitchFamily="34" charset="0"/>
                <a:hlinkClick r:id="rId4"/>
              </a:rPr>
              <a:t>https://www.coe.int/en/web/campaign-free-to-speak-safe-to-learn/tackling-discrimination/-/asset_publisher/4a3esYbkstv9/content/improving-well-being-at-school</a:t>
            </a:r>
            <a:endParaRPr lang="en-US" sz="2000" b="0" kern="100" dirty="0">
              <a:effectLst/>
              <a:latin typeface="Calibri" panose="020F0502020204030204" pitchFamily="34" charset="0"/>
              <a:ea typeface="Calibri" panose="020F0502020204030204" pitchFamily="34" charset="0"/>
              <a:cs typeface="Calibri" panose="020F050202020403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Tetlock, P. E., &amp; Mitchell, G. (2009). Implicit bias and accountability systems: What must organizations do to prevent discrimination? Research in Organizational Behavior, 29, 3-38. Retrieved from </a:t>
            </a:r>
            <a:r>
              <a:rPr lang="en-US" sz="2000" b="0" kern="1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doi:10.1016/j.riob.2009.10.002 (researchgate.net)</a:t>
            </a:r>
            <a:endParaRPr lang="en-US" sz="2000" b="0" kern="100" dirty="0">
              <a:latin typeface="Calibri" panose="020F0502020204030204" pitchFamily="34" charset="0"/>
              <a:cs typeface="Calibri" panose="020F050202020403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The European Court of Human Rights</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Tuazon, R. Freedom of Expression and the Issues of Hate Speech, Bias, and Discrimination</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UN Committee on the Elimination of Racial Discrimination, General Recommendation No 35, 26 September 2013</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r>
              <a:rPr lang="en-US" sz="2000" b="0" kern="100" dirty="0">
                <a:effectLst/>
                <a:latin typeface="Calibri" panose="020F0502020204030204" pitchFamily="34" charset="0"/>
                <a:ea typeface="Calibri" panose="020F0502020204030204" pitchFamily="34" charset="0"/>
                <a:cs typeface="Calibri" panose="020F0502020204030204" pitchFamily="34" charset="0"/>
              </a:rPr>
              <a:t>UN Strategy and Plan of Action on Hate Speech, May 2019</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p>
            <a:pPr marL="630555" indent="-630555">
              <a:spcAft>
                <a:spcPts val="800"/>
              </a:spcAft>
            </a:pPr>
            <a:endParaRPr lang="en-US" b="0" kern="100" dirty="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77502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Google Shape;526;p42"/>
          <p:cNvSpPr txBox="1">
            <a:spLocks noGrp="1"/>
          </p:cNvSpPr>
          <p:nvPr>
            <p:ph type="body" idx="3"/>
          </p:nvPr>
        </p:nvSpPr>
        <p:spPr>
          <a:xfrm>
            <a:off x="191387" y="2259249"/>
            <a:ext cx="11759608" cy="86177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6000"/>
              <a:buNone/>
            </a:pPr>
            <a:r>
              <a:rPr lang="en-US">
                <a:latin typeface="Century Gothic"/>
                <a:ea typeface="Century Gothic"/>
                <a:cs typeface="Century Gothic"/>
                <a:sym typeface="Century Gothic"/>
              </a:rPr>
              <a:t>Thank You.</a:t>
            </a:r>
            <a:endParaRPr/>
          </a:p>
        </p:txBody>
      </p:sp>
      <p:sp>
        <p:nvSpPr>
          <p:cNvPr id="527" name="Google Shape;527;p42"/>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75B5"/>
              </a:buClr>
              <a:buSzPts val="9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3180" y="1509640"/>
            <a:ext cx="10160264" cy="2268814"/>
          </a:xfrm>
        </p:spPr>
        <p:txBody>
          <a:bodyPr>
            <a:normAutofit/>
          </a:bodyPr>
          <a:lstStyle/>
          <a:p>
            <a:pPr algn="ctr">
              <a:lnSpc>
                <a:spcPct val="100000"/>
              </a:lnSpc>
            </a:pPr>
            <a:r>
              <a:rPr lang="my-MM" dirty="0">
                <a:latin typeface="Pyidaungsu" panose="020B0502040204020203" pitchFamily="34" charset="0"/>
                <a:cs typeface="Pyidaungsu" panose="020B0502040204020203" pitchFamily="34" charset="0"/>
              </a:rPr>
              <a:t>ပဋိပက္ခကိုထည့်သွင်းစဉ်းစားသော ပညာရေးမှတစ်ဆင့် မီဒီယာနှင့် သတင်းအချက်အလက်ဆိုင်ရာ သိနားလည်မှု</a:t>
            </a:r>
            <a:r>
              <a:rPr lang="en-US" dirty="0">
                <a:latin typeface="Pyidaungsu" panose="020B0502040204020203" pitchFamily="34" charset="0"/>
                <a:cs typeface="Pyidaungsu" panose="020B0502040204020203" pitchFamily="34" charset="0"/>
              </a:rPr>
              <a:t> (MIL-CSE)</a:t>
            </a:r>
            <a:endParaRPr lang="en-US" dirty="0"/>
          </a:p>
        </p:txBody>
      </p:sp>
      <p:sp>
        <p:nvSpPr>
          <p:cNvPr id="3" name="TextBox 2">
            <a:extLst>
              <a:ext uri="{FF2B5EF4-FFF2-40B4-BE49-F238E27FC236}">
                <a16:creationId xmlns:a16="http://schemas.microsoft.com/office/drawing/2014/main" id="{15EB3E30-9BA6-3FB5-AE23-E1813C44576F}"/>
              </a:ext>
            </a:extLst>
          </p:cNvPr>
          <p:cNvSpPr txBox="1"/>
          <p:nvPr/>
        </p:nvSpPr>
        <p:spPr>
          <a:xfrm>
            <a:off x="889686" y="4082590"/>
            <a:ext cx="10463758"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y-MM" sz="3200" b="1"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မော်ဂျူး ၂.၂</a:t>
            </a:r>
          </a:p>
          <a:p>
            <a:pPr marL="0" marR="0" lvl="0" indent="0" algn="ctr" defTabSz="914400" rtl="0" eaLnBrk="1" fontAlgn="auto" latinLnBrk="0" hangingPunct="1">
              <a:lnSpc>
                <a:spcPct val="100000"/>
              </a:lnSpc>
              <a:spcBef>
                <a:spcPts val="0"/>
              </a:spcBef>
              <a:spcAft>
                <a:spcPts val="0"/>
              </a:spcAft>
              <a:buClrTx/>
              <a:buSzTx/>
              <a:buFontTx/>
              <a:buNone/>
              <a:tabLst/>
              <a:defRPr/>
            </a:pPr>
            <a:r>
              <a:rPr lang="my-MM" sz="2800" dirty="0">
                <a:solidFill>
                  <a:schemeClr val="bg1"/>
                </a:solidFill>
                <a:latin typeface="Pyidaungsu" panose="020B0502040204020203" pitchFamily="34" charset="0"/>
                <a:ea typeface="Calibri" panose="020F0502020204030204" pitchFamily="34" charset="0"/>
                <a:cs typeface="Pyidaungsu" panose="020B0502040204020203" pitchFamily="34" charset="0"/>
              </a:rPr>
              <a:t>ဘက်လိုက်မှု၊ ခွဲခြားဆက်ဆံမှုနှင့် ကိုယ်စားပြုပုံဖော်မှုအလွဲများကို ကိုင်တွယ်ဖြေရှင်းရန်အတွက် မီဒီယာနှင့် သတင်းအချက်အလက်ဆိုင်ရာ သိနားလည်မှု</a:t>
            </a:r>
            <a:r>
              <a:rPr kumimoji="0" lang="en-US" sz="28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 (MIL) </a:t>
            </a:r>
            <a:r>
              <a:rPr kumimoji="0" lang="my-MM" sz="28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နှင့် ပဋိပက္ခကိုထည့်သွင်းစဉ်းစားသော ပညာရေး </a:t>
            </a:r>
            <a:r>
              <a:rPr kumimoji="0" lang="en-US" sz="28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(CSE) </a:t>
            </a:r>
          </a:p>
        </p:txBody>
      </p:sp>
    </p:spTree>
    <p:custDataLst>
      <p:tags r:id="rId1"/>
    </p:custDataLst>
    <p:extLst>
      <p:ext uri="{BB962C8B-B14F-4D97-AF65-F5344CB8AC3E}">
        <p14:creationId xmlns:p14="http://schemas.microsoft.com/office/powerpoint/2010/main" val="1401370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ပဋိပက္ခကိုထည့်သွင်းစဉ်းစားသော ပညာရေးမှတစ်ဆင့် မီဒီယာနှင့် သတင်းအချက်အလက် သိနားလည်မှု</a:t>
            </a:r>
            <a:r>
              <a:rPr lang="en-US" sz="2200" dirty="0">
                <a:latin typeface="Pyidaungsu" panose="020B0502040204020203" pitchFamily="34" charset="0"/>
                <a:cs typeface="Pyidaungsu" panose="020B0502040204020203" pitchFamily="34" charset="0"/>
              </a:rPr>
              <a:t> (MIL-CSE)</a:t>
            </a:r>
            <a:endParaRPr lang="en-US" sz="2200" b="0" dirty="0">
              <a:latin typeface="+mn-lt"/>
            </a:endParaRPr>
          </a:p>
        </p:txBody>
      </p:sp>
      <p:sp>
        <p:nvSpPr>
          <p:cNvPr id="6" name="Text Placeholder 5"/>
          <p:cNvSpPr>
            <a:spLocks noGrp="1"/>
          </p:cNvSpPr>
          <p:nvPr>
            <p:ph type="body" sz="quarter" idx="16"/>
          </p:nvPr>
        </p:nvSpPr>
        <p:spPr>
          <a:xfrm>
            <a:off x="332944" y="1197478"/>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A870582F-0898-A2A5-65C2-559ABAAA3E32}"/>
              </a:ext>
            </a:extLst>
          </p:cNvPr>
          <p:cNvSpPr txBox="1"/>
          <p:nvPr/>
        </p:nvSpPr>
        <p:spPr>
          <a:xfrm>
            <a:off x="621680" y="985075"/>
            <a:ext cx="11061472" cy="5478423"/>
          </a:xfrm>
          <a:prstGeom prst="rect">
            <a:avLst/>
          </a:prstGeom>
          <a:noFill/>
        </p:spPr>
        <p:txBody>
          <a:bodyPr wrap="square">
            <a:spAutoFit/>
          </a:bodyPr>
          <a:lstStyle/>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၁.၁.။</a:t>
            </a:r>
            <a:r>
              <a:rPr lang="en-US" sz="2000" dirty="0">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မီဒီယာနှင့် သတင်းအချက်အလက်ဆိုင်ရာ သိနားလည်မှု (</a:t>
            </a:r>
            <a:r>
              <a:rPr lang="en-US"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 အဓိပ္ပာယ်ဖွင့်ဆိုချက်၊ အရေးပါပုံနှင့် အကောင်အထည်ဖော်ဆောင်ရွက်ခြင်းဆိုင်ရာ နမူနာဖြစ်ရပ်များ</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၁.၂.။ ပဋိပက္ခကိုထည့်သွင်းစဉ်းစားသော ပညာရေး </a:t>
            </a:r>
            <a:r>
              <a:rPr lang="en-US" sz="2000" dirty="0">
                <a:latin typeface="Pyidaungsu" panose="020B0502040204020203" pitchFamily="34" charset="0"/>
                <a:cs typeface="Pyidaungsu" panose="020B0502040204020203" pitchFamily="34" charset="0"/>
              </a:rPr>
              <a:t>(CSE) - </a:t>
            </a:r>
            <a:r>
              <a:rPr lang="my-MM" sz="2000" dirty="0">
                <a:latin typeface="Pyidaungsu" panose="020B0502040204020203" pitchFamily="34" charset="0"/>
                <a:cs typeface="Pyidaungsu" panose="020B0502040204020203" pitchFamily="34" charset="0"/>
              </a:rPr>
              <a:t>အဓိပ္ပာယ်ဖွင့်ဆိုချက်၊ အရေးပါပုံနှင့် တတ်ကျွမ်းမှုများ </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၁.၃.။</a:t>
            </a:r>
            <a:r>
              <a:rPr lang="en-US" sz="2000" dirty="0">
                <a:latin typeface="Pyidaungsu" panose="020B0502040204020203" pitchFamily="34" charset="0"/>
                <a:cs typeface="Pyidaungsu" panose="020B0502040204020203" pitchFamily="34" charset="0"/>
              </a:rPr>
              <a:t> MIL </a:t>
            </a:r>
            <a:r>
              <a:rPr lang="my-MM" sz="2000" dirty="0">
                <a:latin typeface="Pyidaungsu" panose="020B0502040204020203" pitchFamily="34" charset="0"/>
                <a:cs typeface="Pyidaungsu" panose="020B0502040204020203" pitchFamily="34" charset="0"/>
              </a:rPr>
              <a:t>နှင့် </a:t>
            </a:r>
            <a:r>
              <a:rPr lang="en-US" sz="2000" dirty="0">
                <a:latin typeface="Pyidaungsu" panose="020B0502040204020203" pitchFamily="34" charset="0"/>
                <a:cs typeface="Pyidaungsu" panose="020B0502040204020203" pitchFamily="34" charset="0"/>
              </a:rPr>
              <a:t>CSE </a:t>
            </a:r>
            <a:r>
              <a:rPr lang="my-MM" sz="2000" dirty="0">
                <a:latin typeface="Pyidaungsu" panose="020B0502040204020203" pitchFamily="34" charset="0"/>
                <a:cs typeface="Pyidaungsu" panose="020B0502040204020203" pitchFamily="34" charset="0"/>
              </a:rPr>
              <a:t>ကြားဆက်နွှယ်မှုနှင့် ဆရာများအတွက်တတ်ကျွမ်းမှုအညွှန်းဘောင် (</a:t>
            </a:r>
            <a:r>
              <a:rPr lang="en-US" sz="2000" dirty="0">
                <a:latin typeface="Pyidaungsu" panose="020B0502040204020203" pitchFamily="34" charset="0"/>
                <a:cs typeface="Pyidaungsu" panose="020B0502040204020203" pitchFamily="34" charset="0"/>
              </a:rPr>
              <a:t>TCF</a:t>
            </a:r>
            <a:r>
              <a:rPr lang="my-MM" sz="2000" dirty="0">
                <a:latin typeface="Pyidaungsu" panose="020B0502040204020203" pitchFamily="34" charset="0"/>
                <a:cs typeface="Pyidaungsu" panose="020B0502040204020203" pitchFamily="34" charset="0"/>
              </a:rPr>
              <a:t>)အတွင်း ၄င်းတို့၏အနေအထား</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၂.၁.။</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အမုန်းစကားဖြစ်စေသည့် </a:t>
            </a:r>
            <a:r>
              <a:rPr lang="my-MM" sz="2000" dirty="0">
                <a:latin typeface="Pyidaungsu" panose="020B0502040204020203" pitchFamily="34" charset="0"/>
                <a:cs typeface="Pyidaungsu" panose="020B0502040204020203" pitchFamily="34" charset="0"/>
              </a:rPr>
              <a:t>ပဋိပက္ခကို တိုက်ဖျက်ချေမှုန်းရန်အတွက် </a:t>
            </a:r>
            <a:r>
              <a:rPr lang="en-US"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a:t>
            </a:r>
            <a:r>
              <a:rPr lang="en-US" sz="2000" dirty="0">
                <a:latin typeface="Pyidaungsu" panose="020B0502040204020203" pitchFamily="34" charset="0"/>
                <a:ea typeface="Calibri" panose="020F0502020204030204" pitchFamily="34" charset="0"/>
                <a:cs typeface="Pyidaungsu" panose="020B0502040204020203" pitchFamily="34" charset="0"/>
              </a:rPr>
              <a:t> CSE </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b="1" dirty="0">
                <a:latin typeface="Pyidaungsu" panose="020B0502040204020203" pitchFamily="34" charset="0"/>
                <a:ea typeface="Calibri" panose="020F0502020204030204" pitchFamily="34" charset="0"/>
                <a:cs typeface="Pyidaungsu" panose="020B0502040204020203" pitchFamily="34" charset="0"/>
              </a:rPr>
              <a:t>မော်ဂျူး ၂.၂.။</a:t>
            </a:r>
            <a:r>
              <a:rPr lang="en-GB" sz="2000" b="1" dirty="0">
                <a:latin typeface="Pyidaungsu" panose="020B0502040204020203" pitchFamily="34" charset="0"/>
                <a:ea typeface="Calibri" panose="020F0502020204030204" pitchFamily="34" charset="0"/>
                <a:cs typeface="Pyidaungsu" panose="020B0502040204020203" pitchFamily="34" charset="0"/>
              </a:rPr>
              <a:t> </a:t>
            </a:r>
            <a:r>
              <a:rPr lang="my-MM" sz="2000" b="1" dirty="0">
                <a:latin typeface="Pyidaungsu" panose="020B0502040204020203" pitchFamily="34" charset="0"/>
                <a:ea typeface="Calibri" panose="020F0502020204030204" pitchFamily="34" charset="0"/>
                <a:cs typeface="Pyidaungsu" panose="020B0502040204020203" pitchFamily="34" charset="0"/>
              </a:rPr>
              <a:t>ဘက်လိုက်မှု၊ ခွဲခြားဆက်ဆံမှုနှင့် ကိုယ်စားပြုပုံဖော်မှုအလွဲများကို ကိုင်တွယ်ဖြေရှင်းရန်အတွက် </a:t>
            </a:r>
            <a:r>
              <a:rPr lang="en-GB" sz="2000" b="1" dirty="0">
                <a:latin typeface="Pyidaungsu" panose="020B0502040204020203" pitchFamily="34" charset="0"/>
                <a:ea typeface="Calibri" panose="020F0502020204030204" pitchFamily="34" charset="0"/>
                <a:cs typeface="Pyidaungsu" panose="020B0502040204020203" pitchFamily="34" charset="0"/>
              </a:rPr>
              <a:t>MIL </a:t>
            </a:r>
            <a:r>
              <a:rPr lang="my-MM" sz="2000" b="1" dirty="0">
                <a:latin typeface="Pyidaungsu" panose="020B0502040204020203" pitchFamily="34" charset="0"/>
                <a:ea typeface="Calibri" panose="020F0502020204030204" pitchFamily="34" charset="0"/>
                <a:cs typeface="Pyidaungsu" panose="020B0502040204020203" pitchFamily="34" charset="0"/>
              </a:rPr>
              <a:t>နှင့် </a:t>
            </a:r>
            <a:r>
              <a:rPr lang="en-GB" sz="2000" b="1" dirty="0">
                <a:latin typeface="Pyidaungsu" panose="020B0502040204020203" pitchFamily="34" charset="0"/>
                <a:ea typeface="Calibri" panose="020F0502020204030204" pitchFamily="34" charset="0"/>
                <a:cs typeface="Pyidaungsu" panose="020B0502040204020203" pitchFamily="34" charset="0"/>
              </a:rPr>
              <a:t>CSE</a:t>
            </a: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၂.၃.။ သတင်းအချက်အလက် ဖရိုဖရဲဖြစ်မှုကို </a:t>
            </a:r>
            <a:r>
              <a:rPr lang="my-MM" sz="2000" dirty="0">
                <a:latin typeface="Pyidaungsu" panose="020B0502040204020203" pitchFamily="34" charset="0"/>
                <a:cs typeface="Pyidaungsu" panose="020B0502040204020203" pitchFamily="34" charset="0"/>
              </a:rPr>
              <a:t>တိုက်ဖျက်ချေမှုန်း</a:t>
            </a:r>
            <a:r>
              <a:rPr lang="my-MM" sz="2000" dirty="0">
                <a:latin typeface="Pyidaungsu" panose="020B0502040204020203" pitchFamily="34" charset="0"/>
                <a:ea typeface="Calibri" panose="020F0502020204030204" pitchFamily="34" charset="0"/>
                <a:cs typeface="Pyidaungsu" panose="020B0502040204020203" pitchFamily="34" charset="0"/>
              </a:rPr>
              <a:t>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a:spcBef>
                <a:spcPts val="600"/>
              </a:spcBef>
            </a:pPr>
            <a:endParaRPr lang="en-GB" sz="2000" dirty="0">
              <a:latin typeface="Pyidaungsu" panose="020B0502040204020203" pitchFamily="34" charset="0"/>
              <a:ea typeface="Calibri" panose="020F0502020204030204"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၃.၁.။ ယဉ်ကျေးမှုအမျိုးမျိုးနှင့် ဘာသာပေါင်းစုံ ဆွေးနွေးဖလှယ်မှုအတွက် </a:t>
            </a:r>
            <a:r>
              <a:rPr lang="en-GB"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နှင့် </a:t>
            </a:r>
            <a:r>
              <a:rPr lang="en-GB" sz="2000" dirty="0">
                <a:latin typeface="Pyidaungsu" panose="020B0502040204020203" pitchFamily="34" charset="0"/>
                <a:cs typeface="Pyidaungsu" panose="020B0502040204020203" pitchFamily="34" charset="0"/>
              </a:rPr>
              <a:t>CSE</a:t>
            </a:r>
            <a:endParaRPr lang="my-MM" sz="2000" dirty="0">
              <a:latin typeface="Pyidaungsu" panose="020B0502040204020203"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၃.၂.။ ဆိုက်ဘာ (အွန်လိုင်း) ဘေးကင်းလုံခြုံရေးကို မြှင့်တင်ရန်အတွက် </a:t>
            </a:r>
            <a:r>
              <a:rPr lang="en-GB" sz="2000" dirty="0">
                <a:latin typeface="Pyidaungsu" panose="020B0502040204020203" pitchFamily="34" charset="0"/>
                <a:cs typeface="Pyidaungsu" panose="020B0502040204020203" pitchFamily="34" charset="0"/>
              </a:rPr>
              <a:t>MIL </a:t>
            </a:r>
            <a:r>
              <a:rPr lang="my-MM" sz="2000" dirty="0">
                <a:latin typeface="Pyidaungsu" panose="020B0502040204020203" pitchFamily="34" charset="0"/>
                <a:cs typeface="Pyidaungsu" panose="020B0502040204020203" pitchFamily="34" charset="0"/>
              </a:rPr>
              <a:t>နှင့် </a:t>
            </a:r>
            <a:r>
              <a:rPr lang="en-GB" sz="2000" dirty="0">
                <a:latin typeface="Pyidaungsu" panose="020B0502040204020203" pitchFamily="34" charset="0"/>
                <a:cs typeface="Pyidaungsu" panose="020B0502040204020203" pitchFamily="34" charset="0"/>
              </a:rPr>
              <a:t>CSE</a:t>
            </a:r>
            <a:endParaRPr lang="en-US" sz="2000" dirty="0">
              <a:latin typeface="Pyidaungsu" panose="020B0502040204020203" pitchFamily="34" charset="0"/>
              <a:cs typeface="Pyidaungsu" panose="020B0502040204020203" pitchFamily="34" charset="0"/>
            </a:endParaRPr>
          </a:p>
          <a:p>
            <a:pPr>
              <a:spcBef>
                <a:spcPts val="600"/>
              </a:spcBef>
            </a:pPr>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992023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သင်ယူမှုရည်မှန်းချက်များ</a:t>
            </a:r>
            <a:endParaRPr lang="en-US" dirty="0"/>
          </a:p>
        </p:txBody>
      </p:sp>
      <p:sp>
        <p:nvSpPr>
          <p:cNvPr id="6" name="Text Placeholder 5"/>
          <p:cNvSpPr>
            <a:spLocks noGrp="1"/>
          </p:cNvSpPr>
          <p:nvPr>
            <p:ph type="body" sz="quarter" idx="16"/>
          </p:nvPr>
        </p:nvSpPr>
        <p:spPr>
          <a:xfrm>
            <a:off x="420879" y="1037968"/>
            <a:ext cx="11350208" cy="5007148"/>
          </a:xfrm>
        </p:spPr>
        <p:txBody>
          <a:bodyPr>
            <a:normAutofit fontScale="92500"/>
          </a:bodyPr>
          <a:lstStyle/>
          <a:p>
            <a:pPr lvl="0">
              <a:lnSpc>
                <a:spcPct val="100000"/>
              </a:lnSpc>
              <a:spcBef>
                <a:spcPts val="0"/>
              </a:spcBef>
              <a:buClr>
                <a:schemeClr val="dk1"/>
              </a:buClr>
              <a:buSzPts val="2600"/>
            </a:pPr>
            <a:r>
              <a:rPr lang="my-MM" dirty="0">
                <a:solidFill>
                  <a:schemeClr val="dk1"/>
                </a:solidFill>
                <a:latin typeface="Pyidaungsu" panose="020B0502040204020203" pitchFamily="34" charset="0"/>
                <a:ea typeface="Calibri"/>
                <a:cs typeface="Pyidaungsu" panose="020B0502040204020203" pitchFamily="34" charset="0"/>
                <a:sym typeface="Calibri"/>
              </a:rPr>
              <a:t>ဤမော်ဂျူးပြီးဆုံးပါက သင်ယူသူများသည် အောက်ပါတို့ကို ဆောင်ရွက်တတ်သွားမည် - </a:t>
            </a:r>
            <a:endParaRPr lang="en-US" dirty="0">
              <a:solidFill>
                <a:srgbClr val="000000"/>
              </a:solidFill>
              <a:latin typeface="Pyidaungsu" panose="020B0502040204020203" pitchFamily="34" charset="0"/>
              <a:ea typeface="Arial"/>
              <a:cs typeface="Pyidaungsu" panose="020B0502040204020203" pitchFamily="34" charset="0"/>
              <a:sym typeface="Arial"/>
            </a:endParaRPr>
          </a:p>
          <a:p>
            <a:pPr marL="0" marR="0" lvl="0" indent="0" algn="l" rtl="0">
              <a:lnSpc>
                <a:spcPct val="100000"/>
              </a:lnSpc>
              <a:spcBef>
                <a:spcPts val="520"/>
              </a:spcBef>
              <a:spcAft>
                <a:spcPts val="0"/>
              </a:spcAft>
              <a:buClr>
                <a:schemeClr val="dk1"/>
              </a:buClr>
              <a:buSzPts val="2600"/>
              <a:buFont typeface="Arial"/>
              <a:buNone/>
            </a:pPr>
            <a:endParaRPr lang="en-US" sz="2600" b="0" i="0" u="none" strike="noStrike" cap="none" dirty="0">
              <a:solidFill>
                <a:schemeClr val="dk1"/>
              </a:solidFill>
              <a:latin typeface="Pyidaungsu" panose="020B0502040204020203" pitchFamily="34" charset="0"/>
              <a:ea typeface="Calibri"/>
              <a:cs typeface="Pyidaungsu" panose="020B0502040204020203" pitchFamily="34" charset="0"/>
              <a:sym typeface="Calibri"/>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ဘက်လိုက်မှုနှင့် ခွဲခြားဆက်ဆံမှုကို အဓိပ္ပာယ်ဖွင့်ဆိုနိုင်မည်။</a:t>
            </a:r>
            <a:endPar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dirty="0">
                <a:solidFill>
                  <a:schemeClr val="tx1"/>
                </a:solidFill>
                <a:latin typeface="Pyidaungsu" panose="020B0502040204020203" pitchFamily="34" charset="0"/>
                <a:ea typeface="Century Gothic"/>
                <a:cs typeface="Pyidaungsu" panose="020B0502040204020203" pitchFamily="34" charset="0"/>
                <a:sym typeface="Century Gothic"/>
              </a:rPr>
              <a:t>ဘက်လိုက်မှုနှင့် ခွဲခြားဆက်ဆံမှုကြား ကွဲပြားမှုကို ပိုင်းခြားသိမြင်နိုင်မည်။</a:t>
            </a:r>
            <a:endPar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en-US" sz="2000" b="0" dirty="0">
                <a:solidFill>
                  <a:schemeClr val="tx1"/>
                </a:solidFill>
                <a:latin typeface="Pyidaungsu" panose="020B0502040204020203" pitchFamily="34" charset="0"/>
                <a:ea typeface="Century Gothic"/>
                <a:cs typeface="Pyidaungsu" panose="020B0502040204020203" pitchFamily="34" charset="0"/>
                <a:sym typeface="Century Gothic"/>
              </a:rPr>
              <a:t>‘</a:t>
            </a:r>
            <a:r>
              <a:rPr lang="my-MM" sz="2000" b="0" dirty="0">
                <a:solidFill>
                  <a:schemeClr val="tx1"/>
                </a:solidFill>
                <a:latin typeface="Pyidaungsu" panose="020B0502040204020203" pitchFamily="34" charset="0"/>
                <a:ea typeface="Century Gothic"/>
                <a:cs typeface="Pyidaungsu" panose="020B0502040204020203" pitchFamily="34" charset="0"/>
                <a:sym typeface="Century Gothic"/>
              </a:rPr>
              <a:t>ဂျန်ဒါ (ကျား-မရေးရာ)ပိုင်း ဘက်လိုက်မှု</a:t>
            </a:r>
            <a:r>
              <a:rPr lang="en-US" sz="2000" b="0" dirty="0">
                <a:solidFill>
                  <a:schemeClr val="tx1"/>
                </a:solidFill>
                <a:latin typeface="Pyidaungsu" panose="020B0502040204020203" pitchFamily="34" charset="0"/>
                <a:ea typeface="Century Gothic"/>
                <a:cs typeface="Pyidaungsu" panose="020B0502040204020203" pitchFamily="34" charset="0"/>
                <a:sym typeface="Century Gothic"/>
              </a:rPr>
              <a:t>’</a:t>
            </a:r>
            <a:r>
              <a:rPr lang="my-MM" sz="2000" b="0" dirty="0">
                <a:solidFill>
                  <a:schemeClr val="tx1"/>
                </a:solidFill>
                <a:latin typeface="Pyidaungsu" panose="020B0502040204020203" pitchFamily="34" charset="0"/>
                <a:ea typeface="Century Gothic"/>
                <a:cs typeface="Pyidaungsu" panose="020B0502040204020203" pitchFamily="34" charset="0"/>
                <a:sym typeface="Century Gothic"/>
              </a:rPr>
              <a:t>၏ အယူအဆ၊ ၄င်း၏ မျိုးရိုးဇစ်မြစ်နှင့် အကျိုးသက်ရောက်မှုများကို ဖော်ပြနိုင်မည်။</a:t>
            </a:r>
            <a:endPar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dirty="0">
                <a:solidFill>
                  <a:schemeClr val="tx1"/>
                </a:solidFill>
                <a:latin typeface="Pyidaungsu" panose="020B0502040204020203" pitchFamily="34" charset="0"/>
                <a:ea typeface="Century Gothic"/>
                <a:cs typeface="Pyidaungsu" panose="020B0502040204020203" pitchFamily="34" charset="0"/>
                <a:sym typeface="Century Gothic"/>
              </a:rPr>
              <a:t>မီဒီယာပေါ် ကိုယ်စားပြုပုံဖော်မှု အလွဲနှင့် ၄င်း၏ အပျက်သဘောဆောင်သော အကျိုးဆက်များကို ဖော်ပြနိုင်မည်။ </a:t>
            </a:r>
            <a:r>
              <a:rPr lang="en-US" sz="2000" b="0" dirty="0">
                <a:solidFill>
                  <a:schemeClr val="tx1"/>
                </a:solidFill>
                <a:latin typeface="Pyidaungsu" panose="020B0502040204020203" pitchFamily="34" charset="0"/>
                <a:ea typeface="Century Gothic"/>
                <a:cs typeface="Pyidaungsu" panose="020B0502040204020203" pitchFamily="34" charset="0"/>
                <a:sym typeface="Century Gothic"/>
              </a:rPr>
              <a:t> </a:t>
            </a: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MIL </a:t>
            </a:r>
            <a:r>
              <a:rPr lang="my-MM"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နှင့် </a:t>
            </a:r>
            <a:r>
              <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CSE </a:t>
            </a:r>
            <a:r>
              <a:rPr lang="my-MM"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rPr>
              <a:t>တတ်ကျွမ်းမှုများကို အကောင်အထည်ဖော်ဆောင်ရွက်ခြင်းမှတစ်ဆင့် ဘက်လိုက်မှုနှင့် ခွဲခြားဆက်ဆံမှုကို ကိုင်တွယ်ဖြေရှင်းနိုင်မည်။</a:t>
            </a:r>
            <a:endParaRPr lang="en-US" sz="2000" b="0" i="0" u="none" strike="noStrike" cap="none" dirty="0">
              <a:solidFill>
                <a:schemeClr val="tx1"/>
              </a:solidFill>
              <a:latin typeface="Pyidaungsu" panose="020B0502040204020203" pitchFamily="34" charset="0"/>
              <a:ea typeface="Century Gothic"/>
              <a:cs typeface="Pyidaungsu" panose="020B0502040204020203" pitchFamily="34" charset="0"/>
              <a:sym typeface="Century Gothic"/>
            </a:endParaRPr>
          </a:p>
          <a:p>
            <a:pPr marL="457200" marR="0" lvl="0" indent="-457200" algn="l" rtl="0">
              <a:lnSpc>
                <a:spcPct val="150000"/>
              </a:lnSpc>
              <a:spcBef>
                <a:spcPts val="0"/>
              </a:spcBef>
              <a:spcAft>
                <a:spcPts val="0"/>
              </a:spcAft>
              <a:buClr>
                <a:srgbClr val="1E4E79"/>
              </a:buClr>
              <a:buSzPts val="2800"/>
              <a:buFont typeface="Wingdings" panose="05000000000000000000" pitchFamily="2" charset="2"/>
              <a:buChar char="q"/>
            </a:pPr>
            <a:r>
              <a:rPr lang="my-MM" sz="2000" b="0" dirty="0">
                <a:solidFill>
                  <a:schemeClr val="tx1"/>
                </a:solidFill>
                <a:latin typeface="Pyidaungsu" panose="020B0502040204020203" pitchFamily="34" charset="0"/>
                <a:ea typeface="Arial"/>
                <a:cs typeface="Pyidaungsu" panose="020B0502040204020203" pitchFamily="34" charset="0"/>
                <a:sym typeface="Century Gothic"/>
              </a:rPr>
              <a:t>အားလုံးအကျုံးဝင်ပြီး ဘေးကင်းလုံခြုံသော သင်ယူမှုပတ်ဝန်းကျင် ဖန်တီးခြင်းကို အားပေးမြှင့်တင်သည့် သင်ယူမှုလုပ်ငန်းများကို အသုံးချနိုင်မည်။ </a:t>
            </a:r>
            <a:endParaRPr lang="en-US" sz="2000" b="0" i="0" u="none" strike="noStrike" cap="none" dirty="0">
              <a:solidFill>
                <a:schemeClr val="tx1"/>
              </a:solidFill>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1645658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မော်ဂျူးရလဒ်များ</a:t>
            </a:r>
            <a:endParaRPr lang="en-US" dirty="0"/>
          </a:p>
        </p:txBody>
      </p:sp>
      <p:sp>
        <p:nvSpPr>
          <p:cNvPr id="6" name="Text Placeholder 5"/>
          <p:cNvSpPr>
            <a:spLocks noGrp="1"/>
          </p:cNvSpPr>
          <p:nvPr>
            <p:ph type="body" sz="quarter" idx="16"/>
          </p:nvPr>
        </p:nvSpPr>
        <p:spPr>
          <a:xfrm>
            <a:off x="420879" y="1623060"/>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CECDF076-D134-08F2-A264-CAF4433D036E}"/>
              </a:ext>
            </a:extLst>
          </p:cNvPr>
          <p:cNvSpPr txBox="1"/>
          <p:nvPr/>
        </p:nvSpPr>
        <p:spPr>
          <a:xfrm>
            <a:off x="535258" y="1325642"/>
            <a:ext cx="10716322" cy="4247317"/>
          </a:xfrm>
          <a:prstGeom prst="rect">
            <a:avLst/>
          </a:prstGeom>
          <a:noFill/>
        </p:spPr>
        <p:txBody>
          <a:bodyPr wrap="square">
            <a:spAutoFit/>
          </a:bodyPr>
          <a:lstStyle/>
          <a:p>
            <a:pPr lvl="0">
              <a:lnSpc>
                <a:spcPct val="150000"/>
              </a:lnSpc>
              <a:buClr>
                <a:srgbClr val="1E4E79"/>
              </a:buClr>
              <a:buSzPts val="2800"/>
              <a:defRPr/>
            </a:pP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၁။</a:t>
            </a:r>
            <a:r>
              <a:rPr kumimoji="0" lang="my-MM" sz="2000" b="0" i="0" u="none" strike="noStrike" kern="1200" cap="none" spc="0" normalizeH="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   </a:t>
            </a: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ဘက်လိုက်မှု၊ ခွဲခြားဆက်ဆံမှုနှင့် ကိုယ်စားပြုပုံဖော်မှု အလွဲစသည့် ပြဿနာများကို အစပျိုးဖြစ်ပေါ်စေသည</a:t>
            </a:r>
            <a:r>
              <a:rPr lang="my-MM" sz="2000" dirty="0">
                <a:solidFill>
                  <a:prstClr val="black"/>
                </a:solidFill>
                <a:latin typeface="Pyidaungsu" panose="020B0502040204020203" pitchFamily="34" charset="0"/>
                <a:ea typeface="Century Gothic"/>
                <a:cs typeface="Pyidaungsu" panose="020B0502040204020203" pitchFamily="34" charset="0"/>
                <a:sym typeface="Century Gothic"/>
              </a:rPr>
              <a:t>့် ပဋိပက္ခအကြောင်း အသိအမြင်ကို မြှင့်တင်နိုင်မည်။</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endParaRPr>
          </a:p>
          <a:p>
            <a:pPr marR="0" lvl="0" algn="l" defTabSz="914400" rtl="0" eaLnBrk="1" fontAlgn="auto" latinLnBrk="0" hangingPunct="1">
              <a:lnSpc>
                <a:spcPct val="150000"/>
              </a:lnSpc>
              <a:spcBef>
                <a:spcPts val="0"/>
              </a:spcBef>
              <a:spcAft>
                <a:spcPts val="0"/>
              </a:spcAft>
              <a:buClr>
                <a:srgbClr val="1E4E79"/>
              </a:buClr>
              <a:buSzPts val="2800"/>
              <a:tabLst/>
              <a:defRPr/>
            </a:pPr>
            <a:r>
              <a:rPr lang="my-MM" sz="2000" dirty="0">
                <a:solidFill>
                  <a:prstClr val="black"/>
                </a:solidFill>
                <a:latin typeface="Pyidaungsu" panose="020B0502040204020203" pitchFamily="34" charset="0"/>
                <a:ea typeface="Century Gothic"/>
                <a:cs typeface="Pyidaungsu" panose="020B0502040204020203" pitchFamily="34" charset="0"/>
                <a:sym typeface="Century Gothic"/>
              </a:rPr>
              <a:t>၂။    ဘက်လိုက်မှုနှင့် ခွဲခြားဆက်ဆံမှုကို တိုက်ဖျက်ချေမှုန်းရာတွင် ပညာရေး၏ အခန်းကဏ္ဍကို တန်ဖိုးထား အသိအမှတ်ပြုတတ်လာမည်။</a:t>
            </a:r>
            <a:endParaRPr lang="en-US" sz="2000" dirty="0">
              <a:solidFill>
                <a:prstClr val="black"/>
              </a:solidFill>
              <a:latin typeface="Pyidaungsu" panose="020B0502040204020203" pitchFamily="34" charset="0"/>
              <a:ea typeface="Century Gothic"/>
              <a:cs typeface="Pyidaungsu" panose="020B0502040204020203" pitchFamily="34" charset="0"/>
              <a:sym typeface="Century Gothic"/>
            </a:endParaRPr>
          </a:p>
          <a:p>
            <a:pPr marR="0" lvl="0" algn="l" defTabSz="914400" rtl="0" eaLnBrk="1" fontAlgn="auto" latinLnBrk="0" hangingPunct="1">
              <a:lnSpc>
                <a:spcPct val="150000"/>
              </a:lnSpc>
              <a:spcBef>
                <a:spcPts val="0"/>
              </a:spcBef>
              <a:spcAft>
                <a:spcPts val="0"/>
              </a:spcAft>
              <a:buClr>
                <a:srgbClr val="1E4E79"/>
              </a:buClr>
              <a:buSzPts val="2800"/>
              <a:tabLst/>
              <a:defRPr/>
            </a:pP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ea typeface="Arial"/>
                <a:cs typeface="Pyidaungsu" panose="020B0502040204020203" pitchFamily="34" charset="0"/>
                <a:sym typeface="Century Gothic"/>
              </a:rPr>
              <a:t>၃။   ဂျန်ဒါ (ကျား-မရေးရာ)ပိုင်း ဘက်လိုက်မှု အလေ့အထများနှင့် သင်ယူမှုပတ်ဝန်းကျင်တစ်ခုတွင် ၄င်းတို့၏ အကျိုးသက်ရောက်မှုကို ပိုမို သိရှိနားလည်လာမည်။  </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ea typeface="Arial"/>
              <a:cs typeface="Pyidaungsu" panose="020B0502040204020203" pitchFamily="34" charset="0"/>
              <a:sym typeface="Arial"/>
            </a:endParaRPr>
          </a:p>
          <a:p>
            <a:pPr marR="0" lvl="0" algn="l" defTabSz="914400" rtl="0" eaLnBrk="1" fontAlgn="auto" latinLnBrk="0" hangingPunct="1">
              <a:lnSpc>
                <a:spcPct val="150000"/>
              </a:lnSpc>
              <a:spcBef>
                <a:spcPts val="0"/>
              </a:spcBef>
              <a:spcAft>
                <a:spcPts val="0"/>
              </a:spcAft>
              <a:buClr>
                <a:srgbClr val="1E4E79"/>
              </a:buClr>
              <a:buSzPts val="2800"/>
              <a:tabLst/>
              <a:defRPr/>
            </a:pPr>
            <a:r>
              <a:rPr kumimoji="0" lang="my-MM" sz="2000" b="0" i="0" u="none" strike="noStrike" kern="1200" cap="none" spc="0" normalizeH="0" baseline="0" noProof="0" dirty="0">
                <a:ln>
                  <a:noFill/>
                </a:ln>
                <a:solidFill>
                  <a:prstClr val="black"/>
                </a:solidFill>
                <a:effectLst/>
                <a:uLnTx/>
                <a:uFillTx/>
                <a:latin typeface="Pyidaungsu" panose="020B0502040204020203" pitchFamily="34" charset="0"/>
                <a:ea typeface="Century Gothic"/>
                <a:cs typeface="Pyidaungsu" panose="020B0502040204020203" pitchFamily="34" charset="0"/>
                <a:sym typeface="Century Gothic"/>
              </a:rPr>
              <a:t>၄။   အသိအမှတ်ပြုနားလည်မှု၊ လက်ခံမှု၊ အပြန်အလှန်လေးစားမှု၊ ပဋိပက္ခဖြေရှင်းခြင်းနှင့် ပူးပေါင်းဆောင်ရွက်ခြင်းတို့ကို အားပေးမြှင့်တင်သည့် သင်ကြားသင်ယူမှုလုပ်ငန်းများကို ဖန်တီးရေးဆွဲနိုင်မည့် တတ်ကျွမ်းမှုနှင့် စွမ်းရည်များ တိုးတက်လာမည်။</a:t>
            </a:r>
            <a:endParaRPr kumimoji="0" lang="en-US" sz="2000" b="0" i="0" u="none" strike="noStrike" kern="1200" cap="none" spc="0" normalizeH="0" baseline="0" noProof="0" dirty="0">
              <a:ln>
                <a:noFill/>
              </a:ln>
              <a:solidFill>
                <a:prstClr val="black"/>
              </a:solidFill>
              <a:effectLst/>
              <a:uLnTx/>
              <a:uFillTx/>
              <a:latin typeface="Pyidaungsu" panose="020B0502040204020203" pitchFamily="34" charset="0"/>
              <a:ea typeface="Arial"/>
              <a:cs typeface="Pyidaungsu" panose="020B0502040204020203" pitchFamily="34" charset="0"/>
              <a:sym typeface="Arial"/>
            </a:endParaRPr>
          </a:p>
        </p:txBody>
      </p:sp>
    </p:spTree>
    <p:custDataLst>
      <p:tags r:id="rId1"/>
    </p:custDataLst>
    <p:extLst>
      <p:ext uri="{BB962C8B-B14F-4D97-AF65-F5344CB8AC3E}">
        <p14:creationId xmlns:p14="http://schemas.microsoft.com/office/powerpoint/2010/main" val="1463361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370696" y="949749"/>
            <a:ext cx="11450588" cy="5324535"/>
          </a:xfrm>
          <a:prstGeom prst="rect">
            <a:avLst/>
          </a:prstGeom>
          <a:noFill/>
        </p:spPr>
        <p:txBody>
          <a:bodyPr wrap="square">
            <a:spAutoFit/>
          </a:bodyPr>
          <a:lstStyle/>
          <a:p>
            <a:pPr marL="285750" indent="-285750">
              <a:buFont typeface="Arial" panose="020B0604020202020204" pitchFamily="34" charset="0"/>
              <a:buChar char="•"/>
            </a:pPr>
            <a:r>
              <a:rPr lang="en-US"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၁။ ကျား၊ မ ရေးရာ၊ လူမျိုး၊ ဘာသာစကားနှင့် အသက်အရွယ် ကွဲပြားမှုပေါ်မူတည်၍ ပဋိပက္ခနှင့် အကျပ်အတည်းအခြေအနေများအကြားတွင် ကျောင်းသားများ ရင်ဆိုင်ကြုံတွေ့ရနိုင်သည့် ဘေးအန္တရာယ်အမျိုးမျိုးကို ခွဲခြားနိုင်သည်။</a:t>
            </a:r>
            <a:endParaRPr lang="en-GB" sz="1700" dirty="0">
              <a:effectLst/>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endParaRPr lang="en-GB" sz="1700" dirty="0">
              <a:effectLst/>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r>
              <a:rPr lang="en-US"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၂။ လူတစ်ဦးတစ်ယောက် သို့မဟုတ် အစုအဖွဲ့များနှင့် ပတ်သက်၍ ဘက်လိုက်သည့် အယူအဆများ၊ ခွဲခြားဆက်ဆံသည့် အကြောင်းအရာများ အပါအဝင် သင်ရိုးဝင် အကြောင်းအရာများနှင့် အခြား သင်ကြားသင်ယူမှု အထောက်အကူပြု ပစ္စည်းများ၊ စာအုပ်စာတမ်းများတွင် ဘက်လိုက်မှုများ ရှိပါက အဆိုပါ အကြောင်းအရာများကို သတ်မှတ်ဖော်ထုတ်ပြီး၊ ၎င်းတို့ကို ဆွေးနွေးအဖြေရှာရန် သင်ယူမှုလုပ်ငန်းများကို မည်သို့ပြင်ဆင် ဖြည့်စွက်ရမည်ကို သိသည်။</a:t>
            </a:r>
            <a:endParaRPr lang="en-US" sz="1700"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sz="1700"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a:t>
            </a:r>
            <a:r>
              <a:rPr lang="my-MM" sz="1700" dirty="0">
                <a:latin typeface="Pyidaungsu" panose="020B0502040204020203" pitchFamily="34" charset="0"/>
                <a:cs typeface="Pyidaungsu" panose="020B0502040204020203" pitchFamily="34" charset="0"/>
              </a:rPr>
              <a:t> ၄.၂။ ဆရာသည် လိင်ပိုင်းဆိုင်ရာနှင့် ကျားမရေးရာ အခြေပြု အကြမ်းဖက်ခြင်းအပါအဝင် အလွဲသုံးစားပြုခြင်း၊ ခွဲခြားဆက်ဆံခြင်း၊ အမြတ်ထုတ်</a:t>
            </a:r>
            <a:r>
              <a:rPr lang="en-US" sz="1700" dirty="0">
                <a:latin typeface="Pyidaungsu" panose="020B0502040204020203" pitchFamily="34" charset="0"/>
                <a:cs typeface="Pyidaungsu" panose="020B0502040204020203" pitchFamily="34" charset="0"/>
              </a:rPr>
              <a:t>/</a:t>
            </a:r>
            <a:r>
              <a:rPr lang="my-MM" sz="1700" dirty="0">
                <a:latin typeface="Pyidaungsu" panose="020B0502040204020203" pitchFamily="34" charset="0"/>
                <a:cs typeface="Pyidaungsu" panose="020B0502040204020203" pitchFamily="34" charset="0"/>
              </a:rPr>
              <a:t>အသုံးချခြင်း၊နှင့် အကြမ်းဖက်ခြင်းတို့ ကင်းစင်သည့် စာသင်ခန်းနှင့် ကျောင်းပတ်ဝန်းကျင်ဖြစ်လာစေရန် တိုးမြှင့်ဆောင်ရွက်သည်။</a:t>
            </a:r>
            <a:endParaRPr lang="en-US" sz="1700"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sz="1700"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၄.၄။ 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lang="en-US" sz="1700"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sz="1700"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၄</a:t>
            </a:r>
            <a:r>
              <a:rPr lang="ar-SA" sz="1700" dirty="0">
                <a:latin typeface="Pyidaungsu" panose="020B0502040204020203" pitchFamily="34" charset="0"/>
              </a:rPr>
              <a:t>.</a:t>
            </a:r>
            <a:r>
              <a:rPr lang="my-MM" sz="1700" dirty="0">
                <a:latin typeface="Pyidaungsu" panose="020B0502040204020203" pitchFamily="34" charset="0"/>
                <a:cs typeface="Pyidaungsu" panose="020B0502040204020203" pitchFamily="34" charset="0"/>
              </a:rPr>
              <a:t>၅။ ဆရာသည် နောက်ခံအခြေအနေအကြောင်းအရာအလိုက် ဆီလျော်သည့် ဘဝတွက်တာ ကျွမ်းကျင် စရာများ၊ လူမှုရေးနှင့်စိတ်ခံစားမှုဆိုင်ရာ ပြည့်စုံကောင်းမွန်မှု၊ မတူညီသော စွမ်းရည်များကို တန်ဖိုးထား လေးစားမှု၊ ကျန်းမာရေးအသိပညာ၊ မိုင်းအန္တရာယ်သိရှိမှု၊ လိင်ပိုင်းဆိုင်ရာ၊ ကျား၊ မရေးရာကို အခြေခံသော အကြမ်းဖက်မှုနှင့် အမြတ်ထုတ်မှု စသည်တို့မှ မိမိကိုယ်ကို ကာကွယ် စောင့်ရှောက်တတ်မှု ကိုနားလည် သဘောပေါက်ကြောင်း ပြသ၍ တိုးမြှင့်လုပ်ဆောင်နိုင်စွမ်းရှိကြောင်းပြသည်။</a:t>
            </a:r>
            <a:endParaRPr lang="en-US" sz="17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760612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370696" y="1170594"/>
            <a:ext cx="11450588"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၅။ ဆရာသည် သင်ကြား၊ သင်ယူမှုတွင် ကျားမရေးရာ တန်းတူညီမျှမှု၊ မသန်စွမ်းမှုနှင့် လူမှုရေးဆိုင်ရာ အကျုံးဝင်မှုများရှိစေသည့် နည်းလမ်းများကို သိရှိနားလည်ကြောင်း ပြသည်။</a:t>
            </a: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၈။ မီဒီယာနှင့် သတင်းအချက်အလက်ဆိုင်ရာသိနားလည်မှု</a:t>
            </a:r>
            <a:r>
              <a:rPr lang="en-US" dirty="0">
                <a:latin typeface="Pyidaungsu" panose="020B0502040204020203" pitchFamily="34" charset="0"/>
                <a:cs typeface="Pyidaungsu" panose="020B0502040204020203" pitchFamily="34" charset="0"/>
              </a:rPr>
              <a:t> (MIL) </a:t>
            </a:r>
            <a:r>
              <a:rPr lang="my-MM" dirty="0">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မတူကွဲပြားမှုများ</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၁၄။ ပဋိပက္ခ၏ ပြောင်းလဲစေနိုင်သောအားများနှင့် ပုဂ္ဂိုလ်ရေးရာဘက်လိုက်မှုများကို နားလည် သဘော ပေါက်ပြီး သင်ကြားပို့ချမှုကို အလျဉ်းသင့်သလို  ပြောင်းလဲ လုပ်ဆောင်နိုင်စွမ်း ရှိကြောင်းပြသည်။</a:t>
            </a: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x-none" dirty="0">
                <a:latin typeface="Pyidaungsu" panose="020B0502040204020203" pitchFamily="34" charset="0"/>
                <a:cs typeface="Pyidaungsu" panose="020B0502040204020203" pitchFamily="34" charset="0"/>
              </a:rPr>
              <a:t>C</a:t>
            </a:r>
            <a:r>
              <a:rPr lang="en-US" dirty="0">
                <a:latin typeface="Pyidaungsu" panose="020B0502040204020203" pitchFamily="34" charset="0"/>
                <a:cs typeface="Pyidaungsu" panose="020B0502040204020203" pitchFamily="34" charset="0"/>
              </a:rPr>
              <a:t>SE </a:t>
            </a:r>
            <a:r>
              <a:rPr lang="my-MM" dirty="0">
                <a:latin typeface="Pyidaungsu" panose="020B0502040204020203" pitchFamily="34" charset="0"/>
                <a:cs typeface="Pyidaungsu" panose="020B0502040204020203" pitchFamily="34" charset="0"/>
              </a:rPr>
              <a:t>၂၃။ ဆရာသည် ဒစ်ဂျစ်တယ်နိုင်ငံသားဖြစ်မှု၏ အခြေခံသဘောသဘာဝနှင့်သဘောတရားများကို</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သတိပြုမိသည်။</a:t>
            </a: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endParaRPr lang="en-US"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၂၅။ မိဘများ၊ ရပ်ရွာလူထုတို့ကို သင်ကြားပို့ချမှုနှင့် သင်ယူရေးလုပ်ငန်းစဉ်များတွင် ပါဝင်စေသည်။</a:t>
            </a:r>
            <a:endParaRPr lang="en-US"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181661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823480"/>
            <a:ext cx="11350208" cy="4463043"/>
          </a:xfrm>
        </p:spPr>
        <p:txBody>
          <a:bodyPr/>
          <a:lstStyle/>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r>
              <a:rPr lang="my-MM" sz="2800" dirty="0">
                <a:latin typeface="Pyidaungsu" panose="020B0502040204020203" pitchFamily="34" charset="0"/>
                <a:cs typeface="Pyidaungsu" panose="020B0502040204020203" pitchFamily="34" charset="0"/>
              </a:rPr>
              <a:t>အပိုင်း ၁</a:t>
            </a:r>
            <a:endParaRPr lang="en-US" sz="2800" dirty="0">
              <a:latin typeface="Pyidaungsu" panose="020B0502040204020203" pitchFamily="34" charset="0"/>
              <a:cs typeface="Pyidaungsu" panose="020B0502040204020203" pitchFamily="34" charset="0"/>
            </a:endParaRPr>
          </a:p>
          <a:p>
            <a:pPr algn="ctr">
              <a:lnSpc>
                <a:spcPct val="100000"/>
              </a:lnSpc>
            </a:pPr>
            <a:r>
              <a:rPr lang="my-MM" sz="2800" b="0" dirty="0">
                <a:latin typeface="Pyidaungsu" panose="020B0502040204020203" pitchFamily="34" charset="0"/>
                <a:cs typeface="Pyidaungsu" panose="020B0502040204020203" pitchFamily="34" charset="0"/>
              </a:rPr>
              <a:t>ဘက်လိုက်မှုနှင့် ခွဲခြားဆက်ဆံမှု </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427307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ဘက်လိုက်မှု၏ ဆိုလိုရင်းနှင့် ဘက်လိုက်မှုပုံစံအမျိုးမျိုး</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321793" y="1043189"/>
            <a:ext cx="11350208" cy="5112912"/>
          </a:xfrm>
        </p:spPr>
        <p:txBody>
          <a:bodyPr>
            <a:normAutofit/>
          </a:bodyPr>
          <a:lstStyle/>
          <a:p>
            <a:pPr marL="342900" indent="-342900">
              <a:buFont typeface="Arial" panose="020B0604020202020204" pitchFamily="34" charset="0"/>
              <a:buChar char="•"/>
            </a:pPr>
            <a:r>
              <a:rPr lang="en-US" sz="1800" b="0" dirty="0">
                <a:solidFill>
                  <a:schemeClr val="tx1"/>
                </a:solidFill>
                <a:latin typeface="Pyidaungsu" panose="020B0502040204020203" pitchFamily="34" charset="0"/>
                <a:cs typeface="Pyidaungsu" panose="020B0502040204020203" pitchFamily="34" charset="0"/>
              </a:rPr>
              <a:t>Collins </a:t>
            </a:r>
            <a:r>
              <a:rPr lang="my-MM" sz="1800" b="0" dirty="0">
                <a:solidFill>
                  <a:schemeClr val="tx1"/>
                </a:solidFill>
                <a:latin typeface="Pyidaungsu" panose="020B0502040204020203" pitchFamily="34" charset="0"/>
                <a:cs typeface="Pyidaungsu" panose="020B0502040204020203" pitchFamily="34" charset="0"/>
              </a:rPr>
              <a:t>အဘိဓာန်အရ ‘</a:t>
            </a:r>
            <a:r>
              <a:rPr lang="my-MM" sz="1800" i="1" dirty="0">
                <a:solidFill>
                  <a:schemeClr val="tx1"/>
                </a:solidFill>
                <a:latin typeface="Pyidaungsu" panose="020B0502040204020203" pitchFamily="34" charset="0"/>
                <a:cs typeface="Pyidaungsu" panose="020B0502040204020203" pitchFamily="34" charset="0"/>
              </a:rPr>
              <a:t>ဘက်လိုက်မှု’</a:t>
            </a:r>
            <a:r>
              <a:rPr lang="my-MM" sz="1800" b="0" dirty="0">
                <a:solidFill>
                  <a:schemeClr val="tx1"/>
                </a:solidFill>
                <a:latin typeface="Pyidaungsu" panose="020B0502040204020203" pitchFamily="34" charset="0"/>
                <a:cs typeface="Pyidaungsu" panose="020B0502040204020203" pitchFamily="34" charset="0"/>
              </a:rPr>
              <a:t>ဆိုသည့် ဝေါဟာရသည် လူတစ်ဦး သို့မဟုတ် ပစ္စည်းတစ်ခုကို အခြားတစ်ခုထက် ပိုမိုနှစ်သက်သဘောကျပြီး ထိုလူ သို့မဟုတ် ပစ္စည်းဘက် အလေးသာသည့် ယိမ်းယိုင်မှုဟု အဓိပ္ပာယ်ရသည်။</a:t>
            </a:r>
            <a:endParaRPr lang="en-US" sz="1800" b="0" i="0" dirty="0">
              <a:solidFill>
                <a:schemeClr val="tx1"/>
              </a:solidFill>
              <a:effectLst/>
              <a:latin typeface="Pyidaungsu" panose="020B0502040204020203" pitchFamily="34" charset="0"/>
              <a:cs typeface="Pyidaungsu" panose="020B0502040204020203" pitchFamily="34" charset="0"/>
            </a:endParaRPr>
          </a:p>
          <a:p>
            <a:pPr marL="342900" indent="-342900">
              <a:lnSpc>
                <a:spcPct val="100000"/>
              </a:lnSpc>
              <a:buFont typeface="Arial" panose="020B0604020202020204" pitchFamily="34" charset="0"/>
              <a:buChar char="•"/>
            </a:pPr>
            <a:r>
              <a:rPr lang="my-MM" sz="1800" dirty="0">
                <a:solidFill>
                  <a:schemeClr val="tx1"/>
                </a:solidFill>
                <a:latin typeface="Pyidaungsu" panose="020B0502040204020203" pitchFamily="34" charset="0"/>
                <a:cs typeface="Pyidaungsu" panose="020B0502040204020203" pitchFamily="34" charset="0"/>
              </a:rPr>
              <a:t>ဘက်လိုက်သော ပြောဆိုဆက်ဆံမှု သို့မဟုတ် သဘောထား</a:t>
            </a:r>
            <a:r>
              <a:rPr lang="my-MM" sz="1800" b="0" dirty="0">
                <a:solidFill>
                  <a:schemeClr val="tx1"/>
                </a:solidFill>
                <a:latin typeface="Pyidaungsu" panose="020B0502040204020203" pitchFamily="34" charset="0"/>
                <a:cs typeface="Pyidaungsu" panose="020B0502040204020203" pitchFamily="34" charset="0"/>
              </a:rPr>
              <a:t>ဆိုသည်မှာ လူပုဂ္ဂိုလ်များ သို့မဟုတ် အုပ်စုများအပေါ် ကြိုတင်မှန်းဆ သတ်မှတ်ထားသည့် ပုံသေကားကျ သဘောထားများ၊ တစ်ဖက်သတ်အယူအစွဲများ သို့မဟုတ် ခွဲခြားဆက်ဆံသော ထင်မြင်ယုံကြည်ချက်များပေါ် အခြေခံ၍ တစ်ဖက်သတ်အမြင်၊ မျက်နှာသာပေးဘက်လိုက်မှု သို့မဟုတ် မမျှမတဆက်ဆံမှုများကို ဖော်ပြခြင်းကို ရည်ညွှန်းခြင်းဖြစ်သည်။</a:t>
            </a:r>
            <a:r>
              <a:rPr lang="en-US" sz="1800" b="0" dirty="0">
                <a:solidFill>
                  <a:schemeClr val="tx1"/>
                </a:solidFill>
                <a:latin typeface="Pyidaungsu" panose="020B0502040204020203" pitchFamily="34" charset="0"/>
                <a:cs typeface="Pyidaungsu" panose="020B0502040204020203" pitchFamily="34" charset="0"/>
              </a:rPr>
              <a:t> </a:t>
            </a:r>
            <a:endParaRPr lang="en-US" sz="1800" b="0" i="0" dirty="0">
              <a:solidFill>
                <a:schemeClr val="tx1"/>
              </a:solidFill>
              <a:effectLst/>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sz="1800" b="0" i="0" dirty="0">
                <a:solidFill>
                  <a:schemeClr val="tx1"/>
                </a:solidFill>
                <a:effectLst/>
                <a:latin typeface="Pyidaungsu" panose="020B0502040204020203" pitchFamily="34" charset="0"/>
                <a:cs typeface="Pyidaungsu" panose="020B0502040204020203" pitchFamily="34" charset="0"/>
              </a:rPr>
              <a:t>ဘက်လိုက်မှုသည် အောက်ပါတို့ကဲ့သို့ ပုံစံအမျိုးမျိုးဖြင့် ပေါ်လာနိုင်သည် -</a:t>
            </a:r>
            <a:endParaRPr lang="en-US" sz="1800" b="0" i="0" dirty="0">
              <a:solidFill>
                <a:schemeClr val="tx1"/>
              </a:solidFill>
              <a:effectLst/>
              <a:latin typeface="Pyidaungsu" panose="020B0502040204020203" pitchFamily="34" charset="0"/>
              <a:cs typeface="Pyidaungsu" panose="020B0502040204020203" pitchFamily="34" charset="0"/>
            </a:endParaRPr>
          </a:p>
          <a:p>
            <a:pPr marL="700088" indent="-342900">
              <a:buFont typeface="Wingdings" panose="05000000000000000000" pitchFamily="2" charset="2"/>
              <a:buChar char="Ø"/>
            </a:pPr>
            <a:r>
              <a:rPr lang="en-US" sz="1800" b="0" i="0" dirty="0">
                <a:solidFill>
                  <a:schemeClr val="tx1"/>
                </a:solidFill>
                <a:effectLst/>
                <a:latin typeface="Pyidaungsu" panose="020B0502040204020203" pitchFamily="34" charset="0"/>
                <a:cs typeface="Pyidaungsu" panose="020B0502040204020203" pitchFamily="34" charset="0"/>
              </a:rPr>
              <a:t> </a:t>
            </a:r>
            <a:r>
              <a:rPr lang="my-MM" sz="1800" b="0" i="0" dirty="0">
                <a:solidFill>
                  <a:schemeClr val="tx1"/>
                </a:solidFill>
                <a:effectLst/>
                <a:latin typeface="Pyidaungsu" panose="020B0502040204020203" pitchFamily="34" charset="0"/>
                <a:cs typeface="Pyidaungsu" panose="020B0502040204020203" pitchFamily="34" charset="0"/>
              </a:rPr>
              <a:t>လူမျိုးရေးခွဲခြားမှု၊</a:t>
            </a:r>
            <a:r>
              <a:rPr lang="en-US" sz="1800" b="0" i="0" dirty="0">
                <a:solidFill>
                  <a:schemeClr val="tx1"/>
                </a:solidFill>
                <a:effectLst/>
                <a:latin typeface="Pyidaungsu" panose="020B0502040204020203" pitchFamily="34" charset="0"/>
                <a:cs typeface="Pyidaungsu" panose="020B0502040204020203" pitchFamily="34" charset="0"/>
              </a:rPr>
              <a:t> </a:t>
            </a:r>
          </a:p>
          <a:p>
            <a:pPr marL="700088" indent="-342900">
              <a:buFont typeface="Wingdings" panose="05000000000000000000" pitchFamily="2" charset="2"/>
              <a:buChar char="Ø"/>
            </a:pPr>
            <a:r>
              <a:rPr lang="my-MM" sz="1800" b="0" dirty="0">
                <a:solidFill>
                  <a:schemeClr val="tx1"/>
                </a:solidFill>
                <a:latin typeface="Pyidaungsu" panose="020B0502040204020203" pitchFamily="34" charset="0"/>
                <a:cs typeface="Pyidaungsu" panose="020B0502040204020203" pitchFamily="34" charset="0"/>
              </a:rPr>
              <a:t>ဂျန်ဒါ (ကျား-မရေးရာ) ခွဲခြားမှု၊</a:t>
            </a:r>
            <a:endParaRPr lang="en-US" sz="1800" b="0" i="0" dirty="0">
              <a:solidFill>
                <a:schemeClr val="tx1"/>
              </a:solidFill>
              <a:effectLst/>
              <a:latin typeface="Pyidaungsu" panose="020B0502040204020203" pitchFamily="34" charset="0"/>
              <a:cs typeface="Pyidaungsu" panose="020B0502040204020203" pitchFamily="34" charset="0"/>
            </a:endParaRPr>
          </a:p>
          <a:p>
            <a:pPr marL="700088" indent="-342900">
              <a:buFont typeface="Wingdings" panose="05000000000000000000" pitchFamily="2" charset="2"/>
              <a:buChar char="Ø"/>
            </a:pPr>
            <a:r>
              <a:rPr lang="my-MM" sz="1800" b="0" i="0" dirty="0">
                <a:solidFill>
                  <a:schemeClr val="tx1"/>
                </a:solidFill>
                <a:effectLst/>
                <a:latin typeface="Pyidaungsu" panose="020B0502040204020203" pitchFamily="34" charset="0"/>
                <a:cs typeface="Pyidaungsu" panose="020B0502040204020203" pitchFamily="34" charset="0"/>
              </a:rPr>
              <a:t>အသက်အရွယ်ကြီးရင့်သူတို့ကို ဝိုင်းပယ်ခွဲခြားဆက်ဆံမှု၊</a:t>
            </a:r>
            <a:r>
              <a:rPr lang="en-US" sz="1800" b="0" i="0" dirty="0">
                <a:solidFill>
                  <a:schemeClr val="tx1"/>
                </a:solidFill>
                <a:effectLst/>
                <a:latin typeface="Pyidaungsu" panose="020B0502040204020203" pitchFamily="34" charset="0"/>
                <a:cs typeface="Pyidaungsu" panose="020B0502040204020203" pitchFamily="34" charset="0"/>
              </a:rPr>
              <a:t> </a:t>
            </a:r>
          </a:p>
          <a:p>
            <a:pPr marL="700088" indent="-342900">
              <a:buFont typeface="Wingdings" panose="05000000000000000000" pitchFamily="2" charset="2"/>
              <a:buChar char="Ø"/>
            </a:pPr>
            <a:r>
              <a:rPr lang="my-MM" sz="1800" b="0" i="0" dirty="0">
                <a:solidFill>
                  <a:schemeClr val="tx1"/>
                </a:solidFill>
                <a:effectLst/>
                <a:latin typeface="Pyidaungsu" panose="020B0502040204020203" pitchFamily="34" charset="0"/>
                <a:cs typeface="Pyidaungsu" panose="020B0502040204020203" pitchFamily="34" charset="0"/>
              </a:rPr>
              <a:t>လိင်တူအချင်းချင်း ချစ်ခင်စုံမက်သူများကို မနှစ်သက်ခြင်း၊</a:t>
            </a:r>
            <a:r>
              <a:rPr lang="en-US" sz="1800" b="0" i="0" dirty="0">
                <a:solidFill>
                  <a:schemeClr val="tx1"/>
                </a:solidFill>
                <a:effectLst/>
                <a:latin typeface="Pyidaungsu" panose="020B0502040204020203" pitchFamily="34" charset="0"/>
                <a:cs typeface="Pyidaungsu" panose="020B0502040204020203" pitchFamily="34" charset="0"/>
              </a:rPr>
              <a:t> </a:t>
            </a:r>
          </a:p>
          <a:p>
            <a:pPr marL="700088" indent="-342900">
              <a:buFont typeface="Wingdings" panose="05000000000000000000" pitchFamily="2" charset="2"/>
              <a:buChar char="Ø"/>
            </a:pPr>
            <a:r>
              <a:rPr lang="my-MM" sz="1800" b="0" i="0" dirty="0">
                <a:solidFill>
                  <a:schemeClr val="tx1"/>
                </a:solidFill>
                <a:effectLst/>
                <a:latin typeface="Pyidaungsu" panose="020B0502040204020203" pitchFamily="34" charset="0"/>
                <a:cs typeface="Pyidaungsu" panose="020B0502040204020203" pitchFamily="34" charset="0"/>
              </a:rPr>
              <a:t>သူစိမ်းကြောက်ခြင်း၊ သို့မဟုတ်</a:t>
            </a:r>
            <a:r>
              <a:rPr lang="en-US" sz="1800" b="0" i="0" dirty="0">
                <a:solidFill>
                  <a:schemeClr val="tx1"/>
                </a:solidFill>
                <a:effectLst/>
                <a:latin typeface="Pyidaungsu" panose="020B0502040204020203" pitchFamily="34" charset="0"/>
                <a:cs typeface="Pyidaungsu" panose="020B0502040204020203" pitchFamily="34" charset="0"/>
              </a:rPr>
              <a:t> </a:t>
            </a:r>
          </a:p>
          <a:p>
            <a:pPr marL="700088" indent="-342900">
              <a:buFont typeface="Wingdings" panose="05000000000000000000" pitchFamily="2" charset="2"/>
              <a:buChar char="Ø"/>
            </a:pPr>
            <a:r>
              <a:rPr lang="my-MM" sz="1800" b="0" i="0" dirty="0">
                <a:solidFill>
                  <a:schemeClr val="tx1"/>
                </a:solidFill>
                <a:effectLst/>
                <a:latin typeface="Pyidaungsu" panose="020B0502040204020203" pitchFamily="34" charset="0"/>
                <a:cs typeface="Pyidaungsu" panose="020B0502040204020203" pitchFamily="34" charset="0"/>
              </a:rPr>
              <a:t>အခြားသော ခွဲခြားဆက်ဆံမှုပုံစံများ</a:t>
            </a:r>
            <a:endParaRPr lang="en-US" sz="1800" b="0" dirty="0">
              <a:solidFill>
                <a:schemeClr val="tx1"/>
              </a:solidFill>
              <a:latin typeface="Pyidaungsu" panose="020B0502040204020203" pitchFamily="34" charset="0"/>
              <a:cs typeface="Pyidaungsu" panose="020B0502040204020203" pitchFamily="34" charset="0"/>
            </a:endParaRPr>
          </a:p>
        </p:txBody>
      </p:sp>
      <p:sp>
        <p:nvSpPr>
          <p:cNvPr id="2" name="TextBox 1">
            <a:extLst>
              <a:ext uri="{FF2B5EF4-FFF2-40B4-BE49-F238E27FC236}">
                <a16:creationId xmlns:a16="http://schemas.microsoft.com/office/drawing/2014/main" id="{C09F4D46-11D3-3FA5-7FB5-175D5FBE5B2C}"/>
              </a:ext>
            </a:extLst>
          </p:cNvPr>
          <p:cNvSpPr txBox="1"/>
          <p:nvPr/>
        </p:nvSpPr>
        <p:spPr>
          <a:xfrm>
            <a:off x="6941713" y="3868123"/>
            <a:ext cx="4943398" cy="1077218"/>
          </a:xfrm>
          <a:prstGeom prst="rect">
            <a:avLst/>
          </a:prstGeom>
          <a:noFill/>
        </p:spPr>
        <p:txBody>
          <a:bodyPr wrap="square" rtlCol="0">
            <a:spAutoFit/>
          </a:bodyPr>
          <a:lstStyle/>
          <a:p>
            <a:r>
              <a:rPr lang="my-MM" sz="1600" b="0" i="0" dirty="0">
                <a:solidFill>
                  <a:schemeClr val="tx1"/>
                </a:solidFill>
                <a:effectLst/>
                <a:latin typeface="Pyidaungsu" panose="020B0502040204020203" pitchFamily="34" charset="0"/>
                <a:cs typeface="Pyidaungsu" panose="020B0502040204020203" pitchFamily="34" charset="0"/>
              </a:rPr>
              <a:t>လူမျိုး၊ ဂျန်ဒါ (ကျား-မရေးရာ)၊ ဘာသာ၊ လိင်တိမ်းညွတ်မှု သို့မဟုတ် နိုင်ငံသားဖြစ်မှုကဲ့သို့သော ၄င်းတို့ခံယူထားသော ဝိသေသများကြောင့် လူပုဂ္ဂိုလ်များ သို့မဟုတ် အုပ်စုများကို လုံးဝဥဿုံ မလိုလားသည့်ဘက်မှ</a:t>
            </a:r>
            <a:endParaRPr lang="en-US" sz="1600" dirty="0">
              <a:latin typeface="Pyidaungsu" panose="020B0502040204020203" pitchFamily="34" charset="0"/>
              <a:cs typeface="Pyidaungsu" panose="020B0502040204020203" pitchFamily="34" charset="0"/>
            </a:endParaRPr>
          </a:p>
        </p:txBody>
      </p:sp>
      <p:cxnSp>
        <p:nvCxnSpPr>
          <p:cNvPr id="7" name="Straight Arrow Connector 6">
            <a:extLst>
              <a:ext uri="{FF2B5EF4-FFF2-40B4-BE49-F238E27FC236}">
                <a16:creationId xmlns:a16="http://schemas.microsoft.com/office/drawing/2014/main" id="{82AF7EAC-3B88-4B61-70C4-8374A2FA7662}"/>
              </a:ext>
            </a:extLst>
          </p:cNvPr>
          <p:cNvCxnSpPr>
            <a:cxnSpLocks/>
          </p:cNvCxnSpPr>
          <p:nvPr/>
        </p:nvCxnSpPr>
        <p:spPr>
          <a:xfrm>
            <a:off x="4713061" y="3517681"/>
            <a:ext cx="2015542" cy="3955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F2BEBFA-A3DF-0988-27E9-17C69A5B0864}"/>
              </a:ext>
            </a:extLst>
          </p:cNvPr>
          <p:cNvCxnSpPr>
            <a:cxnSpLocks/>
          </p:cNvCxnSpPr>
          <p:nvPr/>
        </p:nvCxnSpPr>
        <p:spPr>
          <a:xfrm>
            <a:off x="5960266" y="4166754"/>
            <a:ext cx="763515" cy="904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FD49347-22C4-4890-C402-8A040FAD0ECD}"/>
              </a:ext>
            </a:extLst>
          </p:cNvPr>
          <p:cNvCxnSpPr>
            <a:cxnSpLocks/>
          </p:cNvCxnSpPr>
          <p:nvPr/>
        </p:nvCxnSpPr>
        <p:spPr>
          <a:xfrm>
            <a:off x="4713061" y="3771230"/>
            <a:ext cx="2010720" cy="316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0E47F7-719D-4EAB-6F78-0E7B6078420E}"/>
              </a:ext>
            </a:extLst>
          </p:cNvPr>
          <p:cNvCxnSpPr>
            <a:cxnSpLocks/>
          </p:cNvCxnSpPr>
          <p:nvPr/>
        </p:nvCxnSpPr>
        <p:spPr>
          <a:xfrm flipV="1">
            <a:off x="6095990" y="4446168"/>
            <a:ext cx="627791" cy="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D2CA7AE-0C1F-93A0-2D49-48CDF05A9D96}"/>
              </a:ext>
            </a:extLst>
          </p:cNvPr>
          <p:cNvCxnSpPr>
            <a:cxnSpLocks/>
          </p:cNvCxnSpPr>
          <p:nvPr/>
        </p:nvCxnSpPr>
        <p:spPr>
          <a:xfrm flipV="1">
            <a:off x="4817271" y="4549504"/>
            <a:ext cx="1906510" cy="3221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C4C96B-FF24-1358-9318-99E69C79E664}"/>
              </a:ext>
            </a:extLst>
          </p:cNvPr>
          <p:cNvCxnSpPr>
            <a:cxnSpLocks/>
          </p:cNvCxnSpPr>
          <p:nvPr/>
        </p:nvCxnSpPr>
        <p:spPr>
          <a:xfrm flipV="1">
            <a:off x="4817271" y="4693350"/>
            <a:ext cx="1938456" cy="5372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049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76323"/>
            <a:ext cx="11350193" cy="455408"/>
          </a:xfrm>
        </p:spPr>
        <p:txBody>
          <a:bodyPr/>
          <a:lstStyle/>
          <a:p>
            <a:r>
              <a:rPr lang="my-MM" dirty="0">
                <a:latin typeface="Pyidaungsu" panose="020B0502040204020203" pitchFamily="34" charset="0"/>
                <a:cs typeface="Pyidaungsu" panose="020B0502040204020203" pitchFamily="34" charset="0"/>
              </a:rPr>
              <a:t>တတ်ကျွမ်းမှုများ</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420894" y="1134842"/>
            <a:ext cx="11450588" cy="4791055"/>
          </a:xfrm>
          <a:prstGeom prst="rect">
            <a:avLst/>
          </a:prstGeom>
          <a:noFill/>
        </p:spPr>
        <p:txBody>
          <a:bodyPr wrap="square">
            <a:spAutoFit/>
          </a:bodyPr>
          <a:lstStyle/>
          <a:p>
            <a:pPr>
              <a:spcAft>
                <a:spcPts val="800"/>
              </a:spcAft>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၂။ လူတစ်ဦးတစ်ယောက် သို့မဟုတ် အစုအဖွဲ့များနှင့် ပတ်သက်၍ ဘက်လိုက်သည့် အယူအဆများ၊ ခွဲခြားဆက်ဆံသည့် အကြောင်းအရာများ အပါအဝင် သင်ရိုးဝင် အကြောင်းအရာများနှင့် အခြား သင်ကြားသင်ယူမှု အထောက်အကူပြု ပစ္စည်းများ၊ စာအုပ်စာတမ်းများတွင် ဘက်လိုက်မှုများရှိပါက အဆိုပါ အကြောင်းအရာများကို သတ်မှတ်ဖော်ထုတ်ပြီး၊ ၎င်းတို့ကို ဆွေးနွေးအဖြေရှာရန် သင်ယူမှုလုပ်ငန်းများကို မည်သို့ပြင်ဆင် ဖြည့်စွက်ရမည်ကို သိသည်။</a:t>
            </a:r>
            <a:endParaRPr lang="en-US" dirty="0">
              <a:effectLst/>
              <a:latin typeface="Pyidaungsu" panose="020B0502040204020203" pitchFamily="34" charset="0"/>
              <a:ea typeface="Calibri" panose="020F0502020204030204" pitchFamily="34" charset="0"/>
              <a:cs typeface="Pyidaungsu" panose="020B0502040204020203" pitchFamily="34" charset="0"/>
            </a:endParaRPr>
          </a:p>
          <a:p>
            <a:pPr>
              <a:spcBef>
                <a:spcPts val="800"/>
              </a:spcBef>
              <a:spcAft>
                <a:spcPts val="1200"/>
              </a:spcAft>
            </a:pPr>
            <a:r>
              <a:rPr lang="en-GB"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၄.၄။ 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lang="en-US" dirty="0">
              <a:solidFill>
                <a:srgbClr val="000000"/>
              </a:solidFill>
              <a:latin typeface="Pyidaungsu" panose="020B0502040204020203" pitchFamily="34" charset="0"/>
              <a:ea typeface="Arial Unicode MS"/>
              <a:cs typeface="Pyidaungsu" panose="020B0502040204020203" pitchFamily="34" charset="0"/>
            </a:endParaRPr>
          </a:p>
          <a:p>
            <a:pPr>
              <a:spcAft>
                <a:spcPts val="1200"/>
              </a:spcAft>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၅။ ဆရာသည် သင်ကြား၊ သင်ယူမှုတွင် ကျားမရေးရာ တန်းတူညီမျှမှု၊ မသန်စွမ်းမှုနှင့် လူမှုရေးဆိုင်ရာ အကျုံးဝင်မှုများရှိစေသည့် နည်းလမ်းများကို သိရှိနားလည်ကြောင်း ပြသည်။</a:t>
            </a:r>
            <a:endParaRPr lang="en-US" dirty="0">
              <a:latin typeface="Pyidaungsu" panose="020B0502040204020203" pitchFamily="34" charset="0"/>
              <a:ea typeface="Calibri" panose="020F0502020204030204" pitchFamily="34" charset="0"/>
              <a:cs typeface="Pyidaungsu" panose="020B0502040204020203" pitchFamily="34" charset="0"/>
            </a:endParaRPr>
          </a:p>
          <a:p>
            <a:pPr>
              <a:spcBef>
                <a:spcPts val="800"/>
              </a:spcBef>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dirty="0">
              <a:solidFill>
                <a:srgbClr val="000000"/>
              </a:solidFill>
              <a:latin typeface="Pyidaungsu" panose="020B0502040204020203" pitchFamily="34" charset="0"/>
              <a:ea typeface="Arial Unicode MS"/>
              <a:cs typeface="Pyidaungsu" panose="020B0502040204020203" pitchFamily="34" charset="0"/>
            </a:endParaRPr>
          </a:p>
          <a:p>
            <a:pPr>
              <a:spcBef>
                <a:spcPts val="800"/>
              </a:spcBef>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၇။ ဖြစ်ပေါ်လာမည့်ဘေးအန္တရာယ်များကို နားလည်သဘောပေါက်ပြီး  သမားရိုးကျ သင်ကြား၊ သင်ယူမှု နည်းလမ်းများနှင့် မီဒီယာအပါအဝင် ခေတ်မီနည်းလမ်းများကို အသုံးပြုသည်။</a:t>
            </a:r>
            <a:endParaRPr lang="en-US" dirty="0">
              <a:latin typeface="Pyidaungsu" panose="020B0502040204020203" pitchFamily="34" charset="0"/>
              <a:cs typeface="Pyidaungsu" panose="020B0502040204020203" pitchFamily="34" charset="0"/>
            </a:endParaRPr>
          </a:p>
          <a:p>
            <a:pPr>
              <a:spcBef>
                <a:spcPts val="800"/>
              </a:spcBef>
            </a:pPr>
            <a:endParaRPr lang="en-US" dirty="0">
              <a:solidFill>
                <a:srgbClr val="000000"/>
              </a:solidFill>
              <a:effectLst/>
              <a:latin typeface="Pyidaungsu" panose="020B0502040204020203" pitchFamily="34" charset="0"/>
              <a:ea typeface="Arial Unicode MS"/>
              <a:cs typeface="Pyidaungsu" panose="020B0502040204020203" pitchFamily="34" charset="0"/>
            </a:endParaRPr>
          </a:p>
        </p:txBody>
      </p:sp>
    </p:spTree>
    <p:custDataLst>
      <p:tags r:id="rId1"/>
    </p:custDataLst>
    <p:extLst>
      <p:ext uri="{BB962C8B-B14F-4D97-AF65-F5344CB8AC3E}">
        <p14:creationId xmlns:p14="http://schemas.microsoft.com/office/powerpoint/2010/main" val="3587770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78503"/>
            <a:ext cx="11350193" cy="455408"/>
          </a:xfrm>
        </p:spPr>
        <p:txBody>
          <a:bodyPr>
            <a:noAutofit/>
          </a:bodyPr>
          <a:lstStyle/>
          <a:p>
            <a:r>
              <a:rPr lang="my-MM" sz="2200" dirty="0">
                <a:latin typeface="Pyidaungsu" panose="020B0502040204020203" pitchFamily="34" charset="0"/>
                <a:cs typeface="Pyidaungsu" panose="020B0502040204020203" pitchFamily="34" charset="0"/>
              </a:rPr>
              <a:t>ဘက်လိုက်မှုရှိသော ပြောဆိုဆက်ဆံမှု သို့မဟုတ် အပြုအမူ၏ အဓိက အင်္ဂါရပ်များမှာ မည်သည်တို့ဖြစ်ကြသနည်း။ </a:t>
            </a:r>
            <a:endParaRPr lang="en-US" sz="2200"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9" y="713678"/>
            <a:ext cx="11432520" cy="5620215"/>
          </a:xfrm>
        </p:spPr>
        <p:txBody>
          <a:bodyPr>
            <a:normAutofit/>
          </a:bodyPr>
          <a:lstStyle/>
          <a:p>
            <a:pPr algn="l">
              <a:buFont typeface="+mj-lt"/>
              <a:buAutoNum type="arabicPeriod"/>
            </a:pPr>
            <a:endParaRPr lang="en-US" sz="1800" b="1" i="0" dirty="0">
              <a:solidFill>
                <a:srgbClr val="374151"/>
              </a:solidFill>
              <a:effectLst/>
              <a:latin typeface="Pyidaungsu" panose="020B0502040204020203" pitchFamily="34" charset="0"/>
              <a:cs typeface="Pyidaungsu" panose="020B0502040204020203" pitchFamily="34" charset="0"/>
            </a:endParaRPr>
          </a:p>
          <a:p>
            <a:r>
              <a:rPr lang="my-MM" sz="1800" dirty="0">
                <a:solidFill>
                  <a:schemeClr val="tx2"/>
                </a:solidFill>
                <a:latin typeface="Pyidaungsu" panose="020B0502040204020203" pitchFamily="34" charset="0"/>
                <a:cs typeface="Pyidaungsu" panose="020B0502040204020203" pitchFamily="34" charset="0"/>
              </a:rPr>
              <a:t>ဘက်လိုက်မှုရှိသော ပြောဆိုဆက်ဆံမှု၊ သဘောထား သို့မဟုတ် အပြုအမူတစ်ရပ်ရပ်၏ အဓိက အင်္ဂါရပ်များတွင် အောက်ပါတို့ ပါဝင်သည် - </a:t>
            </a:r>
            <a:r>
              <a:rPr lang="en-US" sz="1800" b="1" i="0" dirty="0">
                <a:solidFill>
                  <a:srgbClr val="374151"/>
                </a:solidFill>
                <a:effectLst/>
                <a:latin typeface="Pyidaungsu" panose="020B0502040204020203" pitchFamily="34" charset="0"/>
                <a:cs typeface="Pyidaungsu" panose="020B0502040204020203" pitchFamily="34" charset="0"/>
              </a:rPr>
              <a:t> </a:t>
            </a:r>
          </a:p>
          <a:p>
            <a:pPr algn="l"/>
            <a:r>
              <a:rPr lang="my-MM" sz="1600" b="1" i="0" dirty="0">
                <a:solidFill>
                  <a:srgbClr val="374151"/>
                </a:solidFill>
                <a:effectLst/>
                <a:latin typeface="Pyidaungsu" panose="020B0502040204020203" pitchFamily="34" charset="0"/>
                <a:cs typeface="Pyidaungsu" panose="020B0502040204020203" pitchFamily="34" charset="0"/>
              </a:rPr>
              <a:t>၁။	တစ်ဖက်သတ်အမြင် -</a:t>
            </a:r>
            <a:r>
              <a:rPr lang="en-US" sz="1600" b="0" i="0" dirty="0">
                <a:solidFill>
                  <a:srgbClr val="374151"/>
                </a:solidFill>
                <a:effectLst/>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ဘက်လိုက်သော ပြောဆိုဆက်ဆံမှုနှင့် အပြုအမူများသည် များသောအားဖြင့် တစ်ဖက်သတ် 	ထင်မြင်ယူဆထားသော ယုံကြည်မှုများ သို့မဟုတ် သဘောထားများတွင် အမြစ်တွယ်တည်ရှိနေတတ်သည်။ 	တစ်ဖက်သတ်အမြင်များတွင် သက်သေ သို့မဟုတ် သိရှိနားလည်မှု အလုံအလောက်မရှိဘဲ လူပုဂ္ဂိုလ်များ သို့မဟုတ် အုပ်စုများအကြောင်း 	အပျက်သဘောဆောင်သော ထင်မြင်ယူဆချက်များနှင့် မှတ်ချက်များ (ပုံမှန်အားဖြင့် အန္တရာယ်ရှိသော) ပြု</a:t>
            </a:r>
            <a:r>
              <a:rPr lang="my-MM" sz="1600" b="0" dirty="0">
                <a:solidFill>
                  <a:srgbClr val="374151"/>
                </a:solidFill>
                <a:latin typeface="Pyidaungsu" panose="020B0502040204020203" pitchFamily="34" charset="0"/>
                <a:cs typeface="Pyidaungsu" panose="020B0502040204020203" pitchFamily="34" charset="0"/>
              </a:rPr>
              <a:t>ခြင်းတို့ ပါဝင်သည်။</a:t>
            </a:r>
            <a:endParaRPr lang="en-US" sz="1600"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sz="1600"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sz="1600" b="0" dirty="0">
              <a:solidFill>
                <a:srgbClr val="374151"/>
              </a:solidFill>
              <a:latin typeface="Pyidaungsu" panose="020B0502040204020203" pitchFamily="34" charset="0"/>
              <a:cs typeface="Pyidaungsu" panose="020B0502040204020203" pitchFamily="34" charset="0"/>
            </a:endParaRPr>
          </a:p>
          <a:p>
            <a:pPr marL="457200" indent="-457200" algn="l">
              <a:buFont typeface="+mj-lt"/>
              <a:buAutoNum type="arabicPeriod"/>
            </a:pPr>
            <a:endParaRPr lang="my-MM" sz="1600" b="0" i="0" dirty="0">
              <a:solidFill>
                <a:srgbClr val="374151"/>
              </a:solidFill>
              <a:effectLst/>
              <a:latin typeface="Pyidaungsu" panose="020B0502040204020203" pitchFamily="34" charset="0"/>
              <a:cs typeface="Pyidaungsu" panose="020B0502040204020203" pitchFamily="34" charset="0"/>
            </a:endParaRPr>
          </a:p>
          <a:p>
            <a:pPr algn="l"/>
            <a:endParaRPr lang="en-US" sz="1600" b="0" i="0" dirty="0">
              <a:solidFill>
                <a:srgbClr val="374151"/>
              </a:solidFill>
              <a:effectLst/>
              <a:latin typeface="Pyidaungsu" panose="020B0502040204020203" pitchFamily="34" charset="0"/>
              <a:cs typeface="Pyidaungsu" panose="020B0502040204020203" pitchFamily="34" charset="0"/>
            </a:endParaRPr>
          </a:p>
          <a:p>
            <a:r>
              <a:rPr lang="my-MM" sz="1600" b="1" i="0" dirty="0">
                <a:solidFill>
                  <a:srgbClr val="374151"/>
                </a:solidFill>
                <a:effectLst/>
                <a:latin typeface="Pyidaungsu" panose="020B0502040204020203" pitchFamily="34" charset="0"/>
                <a:cs typeface="Pyidaungsu" panose="020B0502040204020203" pitchFamily="34" charset="0"/>
              </a:rPr>
              <a:t>၂။	တစ်ဖက်သတ်အယူအစွဲ -</a:t>
            </a:r>
            <a:r>
              <a:rPr lang="en-US" sz="1600" b="0" i="0" dirty="0">
                <a:solidFill>
                  <a:srgbClr val="374151"/>
                </a:solidFill>
                <a:effectLst/>
                <a:latin typeface="Pyidaungsu" panose="020B0502040204020203" pitchFamily="34" charset="0"/>
                <a:cs typeface="Pyidaungsu" panose="020B0502040204020203" pitchFamily="34" charset="0"/>
              </a:rPr>
              <a:t> </a:t>
            </a:r>
            <a:r>
              <a:rPr lang="my-MM" sz="1600" b="0" dirty="0">
                <a:solidFill>
                  <a:schemeClr val="tx2"/>
                </a:solidFill>
                <a:latin typeface="Pyidaungsu" panose="020B0502040204020203" pitchFamily="34" charset="0"/>
                <a:cs typeface="Pyidaungsu" panose="020B0502040204020203" pitchFamily="34" charset="0"/>
              </a:rPr>
              <a:t>ဘက်လိုက်မှုတွင် များသောအားဖြင့် သီးခြားအုပ်စုတစ်စုအပေါ် အလေးအနက်မထားဘဲ 	ယေဘုယျအားဖြင့်သာ ကောက်ချက်ချလိုက်သော ထင်မြင်ယုံကြည်ချက်များဖြစ်သည့် တစ်ဖက်သတ်အယူအစွဲများကို 	ကျင့်သုံးခြင်းများ ပါဝင်သည်။ လူများက ထိုတစ်ဖက်သတ်အယူအစွဲများအပေါ် အခြေပြု၍ လူပုဂ္ဂိုလ်များအကြောင်း 	အထင်သက်သက်ဖြင့် ယူဆချက်များ ပြုလိုက်သောအခါတွင် </a:t>
            </a:r>
            <a:r>
              <a:rPr lang="my-MM" sz="1600" b="0" i="0" dirty="0">
                <a:solidFill>
                  <a:srgbClr val="374151"/>
                </a:solidFill>
                <a:effectLst/>
                <a:latin typeface="Pyidaungsu" panose="020B0502040204020203" pitchFamily="34" charset="0"/>
                <a:cs typeface="Pyidaungsu" panose="020B0502040204020203" pitchFamily="34" charset="0"/>
              </a:rPr>
              <a:t>တစ်ဖက်သတ်အယူအစွဲများသည် ဘက်လိုက်သော 	သဘောထားနှင့် အပြုအမူများကိုဖြစ်ပေါ်စေနိုင်သည်။</a:t>
            </a:r>
            <a:endParaRPr lang="en-US" sz="1600" b="0" i="0" dirty="0">
              <a:solidFill>
                <a:srgbClr val="374151"/>
              </a:solidFill>
              <a:effectLst/>
              <a:latin typeface="Pyidaungsu" panose="020B0502040204020203" pitchFamily="34" charset="0"/>
              <a:cs typeface="Pyidaungsu" panose="020B0502040204020203" pitchFamily="34" charset="0"/>
            </a:endParaRPr>
          </a:p>
        </p:txBody>
      </p:sp>
      <p:sp>
        <p:nvSpPr>
          <p:cNvPr id="2" name="TextBox 1">
            <a:extLst>
              <a:ext uri="{FF2B5EF4-FFF2-40B4-BE49-F238E27FC236}">
                <a16:creationId xmlns:a16="http://schemas.microsoft.com/office/drawing/2014/main" id="{DF49C582-3363-60FD-053E-96042142CC0B}"/>
              </a:ext>
            </a:extLst>
          </p:cNvPr>
          <p:cNvSpPr txBox="1"/>
          <p:nvPr/>
        </p:nvSpPr>
        <p:spPr>
          <a:xfrm>
            <a:off x="3386604" y="2755500"/>
            <a:ext cx="7785100" cy="954107"/>
          </a:xfrm>
          <a:prstGeom prst="rect">
            <a:avLst/>
          </a:prstGeom>
          <a:solidFill>
            <a:schemeClr val="accent1">
              <a:lumMod val="20000"/>
              <a:lumOff val="80000"/>
            </a:schemeClr>
          </a:solidFill>
        </p:spPr>
        <p:txBody>
          <a:bodyPr wrap="square" rtlCol="0">
            <a:spAutoFit/>
          </a:bodyPr>
          <a:lstStyle/>
          <a:p>
            <a:r>
              <a:rPr lang="my-MM" sz="1400" dirty="0">
                <a:solidFill>
                  <a:srgbClr val="24292F"/>
                </a:solidFill>
                <a:latin typeface="Pyidaungsu" panose="020B0502040204020203" pitchFamily="34" charset="0"/>
                <a:cs typeface="Pyidaungsu" panose="020B0502040204020203" pitchFamily="34" charset="0"/>
              </a:rPr>
              <a:t>အကြောင်းရင်း သို့မဟုတ် အတွေ့အကြုံအစစ်ပေါ် အခြေမခံထားသည့် ပြည့်စုံမှုမရှိသော သတင်းအချက်အလက်/ တစ်ဖက်သတ် အယူအစွဲများပေါ် များသောအားဖြင့် အခြေခံသည့် လူတစ်ဦးချင်း သို့မဟုတ် အုပ်စုတစ်ခုအပေါ် ကြိုတင်မှန်းဆ သတ်မှတ်ထားသည့် ပုံသေကားကျ အမြင်များနှင့် သ‌ဘောထားများကို </a:t>
            </a:r>
            <a:r>
              <a:rPr lang="my-MM" sz="1400" b="1" i="1" dirty="0">
                <a:solidFill>
                  <a:srgbClr val="24292F"/>
                </a:solidFill>
                <a:latin typeface="Pyidaungsu" panose="020B0502040204020203" pitchFamily="34" charset="0"/>
                <a:cs typeface="Pyidaungsu" panose="020B0502040204020203" pitchFamily="34" charset="0"/>
              </a:rPr>
              <a:t>တစ်ဖက်သတ်အမြင်ဟု ရည်ညွှန်းခေါ်ဆိုပါသည်။</a:t>
            </a:r>
            <a:endParaRPr lang="en-US" sz="1400" b="1" i="1" dirty="0">
              <a:latin typeface="Pyidaungsu" panose="020B0502040204020203" pitchFamily="34" charset="0"/>
              <a:cs typeface="Pyidaungsu" panose="020B0502040204020203" pitchFamily="34" charset="0"/>
            </a:endParaRPr>
          </a:p>
        </p:txBody>
      </p:sp>
      <p:sp>
        <p:nvSpPr>
          <p:cNvPr id="7" name="TextBox 6">
            <a:extLst>
              <a:ext uri="{FF2B5EF4-FFF2-40B4-BE49-F238E27FC236}">
                <a16:creationId xmlns:a16="http://schemas.microsoft.com/office/drawing/2014/main" id="{BAFB4ECD-B52C-F164-7826-291CF6CD3DD5}"/>
              </a:ext>
            </a:extLst>
          </p:cNvPr>
          <p:cNvSpPr txBox="1"/>
          <p:nvPr/>
        </p:nvSpPr>
        <p:spPr>
          <a:xfrm>
            <a:off x="926494" y="5391059"/>
            <a:ext cx="8145699" cy="738664"/>
          </a:xfrm>
          <a:prstGeom prst="rect">
            <a:avLst/>
          </a:prstGeom>
          <a:solidFill>
            <a:schemeClr val="accent1">
              <a:lumMod val="20000"/>
              <a:lumOff val="80000"/>
            </a:schemeClr>
          </a:solidFill>
        </p:spPr>
        <p:txBody>
          <a:bodyPr wrap="square" rtlCol="0">
            <a:spAutoFit/>
          </a:bodyPr>
          <a:lstStyle/>
          <a:p>
            <a:r>
              <a:rPr lang="my-MM" sz="1400" b="0" i="0" dirty="0">
                <a:solidFill>
                  <a:srgbClr val="24292F"/>
                </a:solidFill>
                <a:effectLst/>
                <a:latin typeface="Pyidaungsu" panose="020B0502040204020203" pitchFamily="34" charset="0"/>
                <a:cs typeface="Pyidaungsu" panose="020B0502040204020203" pitchFamily="34" charset="0"/>
              </a:rPr>
              <a:t>လူမျိုး၊ လူမျိုးစု၊ ဂျန်ဒါ (ကျား-မရေးရာ)၊ ကိုးကွယ်သည့်ဘာသာ သို့မဟုတ် အခြားသော ဝိသေသများအပေါ် အခြေခံ၍ သီးခြားအုပ်စုတစ်စုကို ယေဘုယျအားဖြင့်သာ ယူဆ ကောက်ချက်ချလိုက်သည့် အယူအဆ သို့မဟုတ် အမြင်ကို </a:t>
            </a:r>
            <a:r>
              <a:rPr lang="my-MM" sz="1400" b="1" i="1" dirty="0">
                <a:solidFill>
                  <a:srgbClr val="24292F"/>
                </a:solidFill>
                <a:effectLst/>
                <a:latin typeface="Pyidaungsu" panose="020B0502040204020203" pitchFamily="34" charset="0"/>
                <a:cs typeface="Pyidaungsu" panose="020B0502040204020203" pitchFamily="34" charset="0"/>
              </a:rPr>
              <a:t>တစ်ဖက်သတ်အယူအစွဲဟု ရည်ညွှန်းခေါ်ဆိုပါသည်။</a:t>
            </a:r>
            <a:endParaRPr lang="en-US" sz="1400" b="1" i="1" dirty="0">
              <a:latin typeface="Pyidaungsu" panose="020B0502040204020203" pitchFamily="34" charset="0"/>
              <a:cs typeface="Pyidaungsu" panose="020B0502040204020203" pitchFamily="34" charset="0"/>
            </a:endParaRPr>
          </a:p>
        </p:txBody>
      </p:sp>
      <p:sp>
        <p:nvSpPr>
          <p:cNvPr id="10" name="Arrow: Curved Right 9">
            <a:extLst>
              <a:ext uri="{FF2B5EF4-FFF2-40B4-BE49-F238E27FC236}">
                <a16:creationId xmlns:a16="http://schemas.microsoft.com/office/drawing/2014/main" id="{17CE58FA-EFEA-16A3-D2DF-3BDC9DD3F5FF}"/>
              </a:ext>
            </a:extLst>
          </p:cNvPr>
          <p:cNvSpPr/>
          <p:nvPr/>
        </p:nvSpPr>
        <p:spPr>
          <a:xfrm>
            <a:off x="514586" y="1865091"/>
            <a:ext cx="644128" cy="130110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Right 10">
            <a:extLst>
              <a:ext uri="{FF2B5EF4-FFF2-40B4-BE49-F238E27FC236}">
                <a16:creationId xmlns:a16="http://schemas.microsoft.com/office/drawing/2014/main" id="{3630B620-0304-DF82-C6BE-366830487A0D}"/>
              </a:ext>
            </a:extLst>
          </p:cNvPr>
          <p:cNvSpPr/>
          <p:nvPr/>
        </p:nvSpPr>
        <p:spPr>
          <a:xfrm>
            <a:off x="1192864" y="2881665"/>
            <a:ext cx="2007220"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urved Right 11">
            <a:extLst>
              <a:ext uri="{FF2B5EF4-FFF2-40B4-BE49-F238E27FC236}">
                <a16:creationId xmlns:a16="http://schemas.microsoft.com/office/drawing/2014/main" id="{9ABBF32A-94F8-7E6E-E622-E33982F07D0E}"/>
              </a:ext>
            </a:extLst>
          </p:cNvPr>
          <p:cNvSpPr/>
          <p:nvPr/>
        </p:nvSpPr>
        <p:spPr>
          <a:xfrm flipH="1">
            <a:off x="10907342" y="4365939"/>
            <a:ext cx="541975" cy="134191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Right 12">
            <a:extLst>
              <a:ext uri="{FF2B5EF4-FFF2-40B4-BE49-F238E27FC236}">
                <a16:creationId xmlns:a16="http://schemas.microsoft.com/office/drawing/2014/main" id="{237EC1EC-E21B-051A-BEFF-6508C69BDFD9}"/>
              </a:ext>
            </a:extLst>
          </p:cNvPr>
          <p:cNvSpPr/>
          <p:nvPr/>
        </p:nvSpPr>
        <p:spPr>
          <a:xfrm flipH="1">
            <a:off x="9207669" y="5449615"/>
            <a:ext cx="1650378"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4709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Autofit/>
          </a:bodyPr>
          <a:lstStyle/>
          <a:p>
            <a:r>
              <a:rPr lang="my-MM" sz="2200" dirty="0">
                <a:latin typeface="Pyidaungsu" panose="020B0502040204020203" pitchFamily="34" charset="0"/>
                <a:cs typeface="Pyidaungsu" panose="020B0502040204020203" pitchFamily="34" charset="0"/>
              </a:rPr>
              <a:t>ဘက်လိုက်မှုရှိသော ပြောဆိုဆက်ဆံမှု သို့မဟုတ် အပြုအမူ၏ အဓိက အင်္ဂါရပ်များမှာ မည်သည်တို့ဖြစ်ကြသနည်း။ (အဆက်)</a:t>
            </a:r>
            <a:endParaRPr lang="en-US" sz="2200" dirty="0"/>
          </a:p>
        </p:txBody>
      </p:sp>
      <p:sp>
        <p:nvSpPr>
          <p:cNvPr id="6" name="Text Placeholder 5"/>
          <p:cNvSpPr>
            <a:spLocks noGrp="1"/>
          </p:cNvSpPr>
          <p:nvPr>
            <p:ph type="body" sz="quarter" idx="16"/>
          </p:nvPr>
        </p:nvSpPr>
        <p:spPr>
          <a:xfrm>
            <a:off x="277188" y="932621"/>
            <a:ext cx="11350193" cy="5120449"/>
          </a:xfrm>
        </p:spPr>
        <p:txBody>
          <a:bodyPr>
            <a:normAutofit/>
          </a:bodyPr>
          <a:lstStyle/>
          <a:p>
            <a:pPr algn="l">
              <a:lnSpc>
                <a:spcPct val="100000"/>
              </a:lnSpc>
            </a:pPr>
            <a:endParaRPr lang="en-US" sz="2000" b="1" i="0" dirty="0">
              <a:solidFill>
                <a:srgbClr val="374151"/>
              </a:solidFill>
              <a:effectLst/>
              <a:latin typeface="Pyidaungsu" panose="020B0502040204020203" pitchFamily="34" charset="0"/>
              <a:cs typeface="Pyidaungsu" panose="020B0502040204020203" pitchFamily="34" charset="0"/>
            </a:endParaRPr>
          </a:p>
          <a:p>
            <a:pPr algn="l">
              <a:lnSpc>
                <a:spcPct val="100000"/>
              </a:lnSpc>
            </a:pPr>
            <a:r>
              <a:rPr lang="my-MM" sz="2000" b="1" i="0" dirty="0">
                <a:solidFill>
                  <a:schemeClr val="tx1"/>
                </a:solidFill>
                <a:effectLst/>
                <a:latin typeface="Pyidaungsu" panose="020B0502040204020203" pitchFamily="34" charset="0"/>
                <a:cs typeface="Pyidaungsu" panose="020B0502040204020203" pitchFamily="34" charset="0"/>
              </a:rPr>
              <a:t>၃။	ခွဲခြားဆက်ဆံသော မတရားသော ပြုမူဆက်ဆံပုံ -</a:t>
            </a:r>
            <a:r>
              <a:rPr lang="en-US" sz="2000" b="0" i="0" dirty="0">
                <a:solidFill>
                  <a:schemeClr val="tx1"/>
                </a:solidFill>
                <a:effectLst/>
                <a:latin typeface="Pyidaungsu" panose="020B0502040204020203" pitchFamily="34" charset="0"/>
                <a:cs typeface="Pyidaungsu" panose="020B0502040204020203" pitchFamily="34" charset="0"/>
              </a:rPr>
              <a:t> </a:t>
            </a:r>
            <a:r>
              <a:rPr lang="my-MM" sz="2000" b="0" i="0" dirty="0">
                <a:solidFill>
                  <a:schemeClr val="tx1"/>
                </a:solidFill>
                <a:effectLst/>
                <a:latin typeface="Pyidaungsu" panose="020B0502040204020203" pitchFamily="34" charset="0"/>
                <a:cs typeface="Pyidaungsu" panose="020B0502040204020203" pitchFamily="34" charset="0"/>
              </a:rPr>
              <a:t>ဘက်လိုက်မှုသည် လူပုဂ္ဂိုလ်များ/ အုပ်စုများကို 	မမျှမတဆက်ဆံသည့် ခွဲခြားဆက်ဆံသော အပြုအမူ သို့မဟုတ် ၄င်းတို့ခံယူထားသော ဝိသေသများကြောင့် 	အခွင့်အလမ်းများ၊ အခွင့်အရေးများ သို့မဟုတ် အထူးအခွင့်အရေးများ</a:t>
            </a:r>
            <a:r>
              <a:rPr lang="my-MM" sz="2000" b="0" dirty="0">
                <a:solidFill>
                  <a:schemeClr val="tx1"/>
                </a:solidFill>
                <a:latin typeface="Pyidaungsu" panose="020B0502040204020203" pitchFamily="34" charset="0"/>
                <a:cs typeface="Pyidaungsu" panose="020B0502040204020203" pitchFamily="34" charset="0"/>
              </a:rPr>
              <a:t>ပေးရန် ငြင်းဆန်ခြင်းကို 	ပေါ်ပေါက်လာစေနိုင်သည်။</a:t>
            </a:r>
          </a:p>
          <a:p>
            <a:pPr algn="l">
              <a:lnSpc>
                <a:spcPct val="100000"/>
              </a:lnSpc>
            </a:pPr>
            <a:endParaRPr lang="my-MM" sz="2000" b="0" dirty="0">
              <a:solidFill>
                <a:schemeClr val="tx1"/>
              </a:solidFill>
              <a:latin typeface="Pyidaungsu" panose="020B0502040204020203" pitchFamily="34" charset="0"/>
              <a:cs typeface="Pyidaungsu" panose="020B0502040204020203" pitchFamily="34" charset="0"/>
            </a:endParaRPr>
          </a:p>
          <a:p>
            <a:pPr>
              <a:lnSpc>
                <a:spcPct val="100000"/>
              </a:lnSpc>
            </a:pPr>
            <a:r>
              <a:rPr lang="my-MM" sz="2000" b="1" i="0" dirty="0">
                <a:solidFill>
                  <a:schemeClr val="tx1"/>
                </a:solidFill>
                <a:effectLst/>
                <a:latin typeface="Pyidaungsu" panose="020B0502040204020203" pitchFamily="34" charset="0"/>
                <a:cs typeface="Pyidaungsu" panose="020B0502040204020203" pitchFamily="34" charset="0"/>
              </a:rPr>
              <a:t>၄။	အုပ်စုတွင်း မျက်နှာသာပေးဘက်လိုက်မှု -</a:t>
            </a:r>
            <a:r>
              <a:rPr lang="en-US" sz="2000" b="0" i="0" dirty="0">
                <a:solidFill>
                  <a:schemeClr val="tx1"/>
                </a:solidFill>
                <a:effectLst/>
                <a:latin typeface="Pyidaungsu" panose="020B0502040204020203" pitchFamily="34" charset="0"/>
                <a:cs typeface="Pyidaungsu" panose="020B0502040204020203" pitchFamily="34" charset="0"/>
              </a:rPr>
              <a:t> </a:t>
            </a:r>
            <a:r>
              <a:rPr lang="my-MM" sz="2000" b="0" i="0" dirty="0">
                <a:solidFill>
                  <a:schemeClr val="tx1"/>
                </a:solidFill>
                <a:effectLst/>
                <a:latin typeface="Pyidaungsu" panose="020B0502040204020203" pitchFamily="34" charset="0"/>
                <a:cs typeface="Pyidaungsu" panose="020B0502040204020203" pitchFamily="34" charset="0"/>
              </a:rPr>
              <a:t>ဘက်လိုက်မှုတွင် </a:t>
            </a:r>
            <a:r>
              <a:rPr lang="my-MM" sz="2000" b="0" dirty="0">
                <a:solidFill>
                  <a:schemeClr val="tx1"/>
                </a:solidFill>
                <a:latin typeface="Pyidaungsu" panose="020B0502040204020203" pitchFamily="34" charset="0"/>
                <a:cs typeface="Pyidaungsu" panose="020B0502040204020203" pitchFamily="34" charset="0"/>
              </a:rPr>
              <a:t>အခြားအုပ်စုများ (ပြင်ပအုပ်စုများ)ကို 	တစ်ဖက်သတ်အမြင် သို့မဟုတ် ရန်လိုမှုများ ပြသသော်လည်း မိမိကိုယ်ပိုင်အုပ်စု (အုပ်စုတွင်း)ကိုမူ 	မျက်နှာသာပေးဘက်လိုက်ခြင်းများ </a:t>
            </a:r>
            <a:r>
              <a:rPr lang="my-MM" sz="2000" b="0" i="0" dirty="0">
                <a:solidFill>
                  <a:schemeClr val="tx1"/>
                </a:solidFill>
                <a:effectLst/>
                <a:latin typeface="Pyidaungsu" panose="020B0502040204020203" pitchFamily="34" charset="0"/>
                <a:cs typeface="Pyidaungsu" panose="020B0502040204020203" pitchFamily="34" charset="0"/>
              </a:rPr>
              <a:t>ပါဝင်နိုင်သည်။</a:t>
            </a:r>
            <a:r>
              <a:rPr lang="en-US" sz="2000" b="0" i="0" dirty="0">
                <a:solidFill>
                  <a:schemeClr val="tx1"/>
                </a:solidFill>
                <a:effectLst/>
                <a:latin typeface="Pyidaungsu" panose="020B0502040204020203" pitchFamily="34" charset="0"/>
                <a:cs typeface="Pyidaungsu" panose="020B0502040204020203" pitchFamily="34" charset="0"/>
              </a:rPr>
              <a:t> </a:t>
            </a:r>
            <a:r>
              <a:rPr lang="my-MM" sz="2000" b="0" i="0" dirty="0">
                <a:solidFill>
                  <a:schemeClr val="tx1"/>
                </a:solidFill>
                <a:effectLst/>
                <a:latin typeface="Pyidaungsu" panose="020B0502040204020203" pitchFamily="34" charset="0"/>
                <a:cs typeface="Pyidaungsu" panose="020B0502040204020203" pitchFamily="34" charset="0"/>
              </a:rPr>
              <a:t>အုပ်စုတွင်း မျက်နှာသာပေးဘက်လိုက်မှုသည် 	ဖယ်ကြဉ်မှုနှင့် မမျှတမှုအသိတို့ကို ဖြစ်ပေါ်စေနိုင်သည်။ </a:t>
            </a:r>
            <a:endParaRPr lang="en-US" sz="2000" b="0" i="0" dirty="0">
              <a:solidFill>
                <a:schemeClr val="tx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4155877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51609"/>
            <a:ext cx="11633574" cy="455408"/>
          </a:xfrm>
        </p:spPr>
        <p:txBody>
          <a:bodyPr>
            <a:normAutofit/>
          </a:bodyPr>
          <a:lstStyle/>
          <a:p>
            <a:r>
              <a:rPr lang="my-MM" dirty="0">
                <a:latin typeface="Pyidaungsu" panose="020B0502040204020203" pitchFamily="34" charset="0"/>
                <a:cs typeface="Pyidaungsu" panose="020B0502040204020203" pitchFamily="34" charset="0"/>
              </a:rPr>
              <a:t>ခွဲခြားဆက်ဆံမှု၏ ရည်ညွှန်းဖော်ပြချက်နှင့် ပုံစံအမျိုးမျိုး</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566670" y="1136481"/>
            <a:ext cx="11060711" cy="4862177"/>
          </a:xfrm>
        </p:spPr>
        <p:txBody>
          <a:bodyPr>
            <a:normAutofit fontScale="92500" lnSpcReduction="10000"/>
          </a:bodyPr>
          <a:lstStyle/>
          <a:p>
            <a:pPr algn="l">
              <a:lnSpc>
                <a:spcPct val="110000"/>
              </a:lnSpc>
            </a:pPr>
            <a:r>
              <a:rPr lang="my-MM" sz="2000" i="1" dirty="0">
                <a:solidFill>
                  <a:srgbClr val="374151"/>
                </a:solidFill>
                <a:latin typeface="Pyidaungsu" panose="020B0502040204020203" pitchFamily="34" charset="0"/>
                <a:cs typeface="Pyidaungsu" panose="020B0502040204020203" pitchFamily="34" charset="0"/>
              </a:rPr>
              <a:t>အဓိပ္ပာယ်ဖွင့်ဆိုချက် -</a:t>
            </a:r>
            <a:endParaRPr lang="en-US" sz="2000" i="1" dirty="0">
              <a:solidFill>
                <a:srgbClr val="374151"/>
              </a:solidFill>
              <a:latin typeface="Pyidaungsu" panose="020B0502040204020203" pitchFamily="34" charset="0"/>
              <a:cs typeface="Pyidaungsu" panose="020B0502040204020203" pitchFamily="34" charset="0"/>
            </a:endParaRPr>
          </a:p>
          <a:p>
            <a:pPr>
              <a:lnSpc>
                <a:spcPct val="110000"/>
              </a:lnSpc>
            </a:pPr>
            <a:r>
              <a:rPr lang="my-MM" sz="2000" b="0" dirty="0">
                <a:solidFill>
                  <a:srgbClr val="374151"/>
                </a:solidFill>
                <a:latin typeface="Pyidaungsu" panose="020B0502040204020203" pitchFamily="34" charset="0"/>
                <a:cs typeface="Pyidaungsu" panose="020B0502040204020203" pitchFamily="34" charset="0"/>
              </a:rPr>
              <a:t>ဥရောပကောင်စီ</a:t>
            </a:r>
            <a:r>
              <a:rPr lang="en-US" sz="2000" b="0" dirty="0">
                <a:solidFill>
                  <a:srgbClr val="374151"/>
                </a:solidFill>
                <a:latin typeface="Pyidaungsu" panose="020B0502040204020203" pitchFamily="34" charset="0"/>
                <a:cs typeface="Pyidaungsu" panose="020B0502040204020203" pitchFamily="34" charset="0"/>
              </a:rPr>
              <a:t> </a:t>
            </a:r>
            <a:r>
              <a:rPr lang="my-MM" sz="2000" b="0" dirty="0">
                <a:solidFill>
                  <a:srgbClr val="374151"/>
                </a:solidFill>
                <a:latin typeface="Pyidaungsu" panose="020B0502040204020203" pitchFamily="34" charset="0"/>
                <a:cs typeface="Pyidaungsu" panose="020B0502040204020203" pitchFamily="34" charset="0"/>
              </a:rPr>
              <a:t>(</a:t>
            </a:r>
            <a:r>
              <a:rPr lang="en-US" sz="2000" b="0" dirty="0">
                <a:solidFill>
                  <a:srgbClr val="374151"/>
                </a:solidFill>
                <a:latin typeface="Pyidaungsu" panose="020B0502040204020203" pitchFamily="34" charset="0"/>
                <a:cs typeface="Pyidaungsu" panose="020B0502040204020203" pitchFamily="34" charset="0"/>
              </a:rPr>
              <a:t>Council of Europe</a:t>
            </a:r>
            <a:r>
              <a:rPr lang="my-MM" sz="2000" b="0" dirty="0">
                <a:solidFill>
                  <a:srgbClr val="374151"/>
                </a:solidFill>
                <a:latin typeface="Pyidaungsu" panose="020B0502040204020203" pitchFamily="34" charset="0"/>
                <a:cs typeface="Pyidaungsu" panose="020B0502040204020203" pitchFamily="34" charset="0"/>
              </a:rPr>
              <a:t>)၏ အဆိုအရ လူပုဂ္ဂိုလ်တစ်ဦးဦးကို ၄င်း၏ နိုင်ငံသားဖြစ်မှု၊ လူမျိုး၊ အဆင့်အတန်း၊ ဂျန်ဒါ (ကျား-မရေးရာ)၊ ဘာသာစကား၊ ကိုးကွယ်ရာဘာသာ၊ မသန်စွမ်းမှု၊ လိင်တိမ်းညွတ်မှုစသည့် ဝိသေသတစ်စုံတစ်ရာကြောင့် ဆိုးရွားစွာဖြစ်စေ၊ တရားမျှတမှုကင်းမဲ့စွာဖြစ်စေ ဆက်ဆံခြင်းကို</a:t>
            </a:r>
            <a:r>
              <a:rPr lang="en-US" sz="2000" b="0" dirty="0">
                <a:solidFill>
                  <a:srgbClr val="374151"/>
                </a:solidFill>
                <a:latin typeface="Pyidaungsu" panose="020B0502040204020203" pitchFamily="34" charset="0"/>
                <a:cs typeface="Pyidaungsu" panose="020B0502040204020203" pitchFamily="34" charset="0"/>
              </a:rPr>
              <a:t> </a:t>
            </a:r>
            <a:r>
              <a:rPr lang="my-MM" sz="2000" i="1" dirty="0">
                <a:solidFill>
                  <a:srgbClr val="374151"/>
                </a:solidFill>
                <a:latin typeface="Pyidaungsu" panose="020B0502040204020203" pitchFamily="34" charset="0"/>
                <a:cs typeface="Pyidaungsu" panose="020B0502040204020203" pitchFamily="34" charset="0"/>
              </a:rPr>
              <a:t>ခွဲခြားဆက်ဆံမှု </a:t>
            </a:r>
            <a:r>
              <a:rPr lang="my-MM" sz="2000" b="0" dirty="0">
                <a:solidFill>
                  <a:srgbClr val="374151"/>
                </a:solidFill>
                <a:latin typeface="Pyidaungsu" panose="020B0502040204020203" pitchFamily="34" charset="0"/>
                <a:cs typeface="Pyidaungsu" panose="020B0502040204020203" pitchFamily="34" charset="0"/>
                <a:sym typeface="Century Gothic"/>
              </a:rPr>
              <a:t>ဟုခေါ်ပါသည်။</a:t>
            </a:r>
            <a:r>
              <a:rPr lang="en-US" sz="2000" b="0" dirty="0">
                <a:solidFill>
                  <a:srgbClr val="374151"/>
                </a:solidFill>
                <a:latin typeface="Pyidaungsu" panose="020B0502040204020203" pitchFamily="34" charset="0"/>
                <a:cs typeface="Pyidaungsu" panose="020B0502040204020203" pitchFamily="34" charset="0"/>
                <a:sym typeface="Century Gothic"/>
              </a:rPr>
              <a:t> (Council of Europe)</a:t>
            </a:r>
          </a:p>
          <a:p>
            <a:pPr algn="l">
              <a:lnSpc>
                <a:spcPct val="110000"/>
              </a:lnSpc>
            </a:pPr>
            <a:endParaRPr lang="en-US" sz="2000" b="0" dirty="0">
              <a:solidFill>
                <a:srgbClr val="374151"/>
              </a:solidFill>
              <a:latin typeface="Pyidaungsu" panose="020B0502040204020203" pitchFamily="34" charset="0"/>
              <a:cs typeface="Pyidaungsu" panose="020B0502040204020203" pitchFamily="34" charset="0"/>
              <a:sym typeface="Century Gothic"/>
            </a:endParaRPr>
          </a:p>
          <a:p>
            <a:pPr>
              <a:lnSpc>
                <a:spcPct val="110000"/>
              </a:lnSpc>
              <a:spcBef>
                <a:spcPts val="600"/>
              </a:spcBef>
            </a:pPr>
            <a:r>
              <a:rPr lang="my-MM" sz="2000" i="1" dirty="0">
                <a:solidFill>
                  <a:srgbClr val="374151"/>
                </a:solidFill>
                <a:latin typeface="Pyidaungsu" panose="020B0502040204020203" pitchFamily="34" charset="0"/>
                <a:cs typeface="Pyidaungsu" panose="020B0502040204020203" pitchFamily="34" charset="0"/>
              </a:rPr>
              <a:t>ပုံစံနှစ်မျိုး -</a:t>
            </a:r>
            <a:endParaRPr lang="en-US" sz="2000" b="0" dirty="0">
              <a:solidFill>
                <a:srgbClr val="374151"/>
              </a:solidFill>
              <a:latin typeface="Pyidaungsu" panose="020B0502040204020203" pitchFamily="34" charset="0"/>
              <a:cs typeface="Pyidaungsu" panose="020B0502040204020203" pitchFamily="34" charset="0"/>
              <a:sym typeface="Century Gothic"/>
            </a:endParaRPr>
          </a:p>
          <a:p>
            <a:pPr marL="342900" indent="-342900">
              <a:lnSpc>
                <a:spcPct val="110000"/>
              </a:lnSpc>
              <a:spcBef>
                <a:spcPts val="600"/>
              </a:spcBef>
              <a:buClr>
                <a:srgbClr val="000000"/>
              </a:buClr>
              <a:buSzPts val="2400"/>
              <a:buFont typeface="Arial"/>
              <a:buChar char="•"/>
            </a:pPr>
            <a:r>
              <a:rPr lang="my-MM" sz="2000" b="0" i="1" u="sng" dirty="0">
                <a:solidFill>
                  <a:srgbClr val="374151"/>
                </a:solidFill>
                <a:latin typeface="Pyidaungsu" panose="020B0502040204020203" pitchFamily="34" charset="0"/>
                <a:cs typeface="Pyidaungsu" panose="020B0502040204020203" pitchFamily="34" charset="0"/>
                <a:sym typeface="Century Gothic"/>
              </a:rPr>
              <a:t>တိုက်ရိုက်ခွဲခြားဆက်ဆံမှု</a:t>
            </a:r>
            <a:r>
              <a:rPr lang="en-US" sz="2000" b="0" i="1" u="sng" dirty="0">
                <a:solidFill>
                  <a:srgbClr val="374151"/>
                </a:solidFill>
                <a:latin typeface="Pyidaungsu" panose="020B0502040204020203" pitchFamily="34" charset="0"/>
                <a:cs typeface="Pyidaungsu" panose="020B0502040204020203" pitchFamily="34" charset="0"/>
                <a:sym typeface="Century Gothic"/>
              </a:rPr>
              <a:t> </a:t>
            </a:r>
            <a:r>
              <a:rPr lang="en-US" sz="2000" b="0" dirty="0">
                <a:solidFill>
                  <a:srgbClr val="374151"/>
                </a:solidFill>
                <a:latin typeface="Pyidaungsu" panose="020B0502040204020203" pitchFamily="34" charset="0"/>
                <a:cs typeface="Pyidaungsu" panose="020B0502040204020203" pitchFamily="34" charset="0"/>
                <a:sym typeface="Century Gothic"/>
              </a:rPr>
              <a:t>–</a:t>
            </a:r>
            <a:r>
              <a:rPr lang="my-MM" sz="2000" b="0" dirty="0">
                <a:solidFill>
                  <a:srgbClr val="374151"/>
                </a:solidFill>
                <a:latin typeface="Pyidaungsu" panose="020B0502040204020203" pitchFamily="34" charset="0"/>
                <a:cs typeface="Pyidaungsu" panose="020B0502040204020203" pitchFamily="34" charset="0"/>
                <a:sym typeface="Century Gothic"/>
              </a:rPr>
              <a:t> အခြေအနေတစ်မျိုးတည်းအောက်တွင် အခြားသူများကို ဆက်ဆံပုံနှင့်မတူ တစ်စုံတစ်ဦးကို ပိုမိုနှိမ့်ချခြင်း၊ ပိုမိုဆိုးရွားစွာ ဆက်ဆံခြင်း</a:t>
            </a:r>
            <a:endParaRPr lang="en-US" sz="2000" b="0" dirty="0">
              <a:solidFill>
                <a:srgbClr val="374151"/>
              </a:solidFill>
              <a:latin typeface="Pyidaungsu" panose="020B0502040204020203" pitchFamily="34" charset="0"/>
              <a:cs typeface="Pyidaungsu" panose="020B0502040204020203" pitchFamily="34" charset="0"/>
              <a:sym typeface="Arial"/>
            </a:endParaRPr>
          </a:p>
          <a:p>
            <a:pPr marL="342900" marR="0" lvl="0" indent="-190500" algn="l" rtl="0">
              <a:lnSpc>
                <a:spcPct val="110000"/>
              </a:lnSpc>
              <a:spcBef>
                <a:spcPts val="0"/>
              </a:spcBef>
              <a:spcAft>
                <a:spcPts val="0"/>
              </a:spcAft>
              <a:buClr>
                <a:srgbClr val="000000"/>
              </a:buClr>
              <a:buSzPts val="2400"/>
              <a:buFont typeface="Arial"/>
              <a:buNone/>
            </a:pPr>
            <a:endParaRPr lang="en-US" sz="2000" b="0" dirty="0">
              <a:solidFill>
                <a:srgbClr val="374151"/>
              </a:solidFill>
              <a:latin typeface="Pyidaungsu" panose="020B0502040204020203" pitchFamily="34" charset="0"/>
              <a:cs typeface="Pyidaungsu" panose="020B0502040204020203" pitchFamily="34" charset="0"/>
              <a:sym typeface="Century Gothic"/>
            </a:endParaRPr>
          </a:p>
          <a:p>
            <a:pPr marL="342900" indent="-342900">
              <a:lnSpc>
                <a:spcPct val="110000"/>
              </a:lnSpc>
              <a:spcBef>
                <a:spcPts val="0"/>
              </a:spcBef>
              <a:buClr>
                <a:srgbClr val="000000"/>
              </a:buClr>
              <a:buSzPts val="2400"/>
              <a:buFont typeface="Arial"/>
              <a:buChar char="•"/>
            </a:pPr>
            <a:r>
              <a:rPr lang="my-MM" sz="2000" b="0" i="1" u="sng" dirty="0">
                <a:solidFill>
                  <a:srgbClr val="374151"/>
                </a:solidFill>
                <a:latin typeface="Pyidaungsu" panose="020B0502040204020203" pitchFamily="34" charset="0"/>
                <a:cs typeface="Pyidaungsu" panose="020B0502040204020203" pitchFamily="34" charset="0"/>
                <a:sym typeface="Century Gothic"/>
              </a:rPr>
              <a:t>သွယ်ဝိုက်ခွဲခြားဆက်ဆံမှု </a:t>
            </a:r>
            <a:r>
              <a:rPr lang="en-US" sz="2000" b="0" dirty="0">
                <a:solidFill>
                  <a:srgbClr val="374151"/>
                </a:solidFill>
                <a:latin typeface="Pyidaungsu" panose="020B0502040204020203" pitchFamily="34" charset="0"/>
                <a:cs typeface="Pyidaungsu" panose="020B0502040204020203" pitchFamily="34" charset="0"/>
                <a:sym typeface="Century Gothic"/>
              </a:rPr>
              <a:t>– </a:t>
            </a:r>
            <a:r>
              <a:rPr lang="my-MM" sz="2000" b="0" dirty="0">
                <a:solidFill>
                  <a:srgbClr val="374151"/>
                </a:solidFill>
                <a:latin typeface="Pyidaungsu" panose="020B0502040204020203" pitchFamily="34" charset="0"/>
                <a:cs typeface="Pyidaungsu" panose="020B0502040204020203" pitchFamily="34" charset="0"/>
                <a:sym typeface="Century Gothic"/>
              </a:rPr>
              <a:t>အဖွဲ့/အုပ်စု တစ်ရပ်လုံး တစ်ညီတည်း လိုက်နာစရာ ပြဋ္ဌာန်းချက်၊ စံသတ်မှတ်ချက်၊ လုပ်ထုံးလုပ်နည်း တစ်ခုခု သတ်မှတ်ထားရှိလိုက်သည့်အခါ ဝိသေသတစ်စုံတစ်ရာရှိသူအဖို့ မမျှမတသက်ရောက်မှု၊ နစ်နာမှု တစ်စုံတစ်ရာဖြစ်သွားစေခြင်း</a:t>
            </a:r>
            <a:r>
              <a:rPr lang="my-MM" sz="2000" b="0" dirty="0">
                <a:latin typeface="Pyidaungsu" panose="020B0502040204020203" pitchFamily="34" charset="0"/>
                <a:cs typeface="Pyidaungsu" panose="020B0502040204020203" pitchFamily="34" charset="0"/>
                <a:sym typeface="Century Gothic"/>
              </a:rPr>
              <a:t>ဖြစ်သည်။ </a:t>
            </a:r>
            <a:r>
              <a:rPr lang="my-MM" sz="2000" b="0" dirty="0">
                <a:solidFill>
                  <a:srgbClr val="374151"/>
                </a:solidFill>
                <a:latin typeface="Pyidaungsu" panose="020B0502040204020203" pitchFamily="34" charset="0"/>
                <a:cs typeface="Pyidaungsu" panose="020B0502040204020203" pitchFamily="34" charset="0"/>
                <a:sym typeface="Century Gothic"/>
              </a:rPr>
              <a:t>ဥပမာ - ကျောင်းတူညီဝတ်စုံဝတ်ရသည့်အချိန် ဦးခေါင်းတွင် မည်သည့်အရာမျှ မဝတ်ရဟု သတ်မှတ်ခြင်းကြောင့် မူဆလင်မိန်းကလေးများ၊ ဂျူးဘာသာဝင် ယောက်ျားလေးများ နစ်နာရခြင်းမျိုးဖြစ်ပါသည်။ </a:t>
            </a:r>
            <a:endParaRPr lang="en-US" b="1"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862281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ဘက်လိုက်မှုနှင့် ခွဲခြားဆက်ဆံမှုကြား ကွဲပြားမှုမှာ အဘယ်နည်း။</a:t>
            </a:r>
            <a:r>
              <a:rPr lang="en-US" dirty="0">
                <a:latin typeface="Pyidaungsu" panose="020B0502040204020203" pitchFamily="34" charset="0"/>
                <a:cs typeface="Pyidaungsu" panose="020B0502040204020203" pitchFamily="34" charset="0"/>
              </a:rPr>
              <a:t> </a:t>
            </a:r>
          </a:p>
        </p:txBody>
      </p:sp>
      <p:sp>
        <p:nvSpPr>
          <p:cNvPr id="6" name="Text Placeholder 5"/>
          <p:cNvSpPr>
            <a:spLocks noGrp="1"/>
          </p:cNvSpPr>
          <p:nvPr>
            <p:ph type="body" sz="quarter" idx="16"/>
          </p:nvPr>
        </p:nvSpPr>
        <p:spPr>
          <a:xfrm>
            <a:off x="277188" y="1226634"/>
            <a:ext cx="11350193" cy="4862177"/>
          </a:xfrm>
        </p:spPr>
        <p:txBody>
          <a:bodyPr>
            <a:normAutofit/>
          </a:bodyPr>
          <a:lstStyle/>
          <a:p>
            <a:pPr algn="l"/>
            <a:endParaRPr lang="en-US" b="0" dirty="0">
              <a:solidFill>
                <a:srgbClr val="374151"/>
              </a:solidFill>
              <a:latin typeface="Pyidaungsu" panose="020B0502040204020203" pitchFamily="34" charset="0"/>
              <a:cs typeface="Pyidaungsu" panose="020B0502040204020203" pitchFamily="34" charset="0"/>
              <a:sym typeface="Century Gothic"/>
            </a:endParaRPr>
          </a:p>
          <a:p>
            <a:pPr marL="342900" indent="-342900">
              <a:buFont typeface="Arial" panose="020B0604020202020204" pitchFamily="34" charset="0"/>
              <a:buChar char="•"/>
            </a:pPr>
            <a:r>
              <a:rPr lang="my-MM" b="0" i="0" dirty="0">
                <a:solidFill>
                  <a:srgbClr val="24292F"/>
                </a:solidFill>
                <a:effectLst/>
                <a:latin typeface="Pyidaungsu" panose="020B0502040204020203" pitchFamily="34" charset="0"/>
                <a:cs typeface="Pyidaungsu" panose="020B0502040204020203" pitchFamily="34" charset="0"/>
              </a:rPr>
              <a:t>ဘက်လိုက်မှုဆိုသည်မှာ </a:t>
            </a:r>
            <a:r>
              <a:rPr lang="my-MM" b="0" dirty="0">
                <a:solidFill>
                  <a:srgbClr val="24292F"/>
                </a:solidFill>
                <a:latin typeface="Pyidaungsu" panose="020B0502040204020203" pitchFamily="34" charset="0"/>
                <a:cs typeface="Pyidaungsu" panose="020B0502040204020203" pitchFamily="34" charset="0"/>
              </a:rPr>
              <a:t>သီးခြား လူပုဂ္ဂိုလ်၊ အုပ်စု၊ သို့မဟုတ် ပစ္စည်းတစ်ခုအပေါ် နှစ်သက်သည့် သို့မဟုတ် ဆန့်ကျင်သည့် </a:t>
            </a:r>
            <a:r>
              <a:rPr lang="my-MM" i="1" dirty="0">
                <a:solidFill>
                  <a:srgbClr val="24292F"/>
                </a:solidFill>
                <a:latin typeface="Pyidaungsu" panose="020B0502040204020203" pitchFamily="34" charset="0"/>
                <a:cs typeface="Pyidaungsu" panose="020B0502040204020203" pitchFamily="34" charset="0"/>
              </a:rPr>
              <a:t>တိမ်းညွတ်မှု သို့မဟုတ် မျက်နှာသာပေးဘက်လိုက်မှု </a:t>
            </a:r>
            <a:r>
              <a:rPr lang="my-MM" b="0" dirty="0">
                <a:solidFill>
                  <a:srgbClr val="24292F"/>
                </a:solidFill>
                <a:latin typeface="Pyidaungsu" panose="020B0502040204020203" pitchFamily="34" charset="0"/>
                <a:cs typeface="Pyidaungsu" panose="020B0502040204020203" pitchFamily="34" charset="0"/>
              </a:rPr>
              <a:t>ကို ရည်ညွှန်းပါသည်။ ၄င်းသည် သတိပြုမိ၍ဖြစ်စေ သတိမမူ၍ဖြစ်စေ ဖြစ်ပေါ်နိုင်ပြီး ခွဲခြားဆက်ဆံသည့် အပြုအမူများ သေချာပေါက် မဖြစ်ပေါ်လာခြင်းလည်းဖြစ်နိုင်သည်။</a:t>
            </a:r>
            <a:endParaRPr lang="en-US" dirty="0">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endParaRPr lang="en-US" b="0" i="0" dirty="0">
              <a:solidFill>
                <a:srgbClr val="24292F"/>
              </a:solidFill>
              <a:effectLst/>
              <a:latin typeface="Pyidaungsu" panose="020B0502040204020203" pitchFamily="34" charset="0"/>
              <a:cs typeface="Pyidaungsu" panose="020B0502040204020203" pitchFamily="34" charset="0"/>
            </a:endParaRPr>
          </a:p>
          <a:p>
            <a:pPr marL="342900" lvl="0" indent="-342900">
              <a:buFont typeface="Arial" panose="020B0604020202020204" pitchFamily="34" charset="0"/>
              <a:buChar char="•"/>
            </a:pPr>
            <a:r>
              <a:rPr lang="my-MM" b="0" dirty="0">
                <a:solidFill>
                  <a:srgbClr val="24292F"/>
                </a:solidFill>
                <a:latin typeface="Pyidaungsu" panose="020B0502040204020203" pitchFamily="34" charset="0"/>
                <a:cs typeface="Pyidaungsu" panose="020B0502040204020203" pitchFamily="34" charset="0"/>
              </a:rPr>
              <a:t>အခြားတစ်ဖက်တွင် လူပုဂ္ဂိုလ်များ သို့မဟုတ် အုပ်စုများကို သီးခြားအမျိုးအစားများဖြစ်သည့် လူမျိုး၊ ဂျန်ဒါ (ကျား-မရေးရာ) သို့မဟုတ် ကိုးကွယ်သည့်ဘာသာများတွင် ၄င်းတို့၏ အသင်းဝင်ဖြစ်မှုပေါ် အခြေခံကာ တန်းတူညီမျှသော ဆက်ဆံမှု သို့မဟုတ် အခွင့်အလမ်းများ ပေးရန် ငြင်းဆန်သည့် </a:t>
            </a:r>
            <a:r>
              <a:rPr lang="my-MM" i="1" dirty="0">
                <a:solidFill>
                  <a:srgbClr val="24292F"/>
                </a:solidFill>
                <a:latin typeface="Pyidaungsu" panose="020B0502040204020203" pitchFamily="34" charset="0"/>
                <a:cs typeface="Pyidaungsu" panose="020B0502040204020203" pitchFamily="34" charset="0"/>
              </a:rPr>
              <a:t>လုပ်ဆောင်ချက်များကို </a:t>
            </a:r>
            <a:r>
              <a:rPr lang="my-MM" b="0" dirty="0">
                <a:solidFill>
                  <a:srgbClr val="24292F"/>
                </a:solidFill>
                <a:latin typeface="Pyidaungsu" panose="020B0502040204020203" pitchFamily="34" charset="0"/>
                <a:cs typeface="Pyidaungsu" panose="020B0502040204020203" pitchFamily="34" charset="0"/>
              </a:rPr>
              <a:t>ခွဲခြားဆက်ဆံမှုဟု </a:t>
            </a:r>
            <a:r>
              <a:rPr lang="my-MM" i="1" dirty="0">
                <a:solidFill>
                  <a:srgbClr val="24292F"/>
                </a:solidFill>
                <a:latin typeface="Pyidaungsu" panose="020B0502040204020203" pitchFamily="34" charset="0"/>
                <a:cs typeface="Pyidaungsu" panose="020B0502040204020203" pitchFamily="34" charset="0"/>
              </a:rPr>
              <a:t>ရည်ညွှန်းခေါ်ဆိုသည်</a:t>
            </a:r>
            <a:r>
              <a:rPr lang="my-MM" b="0" dirty="0">
                <a:solidFill>
                  <a:srgbClr val="24292F"/>
                </a:solidFill>
                <a:latin typeface="Pyidaungsu" panose="020B0502040204020203" pitchFamily="34" charset="0"/>
                <a:cs typeface="Pyidaungsu" panose="020B0502040204020203" pitchFamily="34" charset="0"/>
              </a:rPr>
              <a:t>။</a:t>
            </a:r>
            <a:endParaRPr lang="en-US" dirty="0">
              <a:latin typeface="Pyidaungsu" panose="020B0502040204020203" pitchFamily="34" charset="0"/>
              <a:cs typeface="Pyidaungsu" panose="020B0502040204020203" pitchFamily="34" charset="0"/>
            </a:endParaRPr>
          </a:p>
          <a:p>
            <a:pPr algn="l"/>
            <a:endParaRPr lang="en-US" b="1" i="0" dirty="0">
              <a:solidFill>
                <a:srgbClr val="374151"/>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309643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US" sz="2400" kern="0" dirty="0" err="1">
                <a:effectLst/>
                <a:latin typeface="Pyidaungsu" panose="020B0502040204020203" pitchFamily="34" charset="0"/>
                <a:ea typeface="Calibri" panose="020F0502020204030204" pitchFamily="34" charset="0"/>
                <a:cs typeface="Pyidaungsu" panose="020B0502040204020203" pitchFamily="34" charset="0"/>
              </a:rPr>
              <a:t>Sutie</a:t>
            </a:r>
            <a:r>
              <a:rPr lang="en-US" sz="2400" kern="0" dirty="0">
                <a:effectLst/>
                <a:latin typeface="Pyidaungsu" panose="020B0502040204020203" pitchFamily="34" charset="0"/>
                <a:ea typeface="Calibri" panose="020F0502020204030204" pitchFamily="34" charset="0"/>
                <a:cs typeface="Pyidaungsu" panose="020B0502040204020203" pitchFamily="34" charset="0"/>
              </a:rPr>
              <a:t>, J. (</a:t>
            </a:r>
            <a:r>
              <a:rPr lang="my-MM" sz="2400" kern="0" dirty="0">
                <a:effectLst/>
                <a:latin typeface="Pyidaungsu" panose="020B0502040204020203" pitchFamily="34" charset="0"/>
                <a:ea typeface="Calibri" panose="020F0502020204030204" pitchFamily="34" charset="0"/>
                <a:cs typeface="Pyidaungsu" panose="020B0502040204020203" pitchFamily="34" charset="0"/>
              </a:rPr>
              <a:t>၂၀၁၆</a:t>
            </a:r>
            <a:r>
              <a:rPr lang="en-US" sz="2400" kern="0" dirty="0">
                <a:effectLst/>
                <a:latin typeface="Pyidaungsu" panose="020B0502040204020203" pitchFamily="34" charset="0"/>
                <a:ea typeface="Calibri" panose="020F0502020204030204" pitchFamily="34" charset="0"/>
                <a:cs typeface="Pyidaungsu" panose="020B0502040204020203" pitchFamily="34" charset="0"/>
              </a:rPr>
              <a:t>).</a:t>
            </a:r>
            <a:endParaRPr lang="en-GB" sz="1800" dirty="0">
              <a:latin typeface="Pyidaungsu" panose="020B0502040204020203" pitchFamily="34" charset="0"/>
              <a:cs typeface="Pyidaungsu" panose="020B0502040204020203" pitchFamily="34" charset="0"/>
            </a:endParaRPr>
          </a:p>
        </p:txBody>
      </p:sp>
      <p:sp>
        <p:nvSpPr>
          <p:cNvPr id="4" name="Text Placeholder 3"/>
          <p:cNvSpPr>
            <a:spLocks noGrp="1"/>
          </p:cNvSpPr>
          <p:nvPr>
            <p:ph type="body" sz="quarter" idx="16"/>
          </p:nvPr>
        </p:nvSpPr>
        <p:spPr>
          <a:xfrm>
            <a:off x="1150854" y="2146301"/>
            <a:ext cx="9606046" cy="1955712"/>
          </a:xfrm>
        </p:spPr>
        <p:txBody>
          <a:bodyPr>
            <a:noAutofit/>
          </a:bodyPr>
          <a:lstStyle/>
          <a:p>
            <a:pPr>
              <a:lnSpc>
                <a:spcPct val="100000"/>
              </a:lnSpc>
            </a:pPr>
            <a:r>
              <a:rPr lang="en-US" sz="2400" i="1" kern="0" dirty="0">
                <a:solidFill>
                  <a:schemeClr val="bg1"/>
                </a:solidFill>
                <a:effectLst/>
                <a:latin typeface="Pyidaungsu" panose="020B0502040204020203" pitchFamily="34" charset="0"/>
                <a:ea typeface="Calibri" panose="020F0502020204030204" pitchFamily="34" charset="0"/>
                <a:cs typeface="Pyidaungsu" panose="020B0502040204020203" pitchFamily="34" charset="0"/>
              </a:rPr>
              <a:t>“</a:t>
            </a:r>
            <a:r>
              <a:rPr lang="my-MM" sz="2400" i="1" kern="0" dirty="0">
                <a:solidFill>
                  <a:schemeClr val="bg1"/>
                </a:solidFill>
                <a:effectLst/>
                <a:latin typeface="Pyidaungsu" panose="020B0502040204020203" pitchFamily="34" charset="0"/>
                <a:ea typeface="Calibri" panose="020F0502020204030204" pitchFamily="34" charset="0"/>
                <a:cs typeface="Pyidaungsu" panose="020B0502040204020203" pitchFamily="34" charset="0"/>
              </a:rPr>
              <a:t>မိမိ၏ ဘက်လိုက်မှုများကို မိမိ ပြန်လည်သတိထားသိရှိခြင်းသည် အခြားသူများနှင့် ဆက်ဆံရေးကို ပိုမိုကောင်းမွန်လာစေကြောင်း၊ လူမျိုးစုံ ပတ်သက်ပါဝင်သော အခြေအနေများတွင် ပိုမိုသက်သောင့်သက်သာ ဖြစ်စေနိုင်ကြောင်းနှင့် ပိုမိုကောင်းမွန်သော ဆုံးဖြတ်ချက်များကိုလည်း ချမှတ်နိုင်ကြမည်ဟု သုတေသီများစွာက ယုံကြည်ကြသည်။</a:t>
            </a:r>
            <a:r>
              <a:rPr lang="en-US" sz="2400" i="1" u="none" strike="noStrike" cap="none" dirty="0">
                <a:solidFill>
                  <a:schemeClr val="bg1"/>
                </a:solidFill>
                <a:latin typeface="Pyidaungsu" panose="020B0502040204020203" pitchFamily="34" charset="0"/>
                <a:ea typeface="Century Gothic"/>
                <a:cs typeface="Pyidaungsu" panose="020B0502040204020203" pitchFamily="34" charset="0"/>
                <a:sym typeface="Century Gothic"/>
              </a:rPr>
              <a:t>”</a:t>
            </a:r>
            <a:endParaRPr lang="en-GB" sz="6600" i="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018567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၁</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384764" y="984588"/>
            <a:ext cx="11350193" cy="4862177"/>
          </a:xfrm>
        </p:spPr>
        <p:txBody>
          <a:bodyPr>
            <a:normAutofit/>
          </a:bodyPr>
          <a:lstStyle/>
          <a:p>
            <a:pPr algn="l"/>
            <a:r>
              <a:rPr lang="my-MM" sz="2200" b="1" i="0" dirty="0">
                <a:solidFill>
                  <a:srgbClr val="374151"/>
                </a:solidFill>
                <a:effectLst/>
                <a:latin typeface="Pyidaungsu" panose="020B0502040204020203" pitchFamily="34" charset="0"/>
                <a:cs typeface="Pyidaungsu" panose="020B0502040204020203" pitchFamily="34" charset="0"/>
              </a:rPr>
              <a:t>ကော်လံ အေမှ ‌ဝေါဟာရများကို ကော်လံ ဘီမှ ၄င်းတို့၏ သက်ဆိုင်ရာ အဓိပ္ပာယ်ဖွင့်ဆိုချက်များနှင့် တွဲဖက်ပါ။</a:t>
            </a:r>
            <a:endParaRPr lang="en-US" sz="2200" b="1" i="0" dirty="0">
              <a:solidFill>
                <a:srgbClr val="374151"/>
              </a:solidFill>
              <a:effectLst/>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5" y="1812487"/>
          <a:ext cx="11350192" cy="4119880"/>
        </p:xfrm>
        <a:graphic>
          <a:graphicData uri="http://schemas.openxmlformats.org/drawingml/2006/table">
            <a:tbl>
              <a:tblPr firstRow="1" bandRow="1">
                <a:tableStyleId>{5C22544A-7EE6-4342-B048-85BDC9FD1C3A}</a:tableStyleId>
              </a:tblPr>
              <a:tblGrid>
                <a:gridCol w="2155038">
                  <a:extLst>
                    <a:ext uri="{9D8B030D-6E8A-4147-A177-3AD203B41FA5}">
                      <a16:colId xmlns:a16="http://schemas.microsoft.com/office/drawing/2014/main" val="708635901"/>
                    </a:ext>
                  </a:extLst>
                </a:gridCol>
                <a:gridCol w="9195154">
                  <a:extLst>
                    <a:ext uri="{9D8B030D-6E8A-4147-A177-3AD203B41FA5}">
                      <a16:colId xmlns:a16="http://schemas.microsoft.com/office/drawing/2014/main" val="3004403085"/>
                    </a:ext>
                  </a:extLst>
                </a:gridCol>
              </a:tblGrid>
              <a:tr h="370840">
                <a:tc>
                  <a:txBody>
                    <a:bodyPr/>
                    <a:lstStyle/>
                    <a:p>
                      <a:r>
                        <a:rPr lang="my-MM" dirty="0">
                          <a:latin typeface="Pyidaungsu" panose="020B0502040204020203" pitchFamily="34" charset="0"/>
                          <a:cs typeface="Pyidaungsu" panose="020B0502040204020203" pitchFamily="34" charset="0"/>
                        </a:rPr>
                        <a:t>ဝေါဟာရ</a:t>
                      </a:r>
                      <a:endParaRPr lang="en-US" dirty="0">
                        <a:latin typeface="Pyidaungsu" panose="020B0502040204020203" pitchFamily="34" charset="0"/>
                        <a:cs typeface="Pyidaungsu" panose="020B0502040204020203" pitchFamily="34" charset="0"/>
                      </a:endParaRPr>
                    </a:p>
                  </a:txBody>
                  <a:tcPr/>
                </a:tc>
                <a:tc>
                  <a:txBody>
                    <a:bodyPr/>
                    <a:lstStyle/>
                    <a:p>
                      <a:r>
                        <a:rPr lang="my-MM" dirty="0">
                          <a:latin typeface="Pyidaungsu" panose="020B0502040204020203" pitchFamily="34" charset="0"/>
                          <a:cs typeface="Pyidaungsu" panose="020B0502040204020203" pitchFamily="34" charset="0"/>
                        </a:rPr>
                        <a:t>အဓိပ္ပာယ်ဖွင့်ဆိုချက်</a:t>
                      </a:r>
                      <a:endParaRPr lang="en-US"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r>
                        <a:rPr lang="my-MM" sz="1800" b="0" dirty="0">
                          <a:solidFill>
                            <a:schemeClr val="tx1"/>
                          </a:solidFill>
                          <a:latin typeface="Pyidaungsu" panose="020B0502040204020203" pitchFamily="34" charset="0"/>
                          <a:cs typeface="Pyidaungsu" panose="020B0502040204020203" pitchFamily="34" charset="0"/>
                        </a:rPr>
                        <a:t>တိုက်ရိုက်ခွဲခြားဆက်ဆံမှု</a:t>
                      </a:r>
                      <a:endParaRPr lang="en-US" sz="1800" b="0" dirty="0">
                        <a:solidFill>
                          <a:schemeClr val="tx1"/>
                        </a:solidFill>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800" b="0" i="0" dirty="0">
                          <a:solidFill>
                            <a:schemeClr val="tx1"/>
                          </a:solidFill>
                          <a:effectLst/>
                          <a:latin typeface="Pyidaungsu" panose="020B0502040204020203" pitchFamily="34" charset="0"/>
                          <a:cs typeface="Pyidaungsu" panose="020B0502040204020203" pitchFamily="34" charset="0"/>
                        </a:rPr>
                        <a:t>လူပုဂ္ဂိုလ်များ သို့မဟုတ် အုပ်စုများကို သီးခြားအမျိုးအစားများဖြစ်သည့် လူမျိုး၊ ဂျန်ဒါ (ကျား-မရေးရာ) သို့မဟုတ် ကိုးကွယ်သည့်ဘာသာများတွင် ၄င်းတို့၏ အသင်းဝင်ဖြစ်မှုပေါ် အခြေခံကာ တန်းတူညီမျှသော ဆက်ဆံမှု သို့မဟုတ် အခွင့်အလမ်းများ ပေးရန် ငြင်းဆန်သည့် လုပ်ဆောင်ချက်များ</a:t>
                      </a:r>
                      <a:endParaRPr lang="en-US" sz="1800" dirty="0">
                        <a:solidFill>
                          <a:schemeClr val="tx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800" b="0" dirty="0">
                          <a:solidFill>
                            <a:schemeClr val="tx1"/>
                          </a:solidFill>
                          <a:latin typeface="Pyidaungsu" panose="020B0502040204020203" pitchFamily="34" charset="0"/>
                          <a:cs typeface="Pyidaungsu" panose="020B0502040204020203" pitchFamily="34" charset="0"/>
                        </a:rPr>
                        <a:t>သွယ်ဝိုက်ခွဲခြားဆက်ဆံမှု</a:t>
                      </a:r>
                      <a:endParaRPr lang="en-US" sz="1800" b="0" dirty="0">
                        <a:solidFill>
                          <a:schemeClr val="tx1"/>
                        </a:solidFill>
                        <a:latin typeface="Pyidaungsu" panose="020B0502040204020203" pitchFamily="34" charset="0"/>
                        <a:cs typeface="Pyidaungsu"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y-MM" sz="1800" b="0" i="0" dirty="0">
                          <a:solidFill>
                            <a:schemeClr val="tx1"/>
                          </a:solidFill>
                          <a:effectLst/>
                          <a:latin typeface="Pyidaungsu" panose="020B0502040204020203" pitchFamily="34" charset="0"/>
                          <a:cs typeface="Pyidaungsu" panose="020B0502040204020203" pitchFamily="34" charset="0"/>
                        </a:rPr>
                        <a:t>သီးခြားအုပ်စုတစ်စုအပေါ် အလေးအနက်မထားဘဲ ယေဘုယျအားဖြင့်သာ ကောက်ချက်ချလိုက်သော ထင်မြင်ယုံကြည်ချက်များ</a:t>
                      </a:r>
                      <a:endParaRPr lang="en-US" sz="1800" dirty="0">
                        <a:solidFill>
                          <a:schemeClr val="tx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r h="370840">
                <a:tc>
                  <a:txBody>
                    <a:bodyPr/>
                    <a:lstStyle/>
                    <a:p>
                      <a:r>
                        <a:rPr lang="my-MM" sz="1800" b="0" dirty="0">
                          <a:solidFill>
                            <a:schemeClr val="tx1"/>
                          </a:solidFill>
                          <a:latin typeface="Pyidaungsu" panose="020B0502040204020203" pitchFamily="34" charset="0"/>
                          <a:cs typeface="Pyidaungsu" panose="020B0502040204020203" pitchFamily="34" charset="0"/>
                        </a:rPr>
                        <a:t>ဘက်လိုက်မှု</a:t>
                      </a:r>
                      <a:endParaRPr lang="en-US" sz="1800" b="0" dirty="0">
                        <a:solidFill>
                          <a:schemeClr val="tx1"/>
                        </a:solidFill>
                        <a:latin typeface="Pyidaungsu" panose="020B0502040204020203" pitchFamily="34" charset="0"/>
                        <a:cs typeface="Pyidaungsu"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y-MM" sz="1800" b="0" i="0" dirty="0">
                          <a:solidFill>
                            <a:schemeClr val="tx1"/>
                          </a:solidFill>
                          <a:effectLst/>
                          <a:latin typeface="Pyidaungsu" panose="020B0502040204020203" pitchFamily="34" charset="0"/>
                          <a:cs typeface="Pyidaungsu" panose="020B0502040204020203" pitchFamily="34" charset="0"/>
                        </a:rPr>
                        <a:t>လူတစ်ဦး သို့မဟုတ် ပစ္စည်းတစ်ခုကို အခြားတစ်ခုထက် ပိုမိုနှစ်သက်သဘောကျပြီး ထိုလူ သို့မဟုတ် ပစ္စည်းဘက် အလေးသာသည့် ယိမ်းယိုင်မှု</a:t>
                      </a:r>
                      <a:endParaRPr lang="en-US" sz="1800" dirty="0">
                        <a:solidFill>
                          <a:schemeClr val="tx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61731187"/>
                  </a:ext>
                </a:extLst>
              </a:tr>
              <a:tr h="370840">
                <a:tc>
                  <a:txBody>
                    <a:bodyPr/>
                    <a:lstStyle/>
                    <a:p>
                      <a:r>
                        <a:rPr lang="my-MM" sz="1800" b="0" dirty="0">
                          <a:solidFill>
                            <a:schemeClr val="tx1"/>
                          </a:solidFill>
                          <a:latin typeface="Pyidaungsu" panose="020B0502040204020203" pitchFamily="34" charset="0"/>
                          <a:cs typeface="Pyidaungsu" panose="020B0502040204020203" pitchFamily="34" charset="0"/>
                        </a:rPr>
                        <a:t>တစ်ဖက်သတ်အယူအစွဲများ</a:t>
                      </a:r>
                      <a:endParaRPr lang="en-US" sz="1800" b="0" dirty="0">
                        <a:solidFill>
                          <a:schemeClr val="tx1"/>
                        </a:solidFill>
                        <a:latin typeface="Pyidaungsu" panose="020B0502040204020203" pitchFamily="34" charset="0"/>
                        <a:cs typeface="Pyidaungsu" panose="020B0502040204020203" pitchFamily="34" charset="0"/>
                      </a:endParaRPr>
                    </a:p>
                  </a:txBody>
                  <a:tcPr/>
                </a:tc>
                <a:tc>
                  <a:txBody>
                    <a:bodyPr/>
                    <a:lstStyle/>
                    <a:p>
                      <a:r>
                        <a:rPr lang="my-MM" sz="1800" b="0" dirty="0">
                          <a:solidFill>
                            <a:schemeClr val="tx1"/>
                          </a:solidFill>
                          <a:latin typeface="Pyidaungsu" panose="020B0502040204020203" pitchFamily="34" charset="0"/>
                          <a:cs typeface="Pyidaungsu" panose="020B0502040204020203" pitchFamily="34" charset="0"/>
                          <a:sym typeface="Century Gothic"/>
                        </a:rPr>
                        <a:t>အဖွဲ့/အုပ်စု တစ်ရပ်လုံး တစ်ညီတည်း လိုက်နာစရာ ပြဋ္ဌာန်းချက်၊ စံသတ်မှတ်ချက်၊ လုပ်ထုံးလုပ်နည်း တစ်ခုခု သတ်မှတ်ထားရှိလိုက်သည့်အခါ ဝိသေသတစ်စုံတစ်ရာရှိသူအဖို့ မမျှမတသက်ရောက်မှု၊ နစ်နာမှု တစ်စုံတစ်ရာဖြစ်သွားစေခြင်း</a:t>
                      </a:r>
                      <a:endParaRPr lang="en-US" sz="1800" b="0" dirty="0">
                        <a:solidFill>
                          <a:schemeClr val="tx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262883973"/>
                  </a:ext>
                </a:extLst>
              </a:tr>
              <a:tr h="370840">
                <a:tc>
                  <a:txBody>
                    <a:bodyPr/>
                    <a:lstStyle/>
                    <a:p>
                      <a:r>
                        <a:rPr lang="my-MM" sz="1800" b="0" dirty="0">
                          <a:solidFill>
                            <a:schemeClr val="tx1"/>
                          </a:solidFill>
                          <a:latin typeface="Pyidaungsu" panose="020B0502040204020203" pitchFamily="34" charset="0"/>
                          <a:cs typeface="Pyidaungsu" panose="020B0502040204020203" pitchFamily="34" charset="0"/>
                        </a:rPr>
                        <a:t>ခွဲခြားဆက်ဆံမှု</a:t>
                      </a:r>
                      <a:endParaRPr lang="en-US" sz="1800" b="0" dirty="0">
                        <a:solidFill>
                          <a:schemeClr val="tx1"/>
                        </a:solidFill>
                        <a:latin typeface="Pyidaungsu" panose="020B0502040204020203" pitchFamily="34" charset="0"/>
                        <a:cs typeface="Pyidaungsu" panose="020B0502040204020203" pitchFamily="34" charset="0"/>
                      </a:endParaRPr>
                    </a:p>
                  </a:txBody>
                  <a:tcPr/>
                </a:tc>
                <a:tc>
                  <a:txBody>
                    <a:bodyPr/>
                    <a:lstStyle/>
                    <a:p>
                      <a:r>
                        <a:rPr lang="my-MM" sz="1800" b="0" dirty="0">
                          <a:solidFill>
                            <a:schemeClr val="tx1"/>
                          </a:solidFill>
                          <a:latin typeface="Pyidaungsu" panose="020B0502040204020203" pitchFamily="34" charset="0"/>
                          <a:cs typeface="Pyidaungsu" panose="020B0502040204020203" pitchFamily="34" charset="0"/>
                          <a:sym typeface="Century Gothic"/>
                        </a:rPr>
                        <a:t>အခြေအနေတစ်မျိုးတည်းအောက်တွင် အခြားသူများကို ဆက်ဆံပုံနှင့်မတူ တစ်စုံတစ်ဦးကို ပိုမိုနှိမ့်ချခြင်း၊</a:t>
                      </a:r>
                      <a:r>
                        <a:rPr lang="my-MM" sz="1800" b="0" baseline="0" dirty="0">
                          <a:solidFill>
                            <a:schemeClr val="tx1"/>
                          </a:solidFill>
                          <a:latin typeface="Pyidaungsu" panose="020B0502040204020203" pitchFamily="34" charset="0"/>
                          <a:cs typeface="Pyidaungsu" panose="020B0502040204020203" pitchFamily="34" charset="0"/>
                          <a:sym typeface="Century Gothic"/>
                        </a:rPr>
                        <a:t> ပိုမိုဆိုးရွားစွာ ဆက်ဆံခြင်း</a:t>
                      </a:r>
                      <a:endParaRPr lang="en-US" sz="1800" b="0" dirty="0">
                        <a:solidFill>
                          <a:schemeClr val="tx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072674819"/>
                  </a:ext>
                </a:extLst>
              </a:tr>
            </a:tbl>
          </a:graphicData>
        </a:graphic>
      </p:graphicFrame>
    </p:spTree>
    <p:custDataLst>
      <p:tags r:id="rId1"/>
    </p:custDataLst>
    <p:extLst>
      <p:ext uri="{BB962C8B-B14F-4D97-AF65-F5344CB8AC3E}">
        <p14:creationId xmlns:p14="http://schemas.microsoft.com/office/powerpoint/2010/main" val="1819786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၂</a:t>
            </a:r>
            <a:endParaRPr lang="en-US" dirty="0"/>
          </a:p>
        </p:txBody>
      </p:sp>
      <p:sp>
        <p:nvSpPr>
          <p:cNvPr id="6" name="Text Placeholder 5"/>
          <p:cNvSpPr>
            <a:spLocks noGrp="1"/>
          </p:cNvSpPr>
          <p:nvPr>
            <p:ph type="body" sz="quarter" idx="16"/>
          </p:nvPr>
        </p:nvSpPr>
        <p:spPr>
          <a:xfrm>
            <a:off x="277188" y="1007691"/>
            <a:ext cx="11350193" cy="4862177"/>
          </a:xfrm>
        </p:spPr>
        <p:txBody>
          <a:bodyPr>
            <a:normAutofit/>
          </a:bodyPr>
          <a:lstStyle/>
          <a:p>
            <a:r>
              <a:rPr lang="my-MM" sz="2200" dirty="0">
                <a:solidFill>
                  <a:srgbClr val="374151"/>
                </a:solidFill>
                <a:latin typeface="Pyidaungsu" panose="020B0502040204020203" pitchFamily="34" charset="0"/>
                <a:cs typeface="Pyidaungsu" panose="020B0502040204020203" pitchFamily="34" charset="0"/>
              </a:rPr>
              <a:t>အောက်ပါဖော်ပြချက်များထဲမှ မည်သည်တို့မှာ အမှန်၊ မည်သည်တို့မှာ အမှားဖြစ်သနည်း။</a:t>
            </a:r>
            <a:endParaRPr lang="en-US" sz="2200" dirty="0">
              <a:solidFill>
                <a:srgbClr val="374151"/>
              </a:solidFill>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5" y="1561817"/>
          <a:ext cx="11350192" cy="4668520"/>
        </p:xfrm>
        <a:graphic>
          <a:graphicData uri="http://schemas.openxmlformats.org/drawingml/2006/table">
            <a:tbl>
              <a:tblPr firstRow="1" bandRow="1">
                <a:tableStyleId>{5C22544A-7EE6-4342-B048-85BDC9FD1C3A}</a:tableStyleId>
              </a:tblPr>
              <a:tblGrid>
                <a:gridCol w="9779173">
                  <a:extLst>
                    <a:ext uri="{9D8B030D-6E8A-4147-A177-3AD203B41FA5}">
                      <a16:colId xmlns:a16="http://schemas.microsoft.com/office/drawing/2014/main" val="708635901"/>
                    </a:ext>
                  </a:extLst>
                </a:gridCol>
                <a:gridCol w="772732">
                  <a:extLst>
                    <a:ext uri="{9D8B030D-6E8A-4147-A177-3AD203B41FA5}">
                      <a16:colId xmlns:a16="http://schemas.microsoft.com/office/drawing/2014/main" val="2301195608"/>
                    </a:ext>
                  </a:extLst>
                </a:gridCol>
                <a:gridCol w="798287">
                  <a:extLst>
                    <a:ext uri="{9D8B030D-6E8A-4147-A177-3AD203B41FA5}">
                      <a16:colId xmlns:a16="http://schemas.microsoft.com/office/drawing/2014/main" val="3004403085"/>
                    </a:ext>
                  </a:extLst>
                </a:gridCol>
              </a:tblGrid>
              <a:tr h="370840">
                <a:tc>
                  <a:txBody>
                    <a:bodyPr/>
                    <a:lstStyle/>
                    <a:p>
                      <a:r>
                        <a:rPr lang="my-MM" dirty="0">
                          <a:latin typeface="Pyidaungsu" panose="020B0502040204020203" pitchFamily="34" charset="0"/>
                          <a:cs typeface="Pyidaungsu" panose="020B0502040204020203" pitchFamily="34" charset="0"/>
                        </a:rPr>
                        <a:t>ဖော်ပြချက်</a:t>
                      </a:r>
                      <a:endParaRPr lang="en-US" dirty="0">
                        <a:latin typeface="Pyidaungsu" panose="020B0502040204020203" pitchFamily="34" charset="0"/>
                        <a:cs typeface="Pyidaungsu" panose="020B0502040204020203" pitchFamily="34" charset="0"/>
                      </a:endParaRPr>
                    </a:p>
                  </a:txBody>
                  <a:tcPr/>
                </a:tc>
                <a:tc>
                  <a:txBody>
                    <a:bodyPr/>
                    <a:lstStyle/>
                    <a:p>
                      <a:pPr algn="ctr"/>
                      <a:r>
                        <a:rPr lang="my-MM" dirty="0">
                          <a:latin typeface="Pyidaungsu" panose="020B0502040204020203" pitchFamily="34" charset="0"/>
                          <a:cs typeface="Pyidaungsu" panose="020B0502040204020203" pitchFamily="34" charset="0"/>
                        </a:rPr>
                        <a:t>မှန်</a:t>
                      </a:r>
                      <a:endParaRPr lang="en-US" dirty="0">
                        <a:latin typeface="Pyidaungsu" panose="020B0502040204020203" pitchFamily="34" charset="0"/>
                        <a:cs typeface="Pyidaungsu" panose="020B0502040204020203" pitchFamily="34" charset="0"/>
                      </a:endParaRPr>
                    </a:p>
                  </a:txBody>
                  <a:tcPr/>
                </a:tc>
                <a:tc>
                  <a:txBody>
                    <a:bodyPr/>
                    <a:lstStyle/>
                    <a:p>
                      <a:pPr algn="ctr"/>
                      <a:r>
                        <a:rPr lang="my-MM" dirty="0">
                          <a:latin typeface="Pyidaungsu" panose="020B0502040204020203" pitchFamily="34" charset="0"/>
                          <a:cs typeface="Pyidaungsu" panose="020B0502040204020203" pitchFamily="34" charset="0"/>
                        </a:rPr>
                        <a:t>မှား</a:t>
                      </a:r>
                      <a:endParaRPr lang="en-US"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pPr marL="0" indent="0">
                        <a:buFont typeface="+mj-lt"/>
                        <a:buNone/>
                      </a:pPr>
                      <a:r>
                        <a:rPr lang="my-MM" sz="1800" dirty="0">
                          <a:solidFill>
                            <a:schemeClr val="tx2"/>
                          </a:solidFill>
                          <a:latin typeface="Pyidaungsu" panose="020B0502040204020203" pitchFamily="34" charset="0"/>
                          <a:cs typeface="Pyidaungsu" panose="020B0502040204020203" pitchFamily="34" charset="0"/>
                        </a:rPr>
                        <a:t>၁)</a:t>
                      </a:r>
                      <a:r>
                        <a:rPr lang="my-MM" sz="1800" baseline="0" dirty="0">
                          <a:solidFill>
                            <a:schemeClr val="tx2"/>
                          </a:solidFill>
                          <a:latin typeface="Pyidaungsu" panose="020B0502040204020203" pitchFamily="34" charset="0"/>
                          <a:cs typeface="Pyidaungsu" panose="020B0502040204020203" pitchFamily="34" charset="0"/>
                        </a:rPr>
                        <a:t>   ဘက်လိုက်မှုနှင့် ခွဲခြားဆက်ဆံမှုကြားတွင် ကွဲပြားခြားနားမှုမရှိပါ။ ၄င်းတို့နှစ်မျိုးစလုံးသည် လူပုဂ္ဂိုလ်များ သို့မဟုတ် အုပ်စုများကို </a:t>
                      </a:r>
                      <a:r>
                        <a:rPr lang="my-MM" b="0" dirty="0">
                          <a:solidFill>
                            <a:schemeClr val="tx2"/>
                          </a:solidFill>
                          <a:latin typeface="Pyidaungsu" panose="020B0502040204020203" pitchFamily="34" charset="0"/>
                          <a:cs typeface="Pyidaungsu" panose="020B0502040204020203" pitchFamily="34" charset="0"/>
                        </a:rPr>
                        <a:t>တန်းတူညီမျှသော ဆက်ဆံမှု သို့မဟုတ် အခွင့်အလမ်းများ ပေးရန် ငြင်းဆန်သည့် လုပ်ဆောင်ချက်များကို ရည်ညွှန်းသည်။</a:t>
                      </a:r>
                      <a:endParaRPr lang="en-US" sz="1800" dirty="0">
                        <a:solidFill>
                          <a:schemeClr val="tx2"/>
                        </a:solidFill>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y-MM" sz="1800" dirty="0">
                          <a:solidFill>
                            <a:schemeClr val="tx2"/>
                          </a:solidFill>
                          <a:latin typeface="Pyidaungsu" panose="020B0502040204020203" pitchFamily="34" charset="0"/>
                          <a:cs typeface="Pyidaungsu" panose="020B0502040204020203" pitchFamily="34" charset="0"/>
                        </a:rPr>
                        <a:t>၂</a:t>
                      </a:r>
                      <a:r>
                        <a:rPr lang="en-US" sz="1800" dirty="0">
                          <a:solidFill>
                            <a:schemeClr val="tx2"/>
                          </a:solidFill>
                          <a:latin typeface="Pyidaungsu" panose="020B0502040204020203" pitchFamily="34" charset="0"/>
                          <a:cs typeface="Pyidaungsu" panose="020B0502040204020203" pitchFamily="34" charset="0"/>
                        </a:rPr>
                        <a:t>) </a:t>
                      </a:r>
                      <a:r>
                        <a:rPr lang="my-MM" sz="1800" baseline="0" dirty="0">
                          <a:solidFill>
                            <a:schemeClr val="tx2"/>
                          </a:solidFill>
                          <a:latin typeface="Pyidaungsu" panose="020B0502040204020203" pitchFamily="34" charset="0"/>
                          <a:cs typeface="Pyidaungsu" panose="020B0502040204020203" pitchFamily="34" charset="0"/>
                        </a:rPr>
                        <a:t>  </a:t>
                      </a:r>
                      <a:r>
                        <a:rPr lang="my-MM" sz="1800" b="0" dirty="0">
                          <a:solidFill>
                            <a:schemeClr val="tx2"/>
                          </a:solidFill>
                          <a:latin typeface="Pyidaungsu" panose="020B0502040204020203" pitchFamily="34" charset="0"/>
                          <a:cs typeface="Pyidaungsu" panose="020B0502040204020203" pitchFamily="34" charset="0"/>
                        </a:rPr>
                        <a:t>လူများက ထိုတစ်ဖက်သတ်အယူအစွဲများအပေါ် အခြေပြု၍ လူပုဂ္ဂိုလ်များအကြောင်း အထင်သက်သက်ဖြင့် ယူဆချက်များ ပြုလိုက်သောအခါတွင် </a:t>
                      </a:r>
                      <a:r>
                        <a:rPr lang="my-MM" sz="1800" b="0" i="0" dirty="0">
                          <a:solidFill>
                            <a:schemeClr val="tx2"/>
                          </a:solidFill>
                          <a:effectLst/>
                          <a:latin typeface="Pyidaungsu" panose="020B0502040204020203" pitchFamily="34" charset="0"/>
                          <a:cs typeface="Pyidaungsu" panose="020B0502040204020203" pitchFamily="34" charset="0"/>
                        </a:rPr>
                        <a:t>တစ်ဖက်သတ်အယူအစွဲများသည် ဘက်လိုက်သော သဘောထားနှင့် အပြုအမူများကိုဖြစ်ပေါ်စေနိုင်သည်။</a:t>
                      </a:r>
                      <a:endParaRPr lang="en-US" sz="1800" b="0" i="0" dirty="0">
                        <a:solidFill>
                          <a:schemeClr val="tx2"/>
                        </a:solidFill>
                        <a:effectLst/>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0431518"/>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my-MM" sz="1800" dirty="0">
                          <a:solidFill>
                            <a:schemeClr val="tx2"/>
                          </a:solidFill>
                          <a:latin typeface="Pyidaungsu" panose="020B0502040204020203" pitchFamily="34" charset="0"/>
                          <a:cs typeface="Pyidaungsu" panose="020B0502040204020203" pitchFamily="34" charset="0"/>
                        </a:rPr>
                        <a:t>၃</a:t>
                      </a:r>
                      <a:r>
                        <a:rPr lang="en-US" sz="1800" dirty="0">
                          <a:solidFill>
                            <a:schemeClr val="tx2"/>
                          </a:solidFill>
                          <a:latin typeface="Pyidaungsu" panose="020B0502040204020203" pitchFamily="34" charset="0"/>
                          <a:cs typeface="Pyidaungsu" panose="020B0502040204020203" pitchFamily="34" charset="0"/>
                        </a:rPr>
                        <a:t>)   </a:t>
                      </a:r>
                      <a:r>
                        <a:rPr lang="my-MM" sz="1800" dirty="0">
                          <a:solidFill>
                            <a:schemeClr val="tx2"/>
                          </a:solidFill>
                          <a:latin typeface="Pyidaungsu" panose="020B0502040204020203" pitchFamily="34" charset="0"/>
                          <a:cs typeface="Pyidaungsu" panose="020B0502040204020203" pitchFamily="34" charset="0"/>
                        </a:rPr>
                        <a:t>တစ်ခုတည်းသော ခွဲခြားဆက်ဆံမှုအမျိုးအစားမှာ </a:t>
                      </a:r>
                      <a:r>
                        <a:rPr lang="my-MM" sz="1800" b="0" dirty="0">
                          <a:solidFill>
                            <a:srgbClr val="374151"/>
                          </a:solidFill>
                          <a:latin typeface="Pyidaungsu" panose="020B0502040204020203" pitchFamily="34" charset="0"/>
                          <a:cs typeface="Pyidaungsu" panose="020B0502040204020203" pitchFamily="34" charset="0"/>
                          <a:sym typeface="Century Gothic"/>
                        </a:rPr>
                        <a:t>အခြေအနေတစ်မျိုးတည်းအောက်တွင် အခြားသူများကို ဆက်ဆံပုံနှင့်မတူ တစ်စုံတစ်ဦးကို ပိုမိုနှိမ့်ချခြင်း၊ ပိုမိုဆိုးရွားစွာ ဆက်ဆံခြင်း</a:t>
                      </a:r>
                      <a:r>
                        <a:rPr lang="my-MM" sz="1800" b="0" dirty="0">
                          <a:solidFill>
                            <a:schemeClr val="tx2"/>
                          </a:solidFill>
                          <a:latin typeface="Pyidaungsu" panose="020B0502040204020203" pitchFamily="34" charset="0"/>
                          <a:cs typeface="Pyidaungsu" panose="020B0502040204020203" pitchFamily="34" charset="0"/>
                          <a:sym typeface="Century Gothic"/>
                        </a:rPr>
                        <a:t>ကို ရည်ညွှန်းသည့် ‘တိုက်ရိုက်ခွဲခြားဆက်ဆံမှု’ ဖြစ်သည်။</a:t>
                      </a:r>
                      <a:endParaRPr lang="en-US" sz="1800" b="0" dirty="0">
                        <a:solidFill>
                          <a:srgbClr val="374151"/>
                        </a:solidFill>
                        <a:latin typeface="Pyidaungsu" panose="020B0502040204020203" pitchFamily="34" charset="0"/>
                        <a:cs typeface="Pyidaungsu" panose="020B0502040204020203" pitchFamily="34" charset="0"/>
                        <a:sym typeface="Arial"/>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r h="370840">
                <a:tc>
                  <a:txBody>
                    <a:bodyPr/>
                    <a:lstStyle/>
                    <a:p>
                      <a:pPr marL="0" indent="0">
                        <a:buFont typeface="+mj-lt"/>
                        <a:buNone/>
                      </a:pPr>
                      <a:r>
                        <a:rPr lang="my-MM" sz="1800" b="0" i="0" dirty="0">
                          <a:solidFill>
                            <a:schemeClr val="tx2"/>
                          </a:solidFill>
                          <a:effectLst/>
                          <a:latin typeface="Pyidaungsu" panose="020B0502040204020203" pitchFamily="34" charset="0"/>
                          <a:cs typeface="Pyidaungsu" panose="020B0502040204020203" pitchFamily="34" charset="0"/>
                        </a:rPr>
                        <a:t>၄</a:t>
                      </a:r>
                      <a:r>
                        <a:rPr lang="en-US" sz="1800" b="0" i="0" dirty="0">
                          <a:solidFill>
                            <a:schemeClr val="tx2"/>
                          </a:solidFill>
                          <a:effectLst/>
                          <a:latin typeface="Pyidaungsu" panose="020B0502040204020203" pitchFamily="34" charset="0"/>
                          <a:cs typeface="Pyidaungsu" panose="020B0502040204020203" pitchFamily="34" charset="0"/>
                        </a:rPr>
                        <a:t>) </a:t>
                      </a:r>
                      <a:r>
                        <a:rPr lang="my-MM" sz="1800" b="0" i="0" dirty="0">
                          <a:solidFill>
                            <a:schemeClr val="tx2"/>
                          </a:solidFill>
                          <a:effectLst/>
                          <a:latin typeface="Pyidaungsu" panose="020B0502040204020203" pitchFamily="34" charset="0"/>
                          <a:cs typeface="Pyidaungsu" panose="020B0502040204020203" pitchFamily="34" charset="0"/>
                        </a:rPr>
                        <a:t>  ဘက်လိုက်မှုတွင် </a:t>
                      </a:r>
                      <a:r>
                        <a:rPr lang="my-MM" sz="1800" b="0" dirty="0">
                          <a:solidFill>
                            <a:schemeClr val="tx2"/>
                          </a:solidFill>
                          <a:latin typeface="Pyidaungsu" panose="020B0502040204020203" pitchFamily="34" charset="0"/>
                          <a:cs typeface="Pyidaungsu" panose="020B0502040204020203" pitchFamily="34" charset="0"/>
                        </a:rPr>
                        <a:t>အခြားအုပ်စုများ (ပြင်ပအုပ်စုများ)ကို တစ်ဖက်သတ်အမြင် သို့မဟုတ်</a:t>
                      </a:r>
                      <a:r>
                        <a:rPr lang="my-MM" sz="1800" b="0" baseline="0" dirty="0">
                          <a:solidFill>
                            <a:schemeClr val="tx2"/>
                          </a:solidFill>
                          <a:latin typeface="Pyidaungsu" panose="020B0502040204020203" pitchFamily="34" charset="0"/>
                          <a:cs typeface="Pyidaungsu" panose="020B0502040204020203" pitchFamily="34" charset="0"/>
                        </a:rPr>
                        <a:t> </a:t>
                      </a:r>
                      <a:r>
                        <a:rPr lang="my-MM" sz="1800" b="0" dirty="0">
                          <a:solidFill>
                            <a:schemeClr val="tx2"/>
                          </a:solidFill>
                          <a:latin typeface="Pyidaungsu" panose="020B0502040204020203" pitchFamily="34" charset="0"/>
                          <a:cs typeface="Pyidaungsu" panose="020B0502040204020203" pitchFamily="34" charset="0"/>
                        </a:rPr>
                        <a:t>ရန်လိုမှုများ ပြသသော်လည်း မိမိကိုယ်ပိုင်အုပ်စု (အုပ်စုတွင်း)ကိုမူ</a:t>
                      </a:r>
                      <a:r>
                        <a:rPr lang="my-MM" sz="1800" b="0" baseline="0" dirty="0">
                          <a:solidFill>
                            <a:schemeClr val="tx2"/>
                          </a:solidFill>
                          <a:latin typeface="Pyidaungsu" panose="020B0502040204020203" pitchFamily="34" charset="0"/>
                          <a:cs typeface="Pyidaungsu" panose="020B0502040204020203" pitchFamily="34" charset="0"/>
                        </a:rPr>
                        <a:t> </a:t>
                      </a:r>
                      <a:r>
                        <a:rPr lang="my-MM" sz="1800" b="0" dirty="0">
                          <a:solidFill>
                            <a:schemeClr val="tx2"/>
                          </a:solidFill>
                          <a:latin typeface="Pyidaungsu" panose="020B0502040204020203" pitchFamily="34" charset="0"/>
                          <a:cs typeface="Pyidaungsu" panose="020B0502040204020203" pitchFamily="34" charset="0"/>
                        </a:rPr>
                        <a:t>မျက်နှာသာပေးဘက်လိုက်ခြင်းများ </a:t>
                      </a:r>
                      <a:r>
                        <a:rPr lang="my-MM" sz="1800" b="0" i="0" dirty="0">
                          <a:solidFill>
                            <a:schemeClr val="tx2"/>
                          </a:solidFill>
                          <a:effectLst/>
                          <a:latin typeface="Pyidaungsu" panose="020B0502040204020203" pitchFamily="34" charset="0"/>
                          <a:cs typeface="Pyidaungsu" panose="020B0502040204020203" pitchFamily="34" charset="0"/>
                        </a:rPr>
                        <a:t>ပါဝင်နိုင်သည်။</a:t>
                      </a:r>
                      <a:r>
                        <a:rPr lang="en-US" sz="1800" b="0" i="0" dirty="0">
                          <a:solidFill>
                            <a:schemeClr val="tx2"/>
                          </a:solidFill>
                          <a:effectLst/>
                          <a:latin typeface="Pyidaungsu" panose="020B0502040204020203" pitchFamily="34" charset="0"/>
                          <a:cs typeface="Pyidaungsu" panose="020B0502040204020203" pitchFamily="34" charset="0"/>
                        </a:rPr>
                        <a:t> </a:t>
                      </a:r>
                      <a:endParaRPr lang="en-US" sz="1800" dirty="0">
                        <a:solidFill>
                          <a:schemeClr val="tx2"/>
                        </a:solidFill>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61731187"/>
                  </a:ext>
                </a:extLst>
              </a:tr>
              <a:tr h="370840">
                <a:tc>
                  <a:txBody>
                    <a:bodyPr/>
                    <a:lstStyle/>
                    <a:p>
                      <a:pPr marL="0" indent="0" algn="l">
                        <a:buFont typeface="Arial" panose="020B0604020202020204" pitchFamily="34" charset="0"/>
                        <a:buNone/>
                      </a:pPr>
                      <a:r>
                        <a:rPr lang="my-MM" sz="1800" dirty="0">
                          <a:solidFill>
                            <a:schemeClr val="tx2"/>
                          </a:solidFill>
                          <a:latin typeface="Pyidaungsu" panose="020B0502040204020203" pitchFamily="34" charset="0"/>
                          <a:cs typeface="Pyidaungsu" panose="020B0502040204020203" pitchFamily="34" charset="0"/>
                        </a:rPr>
                        <a:t>၅</a:t>
                      </a:r>
                      <a:r>
                        <a:rPr lang="en-US" sz="1800" dirty="0">
                          <a:solidFill>
                            <a:schemeClr val="tx2"/>
                          </a:solidFill>
                          <a:latin typeface="Pyidaungsu" panose="020B0502040204020203" pitchFamily="34" charset="0"/>
                          <a:cs typeface="Pyidaungsu" panose="020B0502040204020203" pitchFamily="34" charset="0"/>
                        </a:rPr>
                        <a:t>)</a:t>
                      </a:r>
                      <a:r>
                        <a:rPr lang="my-MM" sz="1800" baseline="0" dirty="0">
                          <a:solidFill>
                            <a:schemeClr val="tx2"/>
                          </a:solidFill>
                          <a:latin typeface="Pyidaungsu" panose="020B0502040204020203" pitchFamily="34" charset="0"/>
                          <a:cs typeface="Pyidaungsu" panose="020B0502040204020203" pitchFamily="34" charset="0"/>
                        </a:rPr>
                        <a:t>   </a:t>
                      </a:r>
                      <a:r>
                        <a:rPr lang="my-MM" sz="1800" b="0" dirty="0">
                          <a:solidFill>
                            <a:schemeClr val="tx2"/>
                          </a:solidFill>
                          <a:latin typeface="Pyidaungsu" panose="020B0502040204020203" pitchFamily="34" charset="0"/>
                          <a:cs typeface="Pyidaungsu" panose="020B0502040204020203" pitchFamily="34" charset="0"/>
                        </a:rPr>
                        <a:t>ပဋိပက္ခကိုထည့်သွင်းစဉ်းစားသော ပညာရေး (</a:t>
                      </a:r>
                      <a:r>
                        <a:rPr lang="en-US" sz="1800" b="0" i="0" dirty="0">
                          <a:solidFill>
                            <a:schemeClr val="tx2"/>
                          </a:solidFill>
                          <a:effectLst/>
                          <a:latin typeface="Pyidaungsu" panose="020B0502040204020203" pitchFamily="34" charset="0"/>
                          <a:cs typeface="Pyidaungsu" panose="020B0502040204020203" pitchFamily="34" charset="0"/>
                        </a:rPr>
                        <a:t>CSE</a:t>
                      </a:r>
                      <a:r>
                        <a:rPr lang="my-MM" sz="1800" b="0" i="0" dirty="0">
                          <a:solidFill>
                            <a:schemeClr val="tx2"/>
                          </a:solidFill>
                          <a:effectLst/>
                          <a:latin typeface="Pyidaungsu" panose="020B0502040204020203" pitchFamily="34" charset="0"/>
                          <a:cs typeface="Pyidaungsu" panose="020B0502040204020203" pitchFamily="34" charset="0"/>
                        </a:rPr>
                        <a:t>)</a:t>
                      </a:r>
                      <a:r>
                        <a:rPr lang="my-MM" sz="1800" b="0" i="0" baseline="0" dirty="0">
                          <a:solidFill>
                            <a:schemeClr val="tx2"/>
                          </a:solidFill>
                          <a:effectLst/>
                          <a:latin typeface="Pyidaungsu" panose="020B0502040204020203" pitchFamily="34" charset="0"/>
                          <a:cs typeface="Pyidaungsu" panose="020B0502040204020203" pitchFamily="34" charset="0"/>
                        </a:rPr>
                        <a:t> </a:t>
                      </a:r>
                      <a:r>
                        <a:rPr lang="my-MM" sz="1800" b="0" dirty="0">
                          <a:solidFill>
                            <a:schemeClr val="tx2"/>
                          </a:solidFill>
                          <a:latin typeface="Pyidaungsu" panose="020B0502040204020203" pitchFamily="34" charset="0"/>
                          <a:cs typeface="Pyidaungsu" panose="020B0502040204020203" pitchFamily="34" charset="0"/>
                        </a:rPr>
                        <a:t>သည် နားလည်မှုရှိခြင်း၊ လေးနက်စွာ ဆန်းစစ်ဝေဖန်ခြင်း၊ စာနာနားလည်တတ်မှုနှင့် ငြိမ်းချမ်းစွာ ပဋိပက္ခဖြေရှင်းခြင်းများကို အားပေးမြှင့်တင်ခြင်းဖြင့် အမုန်းစကားတိုးပွားစေသည့် အခြေခံအကြောင်းရင်းများကို ကိုင်တွယ်ဖြေရှင်းပေးသည်။ </a:t>
                      </a:r>
                      <a:endParaRPr lang="en-US" sz="1800" dirty="0">
                        <a:solidFill>
                          <a:schemeClr val="tx2"/>
                        </a:solidFill>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tc>
                  <a:txBody>
                    <a:bodyPr/>
                    <a:lstStyle/>
                    <a:p>
                      <a:endParaRPr lang="en-US" sz="20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262883973"/>
                  </a:ext>
                </a:extLst>
              </a:tr>
            </a:tbl>
          </a:graphicData>
        </a:graphic>
      </p:graphicFrame>
    </p:spTree>
    <p:custDataLst>
      <p:tags r:id="rId1"/>
    </p:custDataLst>
    <p:extLst>
      <p:ext uri="{BB962C8B-B14F-4D97-AF65-F5344CB8AC3E}">
        <p14:creationId xmlns:p14="http://schemas.microsoft.com/office/powerpoint/2010/main" val="450604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872908"/>
            <a:ext cx="11350208" cy="4463043"/>
          </a:xfrm>
        </p:spPr>
        <p:txBody>
          <a:bodyPr/>
          <a:lstStyle/>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r>
              <a:rPr lang="my-MM" sz="2800" dirty="0">
                <a:latin typeface="Pyidaungsu" panose="020B0502040204020203" pitchFamily="34" charset="0"/>
                <a:cs typeface="Pyidaungsu" panose="020B0502040204020203" pitchFamily="34" charset="0"/>
              </a:rPr>
              <a:t>အပိုင်း ၂</a:t>
            </a:r>
            <a:endParaRPr lang="en-US" sz="2800" dirty="0">
              <a:latin typeface="Pyidaungsu" panose="020B0502040204020203" pitchFamily="34" charset="0"/>
              <a:cs typeface="Pyidaungsu" panose="020B0502040204020203" pitchFamily="34" charset="0"/>
            </a:endParaRPr>
          </a:p>
          <a:p>
            <a:pPr algn="ctr">
              <a:lnSpc>
                <a:spcPct val="100000"/>
              </a:lnSpc>
            </a:pPr>
            <a:r>
              <a:rPr lang="my-MM" sz="2800" b="0" dirty="0">
                <a:latin typeface="Pyidaungsu" panose="020B0502040204020203" pitchFamily="34" charset="0"/>
                <a:cs typeface="Pyidaungsu" panose="020B0502040204020203" pitchFamily="34" charset="0"/>
              </a:rPr>
              <a:t>မီဒီယာပေါ် ကိုယ်စားပြုပုံဖော်မှုအလွဲနှင့် ဂျန်ဒါ (ကျား-မရေးရာ)ပိုင်း ဘက်လိုက်မှု</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637338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554708" y="84809"/>
            <a:ext cx="11432852" cy="648969"/>
          </a:xfrm>
        </p:spPr>
        <p:txBody>
          <a:bodyPr>
            <a:normAutofit/>
          </a:bodyPr>
          <a:lstStyle/>
          <a:p>
            <a:r>
              <a:rPr lang="my-MM" dirty="0">
                <a:latin typeface="Pyidaungsu" panose="020B0502040204020203" pitchFamily="34" charset="0"/>
                <a:cs typeface="Pyidaungsu" panose="020B0502040204020203" pitchFamily="34" charset="0"/>
              </a:rPr>
              <a:t>မီဒီယာပေါ် ကိုယ်စားပြုပုံဖော်မှု အလွဲ၏ ဆိုလိုရင်းမှာ အဘယ်နည်း။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772732" y="1963399"/>
            <a:ext cx="10612192" cy="4170556"/>
          </a:xfrm>
        </p:spPr>
        <p:txBody>
          <a:bodyPr>
            <a:normAutofit/>
          </a:bodyPr>
          <a:lstStyle/>
          <a:p>
            <a:pPr>
              <a:lnSpc>
                <a:spcPct val="100000"/>
              </a:lnSpc>
            </a:pPr>
            <a:r>
              <a:rPr lang="my-MM" sz="2000" b="0" dirty="0">
                <a:solidFill>
                  <a:schemeClr val="tx2"/>
                </a:solidFill>
                <a:latin typeface="Pyidaungsu" panose="020B0502040204020203" pitchFamily="34" charset="0"/>
                <a:cs typeface="Pyidaungsu" panose="020B0502040204020203" pitchFamily="34" charset="0"/>
              </a:rPr>
              <a:t>မီဒီယာပေါ် လိုရာဆွဲ၍ မမှန်မကန်ပြောခြင်း သို့မဟုတ် မီဒီယာပေါ် ဘက်လိုက်မှုဟု သိကြသည့် မီဒီယာပေါ် ကိုယ်စားပြုပုံဖော်မှု အလွဲသည် မီဒီယာ၏ သတင်းအချက်အလက်၊ ဖြစ်ရပ်၊ လူပုဂ္ဂိုလ်များ သို့မဟုတ် အုပ်စုများကို မှန်ကန်တိကျမှုမရှိသည့် သို့မဟုတ် အထင်အမြင်မှားစေသည့် တင်ဆက်ပြသမှုကို ရည်ညွှန်းသည်။</a:t>
            </a:r>
            <a:r>
              <a:rPr lang="en-US" sz="2000" b="0" dirty="0">
                <a:solidFill>
                  <a:schemeClr val="tx2"/>
                </a:solidFill>
                <a:latin typeface="Pyidaungsu" panose="020B0502040204020203" pitchFamily="34" charset="0"/>
                <a:cs typeface="Pyidaungsu" panose="020B0502040204020203" pitchFamily="34" charset="0"/>
              </a:rPr>
              <a:t> </a:t>
            </a:r>
            <a:endParaRPr lang="en-US" sz="2000" b="0" i="0" dirty="0">
              <a:solidFill>
                <a:schemeClr val="tx2"/>
              </a:solidFill>
              <a:effectLst/>
              <a:latin typeface="Pyidaungsu" panose="020B0502040204020203" pitchFamily="34" charset="0"/>
              <a:cs typeface="Pyidaungsu" panose="020B0502040204020203" pitchFamily="34" charset="0"/>
            </a:endParaRPr>
          </a:p>
          <a:p>
            <a:pPr>
              <a:lnSpc>
                <a:spcPct val="100000"/>
              </a:lnSpc>
            </a:pPr>
            <a:r>
              <a:rPr lang="my-MM" sz="2000" b="0" i="0" dirty="0">
                <a:solidFill>
                  <a:schemeClr val="tx2"/>
                </a:solidFill>
                <a:effectLst/>
                <a:latin typeface="Pyidaungsu" panose="020B0502040204020203" pitchFamily="34" charset="0"/>
                <a:cs typeface="Pyidaungsu" panose="020B0502040204020203" pitchFamily="34" charset="0"/>
              </a:rPr>
              <a:t>မီဒီယာသည</a:t>
            </a:r>
            <a:r>
              <a:rPr lang="my-MM" sz="2000" b="0" dirty="0">
                <a:solidFill>
                  <a:schemeClr val="tx2"/>
                </a:solidFill>
                <a:latin typeface="Pyidaungsu" panose="020B0502040204020203" pitchFamily="34" charset="0"/>
                <a:cs typeface="Pyidaungsu" panose="020B0502040204020203" pitchFamily="34" charset="0"/>
              </a:rPr>
              <a:t>် အယ်ဒီတာနှင့်ဆိုင်သည့် ဆုံးဖြတ်ချက်များ၊ နိုင်ငံရေး သို့မဟုတ် စီးပွားရေးဆိုင်ရာ အကျိုးအမြတ်နှင့် ယဉ်ကျေးမှုဆိုင်ရာ ဘက်လိုက်မှုများစသည့် အချက်အလက်အမျိုးမျိုး၏ လွှမ်းမိုးမှုကို မကြာခဏ ခံရလေ့ရှိသောကြောင့် အက</a:t>
            </a:r>
            <a:r>
              <a:rPr lang="my-MM" sz="2000" b="0" i="0" dirty="0">
                <a:solidFill>
                  <a:schemeClr val="tx2"/>
                </a:solidFill>
                <a:effectLst/>
                <a:latin typeface="Pyidaungsu" panose="020B0502040204020203" pitchFamily="34" charset="0"/>
                <a:cs typeface="Pyidaungsu" panose="020B0502040204020203" pitchFamily="34" charset="0"/>
              </a:rPr>
              <a:t>ြောင်းအရာတစ်ခုကို သင့်လျော်စွာ မျှတစွာ သို့မဟုတ် မှန်ကန်စွာ ကိုယ်စားပြုဖော်ပြရန် ပျက်ကွက်သည့်အခါမျိုးတွင် မီဒီယာပေါ် ကိုယ်စားပြုပုံဖော်မှု အလွဲ ဖြစ်ပွားသည်။</a:t>
            </a:r>
            <a:endParaRPr lang="en-US" sz="2000" b="0" i="0" dirty="0">
              <a:solidFill>
                <a:schemeClr val="tx2"/>
              </a:solidFill>
              <a:effectLst/>
              <a:latin typeface="Pyidaungsu" panose="020B0502040204020203" pitchFamily="34" charset="0"/>
              <a:cs typeface="Pyidaungsu" panose="020B0502040204020203" pitchFamily="34" charset="0"/>
            </a:endParaRPr>
          </a:p>
          <a:p>
            <a:pPr algn="l">
              <a:lnSpc>
                <a:spcPct val="100000"/>
              </a:lnSpc>
            </a:pPr>
            <a:endParaRPr lang="en-US" sz="2000" b="0" i="0" dirty="0">
              <a:solidFill>
                <a:schemeClr val="tx2"/>
              </a:solidFill>
              <a:effectLst/>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60697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4"/>
            <a:ext cx="3466488" cy="207882"/>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my-MM" b="1" dirty="0">
                <a:latin typeface="Pyidaungsu" panose="020B0502040204020203" pitchFamily="34" charset="0"/>
                <a:cs typeface="Pyidaungsu" panose="020B0502040204020203" pitchFamily="34" charset="0"/>
              </a:rPr>
              <a:t>မီဒီယာပေါ် ကိုယ်စားပြုပုံဖော်မှု အလွဲ ပုံစံအမျိုးမျိုးမှာ မည်သည်တို့ဖြစ်ကြသနည်း။</a:t>
            </a:r>
            <a:endParaRPr b="1" dirty="0">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BC5D0514-C1BC-B0CC-4DA7-F53B94BCCB2C}"/>
              </a:ext>
            </a:extLst>
          </p:cNvPr>
          <p:cNvGraphicFramePr>
            <a:graphicFrameLocks noGrp="1"/>
          </p:cNvGraphicFramePr>
          <p:nvPr/>
        </p:nvGraphicFramePr>
        <p:xfrm>
          <a:off x="420894" y="937577"/>
          <a:ext cx="11350193" cy="5252787"/>
        </p:xfrm>
        <a:graphic>
          <a:graphicData uri="http://schemas.openxmlformats.org/drawingml/2006/table">
            <a:tbl>
              <a:tblPr firstRow="1" bandRow="1">
                <a:tableStyleId>{5C22544A-7EE6-4342-B048-85BDC9FD1C3A}</a:tableStyleId>
              </a:tblPr>
              <a:tblGrid>
                <a:gridCol w="2310591">
                  <a:extLst>
                    <a:ext uri="{9D8B030D-6E8A-4147-A177-3AD203B41FA5}">
                      <a16:colId xmlns:a16="http://schemas.microsoft.com/office/drawing/2014/main" val="962357926"/>
                    </a:ext>
                  </a:extLst>
                </a:gridCol>
                <a:gridCol w="9039602">
                  <a:extLst>
                    <a:ext uri="{9D8B030D-6E8A-4147-A177-3AD203B41FA5}">
                      <a16:colId xmlns:a16="http://schemas.microsoft.com/office/drawing/2014/main" val="1660614318"/>
                    </a:ext>
                  </a:extLst>
                </a:gridCol>
              </a:tblGrid>
              <a:tr h="255277">
                <a:tc>
                  <a:txBody>
                    <a:bodyPr/>
                    <a:lstStyle/>
                    <a:p>
                      <a:r>
                        <a:rPr lang="my-MM" sz="1500" dirty="0">
                          <a:latin typeface="Pyidaungsu" panose="020B0502040204020203" pitchFamily="34" charset="0"/>
                          <a:cs typeface="Pyidaungsu" panose="020B0502040204020203" pitchFamily="34" charset="0"/>
                        </a:rPr>
                        <a:t>မီဒီယာပေါ် ကိုယ်စားပြု</a:t>
                      </a:r>
                      <a:r>
                        <a:rPr lang="my-MM" sz="1500" baseline="0" dirty="0">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ပုံဖော်မှုအလွဲ ပုံစံများ</a:t>
                      </a:r>
                      <a:endParaRPr lang="en-US" sz="15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500" dirty="0">
                          <a:latin typeface="Pyidaungsu" panose="020B0502040204020203" pitchFamily="34" charset="0"/>
                          <a:cs typeface="Pyidaungsu" panose="020B0502040204020203" pitchFamily="34" charset="0"/>
                        </a:rPr>
                        <a:t>ဖော်ပြချက်</a:t>
                      </a:r>
                      <a:endParaRPr lang="en-US" sz="15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989290821"/>
                  </a:ext>
                </a:extLst>
              </a:tr>
              <a:tr h="592101">
                <a:tc>
                  <a:txBody>
                    <a:bodyPr/>
                    <a:lstStyle/>
                    <a:p>
                      <a:r>
                        <a:rPr lang="my-MM" sz="1500" b="1" i="0" dirty="0">
                          <a:solidFill>
                            <a:srgbClr val="374151"/>
                          </a:solidFill>
                          <a:effectLst/>
                          <a:latin typeface="Pyidaungsu" panose="020B0502040204020203" pitchFamily="34" charset="0"/>
                          <a:cs typeface="Pyidaungsu" panose="020B0502040204020203" pitchFamily="34" charset="0"/>
                        </a:rPr>
                        <a:t>သီးသန့် ရွေးချယ်</a:t>
                      </a:r>
                      <a:r>
                        <a:rPr lang="my-MM" sz="1500" b="1" i="0" baseline="0" dirty="0">
                          <a:solidFill>
                            <a:srgbClr val="374151"/>
                          </a:solidFill>
                          <a:effectLst/>
                          <a:latin typeface="Pyidaungsu" panose="020B0502040204020203" pitchFamily="34" charset="0"/>
                          <a:cs typeface="Pyidaungsu" panose="020B0502040204020203" pitchFamily="34" charset="0"/>
                        </a:rPr>
                        <a:t> အစီရင်ခံခြင်း</a:t>
                      </a:r>
                      <a:r>
                        <a:rPr lang="my-MM" sz="1500" b="1" i="0" dirty="0">
                          <a:solidFill>
                            <a:srgbClr val="374151"/>
                          </a:solidFill>
                          <a:effectLst/>
                          <a:latin typeface="Pyidaungsu" panose="020B0502040204020203" pitchFamily="34" charset="0"/>
                          <a:cs typeface="Pyidaungsu" panose="020B0502040204020203" pitchFamily="34" charset="0"/>
                        </a:rPr>
                        <a:t> </a:t>
                      </a:r>
                      <a:endParaRPr lang="en-US" sz="15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500" b="0" i="0" dirty="0">
                          <a:solidFill>
                            <a:srgbClr val="374151"/>
                          </a:solidFill>
                          <a:effectLst/>
                          <a:latin typeface="Pyidaungsu" panose="020B0502040204020203" pitchFamily="34" charset="0"/>
                          <a:cs typeface="Pyidaungsu" panose="020B0502040204020203" pitchFamily="34" charset="0"/>
                        </a:rPr>
                        <a:t>မီဒီယာသည် မပြည့်စုံသော သို့မဟုတ် ဘက်လိုက်သော ဇာတ်လမ်းတစ်ခုဖြစ်ပေါ်စေသည့် အဖြစ်အပျက်တစ်ခု၏ အခြားအရာများကို လျစ်လျူရှုကာ အချို့ကဏ္ဍများကိုသာ အစီရင်ခံတင်ဆက်ရန် ရွေးချယ်သောအခါ</a:t>
                      </a:r>
                      <a:r>
                        <a:rPr lang="my-MM" sz="1500" b="0" i="0" baseline="0" dirty="0">
                          <a:solidFill>
                            <a:srgbClr val="374151"/>
                          </a:solidFill>
                          <a:effectLst/>
                          <a:latin typeface="Pyidaungsu" panose="020B0502040204020203" pitchFamily="34" charset="0"/>
                          <a:cs typeface="Pyidaungsu" panose="020B0502040204020203" pitchFamily="34" charset="0"/>
                        </a:rPr>
                        <a:t> ဤအလွဲပုံစံဖြစ်ပေါ်လာ</a:t>
                      </a:r>
                      <a:r>
                        <a:rPr lang="my-MM" sz="1500" b="0" i="0" dirty="0">
                          <a:solidFill>
                            <a:srgbClr val="374151"/>
                          </a:solidFill>
                          <a:effectLst/>
                          <a:latin typeface="Pyidaungsu" panose="020B0502040204020203" pitchFamily="34" charset="0"/>
                          <a:cs typeface="Pyidaungsu" panose="020B0502040204020203" pitchFamily="34" charset="0"/>
                        </a:rPr>
                        <a:t>သည်။</a:t>
                      </a:r>
                      <a:endParaRPr lang="en-US" sz="1500" dirty="0">
                        <a:solidFill>
                          <a:schemeClr val="tx2"/>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4128301672"/>
                  </a:ext>
                </a:extLst>
              </a:tr>
              <a:tr h="778862">
                <a:tc>
                  <a:txBody>
                    <a:bodyPr/>
                    <a:lstStyle/>
                    <a:p>
                      <a:r>
                        <a:rPr lang="my-MM" sz="1500" b="1" i="0" dirty="0">
                          <a:solidFill>
                            <a:srgbClr val="374151"/>
                          </a:solidFill>
                          <a:effectLst/>
                          <a:latin typeface="Pyidaungsu" panose="020B0502040204020203" pitchFamily="34" charset="0"/>
                          <a:cs typeface="Pyidaungsu" panose="020B0502040204020203" pitchFamily="34" charset="0"/>
                        </a:rPr>
                        <a:t>တမင်တကာ သတင်းကြီးအောင် ဖန်တီးမှု</a:t>
                      </a:r>
                      <a:endParaRPr lang="en-US" sz="1500" dirty="0">
                        <a:latin typeface="Pyidaungsu" panose="020B0502040204020203" pitchFamily="34" charset="0"/>
                        <a:cs typeface="Pyidaungsu" panose="020B0502040204020203" pitchFamily="34" charset="0"/>
                      </a:endParaRPr>
                    </a:p>
                  </a:txBody>
                  <a:tcPr/>
                </a:tc>
                <a:tc>
                  <a:txBody>
                    <a:bodyPr/>
                    <a:lstStyle/>
                    <a:p>
                      <a:pPr algn="l">
                        <a:buFont typeface="+mj-lt"/>
                        <a:buNone/>
                      </a:pPr>
                      <a:r>
                        <a:rPr lang="my-MM" sz="1500" b="0" i="0" baseline="0" dirty="0">
                          <a:solidFill>
                            <a:srgbClr val="374151"/>
                          </a:solidFill>
                          <a:effectLst/>
                          <a:latin typeface="Pyidaungsu" panose="020B0502040204020203" pitchFamily="34" charset="0"/>
                          <a:cs typeface="Pyidaungsu" panose="020B0502040204020203" pitchFamily="34" charset="0"/>
                        </a:rPr>
                        <a:t>မီဒီယာတိုက်များသည်</a:t>
                      </a:r>
                      <a:r>
                        <a:rPr lang="my-MM" sz="1500" b="0" i="0" dirty="0">
                          <a:solidFill>
                            <a:srgbClr val="374151"/>
                          </a:solidFill>
                          <a:effectLst/>
                          <a:latin typeface="Pyidaungsu" panose="020B0502040204020203" pitchFamily="34" charset="0"/>
                          <a:cs typeface="Pyidaungsu" panose="020B0502040204020203" pitchFamily="34" charset="0"/>
                        </a:rPr>
                        <a:t> ၄င်းတို့ပရိသတ်၏ စိတ်ဝင်စားမှု သို့မဟုတ် စိတ်ပိုင်းဆိုင်ရာအရ ဆွဲဆောင်နိုင်မှုကို တိုးမြှင့်ရန်အတွက် </a:t>
                      </a:r>
                      <a:r>
                        <a:rPr lang="my-MM" sz="1500" b="0" i="0" baseline="0" dirty="0">
                          <a:solidFill>
                            <a:srgbClr val="374151"/>
                          </a:solidFill>
                          <a:effectLst/>
                          <a:latin typeface="Pyidaungsu" panose="020B0502040204020203" pitchFamily="34" charset="0"/>
                          <a:cs typeface="Pyidaungsu" panose="020B0502040204020203" pitchFamily="34" charset="0"/>
                        </a:rPr>
                        <a:t>မှန်ကန်တိကျမှုကို မကြာခဏ အထိခိုက်ခံပြီး အဖြစ်အပျက်များကို ပုံကြီးချဲ့ပြောဆိုခြင်း သို့မဟုတ</a:t>
                      </a:r>
                      <a:r>
                        <a:rPr lang="my-MM" sz="1500" b="0" i="0" baseline="0">
                          <a:solidFill>
                            <a:srgbClr val="374151"/>
                          </a:solidFill>
                          <a:effectLst/>
                          <a:latin typeface="Pyidaungsu" panose="020B0502040204020203" pitchFamily="34" charset="0"/>
                          <a:cs typeface="Pyidaungsu" panose="020B0502040204020203" pitchFamily="34" charset="0"/>
                        </a:rPr>
                        <a:t>် တမင်တကာ သတင်းကြီးအောင် ဖန်တီးခ</a:t>
                      </a:r>
                      <a:r>
                        <a:rPr lang="my-MM" sz="1500" b="0" i="0" baseline="0" dirty="0">
                          <a:solidFill>
                            <a:srgbClr val="374151"/>
                          </a:solidFill>
                          <a:effectLst/>
                          <a:latin typeface="Pyidaungsu" panose="020B0502040204020203" pitchFamily="34" charset="0"/>
                          <a:cs typeface="Pyidaungsu" panose="020B0502040204020203" pitchFamily="34" charset="0"/>
                        </a:rPr>
                        <a:t>ြင်းများ ပြုလုပ်နိုင်သည်။</a:t>
                      </a:r>
                      <a:endParaRPr lang="en-US" sz="15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894072448"/>
                  </a:ext>
                </a:extLst>
              </a:tr>
              <a:tr h="778862">
                <a:tc>
                  <a:txBody>
                    <a:bodyPr/>
                    <a:lstStyle/>
                    <a:p>
                      <a:r>
                        <a:rPr lang="my-MM" sz="1500" b="1" i="0" dirty="0">
                          <a:solidFill>
                            <a:srgbClr val="374151"/>
                          </a:solidFill>
                          <a:effectLst/>
                          <a:latin typeface="Pyidaungsu" panose="020B0502040204020203" pitchFamily="34" charset="0"/>
                          <a:cs typeface="Pyidaungsu" panose="020B0502040204020203" pitchFamily="34" charset="0"/>
                        </a:rPr>
                        <a:t>ထင်မြင်ချက်အတည်ပြုခြင်း ဘက်လိုက်မှု</a:t>
                      </a:r>
                      <a:endParaRPr lang="en-US" sz="1500" dirty="0">
                        <a:latin typeface="Pyidaungsu" panose="020B0502040204020203" pitchFamily="34" charset="0"/>
                        <a:cs typeface="Pyidaungsu" panose="020B0502040204020203" pitchFamily="34" charset="0"/>
                      </a:endParaRPr>
                    </a:p>
                  </a:txBody>
                  <a:tcPr/>
                </a:tc>
                <a:tc>
                  <a:txBody>
                    <a:bodyPr/>
                    <a:lstStyle/>
                    <a:p>
                      <a:pPr algn="l">
                        <a:buFont typeface="+mj-lt"/>
                        <a:buNone/>
                      </a:pPr>
                      <a:r>
                        <a:rPr lang="my-MM" sz="1500" b="0" i="0" dirty="0">
                          <a:solidFill>
                            <a:srgbClr val="374151"/>
                          </a:solidFill>
                          <a:effectLst/>
                          <a:latin typeface="Pyidaungsu" panose="020B0502040204020203" pitchFamily="34" charset="0"/>
                          <a:cs typeface="Pyidaungsu" panose="020B0502040204020203" pitchFamily="34" charset="0"/>
                        </a:rPr>
                        <a:t>သတင်းထောက်များနှင့် မီဒီယာအဖွဲ့အစည်းများသည် ၄င်းတို့၏ ရှိနှင့်ပြီးသား ထင်မြင်ချက်များကို အတည်ပြုသည့် သို့မဟုတ် ၄င်းတို့ ဦးတည်ပရိသတ်၏ အမြင်များနှင့် ချိန်ညှိထားသည့် သတင်းအချက်အလက်ကို တမင်တကာဖြစ်စေ မတော်တဆဖြစ်စေ အသားပေးဖော်ပြနိုင်သည်။</a:t>
                      </a:r>
                      <a:endParaRPr lang="en-US" sz="15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916244721"/>
                  </a:ext>
                </a:extLst>
              </a:tr>
              <a:tr h="778862">
                <a:tc>
                  <a:txBody>
                    <a:bodyPr/>
                    <a:lstStyle/>
                    <a:p>
                      <a:r>
                        <a:rPr lang="my-MM" sz="1500" b="1" i="0" dirty="0">
                          <a:solidFill>
                            <a:srgbClr val="374151"/>
                          </a:solidFill>
                          <a:effectLst/>
                          <a:latin typeface="Pyidaungsu" panose="020B0502040204020203" pitchFamily="34" charset="0"/>
                          <a:cs typeface="Pyidaungsu" panose="020B0502040204020203" pitchFamily="34" charset="0"/>
                        </a:rPr>
                        <a:t>အကျိုးအမြတ်ရနိုင်ဆုံး ဒေတာကိုသာ ရွေးချယ်တင်ဆက်ခြင်း </a:t>
                      </a:r>
                      <a:endParaRPr lang="en-US" sz="1500" dirty="0">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1500" b="0" i="0" dirty="0">
                          <a:solidFill>
                            <a:srgbClr val="374151"/>
                          </a:solidFill>
                          <a:effectLst/>
                          <a:latin typeface="Pyidaungsu" panose="020B0502040204020203" pitchFamily="34" charset="0"/>
                          <a:cs typeface="Pyidaungsu" panose="020B0502040204020203" pitchFamily="34" charset="0"/>
                        </a:rPr>
                        <a:t>သီးခြားဇာတ်လမ်းတစ်ခုကို ထောက်ခံအားပေးရန် စာရင်းဇယား /</a:t>
                      </a:r>
                      <a:r>
                        <a:rPr lang="my-MM" sz="1500" b="0" i="0" baseline="0" dirty="0">
                          <a:solidFill>
                            <a:srgbClr val="374151"/>
                          </a:solidFill>
                          <a:effectLst/>
                          <a:latin typeface="Pyidaungsu" panose="020B0502040204020203" pitchFamily="34" charset="0"/>
                          <a:cs typeface="Pyidaungsu" panose="020B0502040204020203" pitchFamily="34" charset="0"/>
                        </a:rPr>
                        <a:t> </a:t>
                      </a:r>
                      <a:r>
                        <a:rPr lang="my-MM" sz="1500" b="0" i="0" dirty="0">
                          <a:solidFill>
                            <a:srgbClr val="374151"/>
                          </a:solidFill>
                          <a:effectLst/>
                          <a:latin typeface="Pyidaungsu" panose="020B0502040204020203" pitchFamily="34" charset="0"/>
                          <a:cs typeface="Pyidaungsu" panose="020B0502040204020203" pitchFamily="34" charset="0"/>
                        </a:rPr>
                        <a:t>ဒေတာအချက်အလက်ကို အကြောင်းအရာနှင့် ဆက်စပ်မှုမရှိဘဲ သို့မဟုတ် ရွေးချယ်ပြီး တင်ဆက်ခြင်းသည် နောက်ထပ် ကိုယ်စားပြုပုံဖော်မှု အလွဲ ပုံစံတစ်ခုဖြစ်သည်။ </a:t>
                      </a:r>
                      <a:endParaRPr lang="en-US" sz="15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790277432"/>
                  </a:ext>
                </a:extLst>
              </a:tr>
              <a:tr h="584481">
                <a:tc>
                  <a:txBody>
                    <a:bodyPr/>
                    <a:lstStyle/>
                    <a:p>
                      <a:r>
                        <a:rPr lang="my-MM" sz="1500" b="1" i="0" dirty="0">
                          <a:solidFill>
                            <a:srgbClr val="374151"/>
                          </a:solidFill>
                          <a:effectLst/>
                          <a:latin typeface="Pyidaungsu" panose="020B0502040204020203" pitchFamily="34" charset="0"/>
                          <a:cs typeface="Pyidaungsu" panose="020B0502040204020203" pitchFamily="34" charset="0"/>
                        </a:rPr>
                        <a:t>ခြယ်လှယ်ထားသော တည်းဖြတ်မှု</a:t>
                      </a:r>
                      <a:endParaRPr lang="en-US" sz="1500" dirty="0">
                        <a:latin typeface="Pyidaungsu" panose="020B0502040204020203" pitchFamily="34" charset="0"/>
                        <a:cs typeface="Pyidaungsu" panose="020B0502040204020203" pitchFamily="34" charset="0"/>
                      </a:endParaRPr>
                    </a:p>
                  </a:txBody>
                  <a:tcPr/>
                </a:tc>
                <a:tc>
                  <a:txBody>
                    <a:bodyPr/>
                    <a:lstStyle/>
                    <a:p>
                      <a:pPr algn="l"/>
                      <a:r>
                        <a:rPr lang="my-MM" sz="1500" b="0" i="0" dirty="0">
                          <a:solidFill>
                            <a:srgbClr val="374151"/>
                          </a:solidFill>
                          <a:effectLst/>
                          <a:latin typeface="Pyidaungsu" panose="020B0502040204020203" pitchFamily="34" charset="0"/>
                          <a:cs typeface="Pyidaungsu" panose="020B0502040204020203" pitchFamily="34" charset="0"/>
                        </a:rPr>
                        <a:t>ရုပ်မြင်သံကြားနှင့် ရုပ်ရှင်ကားများကဲ့သို့သော ရုပ်သံမီဒီယာကိစ္စရပ်တွင် ရုပ်ရှင်ကား၏ အဓိပ္ပာယ် သို့မဟုတ် ဆက်စပ်အကြောင်းအရာကို လိုရာဆွဲ၍ မမှန်မကန်ပြောရန်အလို့ငှာ တည်းဖြတ်နည်းပညာများကို အသုံးပြုနိုင်သည်။</a:t>
                      </a:r>
                      <a:endParaRPr lang="en-US" sz="15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9566534"/>
                  </a:ext>
                </a:extLst>
              </a:tr>
              <a:tr h="778862">
                <a:tc>
                  <a:txBody>
                    <a:bodyPr/>
                    <a:lstStyle/>
                    <a:p>
                      <a:r>
                        <a:rPr lang="my-MM" sz="1500" b="1" i="0" dirty="0">
                          <a:solidFill>
                            <a:srgbClr val="374151"/>
                          </a:solidFill>
                          <a:effectLst/>
                          <a:latin typeface="Pyidaungsu" panose="020B0502040204020203" pitchFamily="34" charset="0"/>
                          <a:cs typeface="Pyidaungsu" panose="020B0502040204020203" pitchFamily="34" charset="0"/>
                        </a:rPr>
                        <a:t>ဘောင်ခတ်ပုံဖော်ခြင်း</a:t>
                      </a:r>
                      <a:endParaRPr lang="en-US" sz="1500" dirty="0">
                        <a:latin typeface="Pyidaungsu" panose="020B0502040204020203" pitchFamily="34" charset="0"/>
                        <a:cs typeface="Pyidaungsu" panose="020B0502040204020203" pitchFamily="34" charset="0"/>
                      </a:endParaRPr>
                    </a:p>
                  </a:txBody>
                  <a:tcPr/>
                </a:tc>
                <a:tc>
                  <a:txBody>
                    <a:bodyPr/>
                    <a:lstStyle/>
                    <a:p>
                      <a:pPr algn="l"/>
                      <a:r>
                        <a:rPr lang="my-MM" sz="1500" b="0" i="0" dirty="0">
                          <a:solidFill>
                            <a:srgbClr val="374151"/>
                          </a:solidFill>
                          <a:effectLst/>
                          <a:latin typeface="Pyidaungsu" panose="020B0502040204020203" pitchFamily="34" charset="0"/>
                          <a:cs typeface="Pyidaungsu" panose="020B0502040204020203" pitchFamily="34" charset="0"/>
                        </a:rPr>
                        <a:t>အဖြစ်အပျက်တစ်ခုအား ဘောင်ခတ်ပုံဖော်ပုံ သို့မဟုတ် တင်ပြပုံသည် ပရိသတ်၏ အမြင်ကို လွှမ်းမိုးမှုအား လွန်စွာကြီးနိုင်သည်။</a:t>
                      </a:r>
                      <a:endParaRPr lang="en-US" sz="1500" b="0" i="0" dirty="0">
                        <a:solidFill>
                          <a:srgbClr val="374151"/>
                        </a:solidFill>
                        <a:effectLst/>
                        <a:latin typeface="Pyidaungsu" panose="020B0502040204020203" pitchFamily="34" charset="0"/>
                        <a:cs typeface="Pyidaungsu" panose="020B0502040204020203" pitchFamily="34" charset="0"/>
                      </a:endParaRPr>
                    </a:p>
                    <a:p>
                      <a:pPr algn="l">
                        <a:tabLst>
                          <a:tab pos="446088" algn="l"/>
                        </a:tabLst>
                      </a:pPr>
                      <a:r>
                        <a:rPr lang="my-MM" sz="1500" b="0" i="0" dirty="0">
                          <a:solidFill>
                            <a:srgbClr val="374151"/>
                          </a:solidFill>
                          <a:effectLst/>
                          <a:latin typeface="Pyidaungsu" panose="020B0502040204020203" pitchFamily="34" charset="0"/>
                          <a:cs typeface="Pyidaungsu" panose="020B0502040204020203" pitchFamily="34" charset="0"/>
                        </a:rPr>
                        <a:t>မီဒီယာသည် အခြားအရာများအား ဘေးချိတ်ရန် ကြိုးပမ်းကာ အချို့သော ကဏ္ဍများကို အသားပေးခြင်းဖြင့် အဖြစ်အပျက်များကို ဘောင်ခတ်ပုံဖော်နိုင်သည်။</a:t>
                      </a:r>
                      <a:endParaRPr lang="en-US" sz="15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44538463"/>
                  </a:ext>
                </a:extLst>
              </a:tr>
            </a:tbl>
          </a:graphicData>
        </a:graphic>
      </p:graphicFrame>
    </p:spTree>
    <p:extLst>
      <p:ext uri="{BB962C8B-B14F-4D97-AF65-F5344CB8AC3E}">
        <p14:creationId xmlns:p14="http://schemas.microsoft.com/office/powerpoint/2010/main" val="393869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6" name="Text Placeholder 5"/>
          <p:cNvSpPr>
            <a:spLocks noGrp="1"/>
          </p:cNvSpPr>
          <p:nvPr>
            <p:ph type="body" sz="quarter" idx="16"/>
          </p:nvPr>
        </p:nvSpPr>
        <p:spPr>
          <a:xfrm>
            <a:off x="320518" y="1065499"/>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3" name="TextBox 2">
            <a:extLst>
              <a:ext uri="{FF2B5EF4-FFF2-40B4-BE49-F238E27FC236}">
                <a16:creationId xmlns:a16="http://schemas.microsoft.com/office/drawing/2014/main" id="{928D7088-91FC-F94C-D553-F997D8AAB4B7}"/>
              </a:ext>
            </a:extLst>
          </p:cNvPr>
          <p:cNvSpPr txBox="1"/>
          <p:nvPr/>
        </p:nvSpPr>
        <p:spPr>
          <a:xfrm>
            <a:off x="420894" y="976599"/>
            <a:ext cx="11450588" cy="5247590"/>
          </a:xfrm>
          <a:prstGeom prst="rect">
            <a:avLst/>
          </a:prstGeom>
          <a:noFill/>
        </p:spPr>
        <p:txBody>
          <a:bodyPr wrap="square">
            <a:spAutoFit/>
          </a:bodyPr>
          <a:lstStyle/>
          <a:p>
            <a:pPr>
              <a:spcBef>
                <a:spcPts val="600"/>
              </a:spcBef>
              <a:spcAft>
                <a:spcPts val="600"/>
              </a:spcAft>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၈။ မီဒီယာနှင့် သတင်းအချက်အလက်ဆိုင်ရာသိနားလည်မှု</a:t>
            </a:r>
            <a:r>
              <a:rPr lang="en-US" dirty="0">
                <a:latin typeface="Pyidaungsu" panose="020B0502040204020203" pitchFamily="34" charset="0"/>
                <a:cs typeface="Pyidaungsu" panose="020B0502040204020203" pitchFamily="34" charset="0"/>
              </a:rPr>
              <a:t> (MIL) </a:t>
            </a:r>
            <a:r>
              <a:rPr lang="my-MM" dirty="0">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မတူကွဲပြားမှုများ</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dirty="0">
              <a:effectLst/>
              <a:latin typeface="Pyidaungsu" panose="020B0502040204020203" pitchFamily="34" charset="0"/>
              <a:ea typeface="Calibri" panose="020F0502020204030204" pitchFamily="34" charset="0"/>
              <a:cs typeface="Pyidaungsu" panose="020B0502040204020203" pitchFamily="34" charset="0"/>
            </a:endParaRPr>
          </a:p>
          <a:p>
            <a:pPr>
              <a:spcBef>
                <a:spcPts val="600"/>
              </a:spcBef>
              <a:spcAft>
                <a:spcPts val="600"/>
              </a:spcAft>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၁၄။ ပဋိပက္ခ၏ ပြောင်းလဲစေနိုင်သောအားများနှင့် ပုဂ္ဂိုလ်ရေးရာဘက်လိုက်မှုများကို နားလည် သဘောပေါက်ပြီး သင်ကြားပို့ချမှုကို အလျဉ်းသင့်သလို  ပြောင်းလဲ လုပ်ဆောင်နိုင်စွမ်း ရှိကြောင်းပြသည်။</a:t>
            </a:r>
            <a:r>
              <a:rPr lang="en-GB" dirty="0">
                <a:latin typeface="Pyidaungsu" panose="020B0502040204020203" pitchFamily="34" charset="0"/>
                <a:cs typeface="Pyidaungsu" panose="020B0502040204020203" pitchFamily="34" charset="0"/>
              </a:rPr>
              <a:t> </a:t>
            </a:r>
            <a:endParaRPr lang="en-US" dirty="0">
              <a:effectLst/>
              <a:latin typeface="Pyidaungsu" panose="020B0502040204020203" pitchFamily="34" charset="0"/>
              <a:ea typeface="Calibri" panose="020F0502020204030204" pitchFamily="34" charset="0"/>
              <a:cs typeface="Pyidaungsu" panose="020B0502040204020203" pitchFamily="34" charset="0"/>
            </a:endParaRPr>
          </a:p>
          <a:p>
            <a:pPr>
              <a:spcBef>
                <a:spcPts val="600"/>
              </a:spcBef>
              <a:spcAft>
                <a:spcPts val="600"/>
              </a:spcAft>
            </a:pPr>
            <a:r>
              <a:rPr lang="en-GB" dirty="0">
                <a:solidFill>
                  <a:srgbClr val="000000"/>
                </a:solidFill>
                <a:effectLst/>
                <a:latin typeface="Pyidaungsu" panose="020B0502040204020203" pitchFamily="34" charset="0"/>
                <a:ea typeface="Arial Unicode MS"/>
                <a:cs typeface="Pyidaungsu" panose="020B0502040204020203" pitchFamily="34" charset="0"/>
              </a:rPr>
              <a:t>CSE </a:t>
            </a:r>
            <a:r>
              <a:rPr lang="my-MM" dirty="0">
                <a:solidFill>
                  <a:srgbClr val="000000"/>
                </a:solidFill>
                <a:effectLst/>
                <a:latin typeface="Pyidaungsu" panose="020B0502040204020203" pitchFamily="34" charset="0"/>
                <a:ea typeface="Arial Unicode MS"/>
                <a:cs typeface="Pyidaungsu" panose="020B0502040204020203" pitchFamily="34" charset="0"/>
              </a:rPr>
              <a:t>၁၅။ ဆရာထံတွင် </a:t>
            </a:r>
            <a:r>
              <a:rPr lang="my-MM" dirty="0">
                <a:latin typeface="Pyidaungsu" panose="020B0502040204020203" pitchFamily="34" charset="0"/>
                <a:cs typeface="Pyidaungsu" panose="020B0502040204020203" pitchFamily="34" charset="0"/>
              </a:rPr>
              <a:t>နောက်ခံအခြေအနေအကြောင်းအရာနှင့် သင့်လျော်သည့် လူတိုင်းအကျုံးဝင်သော သင်ကြားရေးနည်းလမ်း များနှင့် သင်ယူသူ၏ ကိုယ်စိတ်နှစ်ဖြာ ကျန်းမာချမ်းသာမှု နှင့် သင်ယူခြင်းကို ပံ့ပိုးကူညီပေးသည့် သင်ယူမှုလုပ်ငန်းစဉ်များကို အသုံးပြုနိုင်သောစွမ်းရည်ရှိသည်။</a:t>
            </a:r>
            <a:endParaRPr lang="en-US" dirty="0">
              <a:latin typeface="Pyidaungsu" panose="020B0502040204020203" pitchFamily="34" charset="0"/>
              <a:cs typeface="Pyidaungsu" panose="020B0502040204020203" pitchFamily="34" charset="0"/>
            </a:endParaRPr>
          </a:p>
          <a:p>
            <a:pPr>
              <a:spcBef>
                <a:spcPts val="600"/>
              </a:spcBef>
              <a:spcAft>
                <a:spcPts val="600"/>
              </a:spcAft>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၂၁။ ပဋိပက္ခအခြေအနေများ၊ ပဋိပက္ခဖြစ်စေသည့် အကြောင်းရင်းများနှင့် ပဋိပက္ခ အသွင်ကူးပြောင်းရေးဆိုင်ရာ ပြောင်းလဲစေသောအားများနှင့် လိုအပ်ချက်များကို နားလည်သဘောပေါက်သည်။ </a:t>
            </a:r>
            <a:endParaRPr lang="en-US"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dirty="0">
                <a:latin typeface="Pyidaungsu" panose="020B0502040204020203" pitchFamily="34" charset="0"/>
                <a:cs typeface="Pyidaungsu" panose="020B0502040204020203" pitchFamily="34" charset="0"/>
              </a:rPr>
              <a:t>မတူညီသောယဉ်ကျေးမှုအမျိုးမျိုးကို နားလည်လက်ခံတတ်သည့် ကောင်းမွန်သောစွမ်းရည်ရှိခြင်းနှင့် သင်ယူသူများနှင့် မိသားစုများကို ကောင်းစွာနားလည်သဘောပေါက်သည်။ </a:t>
            </a:r>
            <a:endParaRPr lang="en-US" dirty="0">
              <a:latin typeface="Pyidaungsu" panose="020B0502040204020203" pitchFamily="34" charset="0"/>
              <a:cs typeface="Pyidaungsu" panose="020B0502040204020203" pitchFamily="34" charset="0"/>
            </a:endParaRPr>
          </a:p>
          <a:p>
            <a:pPr marL="342900" indent="-342900">
              <a:spcBef>
                <a:spcPts val="600"/>
              </a:spcBef>
              <a:spcAft>
                <a:spcPts val="600"/>
              </a:spcAft>
              <a:buFont typeface="Arial" panose="020B0604020202020204" pitchFamily="34" charset="0"/>
              <a:buChar char="•"/>
            </a:pPr>
            <a:r>
              <a:rPr lang="my-MM" dirty="0">
                <a:latin typeface="Pyidaungsu" panose="020B0502040204020203" pitchFamily="34" charset="0"/>
                <a:cs typeface="Pyidaungsu" panose="020B0502040204020203" pitchFamily="34" charset="0"/>
              </a:rPr>
              <a:t>သင်ယူသူများနှင့် ပဋိပက္ခအကြောင်း စကားစမြည်ပြောဆိုနိုင်စွမ်းရှိသည်။ </a:t>
            </a:r>
            <a:endParaRPr lang="en-US" dirty="0">
              <a:latin typeface="Pyidaungsu" panose="020B0502040204020203" pitchFamily="34" charset="0"/>
              <a:cs typeface="Pyidaungsu" panose="020B0502040204020203" pitchFamily="34" charset="0"/>
            </a:endParaRPr>
          </a:p>
          <a:p>
            <a:pPr>
              <a:spcBef>
                <a:spcPts val="600"/>
              </a:spcBef>
              <a:spcAft>
                <a:spcPts val="600"/>
              </a:spcAft>
            </a:pPr>
            <a:r>
              <a:rPr lang="x-none" dirty="0">
                <a:latin typeface="Pyidaungsu" panose="020B0502040204020203" pitchFamily="34" charset="0"/>
                <a:cs typeface="Pyidaungsu" panose="020B0502040204020203" pitchFamily="34" charset="0"/>
              </a:rPr>
              <a:t>C</a:t>
            </a:r>
            <a:r>
              <a:rPr lang="en-US" dirty="0">
                <a:latin typeface="Pyidaungsu" panose="020B0502040204020203" pitchFamily="34" charset="0"/>
                <a:cs typeface="Pyidaungsu" panose="020B0502040204020203" pitchFamily="34" charset="0"/>
              </a:rPr>
              <a:t>SE </a:t>
            </a:r>
            <a:r>
              <a:rPr lang="my-MM" dirty="0">
                <a:latin typeface="Pyidaungsu" panose="020B0502040204020203" pitchFamily="34" charset="0"/>
                <a:cs typeface="Pyidaungsu" panose="020B0502040204020203" pitchFamily="34" charset="0"/>
              </a:rPr>
              <a:t>၂၃။ ဆရာသည် ဒစ်ဂျစ်တယ်နိုင်ငံသားဖြစ်မှု၏ အခြေခံသဘောသဘာဝနှင့်သဘောတရားများကို သတိပြုမိသည်။</a:t>
            </a:r>
            <a:endParaRPr lang="en-US" dirty="0">
              <a:effectLst/>
              <a:latin typeface="Pyidaungsu" panose="020B0502040204020203" pitchFamily="34" charset="0"/>
              <a:ea typeface="Calibri" panose="020F0502020204030204" pitchFamily="34" charset="0"/>
              <a:cs typeface="Pyidaungsu" panose="020B0502040204020203" pitchFamily="34" charset="0"/>
            </a:endParaRPr>
          </a:p>
          <a:p>
            <a:pPr>
              <a:spcBef>
                <a:spcPts val="600"/>
              </a:spcBef>
              <a:spcAft>
                <a:spcPts val="600"/>
              </a:spcAft>
            </a:pPr>
            <a:r>
              <a:rPr lang="en-US" dirty="0">
                <a:latin typeface="Pyidaungsu" panose="020B0502040204020203" pitchFamily="34" charset="0"/>
                <a:cs typeface="Pyidaungsu" panose="020B0502040204020203" pitchFamily="34" charset="0"/>
              </a:rPr>
              <a:t>CSE </a:t>
            </a:r>
            <a:r>
              <a:rPr lang="my-MM" dirty="0">
                <a:latin typeface="Pyidaungsu" panose="020B0502040204020203" pitchFamily="34" charset="0"/>
                <a:cs typeface="Pyidaungsu" panose="020B0502040204020203" pitchFamily="34" charset="0"/>
              </a:rPr>
              <a:t>၂၅။ မိဘများ၊ ရပ်ရွာလူထုတို့ကို သင်ကြားပို့ချမှုနှင့် သင်ယူရေးလုပ်ငန်းစဉ်များတွင် ပါဝင်စေသည်။</a:t>
            </a:r>
            <a:endParaRPr lang="en-US"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452541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4"/>
            <a:ext cx="3547170" cy="180988"/>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
        <p:nvSpPr>
          <p:cNvPr id="227" name="Google Shape;227;p11"/>
          <p:cNvSpPr txBox="1"/>
          <p:nvPr/>
        </p:nvSpPr>
        <p:spPr>
          <a:xfrm>
            <a:off x="420894" y="1190427"/>
            <a:ext cx="11011988" cy="4853661"/>
          </a:xfrm>
          <a:prstGeom prst="rect">
            <a:avLst/>
          </a:prstGeom>
          <a:noFill/>
          <a:ln>
            <a:noFill/>
          </a:ln>
        </p:spPr>
        <p:txBody>
          <a:bodyPr spcFirstLastPara="1" wrap="square" lIns="0" tIns="0" rIns="0" bIns="0" anchor="t" anchorCtr="0">
            <a:noAutofit/>
          </a:bodyPr>
          <a:lstStyle/>
          <a:p>
            <a:pPr algn="l"/>
            <a:r>
              <a:rPr lang="my-MM" b="1" i="0" dirty="0">
                <a:solidFill>
                  <a:srgbClr val="374151"/>
                </a:solidFill>
                <a:effectLst/>
                <a:latin typeface="Pyidaungsu" panose="020B0502040204020203" pitchFamily="34" charset="0"/>
                <a:cs typeface="Pyidaungsu" panose="020B0502040204020203" pitchFamily="34" charset="0"/>
              </a:rPr>
              <a:t>၁။    ဘက်လိုက်မှု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၄င်းတို့၏ အစီရင်ခံတင်ဆက်မှုကို လွှမ်းမိုးနိုင်သည့် အချို့သော နိုင်ငံရေး၊ လူမှုရေး သို့မဟုတ် စီးပွားရေးဆိုင်ရာ အတွေးအမြင်စနစ်များအပေါ် ဘက်လိုက်မှုကို ထုတ်ဖော်ပြခြင်း။</a:t>
            </a:r>
            <a:endParaRPr lang="en-US"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i="0" dirty="0">
                <a:solidFill>
                  <a:srgbClr val="374151"/>
                </a:solidFill>
                <a:effectLst/>
                <a:latin typeface="Pyidaungsu" panose="020B0502040204020203" pitchFamily="34" charset="0"/>
                <a:cs typeface="Pyidaungsu" panose="020B0502040204020203" pitchFamily="34" charset="0"/>
              </a:rPr>
              <a:t>၂။    မှန်ကန်မှုမရှိခြင်း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မှားယွင်းသော သို့မဟုတ် အထင်အမြင်မှားစေသော သတင်းအချက်အလက် ဖြန့်ဖြူးခြင်းကို ပါဝင်စေခြင်း။</a:t>
            </a:r>
            <a:endParaRPr lang="en-US"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i="0" dirty="0">
                <a:solidFill>
                  <a:srgbClr val="374151"/>
                </a:solidFill>
                <a:effectLst/>
                <a:latin typeface="Pyidaungsu" panose="020B0502040204020203" pitchFamily="34" charset="0"/>
                <a:cs typeface="Pyidaungsu" panose="020B0502040204020203" pitchFamily="34" charset="0"/>
              </a:rPr>
              <a:t>၃။    တစ်ဖက်သတ်အယူအစွဲ -</a:t>
            </a:r>
            <a:r>
              <a:rPr lang="my-MM" b="0" i="0" dirty="0">
                <a:solidFill>
                  <a:srgbClr val="374151"/>
                </a:solidFill>
                <a:effectLst/>
                <a:latin typeface="Pyidaungsu" panose="020B0502040204020203" pitchFamily="34" charset="0"/>
                <a:cs typeface="Pyidaungsu" panose="020B0502040204020203" pitchFamily="34" charset="0"/>
              </a:rPr>
              <a:t> အချို့သော အုပ်စုများ သို့မဟုတ် လူပုဂ္ဂိုလ်များကို အပျက်သဘောဆောင်စွာ သို့မဟုတ် ရှုထောင့်တစ်ခုတည်းမှသာ တစ်သမတ်တည်း ဖော်ပြခြင်းဖြင့် တစ်ဖက်သတ်အယူအစွဲများကို ဆက်လက်တည်တံ့စေခြင်း။</a:t>
            </a:r>
            <a:endParaRPr lang="en-US" b="0" i="0" dirty="0">
              <a:solidFill>
                <a:srgbClr val="374151"/>
              </a:solidFill>
              <a:effectLst/>
              <a:latin typeface="Pyidaungsu" panose="020B0502040204020203" pitchFamily="34" charset="0"/>
              <a:cs typeface="Pyidaungsu" panose="020B0502040204020203" pitchFamily="34" charset="0"/>
            </a:endParaRPr>
          </a:p>
          <a:p>
            <a:pPr marL="457200" indent="-45720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i="0" dirty="0">
                <a:solidFill>
                  <a:srgbClr val="374151"/>
                </a:solidFill>
                <a:effectLst/>
                <a:latin typeface="Pyidaungsu" panose="020B0502040204020203" pitchFamily="34" charset="0"/>
                <a:cs typeface="Pyidaungsu" panose="020B0502040204020203" pitchFamily="34" charset="0"/>
              </a:rPr>
              <a:t>၄။    ကွဲပြားစုံလင်မှု ကင်းမဲ့ခြင်း - </a:t>
            </a:r>
            <a:r>
              <a:rPr lang="my-MM" i="0" dirty="0">
                <a:solidFill>
                  <a:srgbClr val="374151"/>
                </a:solidFill>
                <a:effectLst/>
                <a:latin typeface="Pyidaungsu" panose="020B0502040204020203" pitchFamily="34" charset="0"/>
                <a:cs typeface="Pyidaungsu" panose="020B0502040204020203" pitchFamily="34" charset="0"/>
              </a:rPr>
              <a:t>ကွဲပြားစုံလင်သော အသံများနှင့် ရှုထောင့်အမြင်များကို လုံလောက်ပြည့်စုံမှုမရှိသော </a:t>
            </a:r>
            <a:r>
              <a:rPr lang="my-MM" b="0" i="0" dirty="0">
                <a:solidFill>
                  <a:srgbClr val="374151"/>
                </a:solidFill>
                <a:effectLst/>
                <a:latin typeface="Pyidaungsu" panose="020B0502040204020203" pitchFamily="34" charset="0"/>
                <a:cs typeface="Pyidaungsu" panose="020B0502040204020203" pitchFamily="34" charset="0"/>
              </a:rPr>
              <a:t>ကိုယ်စားပြုပုံဖော်ခြင်းနှင့် နောက်ဆုံးတွင် လူ့အဖွဲ့အစည်း၏  တိမ်းချော်သော ကိုယ်စားပြုပုံဖော်မှုများကို ဖြစ်ပေါ်စေခြင်း။</a:t>
            </a:r>
          </a:p>
          <a:p>
            <a:pPr algn="l"/>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1" i="0" dirty="0">
                <a:solidFill>
                  <a:srgbClr val="374151"/>
                </a:solidFill>
                <a:effectLst/>
                <a:latin typeface="Pyidaungsu" panose="020B0502040204020203" pitchFamily="34" charset="0"/>
                <a:cs typeface="Pyidaungsu" panose="020B0502040204020203" pitchFamily="34" charset="0"/>
              </a:rPr>
              <a:t>၅။     လုပ်ငန်းစဉ် စီစဉ်သတ်မှတ်ခြင်း -</a:t>
            </a:r>
            <a:r>
              <a:rPr lang="en-US" b="0" i="0" dirty="0">
                <a:solidFill>
                  <a:srgbClr val="374151"/>
                </a:solidFill>
                <a:effectLst/>
                <a:latin typeface="Pyidaungsu" panose="020B0502040204020203" pitchFamily="34" charset="0"/>
                <a:cs typeface="Pyidaungsu" panose="020B0502040204020203" pitchFamily="34" charset="0"/>
              </a:rPr>
              <a:t> </a:t>
            </a:r>
            <a:r>
              <a:rPr lang="my-MM" dirty="0">
                <a:solidFill>
                  <a:srgbClr val="374151"/>
                </a:solidFill>
                <a:latin typeface="Pyidaungsu" panose="020B0502040204020203" pitchFamily="34" charset="0"/>
                <a:cs typeface="Pyidaungsu" panose="020B0502040204020203" pitchFamily="34" charset="0"/>
              </a:rPr>
              <a:t>လူထုအမြင်နှင့် မူဝါဒ ချမှတ်ရေးဆွဲခြင်းများအပေါ်လွှမ်းမိုးနိုင်ခြေရှိသည့် အဖြစ်အပျက်များကို ဦးစားပေး ရွေးချယ်ဆုံးဖြတ်ခြင်းဖြင့် လုပ်ငန်းစဉ်များ စီစဉ်သတ်မှတ်ခြင်း။</a:t>
            </a:r>
            <a:endParaRPr lang="en-US" sz="1100" b="0" i="0" u="none" strike="noStrike" cap="none" dirty="0">
              <a:solidFill>
                <a:srgbClr val="000000"/>
              </a:solidFill>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r>
              <a:rPr lang="my-MM" sz="2200" b="1" dirty="0">
                <a:latin typeface="Pyidaungsu" panose="020B0502040204020203" pitchFamily="34" charset="0"/>
                <a:cs typeface="Pyidaungsu" panose="020B0502040204020203" pitchFamily="34" charset="0"/>
              </a:rPr>
              <a:t>မီဒီယာပေါ် ကိုယ်စားပြုပုံဖော်မှု အလွဲ၏ အဓိက ဝိသေသလက္ခဏာရပ်များမှာ မည်သည်တို့ဖြစ်ကြသနည်း။</a:t>
            </a:r>
            <a:endParaRPr sz="2200" b="1" dirty="0"/>
          </a:p>
        </p:txBody>
      </p:sp>
    </p:spTree>
    <p:extLst>
      <p:ext uri="{BB962C8B-B14F-4D97-AF65-F5344CB8AC3E}">
        <p14:creationId xmlns:p14="http://schemas.microsoft.com/office/powerpoint/2010/main" val="4282191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262719" y="6488753"/>
            <a:ext cx="3459872" cy="194435"/>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100000"/>
            </a:pPr>
            <a:r>
              <a:rPr lang="my-MM"/>
              <a:t>နယ်လှည့်ဆရာ/ဆရာမများအတွက် မီဒီယာနှင့် သတင်းအချက်အလက်ဆိုင်ရာ သိနားလည်မှု (</a:t>
            </a:r>
            <a:r>
              <a:rPr lang="en-US"/>
              <a:t>MIL) </a:t>
            </a:r>
            <a:r>
              <a:rPr lang="my-MM"/>
              <a:t>မိတ်ဆက်</a:t>
            </a:r>
            <a:endParaRPr lang="my-MM" dirty="0"/>
          </a:p>
        </p:txBody>
      </p:sp>
      <p:sp>
        <p:nvSpPr>
          <p:cNvPr id="227" name="Google Shape;227;p11"/>
          <p:cNvSpPr txBox="1"/>
          <p:nvPr/>
        </p:nvSpPr>
        <p:spPr>
          <a:xfrm>
            <a:off x="420894" y="930306"/>
            <a:ext cx="11183918" cy="5295682"/>
          </a:xfrm>
          <a:prstGeom prst="rect">
            <a:avLst/>
          </a:prstGeom>
          <a:noFill/>
          <a:ln>
            <a:noFill/>
          </a:ln>
        </p:spPr>
        <p:txBody>
          <a:bodyPr spcFirstLastPara="1" wrap="square" lIns="0" tIns="0" rIns="0" bIns="0" anchor="t" anchorCtr="0">
            <a:noAutofit/>
          </a:bodyPr>
          <a:lstStyle/>
          <a:p>
            <a:pPr algn="l"/>
            <a:r>
              <a:rPr lang="my-MM" b="1" i="0" dirty="0">
                <a:solidFill>
                  <a:schemeClr val="tx2">
                    <a:lumMod val="75000"/>
                  </a:schemeClr>
                </a:solidFill>
                <a:effectLst/>
                <a:latin typeface="Pyidaungsu" panose="020B0502040204020203" pitchFamily="34" charset="0"/>
                <a:cs typeface="Pyidaungsu" panose="020B0502040204020203" pitchFamily="34" charset="0"/>
              </a:rPr>
              <a:t>မီဒီယာပေါ် ကိုယ်စားပြုပုံဖော်မှု အလွဲ၏ အကျိုးဆက်များသည် သိသာထင်ရှားစွာ ကြီးမားကျယ်ပြန့်စွာ အရာရောက်နိုင်သည် -</a:t>
            </a:r>
          </a:p>
          <a:p>
            <a:pPr algn="l"/>
            <a:endParaRPr lang="en-US" b="1" dirty="0">
              <a:solidFill>
                <a:schemeClr val="tx2">
                  <a:lumMod val="75000"/>
                </a:schemeClr>
              </a:solidFill>
              <a:latin typeface="Pyidaungsu" panose="020B0502040204020203" pitchFamily="34" charset="0"/>
              <a:cs typeface="Pyidaungsu" panose="020B0502040204020203" pitchFamily="34" charset="0"/>
            </a:endParaRPr>
          </a:p>
          <a:p>
            <a:pPr algn="l">
              <a:spcBef>
                <a:spcPts val="600"/>
              </a:spcBef>
            </a:pPr>
            <a:r>
              <a:rPr lang="my-MM" b="1" i="0" dirty="0">
                <a:solidFill>
                  <a:schemeClr val="tx2">
                    <a:lumMod val="75000"/>
                  </a:schemeClr>
                </a:solidFill>
                <a:effectLst/>
                <a:latin typeface="Pyidaungsu" panose="020B0502040204020203" pitchFamily="34" charset="0"/>
                <a:cs typeface="Pyidaungsu" panose="020B0502040204020203" pitchFamily="34" charset="0"/>
              </a:rPr>
              <a:t>၁။ ပြည်သူလူထုသိ သတင်းမှား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b="0" i="0" dirty="0">
                <a:solidFill>
                  <a:schemeClr val="tx2">
                    <a:lumMod val="75000"/>
                  </a:schemeClr>
                </a:solidFill>
                <a:effectLst/>
                <a:latin typeface="Pyidaungsu" panose="020B0502040204020203" pitchFamily="34" charset="0"/>
                <a:cs typeface="Pyidaungsu" panose="020B0502040204020203" pitchFamily="34" charset="0"/>
              </a:rPr>
              <a:t>အထင်အမြင်မှားစေသော မီဒီယာသတင်းများသည် ပြည်သူလူထုအား မမှန်ကန်သော သတင်းအချက်အလက်များ ရရှိစေနိုင်ခြင်းနှင့် အချို့ ပြဿနာရပ်များ သို့မဟုတ် လူပုဂ္ဂိုလ်များအပေါ် မမှန်ကန်သော ထင်မြင်ယုံကြည်ချက်များ ဖြစ်ပေါ်စေခြင်းတို့ကို ဦးတည်စေနိုင်သည်။</a:t>
            </a:r>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a:spcBef>
                <a:spcPts val="600"/>
              </a:spcBef>
            </a:pPr>
            <a:r>
              <a:rPr lang="my-MM" b="1" dirty="0">
                <a:solidFill>
                  <a:schemeClr val="tx2">
                    <a:lumMod val="75000"/>
                  </a:schemeClr>
                </a:solidFill>
                <a:latin typeface="Pyidaungsu" panose="020B0502040204020203" pitchFamily="34" charset="0"/>
                <a:cs typeface="Pyidaungsu" panose="020B0502040204020203" pitchFamily="34" charset="0"/>
              </a:rPr>
              <a:t>၂။ လူမှုဆိုင်ရာ ကွဲပြားမှုများ</a:t>
            </a:r>
            <a:r>
              <a:rPr lang="en-US" b="1" i="0" dirty="0">
                <a:solidFill>
                  <a:schemeClr val="tx2">
                    <a:lumMod val="75000"/>
                  </a:schemeClr>
                </a:solidFill>
                <a:effectLst/>
                <a:latin typeface="Pyidaungsu" panose="020B0502040204020203" pitchFamily="34" charset="0"/>
                <a:cs typeface="Pyidaungsu" panose="020B0502040204020203" pitchFamily="34" charset="0"/>
              </a:rPr>
              <a:t> </a:t>
            </a:r>
            <a:r>
              <a:rPr lang="my-MM" b="1" i="0" dirty="0">
                <a:solidFill>
                  <a:schemeClr val="tx2">
                    <a:lumMod val="75000"/>
                  </a:schemeClr>
                </a:solidFill>
                <a:effectLst/>
                <a:latin typeface="Pyidaungsu" panose="020B0502040204020203" pitchFamily="34" charset="0"/>
                <a:cs typeface="Pyidaungsu" panose="020B0502040204020203" pitchFamily="34" charset="0"/>
              </a:rPr>
              <a:t>-</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မီဒီယာပေါ် ကိုယ်စားပြုပုံဖော်မှု အလွဲသည် လူမှုဆိုင်ရာ ကွဲပြားမှုများနှင့် တစ်ဖက်သတ်အယူအစွဲ များကို ပိုမိုဆိုးရွားစေကာ တစ်ဖက်သတ်အမြင်၊ ခွဲခြားဆက်ဆံမှုနှင့်  ပဋိပက္ခကိုပင် ဖြစ်ပေါ်စေနိုင်သည်။</a:t>
            </a:r>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a:spcBef>
                <a:spcPts val="600"/>
              </a:spcBef>
            </a:pPr>
            <a:r>
              <a:rPr lang="my-MM" b="1" i="0" dirty="0">
                <a:solidFill>
                  <a:schemeClr val="tx2">
                    <a:lumMod val="75000"/>
                  </a:schemeClr>
                </a:solidFill>
                <a:effectLst/>
                <a:latin typeface="Pyidaungsu" panose="020B0502040204020203" pitchFamily="34" charset="0"/>
                <a:cs typeface="Pyidaungsu" panose="020B0502040204020203" pitchFamily="34" charset="0"/>
              </a:rPr>
              <a:t>၃။ ယုံကြည်မှုကို လျော့ပါးစေခြင်း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မီဒီယာပေါ် ကိုယ်စားပြုပုံဖော်မှု အလွဲ၏ ထပ်ကာတလဲလဲဖြစ်နေသည့် ဖြစ်ရပ်များသည်</a:t>
            </a:r>
            <a:r>
              <a:rPr lang="my-MM" b="0" i="0" dirty="0">
                <a:solidFill>
                  <a:schemeClr val="tx2">
                    <a:lumMod val="75000"/>
                  </a:schemeClr>
                </a:solidFill>
                <a:effectLst/>
                <a:latin typeface="Pyidaungsu" panose="020B0502040204020203" pitchFamily="34" charset="0"/>
                <a:cs typeface="Pyidaungsu" panose="020B0502040204020203" pitchFamily="34" charset="0"/>
              </a:rPr>
              <a:t> ပြည်သူလူထုအတွက် ယုံကြည်စိတ်ချရသော ရင်းမြစ်များနှင့် စိတ်မချရသော ရင်းမြစ်များကြား ခွဲခြားသိမြင်နိုင်ရန် ခက်ခဲစေသောကြောင့် မီဒီယာအဖွဲ့အစည်းများပေါ် ယုံကြည်မှုကို တစ်စထက်တစ်စ ဆုတ်ယုတ်လျော့ပါးစေလာသည်။</a:t>
            </a:r>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a:spcBef>
                <a:spcPts val="600"/>
              </a:spcBef>
            </a:pPr>
            <a:r>
              <a:rPr lang="my-MM" b="1" i="0" dirty="0">
                <a:solidFill>
                  <a:schemeClr val="tx2">
                    <a:lumMod val="75000"/>
                  </a:schemeClr>
                </a:solidFill>
                <a:effectLst/>
                <a:latin typeface="Pyidaungsu" panose="020B0502040204020203" pitchFamily="34" charset="0"/>
                <a:cs typeface="Pyidaungsu" panose="020B0502040204020203" pitchFamily="34" charset="0"/>
              </a:rPr>
              <a:t>၄။ နိုင်ငံရေးအရ လွှမ်းမိုးမှု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ဘက်လိုက်သောမီဒီယာသည် ပြည်သူလူထု၏အမြင်ကို ယိမ်းယိုင်စေပြီး ရွေးကောက်ပွဲများနှင့် မူဝါဒ ချမှတ်ဆုံးဖြတ်ခြင်း အပါအဝင် နိုင်ငံရေးဆိုင်ရာ ရလဒ်များအပေါ် အကျိုးသက်ရောက်မှုရှိစေနိုင်သည်။ </a:t>
            </a:r>
            <a:endParaRPr lang="en-US" dirty="0">
              <a:solidFill>
                <a:schemeClr val="tx2">
                  <a:lumMod val="75000"/>
                </a:schemeClr>
              </a:solidFill>
              <a:latin typeface="Pyidaungsu" panose="020B0502040204020203" pitchFamily="34" charset="0"/>
              <a:cs typeface="Pyidaungsu" panose="020B0502040204020203" pitchFamily="34" charset="0"/>
            </a:endParaRPr>
          </a:p>
          <a:p>
            <a:pPr>
              <a:spcBef>
                <a:spcPts val="600"/>
              </a:spcBef>
            </a:pPr>
            <a:r>
              <a:rPr lang="my-MM" b="1" i="0" dirty="0">
                <a:solidFill>
                  <a:schemeClr val="tx2">
                    <a:lumMod val="75000"/>
                  </a:schemeClr>
                </a:solidFill>
                <a:effectLst/>
                <a:latin typeface="Pyidaungsu" panose="020B0502040204020203" pitchFamily="34" charset="0"/>
                <a:cs typeface="Pyidaungsu" panose="020B0502040204020203" pitchFamily="34" charset="0"/>
              </a:rPr>
              <a:t>၅။ တာဝန်ခံမှုကို လျော့ပါးစေခြင်း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မီဒီယာပေါ် ကိုယ်စားပြုပုံဖော်မှု အလွဲသည် အာဏာရှိသော လူပုဂ္ဂိုလ်များ သို့မဟုတ် အဖွဲ့အစည်းများကို တာဝန်ခံမှုကို အဟန့်အတားဖြစ်စေသည့် စေ့စေ့စပ်စပ် စိစစ်စစ်ဆေးခြင်းမှ ကာကွယ်ပေးနိုင်သည်။ </a:t>
            </a:r>
            <a:endParaRPr lang="en-US" dirty="0">
              <a:solidFill>
                <a:schemeClr val="tx2">
                  <a:lumMod val="75000"/>
                </a:schemeClr>
              </a:solidFill>
              <a:latin typeface="Pyidaungsu" panose="020B0502040204020203" pitchFamily="34" charset="0"/>
              <a:cs typeface="Pyidaungsu" panose="020B0502040204020203" pitchFamily="34" charset="0"/>
            </a:endParaRPr>
          </a:p>
          <a:p>
            <a:pPr>
              <a:spcBef>
                <a:spcPts val="600"/>
              </a:spcBef>
            </a:pPr>
            <a:r>
              <a:rPr lang="my-MM" b="1" i="0" dirty="0">
                <a:solidFill>
                  <a:schemeClr val="tx2">
                    <a:lumMod val="75000"/>
                  </a:schemeClr>
                </a:solidFill>
                <a:effectLst/>
                <a:latin typeface="Pyidaungsu" panose="020B0502040204020203" pitchFamily="34" charset="0"/>
                <a:cs typeface="Pyidaungsu" panose="020B0502040204020203" pitchFamily="34" charset="0"/>
              </a:rPr>
              <a:t>၆။ ယဉ်ကျေးမှုဆိုင်ရာ အကျိုးသက်ရောက်မှု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မီဒီယာပေါ် ကိုယ်စားပြုပုံဖော်မှု အလွဲသည် အထူးသဖြင့် ဂျန်ဒါ (ကျား-မရေးရာ)၊ လူမျိုးနှင့် ဝိသေသနှင့်ပတ်သက်၍ ထိခိုက်နစ်နာမှုရှိစေနိုင်သော ယဉ်ကျေးမှုဆိုင်ရာ စံသတ်မှတ်ချက်များနှင့် သဘောထားများကို ဆက်လက်တည်တံ့နေစေနိုင်သည်။</a:t>
            </a:r>
            <a:endParaRPr lang="en-US" b="0" i="0" u="none" strike="noStrike" cap="none" dirty="0">
              <a:solidFill>
                <a:schemeClr val="tx2">
                  <a:lumMod val="75000"/>
                </a:schemeClr>
              </a:solidFill>
              <a:latin typeface="Pyidaungsu" panose="020B0502040204020203" pitchFamily="34" charset="0"/>
              <a:ea typeface="Arial"/>
              <a:cs typeface="Pyidaungsu" panose="020B0502040204020203" pitchFamily="34" charset="0"/>
              <a:sym typeface="Century Gothic"/>
            </a:endParaRPr>
          </a:p>
        </p:txBody>
      </p:sp>
      <p:sp>
        <p:nvSpPr>
          <p:cNvPr id="229" name="Google Shape;229;p11"/>
          <p:cNvSpPr txBox="1">
            <a:spLocks noGrp="1"/>
          </p:cNvSpPr>
          <p:nvPr>
            <p:ph type="ctrTitle"/>
          </p:nvPr>
        </p:nvSpPr>
        <p:spPr>
          <a:xfrm>
            <a:off x="420894" y="151609"/>
            <a:ext cx="11771106" cy="455408"/>
          </a:xfrm>
          <a:prstGeom prst="rect">
            <a:avLst/>
          </a:prstGeom>
          <a:noFill/>
          <a:ln>
            <a:noFill/>
          </a:ln>
        </p:spPr>
        <p:txBody>
          <a:bodyPr spcFirstLastPara="1" wrap="square" lIns="0" tIns="0" rIns="0" bIns="0" anchor="ctr" anchorCtr="0">
            <a:noAutofit/>
          </a:bodyPr>
          <a:lstStyle/>
          <a:p>
            <a:pPr lvl="0"/>
            <a:r>
              <a:rPr lang="my-MM" b="1" dirty="0">
                <a:solidFill>
                  <a:schemeClr val="bg1"/>
                </a:solidFill>
                <a:latin typeface="Pyidaungsu" panose="020B0502040204020203" pitchFamily="34" charset="0"/>
                <a:cs typeface="Pyidaungsu" panose="020B0502040204020203" pitchFamily="34" charset="0"/>
              </a:rPr>
              <a:t>မီဒီယာပေါ် ကိုယ်စားပြုပုံဖော်မှု အလွဲကို အဘယ်ကြောင့် ‘လူတိုင်း၏ တာဝန်’ဟု ယူဆထားသနည်း။</a:t>
            </a:r>
            <a:endParaRPr b="1" dirty="0">
              <a:solidFill>
                <a:schemeClr val="bg1"/>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82656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DF2F-E79C-C35A-DAD8-BFFB9FEA3A6A}"/>
              </a:ext>
            </a:extLst>
          </p:cNvPr>
          <p:cNvSpPr>
            <a:spLocks noGrp="1"/>
          </p:cNvSpPr>
          <p:nvPr>
            <p:ph type="ctrTitle"/>
          </p:nvPr>
        </p:nvSpPr>
        <p:spPr/>
        <p:txBody>
          <a:bodyPr>
            <a:noAutofit/>
          </a:bodyPr>
          <a:lstStyle/>
          <a:p>
            <a:r>
              <a:rPr lang="my-MM" sz="2800" b="1" dirty="0">
                <a:latin typeface="Pyidaungsu" panose="020B0502040204020203" pitchFamily="34" charset="0"/>
                <a:cs typeface="Pyidaungsu" panose="020B0502040204020203" pitchFamily="34" charset="0"/>
              </a:rPr>
              <a:t>လုပ်ငန်း ၃</a:t>
            </a:r>
            <a:endParaRPr lang="en-US" sz="2800" b="1" dirty="0"/>
          </a:p>
        </p:txBody>
      </p:sp>
      <p:sp>
        <p:nvSpPr>
          <p:cNvPr id="3" name="Text Placeholder 2">
            <a:extLst>
              <a:ext uri="{FF2B5EF4-FFF2-40B4-BE49-F238E27FC236}">
                <a16:creationId xmlns:a16="http://schemas.microsoft.com/office/drawing/2014/main" id="{1F5F9CF9-7F08-1B1E-F853-8FB39AA84D2B}"/>
              </a:ext>
            </a:extLst>
          </p:cNvPr>
          <p:cNvSpPr>
            <a:spLocks noGrp="1"/>
          </p:cNvSpPr>
          <p:nvPr>
            <p:ph type="body" idx="1"/>
          </p:nvPr>
        </p:nvSpPr>
        <p:spPr>
          <a:xfrm>
            <a:off x="420879" y="959562"/>
            <a:ext cx="11350208" cy="534701"/>
          </a:xfrm>
        </p:spPr>
        <p:txBody>
          <a:bodyPr>
            <a:normAutofit/>
          </a:bodyPr>
          <a:lstStyle/>
          <a:p>
            <a:r>
              <a:rPr lang="my-MM" sz="2000" dirty="0">
                <a:latin typeface="Pyidaungsu" panose="020B0502040204020203" pitchFamily="34" charset="0"/>
                <a:cs typeface="Pyidaungsu" panose="020B0502040204020203" pitchFamily="34" charset="0"/>
              </a:rPr>
              <a:t>အောက်ပါကွက်လပ်နေရာများကို မှန်ကန်သော စကားလုံးများဖြင့် ဖြည့်စွက်ပါ။ </a:t>
            </a:r>
            <a:endParaRPr lang="en-US" sz="2000" dirty="0">
              <a:latin typeface="Pyidaungsu" panose="020B0502040204020203" pitchFamily="34" charset="0"/>
              <a:cs typeface="Pyidaungsu" panose="020B0502040204020203" pitchFamily="34" charset="0"/>
            </a:endParaRPr>
          </a:p>
        </p:txBody>
      </p:sp>
      <p:sp>
        <p:nvSpPr>
          <p:cNvPr id="4" name="Text Placeholder 3">
            <a:extLst>
              <a:ext uri="{FF2B5EF4-FFF2-40B4-BE49-F238E27FC236}">
                <a16:creationId xmlns:a16="http://schemas.microsoft.com/office/drawing/2014/main" id="{39A0DF2B-0E88-57B9-242B-DD5F091507F0}"/>
              </a:ext>
            </a:extLst>
          </p:cNvPr>
          <p:cNvSpPr>
            <a:spLocks noGrp="1"/>
          </p:cNvSpPr>
          <p:nvPr>
            <p:ph type="body" idx="2"/>
          </p:nvPr>
        </p:nvSpPr>
        <p:spPr/>
        <p:txBody>
          <a:bodyPr>
            <a:noAutofit/>
          </a:bodyPr>
          <a:lstStyle/>
          <a:p>
            <a:endParaRPr lang="en-US" sz="700" dirty="0"/>
          </a:p>
        </p:txBody>
      </p:sp>
      <p:sp>
        <p:nvSpPr>
          <p:cNvPr id="5" name="Text Placeholder 2">
            <a:extLst>
              <a:ext uri="{FF2B5EF4-FFF2-40B4-BE49-F238E27FC236}">
                <a16:creationId xmlns:a16="http://schemas.microsoft.com/office/drawing/2014/main" id="{B1E196E1-3094-3B6F-6D1F-CFA8B4745F11}"/>
              </a:ext>
            </a:extLst>
          </p:cNvPr>
          <p:cNvSpPr txBox="1">
            <a:spLocks/>
          </p:cNvSpPr>
          <p:nvPr/>
        </p:nvSpPr>
        <p:spPr>
          <a:xfrm>
            <a:off x="419829" y="1522203"/>
            <a:ext cx="11350208" cy="3391571"/>
          </a:xfrm>
          <a:prstGeom prst="rect">
            <a:avLst/>
          </a:prstGeom>
          <a:noFill/>
          <a:ln>
            <a:noFill/>
          </a:ln>
        </p:spPr>
        <p:txBody>
          <a:bodyPr spcFirstLastPara="1" vert="horz" wrap="square" lIns="91425" tIns="45700" rIns="91425" bIns="45700" rtlCol="0" anchor="t" anchorCtr="0">
            <a:noAutofit/>
          </a:bodyPr>
          <a:lstStyle>
            <a:lvl1pPr marL="457200" lvl="0" indent="-228600" algn="l" defTabSz="914400" rtl="0" eaLnBrk="1" latinLnBrk="0" hangingPunct="1">
              <a:lnSpc>
                <a:spcPct val="90000"/>
              </a:lnSpc>
              <a:spcBef>
                <a:spcPts val="1000"/>
              </a:spcBef>
              <a:spcAft>
                <a:spcPts val="0"/>
              </a:spcAft>
              <a:buClr>
                <a:srgbClr val="024A84"/>
              </a:buClr>
              <a:buSzPts val="1350"/>
              <a:buFont typeface="Arial"/>
              <a:buNone/>
              <a:defRPr sz="1350" b="1" kern="1200">
                <a:solidFill>
                  <a:srgbClr val="171616"/>
                </a:solidFill>
                <a:latin typeface="+mn-lt"/>
                <a:ea typeface="+mn-ea"/>
                <a:cs typeface="+mn-cs"/>
              </a:defRPr>
            </a:lvl1pPr>
            <a:lvl2pPr marL="914400" lvl="1" indent="-228600" algn="l" defTabSz="914400" rtl="0" eaLnBrk="1" latinLnBrk="0" hangingPunct="1">
              <a:lnSpc>
                <a:spcPct val="90000"/>
              </a:lnSpc>
              <a:spcBef>
                <a:spcPts val="500"/>
              </a:spcBef>
              <a:spcAft>
                <a:spcPts val="0"/>
              </a:spcAft>
              <a:buClr>
                <a:srgbClr val="024A84"/>
              </a:buClr>
              <a:buSzPts val="1050"/>
              <a:buFont typeface="Arial"/>
              <a:buNone/>
              <a:defRPr sz="1050" b="1" kern="1200">
                <a:solidFill>
                  <a:srgbClr val="0077D4"/>
                </a:solidFill>
                <a:latin typeface="+mn-lt"/>
                <a:ea typeface="+mn-ea"/>
                <a:cs typeface="+mn-cs"/>
              </a:defRPr>
            </a:lvl2pPr>
            <a:lvl3pPr marL="1371600" lvl="2" indent="-228600" algn="l" defTabSz="914400" rtl="0" eaLnBrk="1" latinLnBrk="0" hangingPunct="1">
              <a:lnSpc>
                <a:spcPct val="90000"/>
              </a:lnSpc>
              <a:spcBef>
                <a:spcPts val="500"/>
              </a:spcBef>
              <a:spcAft>
                <a:spcPts val="0"/>
              </a:spcAft>
              <a:buClr>
                <a:srgbClr val="024A84"/>
              </a:buClr>
              <a:buSzPts val="900"/>
              <a:buFont typeface="Arial"/>
              <a:buNone/>
              <a:defRPr sz="900" kern="1200">
                <a:solidFill>
                  <a:schemeClr val="tx1"/>
                </a:solidFill>
                <a:latin typeface="+mn-lt"/>
                <a:ea typeface="+mn-ea"/>
                <a:cs typeface="+mn-cs"/>
              </a:defRPr>
            </a:lvl3pPr>
            <a:lvl4pPr marL="1828800" lvl="3" indent="-280987" algn="just" defTabSz="914400" rtl="0" eaLnBrk="1" latinLnBrk="0" hangingPunct="1">
              <a:lnSpc>
                <a:spcPct val="90000"/>
              </a:lnSpc>
              <a:spcBef>
                <a:spcPts val="500"/>
              </a:spcBef>
              <a:spcAft>
                <a:spcPts val="0"/>
              </a:spcAft>
              <a:buClr>
                <a:srgbClr val="024A84"/>
              </a:buClr>
              <a:buSzPts val="825"/>
              <a:buFont typeface="Arial"/>
              <a:buChar char="•"/>
              <a:defRPr sz="825" kern="1200">
                <a:solidFill>
                  <a:schemeClr val="tx1"/>
                </a:solidFill>
                <a:latin typeface="+mn-lt"/>
                <a:ea typeface="+mn-ea"/>
                <a:cs typeface="+mn-cs"/>
              </a:defRPr>
            </a:lvl4pPr>
            <a:lvl5pPr marL="2286000" lvl="4" indent="-276225" algn="just" defTabSz="914400" rtl="0" eaLnBrk="1" latinLnBrk="0" hangingPunct="1">
              <a:lnSpc>
                <a:spcPct val="90000"/>
              </a:lnSpc>
              <a:spcBef>
                <a:spcPts val="500"/>
              </a:spcBef>
              <a:spcAft>
                <a:spcPts val="0"/>
              </a:spcAft>
              <a:buClr>
                <a:srgbClr val="024A84"/>
              </a:buClr>
              <a:buSzPts val="750"/>
              <a:buFont typeface="Arial"/>
              <a:buChar char="•"/>
              <a:defRPr sz="75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tabLst>
                <a:tab pos="446088" algn="l"/>
                <a:tab pos="534988" algn="l"/>
              </a:tabLst>
            </a:pPr>
            <a:r>
              <a:rPr lang="my-MM" sz="1600" b="0" i="0" dirty="0">
                <a:solidFill>
                  <a:schemeClr val="tx2">
                    <a:lumMod val="75000"/>
                  </a:schemeClr>
                </a:solidFill>
                <a:effectLst/>
                <a:latin typeface="Pyidaungsu" panose="020B0502040204020203" pitchFamily="34" charset="0"/>
                <a:cs typeface="Pyidaungsu" panose="020B0502040204020203" pitchFamily="34" charset="0"/>
              </a:rPr>
              <a:t>၁။	</a:t>
            </a:r>
            <a:r>
              <a:rPr lang="en-US" sz="1600" b="0" i="0" dirty="0">
                <a:solidFill>
                  <a:schemeClr val="tx2">
                    <a:lumMod val="75000"/>
                  </a:schemeClr>
                </a:solidFill>
                <a:effectLst/>
                <a:latin typeface="Pyidaungsu" panose="020B0502040204020203" pitchFamily="34" charset="0"/>
                <a:cs typeface="Pyidaungsu" panose="020B0502040204020203" pitchFamily="34" charset="0"/>
              </a:rPr>
              <a:t>-------</a:t>
            </a:r>
            <a:r>
              <a:rPr lang="my-MM" sz="1600" b="0" i="0" dirty="0">
                <a:solidFill>
                  <a:schemeClr val="tx2">
                    <a:lumMod val="75000"/>
                  </a:schemeClr>
                </a:solidFill>
                <a:effectLst/>
                <a:latin typeface="Pyidaungsu" panose="020B0502040204020203" pitchFamily="34" charset="0"/>
                <a:cs typeface="Pyidaungsu" panose="020B0502040204020203" pitchFamily="34" charset="0"/>
              </a:rPr>
              <a:t> </a:t>
            </a:r>
            <a:r>
              <a:rPr lang="my-MM" sz="1600" b="0" dirty="0">
                <a:solidFill>
                  <a:schemeClr val="tx2">
                    <a:lumMod val="75000"/>
                  </a:schemeClr>
                </a:solidFill>
                <a:latin typeface="Pyidaungsu" panose="020B0502040204020203" pitchFamily="34" charset="0"/>
                <a:cs typeface="Pyidaungsu" panose="020B0502040204020203" pitchFamily="34" charset="0"/>
              </a:rPr>
              <a:t>ဟု သိကြသည့် မီဒီယာပေါ် ကိုယ်စားပြုပုံဖော်မှု အလွဲသည် မီဒီယာ၏ သတင်းအချက်အလက်၊ ဖြစ်ရပ်၊ လူပုဂ္ဂိုလ်များ သို့မဟုတ် 	အုပ်စုများကို မှန်ကန်တိကျမှုမရှိသည့် သို့မဟုတ် အထင်အမြင်မှားစေသည့် တင်ဆက်ပြသမှုကို ရည်ညွှန်းသည်။</a:t>
            </a:r>
            <a:r>
              <a:rPr lang="en-US" sz="1600" b="0" dirty="0">
                <a:solidFill>
                  <a:schemeClr val="tx2">
                    <a:lumMod val="75000"/>
                  </a:schemeClr>
                </a:solidFill>
                <a:latin typeface="Pyidaungsu" panose="020B0502040204020203" pitchFamily="34" charset="0"/>
                <a:cs typeface="Pyidaungsu" panose="020B0502040204020203" pitchFamily="34" charset="0"/>
              </a:rPr>
              <a:t> </a:t>
            </a:r>
            <a:endParaRPr lang="my-MM" sz="1600" b="0" dirty="0">
              <a:solidFill>
                <a:schemeClr val="tx2">
                  <a:lumMod val="75000"/>
                </a:schemeClr>
              </a:solidFill>
              <a:latin typeface="Pyidaungsu" panose="020B0502040204020203" pitchFamily="34" charset="0"/>
              <a:cs typeface="Pyidaungsu" panose="020B0502040204020203" pitchFamily="34" charset="0"/>
            </a:endParaRPr>
          </a:p>
          <a:p>
            <a:pPr marL="0" indent="0">
              <a:lnSpc>
                <a:spcPct val="100000"/>
              </a:lnSpc>
              <a:tabLst>
                <a:tab pos="446088" algn="l"/>
                <a:tab pos="534988" algn="l"/>
              </a:tabLst>
            </a:pPr>
            <a:r>
              <a:rPr lang="my-MM" sz="1600" b="0" dirty="0">
                <a:solidFill>
                  <a:schemeClr val="tx2">
                    <a:lumMod val="75000"/>
                  </a:schemeClr>
                </a:solidFill>
                <a:latin typeface="Pyidaungsu" panose="020B0502040204020203" pitchFamily="34" charset="0"/>
                <a:cs typeface="Pyidaungsu" panose="020B0502040204020203" pitchFamily="34" charset="0"/>
              </a:rPr>
              <a:t>၂။	မီဒီယာသည် အယ်ဒီတာနှင့်ဆိုင်သည့် ဆုံးဖြတ်ချက်များ၊ နိုင်ငံရေး သို့မဟုတ် စီးပွားရေးဆိုင်ရာ အကျိုးအမြတ်နှင့် </a:t>
            </a:r>
            <a:r>
              <a:rPr lang="en-US" sz="1600" b="0" i="0" dirty="0">
                <a:solidFill>
                  <a:schemeClr val="tx2">
                    <a:lumMod val="75000"/>
                  </a:schemeClr>
                </a:solidFill>
                <a:effectLst/>
                <a:latin typeface="Pyidaungsu" panose="020B0502040204020203" pitchFamily="34" charset="0"/>
                <a:cs typeface="Pyidaungsu" panose="020B0502040204020203" pitchFamily="34" charset="0"/>
              </a:rPr>
              <a:t>---------</a:t>
            </a:r>
            <a:r>
              <a:rPr lang="my-MM" sz="1600" dirty="0">
                <a:solidFill>
                  <a:schemeClr val="tx2">
                    <a:lumMod val="75000"/>
                  </a:schemeClr>
                </a:solidFill>
                <a:latin typeface="Pyidaungsu" panose="020B0502040204020203" pitchFamily="34" charset="0"/>
                <a:cs typeface="Pyidaungsu" panose="020B0502040204020203" pitchFamily="34" charset="0"/>
              </a:rPr>
              <a:t> </a:t>
            </a:r>
            <a:r>
              <a:rPr lang="my-MM" sz="1600" b="0" dirty="0">
                <a:solidFill>
                  <a:schemeClr val="tx2">
                    <a:lumMod val="75000"/>
                  </a:schemeClr>
                </a:solidFill>
                <a:latin typeface="Pyidaungsu" panose="020B0502040204020203" pitchFamily="34" charset="0"/>
                <a:cs typeface="Pyidaungsu" panose="020B0502040204020203" pitchFamily="34" charset="0"/>
              </a:rPr>
              <a:t>စသည့် 	အချက်အလက်အမျိုးမျိုး၏ လွှမ်းမိုးမှုကို မကြာခဏ ခံရလေ့ရှိသောကြောင့် အကြောင်းအရာတစ်ခုကို သင့်လျော်စွာ </a:t>
            </a:r>
            <a:r>
              <a:rPr lang="en-US" sz="1600" b="0" i="0" dirty="0">
                <a:solidFill>
                  <a:schemeClr val="tx2">
                    <a:lumMod val="75000"/>
                  </a:schemeClr>
                </a:solidFill>
                <a:effectLst/>
                <a:latin typeface="Pyidaungsu" panose="020B0502040204020203" pitchFamily="34" charset="0"/>
                <a:cs typeface="Pyidaungsu" panose="020B0502040204020203" pitchFamily="34" charset="0"/>
              </a:rPr>
              <a:t>----------</a:t>
            </a:r>
            <a:r>
              <a:rPr lang="my-MM" sz="1600" b="0" i="0" dirty="0">
                <a:solidFill>
                  <a:schemeClr val="tx2">
                    <a:lumMod val="75000"/>
                  </a:schemeClr>
                </a:solidFill>
                <a:effectLst/>
                <a:latin typeface="Pyidaungsu" panose="020B0502040204020203" pitchFamily="34" charset="0"/>
                <a:cs typeface="Pyidaungsu" panose="020B0502040204020203" pitchFamily="34" charset="0"/>
              </a:rPr>
              <a:t> </a:t>
            </a:r>
            <a:r>
              <a:rPr lang="my-MM" sz="1600" b="0" dirty="0">
                <a:solidFill>
                  <a:schemeClr val="tx2">
                    <a:lumMod val="75000"/>
                  </a:schemeClr>
                </a:solidFill>
                <a:latin typeface="Pyidaungsu" panose="020B0502040204020203" pitchFamily="34" charset="0"/>
                <a:cs typeface="Pyidaungsu" panose="020B0502040204020203" pitchFamily="34" charset="0"/>
              </a:rPr>
              <a:t>သို့မဟုတ် 	မှန်ကန်စွာ ကိုယ်စားပြုဖော်ပြရန် ပျက်ကွက်သည့်အခါမျိုးတွင် မီဒီယာပေါ် ကိုယ်စားပြုပုံဖော်မှု အလွဲ ဖြစ်ပွားသည်။</a:t>
            </a:r>
            <a:endParaRPr lang="en-US" sz="1600" b="0" i="0" dirty="0">
              <a:solidFill>
                <a:schemeClr val="tx2">
                  <a:lumMod val="75000"/>
                </a:schemeClr>
              </a:solidFill>
              <a:effectLst/>
              <a:latin typeface="Pyidaungsu" panose="020B0502040204020203" pitchFamily="34" charset="0"/>
              <a:cs typeface="Pyidaungsu" panose="020B0502040204020203" pitchFamily="34" charset="0"/>
            </a:endParaRPr>
          </a:p>
          <a:p>
            <a:pPr marL="0" indent="0">
              <a:lnSpc>
                <a:spcPct val="100000"/>
              </a:lnSpc>
              <a:tabLst>
                <a:tab pos="446088" algn="l"/>
                <a:tab pos="534988" algn="l"/>
              </a:tabLst>
            </a:pPr>
            <a:r>
              <a:rPr lang="my-MM" sz="1600" b="0" i="0" dirty="0">
                <a:solidFill>
                  <a:schemeClr val="tx2">
                    <a:lumMod val="75000"/>
                  </a:schemeClr>
                </a:solidFill>
                <a:effectLst/>
                <a:latin typeface="Pyidaungsu" panose="020B0502040204020203" pitchFamily="34" charset="0"/>
                <a:cs typeface="Pyidaungsu" panose="020B0502040204020203" pitchFamily="34" charset="0"/>
              </a:rPr>
              <a:t>၃။	အချိန်ကြာလာသည်နှင့်အမျှ မီဒီယာသည် ဆင့်ကဲပြောင်းလဲဖြစ်ပေါ်လာခဲ့ပြီး </a:t>
            </a:r>
            <a:r>
              <a:rPr lang="en-US" sz="1600" b="0" i="0" dirty="0">
                <a:solidFill>
                  <a:schemeClr val="tx2">
                    <a:lumMod val="75000"/>
                  </a:schemeClr>
                </a:solidFill>
                <a:effectLst/>
                <a:latin typeface="Pyidaungsu" panose="020B0502040204020203" pitchFamily="34" charset="0"/>
                <a:cs typeface="Pyidaungsu" panose="020B0502040204020203" pitchFamily="34" charset="0"/>
              </a:rPr>
              <a:t>----------</a:t>
            </a:r>
            <a:r>
              <a:rPr lang="my-MM" sz="1600" b="0" i="0" dirty="0">
                <a:solidFill>
                  <a:schemeClr val="tx2">
                    <a:lumMod val="75000"/>
                  </a:schemeClr>
                </a:solidFill>
                <a:effectLst/>
                <a:latin typeface="Pyidaungsu" panose="020B0502040204020203" pitchFamily="34" charset="0"/>
                <a:cs typeface="Pyidaungsu" panose="020B0502040204020203" pitchFamily="34" charset="0"/>
              </a:rPr>
              <a:t>၊</a:t>
            </a:r>
            <a:r>
              <a:rPr lang="en-US" sz="1600" b="0" i="0" dirty="0">
                <a:solidFill>
                  <a:schemeClr val="tx2">
                    <a:lumMod val="75000"/>
                  </a:schemeClr>
                </a:solidFill>
                <a:effectLst/>
                <a:latin typeface="Pyidaungsu" panose="020B0502040204020203" pitchFamily="34" charset="0"/>
                <a:cs typeface="Pyidaungsu" panose="020B0502040204020203" pitchFamily="34" charset="0"/>
              </a:rPr>
              <a:t> </a:t>
            </a:r>
            <a:r>
              <a:rPr lang="my-MM" sz="1600" b="0" i="0" dirty="0">
                <a:solidFill>
                  <a:schemeClr val="tx2">
                    <a:lumMod val="75000"/>
                  </a:schemeClr>
                </a:solidFill>
                <a:effectLst/>
                <a:latin typeface="Pyidaungsu" panose="020B0502040204020203" pitchFamily="34" charset="0"/>
                <a:cs typeface="Pyidaungsu" panose="020B0502040204020203" pitchFamily="34" charset="0"/>
              </a:rPr>
              <a:t>ပရိသတ်အာရုံစိုက်မှုအတွက် ယှဉ်ပြိုင်မှုနှင့် ၂၄နာရီ 	အချိန်ပြည့် သတင်းလည်ပတ်မှုများ တိုးမြင့်လာခြင်းက ဤဘက်လိုက်မှုများကို ပိုမိုဆိုးရွားစေခဲ့ကာ တမင်တကာ သတင်းကြီးအောင် 		ဖန်တီးတင်ဆက်ခြင်းများကို ပိုမိုဖြစ်ပေါ်စေခဲ့သည်။</a:t>
            </a:r>
            <a:r>
              <a:rPr lang="en-US" sz="1600" b="0" i="0" dirty="0">
                <a:solidFill>
                  <a:schemeClr val="tx2">
                    <a:lumMod val="75000"/>
                  </a:schemeClr>
                </a:solidFill>
                <a:effectLst/>
                <a:latin typeface="Pyidaungsu" panose="020B0502040204020203" pitchFamily="34" charset="0"/>
                <a:cs typeface="Pyidaungsu" panose="020B0502040204020203" pitchFamily="34" charset="0"/>
              </a:rPr>
              <a:t> </a:t>
            </a:r>
            <a:r>
              <a:rPr lang="my-MM" sz="1600" b="0" i="0" dirty="0">
                <a:solidFill>
                  <a:schemeClr val="tx2">
                    <a:lumMod val="75000"/>
                  </a:schemeClr>
                </a:solidFill>
                <a:effectLst/>
                <a:latin typeface="Pyidaungsu" panose="020B0502040204020203" pitchFamily="34" charset="0"/>
                <a:cs typeface="Pyidaungsu" panose="020B0502040204020203" pitchFamily="34" charset="0"/>
              </a:rPr>
              <a:t>ထို့အပြင် </a:t>
            </a:r>
            <a:r>
              <a:rPr lang="en-US" sz="1600" b="0" i="0" dirty="0">
                <a:solidFill>
                  <a:schemeClr val="tx2">
                    <a:lumMod val="75000"/>
                  </a:schemeClr>
                </a:solidFill>
                <a:effectLst/>
                <a:latin typeface="Pyidaungsu" panose="020B0502040204020203" pitchFamily="34" charset="0"/>
                <a:cs typeface="Pyidaungsu" panose="020B0502040204020203" pitchFamily="34" charset="0"/>
              </a:rPr>
              <a:t> ----------</a:t>
            </a:r>
            <a:r>
              <a:rPr lang="my-MM" sz="1600" b="0" i="0" dirty="0">
                <a:solidFill>
                  <a:schemeClr val="tx2">
                    <a:lumMod val="75000"/>
                  </a:schemeClr>
                </a:solidFill>
                <a:effectLst/>
                <a:latin typeface="Pyidaungsu" panose="020B0502040204020203" pitchFamily="34" charset="0"/>
                <a:cs typeface="Pyidaungsu" panose="020B0502040204020203" pitchFamily="34" charset="0"/>
              </a:rPr>
              <a:t> နှင့် တစ်ဖက်သတ်အမြင်များသည်လည်း</a:t>
            </a:r>
            <a:r>
              <a:rPr lang="my-MM" sz="1600" b="0" dirty="0">
                <a:solidFill>
                  <a:schemeClr val="tx2">
                    <a:lumMod val="75000"/>
                  </a:schemeClr>
                </a:solidFill>
                <a:latin typeface="Pyidaungsu" panose="020B0502040204020203" pitchFamily="34" charset="0"/>
                <a:cs typeface="Pyidaungsu" panose="020B0502040204020203" pitchFamily="34" charset="0"/>
              </a:rPr>
              <a:t> မီဒီယာပေါ် 	ကိုယ်စားပြုပုံဖော်မှု အလွဲများကို ပုံသွင်းရာတွင် ကဏ္ဍတစ်ခုအနေဖြင့် ပါဝင်ခဲ့သည်။</a:t>
            </a:r>
            <a:endParaRPr lang="en-US" sz="1600" b="0" i="0" dirty="0">
              <a:solidFill>
                <a:schemeClr val="tx2">
                  <a:lumMod val="75000"/>
                </a:schemeClr>
              </a:solidFill>
              <a:effectLst/>
              <a:latin typeface="Pyidaungsu" panose="020B0502040204020203" pitchFamily="34" charset="0"/>
              <a:cs typeface="Pyidaungsu" panose="020B0502040204020203" pitchFamily="34" charset="0"/>
            </a:endParaRPr>
          </a:p>
          <a:p>
            <a:pPr marL="0" indent="0">
              <a:lnSpc>
                <a:spcPct val="100000"/>
              </a:lnSpc>
              <a:tabLst>
                <a:tab pos="446088" algn="l"/>
                <a:tab pos="534988" algn="l"/>
              </a:tabLst>
            </a:pPr>
            <a:r>
              <a:rPr lang="my-MM" sz="1600" b="0" dirty="0">
                <a:solidFill>
                  <a:schemeClr val="tx2">
                    <a:lumMod val="75000"/>
                  </a:schemeClr>
                </a:solidFill>
                <a:latin typeface="Pyidaungsu" panose="020B0502040204020203" pitchFamily="34" charset="0"/>
                <a:cs typeface="Pyidaungsu" panose="020B0502040204020203" pitchFamily="34" charset="0"/>
              </a:rPr>
              <a:t>၄။	မီဒီယာပေါ် ကိုယ်စားပြုပုံဖော်မှု အလွဲသည် </a:t>
            </a:r>
            <a:r>
              <a:rPr lang="my-MM" sz="1600" b="0" i="0" dirty="0">
                <a:solidFill>
                  <a:schemeClr val="tx2">
                    <a:lumMod val="75000"/>
                  </a:schemeClr>
                </a:solidFill>
                <a:effectLst/>
                <a:latin typeface="Pyidaungsu" panose="020B0502040204020203" pitchFamily="34" charset="0"/>
                <a:cs typeface="Pyidaungsu" panose="020B0502040204020203" pitchFamily="34" charset="0"/>
              </a:rPr>
              <a:t>လူမှုဆိုင်ရာ ကွဲပြားမှုများနှင့် တစ်ဖက်သတ်အယူအစွဲများကို ပိုမိုဆိုးရွားစေကာ 	တစ်ဖက်သတ်အမြင်၊ ခွဲခြားဆက်ဆံမှုနှင့်  </a:t>
            </a:r>
            <a:r>
              <a:rPr lang="en-US" sz="1600" b="0" i="0" dirty="0">
                <a:solidFill>
                  <a:schemeClr val="tx2">
                    <a:lumMod val="75000"/>
                  </a:schemeClr>
                </a:solidFill>
                <a:effectLst/>
                <a:latin typeface="Pyidaungsu" panose="020B0502040204020203" pitchFamily="34" charset="0"/>
                <a:cs typeface="Pyidaungsu" panose="020B0502040204020203" pitchFamily="34" charset="0"/>
              </a:rPr>
              <a:t>-----------</a:t>
            </a:r>
            <a:r>
              <a:rPr lang="my-MM" sz="1600" b="0" i="0" dirty="0">
                <a:solidFill>
                  <a:schemeClr val="tx2">
                    <a:lumMod val="75000"/>
                  </a:schemeClr>
                </a:solidFill>
                <a:effectLst/>
                <a:latin typeface="Pyidaungsu" panose="020B0502040204020203" pitchFamily="34" charset="0"/>
                <a:cs typeface="Pyidaungsu" panose="020B0502040204020203" pitchFamily="34" charset="0"/>
              </a:rPr>
              <a:t> ကိုပင် ဖြစ်ပေါ်စေနိုင်သည်။</a:t>
            </a:r>
            <a:endParaRPr lang="en-US" sz="1600" i="0" dirty="0">
              <a:solidFill>
                <a:schemeClr val="tx2">
                  <a:lumMod val="75000"/>
                </a:schemeClr>
              </a:solidFill>
              <a:effectLst/>
              <a:latin typeface="Pyidaungsu" panose="020B0502040204020203" pitchFamily="34" charset="0"/>
              <a:cs typeface="Pyidaungsu" panose="020B0502040204020203" pitchFamily="34" charset="0"/>
            </a:endParaRPr>
          </a:p>
          <a:p>
            <a:pPr algn="l">
              <a:lnSpc>
                <a:spcPct val="100000"/>
              </a:lnSpc>
            </a:pPr>
            <a:endParaRPr lang="en-US" sz="300" b="0" i="0" dirty="0">
              <a:solidFill>
                <a:schemeClr val="tx2">
                  <a:lumMod val="75000"/>
                </a:schemeClr>
              </a:solidFill>
              <a:effectLst/>
              <a:latin typeface="Pyidaungsu" panose="020B0502040204020203" pitchFamily="34" charset="0"/>
              <a:cs typeface="Pyidaungsu" panose="020B0502040204020203" pitchFamily="34" charset="0"/>
            </a:endParaRPr>
          </a:p>
        </p:txBody>
      </p:sp>
      <p:sp>
        <p:nvSpPr>
          <p:cNvPr id="6" name="TextBox 5">
            <a:extLst>
              <a:ext uri="{FF2B5EF4-FFF2-40B4-BE49-F238E27FC236}">
                <a16:creationId xmlns:a16="http://schemas.microsoft.com/office/drawing/2014/main" id="{78934680-D152-F46F-A05D-2F686554AB3D}"/>
              </a:ext>
            </a:extLst>
          </p:cNvPr>
          <p:cNvSpPr txBox="1"/>
          <p:nvPr/>
        </p:nvSpPr>
        <p:spPr>
          <a:xfrm>
            <a:off x="941040" y="5651210"/>
            <a:ext cx="2195860"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600" dirty="0">
                <a:solidFill>
                  <a:schemeClr val="tx2"/>
                </a:solidFill>
                <a:latin typeface="Pyidaungsu" panose="020B0502040204020203" pitchFamily="34" charset="0"/>
                <a:cs typeface="Pyidaungsu" panose="020B0502040204020203" pitchFamily="34" charset="0"/>
              </a:rPr>
              <a:t>မီဒီယာပေါ် ဘက်လိုက်မှု</a:t>
            </a:r>
            <a:endParaRPr lang="en-US" sz="1600" dirty="0"/>
          </a:p>
        </p:txBody>
      </p:sp>
      <p:sp>
        <p:nvSpPr>
          <p:cNvPr id="7" name="TextBox 6">
            <a:extLst>
              <a:ext uri="{FF2B5EF4-FFF2-40B4-BE49-F238E27FC236}">
                <a16:creationId xmlns:a16="http://schemas.microsoft.com/office/drawing/2014/main" id="{96356397-66F2-845F-B11C-C66D81ECD791}"/>
              </a:ext>
            </a:extLst>
          </p:cNvPr>
          <p:cNvSpPr txBox="1"/>
          <p:nvPr/>
        </p:nvSpPr>
        <p:spPr>
          <a:xfrm>
            <a:off x="8661400" y="5028075"/>
            <a:ext cx="2513979"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600" i="0" dirty="0">
                <a:solidFill>
                  <a:srgbClr val="374151"/>
                </a:solidFill>
                <a:effectLst/>
                <a:latin typeface="Pyidaungsu" panose="020B0502040204020203" pitchFamily="34" charset="0"/>
                <a:cs typeface="Pyidaungsu" panose="020B0502040204020203" pitchFamily="34" charset="0"/>
              </a:rPr>
              <a:t>တစ်ဖက်သတ်အယူအစွဲများ</a:t>
            </a:r>
            <a:endParaRPr lang="en-US" sz="1600" dirty="0">
              <a:latin typeface="Pyidaungsu" panose="020B0502040204020203" pitchFamily="34" charset="0"/>
              <a:cs typeface="Pyidaungsu" panose="020B0502040204020203" pitchFamily="34" charset="0"/>
            </a:endParaRPr>
          </a:p>
        </p:txBody>
      </p:sp>
      <p:sp>
        <p:nvSpPr>
          <p:cNvPr id="8" name="TextBox 7">
            <a:extLst>
              <a:ext uri="{FF2B5EF4-FFF2-40B4-BE49-F238E27FC236}">
                <a16:creationId xmlns:a16="http://schemas.microsoft.com/office/drawing/2014/main" id="{BAA355C8-0F44-DC63-4D14-0D20B3FCF437}"/>
              </a:ext>
            </a:extLst>
          </p:cNvPr>
          <p:cNvSpPr txBox="1"/>
          <p:nvPr/>
        </p:nvSpPr>
        <p:spPr>
          <a:xfrm>
            <a:off x="4804317" y="5047383"/>
            <a:ext cx="3031583"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600" i="0" dirty="0">
                <a:solidFill>
                  <a:srgbClr val="374151"/>
                </a:solidFill>
                <a:effectLst/>
                <a:latin typeface="Pyidaungsu" panose="020B0502040204020203" pitchFamily="34" charset="0"/>
                <a:cs typeface="Pyidaungsu" panose="020B0502040204020203" pitchFamily="34" charset="0"/>
              </a:rPr>
              <a:t>စီးပွားရေးဆိုင်ရာ အကျိုးအမြတ်များ</a:t>
            </a:r>
            <a:endParaRPr lang="en-US" sz="1600" dirty="0">
              <a:latin typeface="Pyidaungsu" panose="020B0502040204020203" pitchFamily="34" charset="0"/>
              <a:cs typeface="Pyidaungsu" panose="020B0502040204020203" pitchFamily="34" charset="0"/>
            </a:endParaRPr>
          </a:p>
        </p:txBody>
      </p:sp>
      <p:sp>
        <p:nvSpPr>
          <p:cNvPr id="9" name="TextBox 8">
            <a:extLst>
              <a:ext uri="{FF2B5EF4-FFF2-40B4-BE49-F238E27FC236}">
                <a16:creationId xmlns:a16="http://schemas.microsoft.com/office/drawing/2014/main" id="{36631A67-1DE0-D867-6B8B-4905C65246CB}"/>
              </a:ext>
            </a:extLst>
          </p:cNvPr>
          <p:cNvSpPr txBox="1"/>
          <p:nvPr/>
        </p:nvSpPr>
        <p:spPr>
          <a:xfrm>
            <a:off x="6781800" y="5651210"/>
            <a:ext cx="3276600"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600" dirty="0">
                <a:solidFill>
                  <a:schemeClr val="tx2"/>
                </a:solidFill>
                <a:latin typeface="Pyidaungsu" panose="020B0502040204020203" pitchFamily="34" charset="0"/>
                <a:cs typeface="Pyidaungsu" panose="020B0502040204020203" pitchFamily="34" charset="0"/>
              </a:rPr>
              <a:t>ယဉ်ကျေးမှုဆိုင်ရာ ဘက်လိုက်မှုများ</a:t>
            </a:r>
            <a:endParaRPr lang="en-US" sz="1600" dirty="0"/>
          </a:p>
        </p:txBody>
      </p:sp>
      <p:sp>
        <p:nvSpPr>
          <p:cNvPr id="10" name="TextBox 9">
            <a:extLst>
              <a:ext uri="{FF2B5EF4-FFF2-40B4-BE49-F238E27FC236}">
                <a16:creationId xmlns:a16="http://schemas.microsoft.com/office/drawing/2014/main" id="{7F241202-3040-3292-B2D5-285F2B6B3F93}"/>
              </a:ext>
            </a:extLst>
          </p:cNvPr>
          <p:cNvSpPr txBox="1"/>
          <p:nvPr/>
        </p:nvSpPr>
        <p:spPr>
          <a:xfrm>
            <a:off x="4058115" y="5657044"/>
            <a:ext cx="1393902"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my-MM" sz="1600" dirty="0">
                <a:solidFill>
                  <a:srgbClr val="374151"/>
                </a:solidFill>
                <a:latin typeface="Pyidaungsu" panose="020B0502040204020203" pitchFamily="34" charset="0"/>
                <a:cs typeface="Pyidaungsu" panose="020B0502040204020203" pitchFamily="34" charset="0"/>
              </a:rPr>
              <a:t>ပဋိပက္ခ</a:t>
            </a:r>
            <a:endParaRPr lang="en-US" sz="1600" dirty="0">
              <a:latin typeface="Pyidaungsu" panose="020B0502040204020203" pitchFamily="34" charset="0"/>
              <a:cs typeface="Pyidaungsu" panose="020B0502040204020203" pitchFamily="34" charset="0"/>
            </a:endParaRPr>
          </a:p>
        </p:txBody>
      </p:sp>
      <p:sp>
        <p:nvSpPr>
          <p:cNvPr id="11" name="TextBox 10">
            <a:extLst>
              <a:ext uri="{FF2B5EF4-FFF2-40B4-BE49-F238E27FC236}">
                <a16:creationId xmlns:a16="http://schemas.microsoft.com/office/drawing/2014/main" id="{3C07DBA1-6EDC-DFA7-DB06-37A18B706160}"/>
              </a:ext>
            </a:extLst>
          </p:cNvPr>
          <p:cNvSpPr txBox="1"/>
          <p:nvPr/>
        </p:nvSpPr>
        <p:spPr>
          <a:xfrm>
            <a:off x="2768291" y="5003140"/>
            <a:ext cx="1393902"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my-MM" sz="1600" dirty="0">
                <a:solidFill>
                  <a:schemeClr val="tx2"/>
                </a:solidFill>
                <a:latin typeface="Pyidaungsu" panose="020B0502040204020203" pitchFamily="34" charset="0"/>
                <a:cs typeface="Pyidaungsu" panose="020B0502040204020203" pitchFamily="34" charset="0"/>
              </a:rPr>
              <a:t>မျှတစွာ </a:t>
            </a:r>
            <a:endParaRPr lang="en-US" sz="1600" dirty="0"/>
          </a:p>
        </p:txBody>
      </p:sp>
    </p:spTree>
    <p:extLst>
      <p:ext uri="{BB962C8B-B14F-4D97-AF65-F5344CB8AC3E}">
        <p14:creationId xmlns:p14="http://schemas.microsoft.com/office/powerpoint/2010/main" val="789917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DF2F-E79C-C35A-DAD8-BFFB9FEA3A6A}"/>
              </a:ext>
            </a:extLst>
          </p:cNvPr>
          <p:cNvSpPr>
            <a:spLocks noGrp="1"/>
          </p:cNvSpPr>
          <p:nvPr>
            <p:ph type="ctrTitle"/>
          </p:nvPr>
        </p:nvSpPr>
        <p:spPr/>
        <p:txBody>
          <a:bodyPr>
            <a:noAutofit/>
          </a:bodyPr>
          <a:lstStyle/>
          <a:p>
            <a:r>
              <a:rPr lang="my-MM" sz="2800" b="1" dirty="0">
                <a:latin typeface="Pyidaungsu" panose="020B0502040204020203" pitchFamily="34" charset="0"/>
                <a:cs typeface="Pyidaungsu" panose="020B0502040204020203" pitchFamily="34" charset="0"/>
              </a:rPr>
              <a:t>လုပ်ငန်း ၄</a:t>
            </a:r>
            <a:endParaRPr lang="en-US" sz="2800" b="1" dirty="0"/>
          </a:p>
        </p:txBody>
      </p:sp>
      <p:sp>
        <p:nvSpPr>
          <p:cNvPr id="3" name="Text Placeholder 2">
            <a:extLst>
              <a:ext uri="{FF2B5EF4-FFF2-40B4-BE49-F238E27FC236}">
                <a16:creationId xmlns:a16="http://schemas.microsoft.com/office/drawing/2014/main" id="{1F5F9CF9-7F08-1B1E-F853-8FB39AA84D2B}"/>
              </a:ext>
            </a:extLst>
          </p:cNvPr>
          <p:cNvSpPr>
            <a:spLocks noGrp="1"/>
          </p:cNvSpPr>
          <p:nvPr>
            <p:ph type="body" idx="1"/>
          </p:nvPr>
        </p:nvSpPr>
        <p:spPr>
          <a:xfrm>
            <a:off x="341398" y="825987"/>
            <a:ext cx="11350208" cy="534701"/>
          </a:xfrm>
        </p:spPr>
        <p:txBody>
          <a:bodyPr>
            <a:normAutofit/>
          </a:bodyPr>
          <a:lstStyle/>
          <a:p>
            <a:r>
              <a:rPr lang="my-MM" sz="2000" dirty="0">
                <a:latin typeface="Pyidaungsu" panose="020B0502040204020203" pitchFamily="34" charset="0"/>
                <a:cs typeface="Pyidaungsu" panose="020B0502040204020203" pitchFamily="34" charset="0"/>
              </a:rPr>
              <a:t>ကော်လံ အေမှ အယူအဆကို ကော်လံ ဘီမှ ၄င်း၏ ရှင်းပြချက်နှင့် တွဲဖက်ပါ။ </a:t>
            </a:r>
            <a:endParaRPr lang="en-US" sz="2000" dirty="0">
              <a:latin typeface="Pyidaungsu" panose="020B0502040204020203" pitchFamily="34" charset="0"/>
              <a:cs typeface="Pyidaungsu" panose="020B0502040204020203" pitchFamily="34" charset="0"/>
            </a:endParaRPr>
          </a:p>
        </p:txBody>
      </p:sp>
      <p:sp>
        <p:nvSpPr>
          <p:cNvPr id="4" name="Text Placeholder 3">
            <a:extLst>
              <a:ext uri="{FF2B5EF4-FFF2-40B4-BE49-F238E27FC236}">
                <a16:creationId xmlns:a16="http://schemas.microsoft.com/office/drawing/2014/main" id="{39A0DF2B-0E88-57B9-242B-DD5F091507F0}"/>
              </a:ext>
            </a:extLst>
          </p:cNvPr>
          <p:cNvSpPr>
            <a:spLocks noGrp="1"/>
          </p:cNvSpPr>
          <p:nvPr>
            <p:ph type="body" idx="2"/>
          </p:nvPr>
        </p:nvSpPr>
        <p:spPr/>
        <p:txBody>
          <a:bodyPr>
            <a:normAutofit fontScale="25000" lnSpcReduction="20000"/>
          </a:bodyPr>
          <a:lstStyle/>
          <a:p>
            <a:endParaRPr lang="en-US"/>
          </a:p>
        </p:txBody>
      </p:sp>
      <p:sp>
        <p:nvSpPr>
          <p:cNvPr id="5" name="Text Placeholder 2">
            <a:extLst>
              <a:ext uri="{FF2B5EF4-FFF2-40B4-BE49-F238E27FC236}">
                <a16:creationId xmlns:a16="http://schemas.microsoft.com/office/drawing/2014/main" id="{B1E196E1-3094-3B6F-6D1F-CFA8B4745F11}"/>
              </a:ext>
            </a:extLst>
          </p:cNvPr>
          <p:cNvSpPr txBox="1">
            <a:spLocks/>
          </p:cNvSpPr>
          <p:nvPr/>
        </p:nvSpPr>
        <p:spPr>
          <a:xfrm>
            <a:off x="419829" y="1714128"/>
            <a:ext cx="11350208" cy="534701"/>
          </a:xfrm>
          <a:prstGeom prst="rect">
            <a:avLst/>
          </a:prstGeom>
          <a:noFill/>
          <a:ln>
            <a:noFill/>
          </a:ln>
        </p:spPr>
        <p:txBody>
          <a:bodyPr spcFirstLastPara="1" vert="horz" wrap="square" lIns="91425" tIns="45700" rIns="91425" bIns="45700" rtlCol="0" anchor="t" anchorCtr="0">
            <a:normAutofit/>
          </a:bodyPr>
          <a:lstStyle>
            <a:lvl1pPr marL="457200" lvl="0" indent="-228600" algn="l" defTabSz="914400" rtl="0" eaLnBrk="1" latinLnBrk="0" hangingPunct="1">
              <a:lnSpc>
                <a:spcPct val="90000"/>
              </a:lnSpc>
              <a:spcBef>
                <a:spcPts val="1000"/>
              </a:spcBef>
              <a:spcAft>
                <a:spcPts val="0"/>
              </a:spcAft>
              <a:buClr>
                <a:srgbClr val="024A84"/>
              </a:buClr>
              <a:buSzPts val="1350"/>
              <a:buFont typeface="Arial"/>
              <a:buNone/>
              <a:defRPr sz="1350" b="1" kern="1200">
                <a:solidFill>
                  <a:srgbClr val="171616"/>
                </a:solidFill>
                <a:latin typeface="+mn-lt"/>
                <a:ea typeface="+mn-ea"/>
                <a:cs typeface="+mn-cs"/>
              </a:defRPr>
            </a:lvl1pPr>
            <a:lvl2pPr marL="914400" lvl="1" indent="-228600" algn="l" defTabSz="914400" rtl="0" eaLnBrk="1" latinLnBrk="0" hangingPunct="1">
              <a:lnSpc>
                <a:spcPct val="90000"/>
              </a:lnSpc>
              <a:spcBef>
                <a:spcPts val="500"/>
              </a:spcBef>
              <a:spcAft>
                <a:spcPts val="0"/>
              </a:spcAft>
              <a:buClr>
                <a:srgbClr val="024A84"/>
              </a:buClr>
              <a:buSzPts val="1050"/>
              <a:buFont typeface="Arial"/>
              <a:buNone/>
              <a:defRPr sz="1050" b="1" kern="1200">
                <a:solidFill>
                  <a:srgbClr val="0077D4"/>
                </a:solidFill>
                <a:latin typeface="+mn-lt"/>
                <a:ea typeface="+mn-ea"/>
                <a:cs typeface="+mn-cs"/>
              </a:defRPr>
            </a:lvl2pPr>
            <a:lvl3pPr marL="1371600" lvl="2" indent="-228600" algn="l" defTabSz="914400" rtl="0" eaLnBrk="1" latinLnBrk="0" hangingPunct="1">
              <a:lnSpc>
                <a:spcPct val="90000"/>
              </a:lnSpc>
              <a:spcBef>
                <a:spcPts val="500"/>
              </a:spcBef>
              <a:spcAft>
                <a:spcPts val="0"/>
              </a:spcAft>
              <a:buClr>
                <a:srgbClr val="024A84"/>
              </a:buClr>
              <a:buSzPts val="900"/>
              <a:buFont typeface="Arial"/>
              <a:buNone/>
              <a:defRPr sz="900" kern="1200">
                <a:solidFill>
                  <a:schemeClr val="tx1"/>
                </a:solidFill>
                <a:latin typeface="+mn-lt"/>
                <a:ea typeface="+mn-ea"/>
                <a:cs typeface="+mn-cs"/>
              </a:defRPr>
            </a:lvl3pPr>
            <a:lvl4pPr marL="1828800" lvl="3" indent="-280987" algn="just" defTabSz="914400" rtl="0" eaLnBrk="1" latinLnBrk="0" hangingPunct="1">
              <a:lnSpc>
                <a:spcPct val="90000"/>
              </a:lnSpc>
              <a:spcBef>
                <a:spcPts val="500"/>
              </a:spcBef>
              <a:spcAft>
                <a:spcPts val="0"/>
              </a:spcAft>
              <a:buClr>
                <a:srgbClr val="024A84"/>
              </a:buClr>
              <a:buSzPts val="825"/>
              <a:buFont typeface="Arial"/>
              <a:buChar char="•"/>
              <a:defRPr sz="825" kern="1200">
                <a:solidFill>
                  <a:schemeClr val="tx1"/>
                </a:solidFill>
                <a:latin typeface="+mn-lt"/>
                <a:ea typeface="+mn-ea"/>
                <a:cs typeface="+mn-cs"/>
              </a:defRPr>
            </a:lvl4pPr>
            <a:lvl5pPr marL="2286000" lvl="4" indent="-276225" algn="just" defTabSz="914400" rtl="0" eaLnBrk="1" latinLnBrk="0" hangingPunct="1">
              <a:lnSpc>
                <a:spcPct val="90000"/>
              </a:lnSpc>
              <a:spcBef>
                <a:spcPts val="500"/>
              </a:spcBef>
              <a:spcAft>
                <a:spcPts val="0"/>
              </a:spcAft>
              <a:buClr>
                <a:srgbClr val="024A84"/>
              </a:buClr>
              <a:buSzPts val="750"/>
              <a:buFont typeface="Arial"/>
              <a:buChar char="•"/>
              <a:defRPr sz="75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algn="l"/>
            <a:endParaRPr lang="en-US" sz="2000" b="0" i="0" dirty="0">
              <a:solidFill>
                <a:srgbClr val="374151"/>
              </a:solidFill>
              <a:effectLst/>
            </a:endParaRPr>
          </a:p>
        </p:txBody>
      </p:sp>
      <p:graphicFrame>
        <p:nvGraphicFramePr>
          <p:cNvPr id="13" name="Table 13">
            <a:extLst>
              <a:ext uri="{FF2B5EF4-FFF2-40B4-BE49-F238E27FC236}">
                <a16:creationId xmlns:a16="http://schemas.microsoft.com/office/drawing/2014/main" id="{DAD84405-3297-4151-4D68-B8E9D3C42271}"/>
              </a:ext>
            </a:extLst>
          </p:cNvPr>
          <p:cNvGraphicFramePr>
            <a:graphicFrameLocks noGrp="1"/>
          </p:cNvGraphicFramePr>
          <p:nvPr/>
        </p:nvGraphicFramePr>
        <p:xfrm>
          <a:off x="498260" y="1387167"/>
          <a:ext cx="11193346" cy="4824966"/>
        </p:xfrm>
        <a:graphic>
          <a:graphicData uri="http://schemas.openxmlformats.org/drawingml/2006/table">
            <a:tbl>
              <a:tblPr firstRow="1" bandRow="1">
                <a:tableStyleId>{5C22544A-7EE6-4342-B048-85BDC9FD1C3A}</a:tableStyleId>
              </a:tblPr>
              <a:tblGrid>
                <a:gridCol w="2780199">
                  <a:extLst>
                    <a:ext uri="{9D8B030D-6E8A-4147-A177-3AD203B41FA5}">
                      <a16:colId xmlns:a16="http://schemas.microsoft.com/office/drawing/2014/main" val="2616611046"/>
                    </a:ext>
                  </a:extLst>
                </a:gridCol>
                <a:gridCol w="8413147">
                  <a:extLst>
                    <a:ext uri="{9D8B030D-6E8A-4147-A177-3AD203B41FA5}">
                      <a16:colId xmlns:a16="http://schemas.microsoft.com/office/drawing/2014/main" val="2151717066"/>
                    </a:ext>
                  </a:extLst>
                </a:gridCol>
              </a:tblGrid>
              <a:tr h="481566">
                <a:tc>
                  <a:txBody>
                    <a:bodyPr/>
                    <a:lstStyle/>
                    <a:p>
                      <a:r>
                        <a:rPr lang="my-MM" sz="1600" dirty="0">
                          <a:latin typeface="Pyidaungsu" panose="020B0502040204020203" pitchFamily="34" charset="0"/>
                          <a:cs typeface="Pyidaungsu" panose="020B0502040204020203" pitchFamily="34" charset="0"/>
                        </a:rPr>
                        <a:t>ကော်လံ အေ</a:t>
                      </a:r>
                      <a:endParaRPr lang="en-US" sz="1600" dirty="0">
                        <a:latin typeface="Pyidaungsu" panose="020B0502040204020203" pitchFamily="34" charset="0"/>
                        <a:cs typeface="Pyidaungsu" panose="020B0502040204020203" pitchFamily="34" charset="0"/>
                      </a:endParaRPr>
                    </a:p>
                  </a:txBody>
                  <a:tcPr/>
                </a:tc>
                <a:tc>
                  <a:txBody>
                    <a:bodyPr/>
                    <a:lstStyle/>
                    <a:p>
                      <a:r>
                        <a:rPr lang="my-MM" sz="1600" dirty="0">
                          <a:latin typeface="Pyidaungsu" panose="020B0502040204020203" pitchFamily="34" charset="0"/>
                          <a:cs typeface="Pyidaungsu" panose="020B0502040204020203" pitchFamily="34" charset="0"/>
                        </a:rPr>
                        <a:t>ကော်လံ ဘီ</a:t>
                      </a:r>
                      <a:endParaRPr lang="en-US" sz="16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862058045"/>
                  </a:ext>
                </a:extLst>
              </a:tr>
              <a:tr h="48156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my-MM" sz="1700" kern="1200" dirty="0">
                          <a:solidFill>
                            <a:schemeClr val="dk1"/>
                          </a:solidFill>
                          <a:effectLst/>
                          <a:latin typeface="Pyidaungsu" panose="020B0502040204020203" pitchFamily="34" charset="0"/>
                          <a:ea typeface="+mn-ea"/>
                          <a:cs typeface="Pyidaungsu" panose="020B0502040204020203" pitchFamily="34" charset="0"/>
                        </a:rPr>
                        <a:t>ပြည်သူလူထုသိ သတင်းမှား</a:t>
                      </a:r>
                      <a:endParaRPr lang="en-US" sz="1700" dirty="0">
                        <a:latin typeface="Pyidaungsu" panose="020B0502040204020203" pitchFamily="34" charset="0"/>
                        <a:cs typeface="Pyidaungsu" panose="020B0502040204020203" pitchFamily="34" charset="0"/>
                      </a:endParaRPr>
                    </a:p>
                    <a:p>
                      <a:pPr>
                        <a:spcBef>
                          <a:spcPts val="600"/>
                        </a:spcBef>
                      </a:pPr>
                      <a:endParaRPr lang="en-US" sz="1700" dirty="0">
                        <a:latin typeface="Pyidaungsu" panose="020B0502040204020203" pitchFamily="34" charset="0"/>
                        <a:cs typeface="Pyidaungsu" panose="020B0502040204020203" pitchFamily="34" charset="0"/>
                      </a:endParaRPr>
                    </a:p>
                  </a:txBody>
                  <a:tcPr/>
                </a:tc>
                <a:tc>
                  <a:txBody>
                    <a:bodyPr/>
                    <a:lstStyle/>
                    <a:p>
                      <a:pPr>
                        <a:spcBef>
                          <a:spcPts val="600"/>
                        </a:spcBef>
                      </a:pPr>
                      <a:r>
                        <a:rPr lang="my-MM" sz="1700" dirty="0">
                          <a:solidFill>
                            <a:schemeClr val="tx2">
                              <a:lumMod val="75000"/>
                            </a:schemeClr>
                          </a:solidFill>
                          <a:latin typeface="Pyidaungsu" panose="020B0502040204020203" pitchFamily="34" charset="0"/>
                          <a:cs typeface="Pyidaungsu" panose="020B0502040204020203" pitchFamily="34" charset="0"/>
                        </a:rPr>
                        <a:t>မီဒီယာပေါ် ကိုယ်စားပြုပုံဖော်မှု အလွဲ၏ ထပ်ကာတလဲလဲဖြစ်နေသည့် ဖြစ်ရပ်များသည်</a:t>
                      </a:r>
                      <a:r>
                        <a:rPr lang="my-MM" sz="1700" b="0" i="0" dirty="0">
                          <a:solidFill>
                            <a:schemeClr val="tx2">
                              <a:lumMod val="75000"/>
                            </a:schemeClr>
                          </a:solidFill>
                          <a:effectLst/>
                          <a:latin typeface="Pyidaungsu" panose="020B0502040204020203" pitchFamily="34" charset="0"/>
                          <a:cs typeface="Pyidaungsu" panose="020B0502040204020203" pitchFamily="34" charset="0"/>
                        </a:rPr>
                        <a:t> ပြည်သူလူထုအတွက် ယုံကြည်စိတ်ချရသော ရင်းမြစ်များနှင့် စိတ်မချရသော ရင်းမြစ်များကြား ခွဲခြားသိမြင်နိုင်ရန် ခက်ခဲစေသောကြောင့် မီဒီယာအဖွဲ့အစည်းများပေါ် ယုံကြည်မှုကို တစ်စထက်တစ်စ ဆုတ်ယုတ်လျော့ပါးစေလာသည်။</a:t>
                      </a:r>
                      <a:endParaRPr lang="en-US" sz="1700" b="0" i="0" dirty="0">
                        <a:solidFill>
                          <a:schemeClr val="tx2">
                            <a:lumMod val="75000"/>
                          </a:schemeClr>
                        </a:solidFill>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51122717"/>
                  </a:ext>
                </a:extLst>
              </a:tr>
              <a:tr h="481566">
                <a:tc>
                  <a:txBody>
                    <a:bodyPr/>
                    <a:lstStyle/>
                    <a:p>
                      <a:pPr>
                        <a:spcBef>
                          <a:spcPts val="600"/>
                        </a:spcBef>
                      </a:pPr>
                      <a:r>
                        <a:rPr lang="my-MM" sz="1700" kern="1200" dirty="0">
                          <a:solidFill>
                            <a:schemeClr val="dk1"/>
                          </a:solidFill>
                          <a:effectLst/>
                          <a:latin typeface="Pyidaungsu" panose="020B0502040204020203" pitchFamily="34" charset="0"/>
                          <a:ea typeface="+mn-ea"/>
                          <a:cs typeface="Pyidaungsu" panose="020B0502040204020203" pitchFamily="34" charset="0"/>
                        </a:rPr>
                        <a:t>တာဝန်ခံမှုကို လျော့ပါးစေခြင်း</a:t>
                      </a:r>
                      <a:endParaRPr lang="en-US" sz="1700" dirty="0">
                        <a:latin typeface="Pyidaungsu" panose="020B0502040204020203" pitchFamily="34" charset="0"/>
                        <a:cs typeface="Pyidaungsu" panose="020B0502040204020203" pitchFamily="34" charset="0"/>
                      </a:endParaRPr>
                    </a:p>
                  </a:txBody>
                  <a:tcPr/>
                </a:tc>
                <a:tc>
                  <a:txBody>
                    <a:bodyPr/>
                    <a:lstStyle/>
                    <a:p>
                      <a:pPr>
                        <a:spcBef>
                          <a:spcPts val="600"/>
                        </a:spcBef>
                      </a:pPr>
                      <a:r>
                        <a:rPr lang="my-MM" sz="1700" kern="1200" dirty="0">
                          <a:solidFill>
                            <a:schemeClr val="dk1"/>
                          </a:solidFill>
                          <a:effectLst/>
                          <a:latin typeface="Pyidaungsu" panose="020B0502040204020203" pitchFamily="34" charset="0"/>
                          <a:ea typeface="+mn-ea"/>
                          <a:cs typeface="Pyidaungsu" panose="020B0502040204020203" pitchFamily="34" charset="0"/>
                        </a:rPr>
                        <a:t>ဘက်လိုက်သောမီဒီယာသည် ပြည်သူလူထု၏အမြင်ကို ယိမ်းယိုင်စေပြီး ရွေးကောက်ပွဲများနှင့် မူဝါဒ ချမှတ်ဆုံးဖြတ်ခြင်း အပါအဝင် နိုင်ငံရေးဆိုင်ရာ ရလဒ်များ</a:t>
                      </a:r>
                      <a:r>
                        <a:rPr lang="my-MM" sz="1700" kern="1200" baseline="0" dirty="0">
                          <a:solidFill>
                            <a:schemeClr val="dk1"/>
                          </a:solidFill>
                          <a:effectLst/>
                          <a:latin typeface="Pyidaungsu" panose="020B0502040204020203" pitchFamily="34" charset="0"/>
                          <a:ea typeface="+mn-ea"/>
                          <a:cs typeface="Pyidaungsu" panose="020B0502040204020203" pitchFamily="34" charset="0"/>
                        </a:rPr>
                        <a:t>အပေါ် အကျိုးသက်ရောက်မှုရှိစေနိုင်သည်။ </a:t>
                      </a:r>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755135538"/>
                  </a:ext>
                </a:extLst>
              </a:tr>
              <a:tr h="481566">
                <a:tc>
                  <a:txBody>
                    <a:bodyPr/>
                    <a:lstStyle/>
                    <a:p>
                      <a:pPr>
                        <a:spcBef>
                          <a:spcPts val="600"/>
                        </a:spcBef>
                      </a:pPr>
                      <a:r>
                        <a:rPr lang="my-MM" sz="1700" dirty="0">
                          <a:latin typeface="Pyidaungsu" panose="020B0502040204020203" pitchFamily="34" charset="0"/>
                          <a:cs typeface="Pyidaungsu" panose="020B0502040204020203" pitchFamily="34" charset="0"/>
                        </a:rPr>
                        <a:t>ယုံကြည်မှုကိုလျော့ပါးစေခြင်း</a:t>
                      </a:r>
                      <a:endParaRPr lang="en-US" sz="1700" dirty="0">
                        <a:latin typeface="Pyidaungsu" panose="020B0502040204020203" pitchFamily="34" charset="0"/>
                        <a:cs typeface="Pyidaungsu" panose="020B0502040204020203" pitchFamily="34" charset="0"/>
                      </a:endParaRPr>
                    </a:p>
                  </a:txBody>
                  <a:tcPr/>
                </a:tc>
                <a:tc>
                  <a:txBody>
                    <a:bodyPr/>
                    <a:lstStyle/>
                    <a:p>
                      <a:pPr>
                        <a:spcBef>
                          <a:spcPts val="600"/>
                        </a:spcBef>
                      </a:pPr>
                      <a:r>
                        <a:rPr lang="my-MM" sz="1700" kern="1200" dirty="0">
                          <a:solidFill>
                            <a:schemeClr val="dk1"/>
                          </a:solidFill>
                          <a:effectLst/>
                          <a:latin typeface="Pyidaungsu" panose="020B0502040204020203" pitchFamily="34" charset="0"/>
                          <a:ea typeface="+mn-ea"/>
                          <a:cs typeface="Pyidaungsu" panose="020B0502040204020203" pitchFamily="34" charset="0"/>
                        </a:rPr>
                        <a:t>မီဒီယာပေါ် ကိုယ်စားပြုပုံဖော်မှု အလွဲသည် အာဏာရှိသော လူပုဂ္ဂိုလ်များ သို့မဟုတ် အဖွဲ့အစည်းများကို တာဝန်ခံမှုကို အဟန့်အတားဖြစ်စေသည့် စေ့စေ့စပ်စပ် စိစစ်စစ်ဆေးခြင်းမှ ကာကွယ်ပေးနိုင်သည်။ </a:t>
                      </a:r>
                      <a:endParaRPr lang="en-US" sz="1700" dirty="0">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717204863"/>
                  </a:ext>
                </a:extLst>
              </a:tr>
              <a:tr h="481566">
                <a:tc>
                  <a:txBody>
                    <a:bodyPr/>
                    <a:lstStyle/>
                    <a:p>
                      <a:pPr>
                        <a:spcBef>
                          <a:spcPts val="600"/>
                        </a:spcBef>
                      </a:pPr>
                      <a:r>
                        <a:rPr lang="my-MM" sz="1700" dirty="0">
                          <a:effectLst/>
                          <a:latin typeface="Pyidaungsu" panose="020B0502040204020203" pitchFamily="34" charset="0"/>
                          <a:cs typeface="Pyidaungsu" panose="020B0502040204020203" pitchFamily="34" charset="0"/>
                        </a:rPr>
                        <a:t>လူမှုဆိုင်ရာ ကွဲပြားမှုများ</a:t>
                      </a:r>
                      <a:endParaRPr lang="en-US" sz="1700" dirty="0">
                        <a:latin typeface="Pyidaungsu" panose="020B0502040204020203" pitchFamily="34" charset="0"/>
                        <a:cs typeface="Pyidaungsu" panose="020B0502040204020203" pitchFamily="34" charset="0"/>
                      </a:endParaRPr>
                    </a:p>
                  </a:txBody>
                  <a:tcPr/>
                </a:tc>
                <a:tc>
                  <a:txBody>
                    <a:bodyPr/>
                    <a:lstStyle/>
                    <a:p>
                      <a:pPr>
                        <a:spcBef>
                          <a:spcPts val="600"/>
                        </a:spcBef>
                      </a:pPr>
                      <a:r>
                        <a:rPr lang="my-MM" sz="1700" dirty="0">
                          <a:solidFill>
                            <a:schemeClr val="tx1"/>
                          </a:solidFill>
                          <a:latin typeface="Pyidaungsu" panose="020B0502040204020203" pitchFamily="34" charset="0"/>
                          <a:cs typeface="Pyidaungsu" panose="020B0502040204020203" pitchFamily="34" charset="0"/>
                        </a:rPr>
                        <a:t>မီဒီယာပေါ် ကိုယ်စားပြုပုံဖော်မှု အလွဲသည် လူမှုဆိုင်ရာ ကွဲပြားမှုများနှင့် တစ်ဖက်သတ် အယူအစွဲများကို ပိုမိုဆိုးရွားစေကာ တစ်ဖက်သတ်အမြင်၊ ခွဲခြားဆက်ဆံမှုနှင့် ပဋိပက္ခကိုပင် ဖြစ်ပေါ်စေနိုင်သည်။</a:t>
                      </a:r>
                      <a:endParaRPr lang="en-US" sz="1700" b="0" i="0" dirty="0">
                        <a:solidFill>
                          <a:schemeClr val="tx1"/>
                        </a:solidFill>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610921075"/>
                  </a:ext>
                </a:extLst>
              </a:tr>
              <a:tr h="481566">
                <a:tc>
                  <a:txBody>
                    <a:bodyPr/>
                    <a:lstStyle/>
                    <a:p>
                      <a:pPr>
                        <a:spcBef>
                          <a:spcPts val="600"/>
                        </a:spcBef>
                      </a:pPr>
                      <a:r>
                        <a:rPr lang="my-MM" sz="1700" dirty="0">
                          <a:latin typeface="Pyidaungsu" panose="020B0502040204020203" pitchFamily="34" charset="0"/>
                          <a:cs typeface="Pyidaungsu" panose="020B0502040204020203" pitchFamily="34" charset="0"/>
                        </a:rPr>
                        <a:t>နိုင်ငံရေးအရ လွှမ်းမိုးမှု</a:t>
                      </a:r>
                      <a:endParaRPr lang="en-US" sz="1700" dirty="0">
                        <a:latin typeface="Pyidaungsu" panose="020B0502040204020203" pitchFamily="34" charset="0"/>
                        <a:cs typeface="Pyidaungsu" panose="020B0502040204020203" pitchFamily="34" charset="0"/>
                      </a:endParaRPr>
                    </a:p>
                  </a:txBody>
                  <a:tcPr/>
                </a:tc>
                <a:tc>
                  <a:txBody>
                    <a:bodyPr/>
                    <a:lstStyle/>
                    <a:p>
                      <a:pPr algn="l">
                        <a:spcBef>
                          <a:spcPts val="600"/>
                        </a:spcBef>
                      </a:pPr>
                      <a:r>
                        <a:rPr lang="my-MM" sz="1700" b="0" i="0" dirty="0">
                          <a:solidFill>
                            <a:schemeClr val="tx2">
                              <a:lumMod val="75000"/>
                            </a:schemeClr>
                          </a:solidFill>
                          <a:effectLst/>
                          <a:latin typeface="Pyidaungsu" panose="020B0502040204020203" pitchFamily="34" charset="0"/>
                          <a:cs typeface="Pyidaungsu" panose="020B0502040204020203" pitchFamily="34" charset="0"/>
                        </a:rPr>
                        <a:t>အထင်အမြင်မှားစေသော မီဒီယာသတင်းများသည် ပြည်သူလူထုအား မမှန်ကန်သော သတင်းအချက်အလက်များ ရရှိစေနိုင်ခြင်းနှင့် အချို့ ပြဿနာရပ်များ သို့မဟုတ် လူပုဂ္ဂိုလ်များအပေါ် မမှန်ကန်သော ထင်မြင်ယုံကြည်ချက်များ ဖြစ်ပေါ်စေခြင်းတို့ကို ဦးတည်စေနိုင်သည်။</a:t>
                      </a:r>
                      <a:endParaRPr lang="en-US" sz="1700" b="0" i="0" dirty="0">
                        <a:solidFill>
                          <a:schemeClr val="tx2">
                            <a:lumMod val="75000"/>
                          </a:schemeClr>
                        </a:solidFill>
                        <a:effectLst/>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514912390"/>
                  </a:ext>
                </a:extLst>
              </a:tr>
            </a:tbl>
          </a:graphicData>
        </a:graphic>
      </p:graphicFrame>
    </p:spTree>
    <p:extLst>
      <p:ext uri="{BB962C8B-B14F-4D97-AF65-F5344CB8AC3E}">
        <p14:creationId xmlns:p14="http://schemas.microsoft.com/office/powerpoint/2010/main" val="4080413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141695" y="6488753"/>
            <a:ext cx="3580896" cy="208279"/>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
        <p:nvSpPr>
          <p:cNvPr id="227" name="Google Shape;227;p11"/>
          <p:cNvSpPr txBox="1"/>
          <p:nvPr/>
        </p:nvSpPr>
        <p:spPr>
          <a:xfrm>
            <a:off x="588939" y="1225194"/>
            <a:ext cx="11011988" cy="4209691"/>
          </a:xfrm>
          <a:prstGeom prst="rect">
            <a:avLst/>
          </a:prstGeom>
          <a:noFill/>
          <a:ln>
            <a:noFill/>
          </a:ln>
        </p:spPr>
        <p:txBody>
          <a:bodyPr spcFirstLastPara="1" wrap="square" lIns="0" tIns="0" rIns="0" bIns="0" anchor="t" anchorCtr="0">
            <a:noAutofit/>
          </a:bodyPr>
          <a:lstStyle/>
          <a:p>
            <a:r>
              <a:rPr lang="my-MM" sz="1600" dirty="0">
                <a:solidFill>
                  <a:srgbClr val="374151"/>
                </a:solidFill>
                <a:latin typeface="Pyidaungsu" panose="020B0502040204020203" pitchFamily="34" charset="0"/>
                <a:cs typeface="Pyidaungsu" panose="020B0502040204020203" pitchFamily="34" charset="0"/>
              </a:rPr>
              <a:t>ဂျန်ဒါ (ကျား-မရေးရာ)ပိုင်း ဘက်လိုက်မှုသည် များသောအားဖြင့် လူပုဂ္ဂိုလ်တစ်ဦးဦး၏ ဂျန်ဒါ (ကျား-မရေးရာ)အလိုက် တစ်ဦးကို အခြားတစ်ဦးထက် ပိုမို မျက်နှာသာပေးဘက်လိုက်လေ့ရှိသည့် တရားမျှတမှုမရှိသော ပြုမူဆက်ဆံပုံ၊ တစ်ဖက်သတ်အယူအစွဲများ သို့မဟုတ် ခွဲခြားဆက်ဆံမှုများကို ရည်ညွှန်းသည်။ ၄င်းသည် အောက်ပါပုံစံအမျိုးမျိုးအဖြစ်ဖြင့် ပေါ်လာနိုင်သည် -</a:t>
            </a:r>
            <a:endParaRPr lang="en-US" sz="1600" b="0" i="0" dirty="0">
              <a:solidFill>
                <a:srgbClr val="374151"/>
              </a:solidFill>
              <a:effectLst/>
              <a:latin typeface="Pyidaungsu" panose="020B0502040204020203" pitchFamily="34" charset="0"/>
              <a:cs typeface="Pyidaungsu" panose="020B0502040204020203" pitchFamily="34" charset="0"/>
            </a:endParaRPr>
          </a:p>
          <a:p>
            <a:pPr marL="342900" indent="-342900" algn="l">
              <a:spcBef>
                <a:spcPts val="600"/>
              </a:spcBef>
              <a:buFont typeface="Wingdings" panose="05000000000000000000" pitchFamily="2" charset="2"/>
              <a:buChar char="Ø"/>
            </a:pPr>
            <a:r>
              <a:rPr lang="my-MM" sz="1600" b="0" i="0" dirty="0">
                <a:solidFill>
                  <a:srgbClr val="374151"/>
                </a:solidFill>
                <a:effectLst/>
                <a:latin typeface="Pyidaungsu" panose="020B0502040204020203" pitchFamily="34" charset="0"/>
                <a:cs typeface="Pyidaungsu" panose="020B0502040204020203" pitchFamily="34" charset="0"/>
              </a:rPr>
              <a:t>တရားမျှတမှုမရှိသော အခွင့်အလမ်းများ</a:t>
            </a:r>
            <a:r>
              <a:rPr lang="en-US" sz="1600" b="0" i="0" dirty="0">
                <a:solidFill>
                  <a:srgbClr val="374151"/>
                </a:solidFill>
                <a:effectLst/>
                <a:latin typeface="Pyidaungsu" panose="020B0502040204020203" pitchFamily="34" charset="0"/>
                <a:cs typeface="Pyidaungsu" panose="020B0502040204020203" pitchFamily="34" charset="0"/>
              </a:rPr>
              <a:t> </a:t>
            </a:r>
          </a:p>
          <a:p>
            <a:pPr marL="342900" indent="-342900" algn="l">
              <a:spcBef>
                <a:spcPts val="600"/>
              </a:spcBef>
              <a:buFont typeface="Wingdings" panose="05000000000000000000" pitchFamily="2" charset="2"/>
              <a:buChar char="Ø"/>
            </a:pPr>
            <a:r>
              <a:rPr lang="my-MM" sz="1600" b="0" i="0" dirty="0">
                <a:solidFill>
                  <a:srgbClr val="374151"/>
                </a:solidFill>
                <a:effectLst/>
                <a:latin typeface="Pyidaungsu" panose="020B0502040204020203" pitchFamily="34" charset="0"/>
                <a:cs typeface="Pyidaungsu" panose="020B0502040204020203" pitchFamily="34" charset="0"/>
              </a:rPr>
              <a:t>မျှော်မှန်းချက်များ သို့မဟုတ် </a:t>
            </a:r>
            <a:endParaRPr lang="en-US" sz="1600" b="0" i="0" dirty="0">
              <a:solidFill>
                <a:srgbClr val="374151"/>
              </a:solidFill>
              <a:effectLst/>
              <a:latin typeface="Pyidaungsu" panose="020B0502040204020203" pitchFamily="34" charset="0"/>
              <a:cs typeface="Pyidaungsu" panose="020B0502040204020203" pitchFamily="34" charset="0"/>
            </a:endParaRPr>
          </a:p>
          <a:p>
            <a:pPr marL="342900" indent="-342900" algn="l">
              <a:spcBef>
                <a:spcPts val="600"/>
              </a:spcBef>
              <a:buFont typeface="Wingdings" panose="05000000000000000000" pitchFamily="2" charset="2"/>
              <a:buChar char="Ø"/>
            </a:pPr>
            <a:r>
              <a:rPr lang="my-MM" sz="1600" b="0" i="0" dirty="0">
                <a:solidFill>
                  <a:srgbClr val="374151"/>
                </a:solidFill>
                <a:effectLst/>
                <a:latin typeface="Pyidaungsu" panose="020B0502040204020203" pitchFamily="34" charset="0"/>
                <a:cs typeface="Pyidaungsu" panose="020B0502040204020203" pitchFamily="34" charset="0"/>
              </a:rPr>
              <a:t>လူများအပေါ် ပြုမူဆက်ဆံပုံ</a:t>
            </a:r>
            <a:endParaRPr lang="en-US" sz="1600" b="0" i="0" dirty="0">
              <a:solidFill>
                <a:srgbClr val="374151"/>
              </a:solidFill>
              <a:effectLst/>
              <a:latin typeface="Pyidaungsu" panose="020B0502040204020203" pitchFamily="34" charset="0"/>
              <a:cs typeface="Pyidaungsu" panose="020B0502040204020203" pitchFamily="34" charset="0"/>
            </a:endParaRPr>
          </a:p>
          <a:p>
            <a:pPr algn="l"/>
            <a:endParaRPr lang="my-MM" sz="1600" dirty="0">
              <a:solidFill>
                <a:srgbClr val="374151"/>
              </a:solidFill>
              <a:latin typeface="Pyidaungsu" panose="020B0502040204020203" pitchFamily="34" charset="0"/>
              <a:cs typeface="Pyidaungsu" panose="020B0502040204020203" pitchFamily="34" charset="0"/>
            </a:endParaRPr>
          </a:p>
          <a:p>
            <a:pPr algn="l"/>
            <a:endParaRPr lang="en-US" sz="1600" dirty="0">
              <a:solidFill>
                <a:srgbClr val="374151"/>
              </a:solidFill>
              <a:latin typeface="Pyidaungsu" panose="020B0502040204020203" pitchFamily="34" charset="0"/>
              <a:cs typeface="Pyidaungsu" panose="020B0502040204020203" pitchFamily="34" charset="0"/>
            </a:endParaRPr>
          </a:p>
          <a:p>
            <a:pPr algn="l"/>
            <a:r>
              <a:rPr lang="my-MM" sz="1600" dirty="0">
                <a:solidFill>
                  <a:srgbClr val="374151"/>
                </a:solidFill>
                <a:latin typeface="Pyidaungsu" panose="020B0502040204020203" pitchFamily="34" charset="0"/>
                <a:cs typeface="Pyidaungsu" panose="020B0502040204020203" pitchFamily="34" charset="0"/>
              </a:rPr>
              <a:t>ဂျန်ဒါ (ကျား-မရေးရာ)ပိုင်း ဘက်လိုက်မှုသည် တစ်ဖက်သတ်အယူအစွဲများကို အားပေးထောက်ခံခြင်း၊ အခွင့်အလမ်းများကို ထိန်းချုပ်ခြင်းနှင့် တရားမျှတမှု မရှိခြင်းကို ဆက်လက်ဖြစ်ပွားစေခြင်းတို့ကြောင့် ထိခိုက်နစ်နာမှုဖြစ်စေနိုင်သည်။</a:t>
            </a:r>
            <a:endParaRPr lang="en-US" sz="1600" b="0" i="0" dirty="0">
              <a:solidFill>
                <a:srgbClr val="374151"/>
              </a:solidFill>
              <a:effectLst/>
              <a:latin typeface="Pyidaungsu" panose="020B0502040204020203" pitchFamily="34" charset="0"/>
              <a:cs typeface="Pyidaungsu" panose="020B0502040204020203" pitchFamily="34" charset="0"/>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my-MM" sz="2000" b="1" dirty="0">
                <a:latin typeface="Pyidaungsu" panose="020B0502040204020203" pitchFamily="34" charset="0"/>
                <a:cs typeface="Pyidaungsu" panose="020B0502040204020203" pitchFamily="34" charset="0"/>
              </a:rPr>
              <a:t>ဂျန်ဒါ (ကျား-မရေးရာ)ပိုင်း ဘက်လိုက်မှုမှာ အဘယ်နည်း။ ၄င်းအား အဘယ်ကြောင့် ထိခိုက်နစ်နာမှုဖြစ်စေသည်ဟု ယူဆသနည်း။</a:t>
            </a:r>
            <a:endParaRPr sz="2000" b="1" dirty="0">
              <a:latin typeface="Pyidaungsu" panose="020B0502040204020203" pitchFamily="34" charset="0"/>
              <a:cs typeface="Pyidaungsu" panose="020B0502040204020203" pitchFamily="34" charset="0"/>
            </a:endParaRPr>
          </a:p>
        </p:txBody>
      </p:sp>
      <p:cxnSp>
        <p:nvCxnSpPr>
          <p:cNvPr id="3" name="Straight Arrow Connector 2">
            <a:extLst>
              <a:ext uri="{FF2B5EF4-FFF2-40B4-BE49-F238E27FC236}">
                <a16:creationId xmlns:a16="http://schemas.microsoft.com/office/drawing/2014/main" id="{935134D9-4EA0-6FB0-2931-45D9F4EBFC3E}"/>
              </a:ext>
            </a:extLst>
          </p:cNvPr>
          <p:cNvCxnSpPr/>
          <p:nvPr/>
        </p:nvCxnSpPr>
        <p:spPr>
          <a:xfrm>
            <a:off x="4137767" y="2139042"/>
            <a:ext cx="1329856" cy="254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76574EC-CB95-2F40-C88A-8C301793B333}"/>
              </a:ext>
            </a:extLst>
          </p:cNvPr>
          <p:cNvCxnSpPr>
            <a:cxnSpLocks/>
          </p:cNvCxnSpPr>
          <p:nvPr/>
        </p:nvCxnSpPr>
        <p:spPr>
          <a:xfrm flipV="1">
            <a:off x="4141695" y="2393822"/>
            <a:ext cx="1329856" cy="81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D2E85C1-C6FB-4FCB-C77B-81CCAB3EF6BB}"/>
              </a:ext>
            </a:extLst>
          </p:cNvPr>
          <p:cNvCxnSpPr>
            <a:cxnSpLocks/>
          </p:cNvCxnSpPr>
          <p:nvPr/>
        </p:nvCxnSpPr>
        <p:spPr>
          <a:xfrm flipV="1">
            <a:off x="4141695" y="2393822"/>
            <a:ext cx="1333784" cy="412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50795" y="2165680"/>
            <a:ext cx="5370490" cy="584775"/>
          </a:xfrm>
          <a:prstGeom prst="rect">
            <a:avLst/>
          </a:prstGeom>
          <a:noFill/>
        </p:spPr>
        <p:txBody>
          <a:bodyPr wrap="square" rtlCol="0">
            <a:spAutoFit/>
          </a:bodyPr>
          <a:lstStyle/>
          <a:p>
            <a:r>
              <a:rPr lang="my-MM" sz="1600" dirty="0">
                <a:solidFill>
                  <a:srgbClr val="374151"/>
                </a:solidFill>
                <a:latin typeface="Pyidaungsu" panose="020B0502040204020203" pitchFamily="34" charset="0"/>
                <a:cs typeface="Pyidaungsu" panose="020B0502040204020203" pitchFamily="34" charset="0"/>
              </a:rPr>
              <a:t>၄င်းတို့ ခံယူထားသော သို့မဟုတ် အမှန်တကယ်ဖြစ်သော ဂျန်ဒါ (ကျား-မရေးရာ)ခံယူဖော်ပြချက် ဝိသေသပေါ်လိုက်၍</a:t>
            </a:r>
            <a:endParaRPr lang="en-US" sz="16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970042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3603812" y="6488753"/>
            <a:ext cx="4437529" cy="275118"/>
          </a:xfrm>
          <a:prstGeom prst="rect">
            <a:avLst/>
          </a:prstGeom>
          <a:noFill/>
          <a:ln>
            <a:noFill/>
          </a:ln>
        </p:spPr>
        <p:txBody>
          <a:bodyPr spcFirstLastPara="1" wrap="square" lIns="91425" tIns="45700" rIns="91425" bIns="45700" anchor="t" anchorCtr="0">
            <a:normAutofit fontScale="925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
        <p:nvSpPr>
          <p:cNvPr id="227" name="Google Shape;227;p11"/>
          <p:cNvSpPr txBox="1"/>
          <p:nvPr/>
        </p:nvSpPr>
        <p:spPr>
          <a:xfrm>
            <a:off x="420894" y="1111328"/>
            <a:ext cx="11011988" cy="4853661"/>
          </a:xfrm>
          <a:prstGeom prst="rect">
            <a:avLst/>
          </a:prstGeom>
          <a:noFill/>
          <a:ln>
            <a:noFill/>
          </a:ln>
        </p:spPr>
        <p:txBody>
          <a:bodyPr spcFirstLastPara="1" wrap="square" lIns="0" tIns="0" rIns="0" bIns="0" anchor="t" anchorCtr="0">
            <a:noAutofit/>
          </a:bodyPr>
          <a:lstStyle/>
          <a:p>
            <a:pPr marL="342900" indent="-342900">
              <a:spcBef>
                <a:spcPts val="600"/>
              </a:spcBef>
              <a:buFont typeface="Arial" panose="020B0604020202020204" pitchFamily="34" charset="0"/>
              <a:buChar char="•"/>
            </a:pPr>
            <a:r>
              <a:rPr lang="my-MM" b="1" i="0" dirty="0">
                <a:solidFill>
                  <a:srgbClr val="374151"/>
                </a:solidFill>
                <a:effectLst/>
                <a:latin typeface="Pyidaungsu" panose="020B0502040204020203" pitchFamily="34" charset="0"/>
                <a:cs typeface="Pyidaungsu" panose="020B0502040204020203" pitchFamily="34" charset="0"/>
              </a:rPr>
              <a:t>တစ်ဖက်သတ်အယူအစွဲ -</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မီဒီယာသည် </a:t>
            </a:r>
            <a:r>
              <a:rPr lang="my-MM" dirty="0">
                <a:solidFill>
                  <a:schemeClr val="tx2">
                    <a:lumMod val="75000"/>
                  </a:schemeClr>
                </a:solidFill>
                <a:latin typeface="Pyidaungsu" panose="020B0502040204020203" pitchFamily="34" charset="0"/>
                <a:cs typeface="Pyidaungsu" panose="020B0502040204020203" pitchFamily="34" charset="0"/>
              </a:rPr>
              <a:t>အမျိုးသမီးများကို ၄င်းတို့၏ အပြုအမူ၊ စိတ်ဝင်စားမှုများနှင့် စွမ်းရည်များအကြောင်း တစ်ဖက်သတ်အယူအစွဲများကို အားပေးထောက်ခံသည့် ကျဉ်းမြောင်းသော အစဉ်အလာဆိုင်ရာ ကဏ္ဍများတွင် မကြာခဏ ဖော်ပြလေ့ရှိသည်။ </a:t>
            </a:r>
            <a:endParaRPr lang="en-US" b="0" i="0" dirty="0">
              <a:solidFill>
                <a:srgbClr val="374151"/>
              </a:solidFill>
              <a:effectLst/>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endParaRPr lang="en-US" b="0" i="0" dirty="0">
              <a:solidFill>
                <a:srgbClr val="374151"/>
              </a:solidFill>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b="1" dirty="0">
                <a:solidFill>
                  <a:srgbClr val="374151"/>
                </a:solidFill>
                <a:latin typeface="Pyidaungsu" panose="020B0502040204020203" pitchFamily="34" charset="0"/>
                <a:cs typeface="Pyidaungsu" panose="020B0502040204020203" pitchFamily="34" charset="0"/>
              </a:rPr>
              <a:t>လုံလောက်ပြည့်စုံမှုမရှိသော ကိုယ်စားပြုပုံဖော်ခြင်း </a:t>
            </a:r>
            <a:r>
              <a:rPr lang="my-MM" dirty="0">
                <a:solidFill>
                  <a:srgbClr val="374151"/>
                </a:solidFill>
              </a:rPr>
              <a:t>-</a:t>
            </a:r>
            <a:r>
              <a:rPr lang="en-US" b="0" i="0" dirty="0">
                <a:solidFill>
                  <a:srgbClr val="374151"/>
                </a:solidFill>
                <a:effectLst/>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အမျိုးသမီးများနှင့် ဂျန်ဒါ (ကျား-မရေးရာ)အရ ကွဲပြားစုံလင်သော လူပုဂ္ဂိုလ်များကို မီဒီယာပေါ်တွင် အထူးသဖြင့် ခေါင်းဆောင်ပိုင်း အခန်း</a:t>
            </a:r>
            <a:r>
              <a:rPr lang="my-MM" dirty="0">
                <a:solidFill>
                  <a:schemeClr val="tx2">
                    <a:lumMod val="75000"/>
                  </a:schemeClr>
                </a:solidFill>
                <a:latin typeface="Pyidaungsu" panose="020B0502040204020203" pitchFamily="34" charset="0"/>
                <a:cs typeface="Pyidaungsu" panose="020B0502040204020203" pitchFamily="34" charset="0"/>
              </a:rPr>
              <a:t>ကဏ္ဍများတွင် မကြာခဏဆိုသလို လုံလောက်ပြည့်စုံမှုမရှိသော ကိုယ်စားပြုပုံဖော်ပြခြင်းများ လုပ်လေ့ရှိသည်။ ဤသည်မှာ အချို့သော အခန်းကဏ္ဍများနှင့် အလုပ်အကိုင်များသည် ၄င်းတို့အတွက် မသင့်တော်ကြောင်း သတင်းစကားပေးလိုခြင်းဖြစ်သည်။  </a:t>
            </a:r>
            <a:endParaRPr lang="en-US" b="0" i="0" dirty="0">
              <a:solidFill>
                <a:srgbClr val="374151"/>
              </a:solidFill>
              <a:effectLst/>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endParaRPr lang="en-US" b="0" i="0" dirty="0">
              <a:solidFill>
                <a:srgbClr val="374151"/>
              </a:solidFill>
              <a:effectLst/>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b="1" dirty="0">
                <a:solidFill>
                  <a:srgbClr val="374151"/>
                </a:solidFill>
                <a:latin typeface="Pyidaungsu" panose="020B0502040204020203" pitchFamily="34" charset="0"/>
                <a:cs typeface="Pyidaungsu" panose="020B0502040204020203" pitchFamily="34" charset="0"/>
              </a:rPr>
              <a:t>အရာဝတ္ထုကဲ့သို့ ချိုးနှိမ်ဆက်ဆံခြင်း -</a:t>
            </a:r>
            <a:r>
              <a:rPr lang="en-US" b="0" i="0" dirty="0">
                <a:solidFill>
                  <a:srgbClr val="374151"/>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မီဒီယာများသည် အမျိုးသမီးများအား မကြာခဏဆိုသလို ၄င်းတို့၏ ရုပ်ရည်သွင်ပြင်ပေါ်လိုက်၍ ဆိုးရွားစွာ ပြုမူဆက်ဆံခြင်းနှင့် ၄င်းတို့၏ ပုံများကို လိင်ပိုင်းဆိုင်ရာ တိုက်ခိုက်မှုများပြုလုပ်ခြင်းဖြင့် မကြာခဏဆိုသလို အရာဝတ္ထုကဲ့သို့ ချိုးနှိမ်ဆက်ဆံလေ့ရှိသည်။</a:t>
            </a:r>
          </a:p>
          <a:p>
            <a:pPr>
              <a:spcBef>
                <a:spcPts val="600"/>
              </a:spcBef>
            </a:pPr>
            <a:endParaRPr lang="en-US" b="0" i="0" dirty="0">
              <a:solidFill>
                <a:srgbClr val="374151"/>
              </a:solidFill>
              <a:effectLst/>
              <a:latin typeface="Pyidaungsu" panose="020B0502040204020203" pitchFamily="34" charset="0"/>
              <a:cs typeface="Pyidaungsu" panose="020B0502040204020203" pitchFamily="34" charset="0"/>
            </a:endParaRPr>
          </a:p>
          <a:p>
            <a:pPr marL="342900" indent="-342900" algn="l">
              <a:spcBef>
                <a:spcPts val="600"/>
              </a:spcBef>
              <a:buFont typeface="Arial" panose="020B0604020202020204" pitchFamily="34" charset="0"/>
              <a:buChar char="•"/>
            </a:pPr>
            <a:r>
              <a:rPr lang="my-MM" b="1" i="0" dirty="0">
                <a:solidFill>
                  <a:srgbClr val="374151"/>
                </a:solidFill>
                <a:effectLst/>
                <a:latin typeface="Pyidaungsu" panose="020B0502040204020203" pitchFamily="34" charset="0"/>
                <a:cs typeface="Pyidaungsu" panose="020B0502040204020203" pitchFamily="34" charset="0"/>
              </a:rPr>
              <a:t>တရားမျှတမှုမရှိသော အခွင့်အလမ်းများ -</a:t>
            </a:r>
            <a:r>
              <a:rPr lang="my-MM" dirty="0">
                <a:solidFill>
                  <a:srgbClr val="374151"/>
                </a:solidFill>
                <a:latin typeface="Pyidaungsu" panose="020B0502040204020203" pitchFamily="34" charset="0"/>
                <a:cs typeface="Pyidaungsu" panose="020B0502040204020203" pitchFamily="34" charset="0"/>
              </a:rPr>
              <a:t> </a:t>
            </a:r>
            <a:r>
              <a:rPr lang="my-MM" b="0" i="0" dirty="0">
                <a:solidFill>
                  <a:srgbClr val="374151"/>
                </a:solidFill>
                <a:effectLst/>
                <a:latin typeface="Pyidaungsu" panose="020B0502040204020203" pitchFamily="34" charset="0"/>
                <a:cs typeface="Pyidaungsu" panose="020B0502040204020203" pitchFamily="34" charset="0"/>
              </a:rPr>
              <a:t>မီဒီယာများသည် လက်သင့်ခံနိုင်သော သို့မဟုတ် ရှောင်လွှဲ၍မရနိုင်သော ဂျန်ဒါ (ကျား-မရေးရာ) အခြေပြု ကွာဟချက်များရှိနေသည်ဟူသည့် ထင်မြင်ချက်ကို အားပေးထောက်ခံနိုင်သည်။</a:t>
            </a:r>
            <a:endParaRPr lang="en-US" b="0" i="0" dirty="0">
              <a:solidFill>
                <a:srgbClr val="374151"/>
              </a:solidFill>
              <a:effectLst/>
              <a:latin typeface="Pyidaungsu" panose="020B0502040204020203" pitchFamily="34" charset="0"/>
              <a:cs typeface="Pyidaungsu" panose="020B0502040204020203" pitchFamily="34" charset="0"/>
            </a:endParaRPr>
          </a:p>
          <a:p>
            <a:pPr algn="l">
              <a:spcBef>
                <a:spcPts val="600"/>
              </a:spcBef>
            </a:pPr>
            <a:endParaRPr lang="en-US" b="0" i="0" dirty="0">
              <a:solidFill>
                <a:srgbClr val="374151"/>
              </a:solidFill>
              <a:effectLst/>
              <a:latin typeface="Pyidaungsu" panose="020B0502040204020203" pitchFamily="34" charset="0"/>
              <a:cs typeface="Pyidaungsu" panose="020B0502040204020203" pitchFamily="34" charset="0"/>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my-MM" sz="2000" b="1" dirty="0">
                <a:latin typeface="Pyidaungsu" panose="020B0502040204020203" pitchFamily="34" charset="0"/>
                <a:cs typeface="Pyidaungsu" panose="020B0502040204020203" pitchFamily="34" charset="0"/>
              </a:rPr>
              <a:t>မီဒီယာပေါ် ကိုယ်စားပြုပုံဖော်မှု အလွဲသည် ဂျန်ဒါ (ကျား-မရေးရာ)ပိုင်း ဘက်လိုက်မှုကို မည်သို့ဖြစ်ပေါ်စေသနည်း။ </a:t>
            </a:r>
            <a:endParaRPr sz="20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975074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407134" y="5165125"/>
            <a:ext cx="4349193" cy="593123"/>
          </a:xfrm>
        </p:spPr>
        <p:txBody>
          <a:bodyPr>
            <a:normAutofit fontScale="92500" lnSpcReduction="10000"/>
          </a:bodyPr>
          <a:lstStyle/>
          <a:p>
            <a:r>
              <a:rPr lang="my-MM" dirty="0"/>
              <a:t>ကမ္ဘာ့မီဒီယာ လေ့လာစောင့်ကြည့်ရေး အစီအစဉ် </a:t>
            </a:r>
            <a:endParaRPr lang="en-US" dirty="0"/>
          </a:p>
          <a:p>
            <a:r>
              <a:rPr lang="my-MM" dirty="0"/>
              <a:t>(</a:t>
            </a:r>
            <a:r>
              <a:rPr lang="en-US" dirty="0"/>
              <a:t>Global Media Monitoring Project)</a:t>
            </a:r>
          </a:p>
        </p:txBody>
      </p:sp>
      <p:sp>
        <p:nvSpPr>
          <p:cNvPr id="3" name="Text Placeholder 2"/>
          <p:cNvSpPr>
            <a:spLocks noGrp="1"/>
          </p:cNvSpPr>
          <p:nvPr>
            <p:ph type="body" sz="quarter" idx="15"/>
          </p:nvPr>
        </p:nvSpPr>
        <p:spPr>
          <a:xfrm>
            <a:off x="1595137" y="1860095"/>
            <a:ext cx="8784167" cy="581321"/>
          </a:xfrm>
        </p:spPr>
        <p:txBody>
          <a:bodyPr>
            <a:noAutofit/>
          </a:bodyPr>
          <a:lstStyle/>
          <a:p>
            <a:r>
              <a:rPr lang="my-MM" sz="2400" b="1" dirty="0">
                <a:latin typeface="Pyidaungsu" panose="020B0502040204020203" pitchFamily="34" charset="0"/>
                <a:cs typeface="Pyidaungsu" panose="020B0502040204020203" pitchFamily="34" charset="0"/>
              </a:rPr>
              <a:t>၂၀၁၅ ခုနှစ်အတွင်း မီဒီယာပေါ်တွင် အမျိုးသမီးများကို ကိုယ်စားပြုပုံဖော်မှု</a:t>
            </a:r>
            <a:endParaRPr lang="en-US" sz="2400" b="1" dirty="0">
              <a:latin typeface="Pyidaungsu" panose="020B0502040204020203" pitchFamily="34" charset="0"/>
              <a:cs typeface="Pyidaungsu" panose="020B0502040204020203" pitchFamily="34" charset="0"/>
            </a:endParaRPr>
          </a:p>
        </p:txBody>
      </p:sp>
      <p:sp>
        <p:nvSpPr>
          <p:cNvPr id="4" name="Text Placeholder 3"/>
          <p:cNvSpPr>
            <a:spLocks noGrp="1"/>
          </p:cNvSpPr>
          <p:nvPr>
            <p:ph type="body" sz="quarter" idx="16"/>
          </p:nvPr>
        </p:nvSpPr>
        <p:spPr>
          <a:xfrm>
            <a:off x="1952369" y="2824511"/>
            <a:ext cx="8229600" cy="1401071"/>
          </a:xfrm>
        </p:spPr>
        <p:txBody>
          <a:bodyPr/>
          <a:lstStyle/>
          <a:p>
            <a:r>
              <a:rPr lang="my-MM" dirty="0">
                <a:latin typeface="Pyidaungsu" panose="020B0502040204020203" pitchFamily="34" charset="0"/>
                <a:cs typeface="Pyidaungsu" panose="020B0502040204020203" pitchFamily="34" charset="0"/>
              </a:rPr>
              <a:t>၂၄</a:t>
            </a:r>
            <a:r>
              <a:rPr lang="en-US" dirty="0">
                <a:latin typeface="Pyidaungsu" panose="020B0502040204020203" pitchFamily="34" charset="0"/>
                <a:cs typeface="Pyidaungsu" panose="020B0502040204020203" pitchFamily="34" charset="0"/>
              </a:rPr>
              <a:t> %</a:t>
            </a:r>
          </a:p>
        </p:txBody>
      </p:sp>
    </p:spTree>
    <p:extLst>
      <p:ext uri="{BB962C8B-B14F-4D97-AF65-F5344CB8AC3E}">
        <p14:creationId xmlns:p14="http://schemas.microsoft.com/office/powerpoint/2010/main" val="902262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11"/>
          <p:cNvSpPr txBox="1"/>
          <p:nvPr/>
        </p:nvSpPr>
        <p:spPr>
          <a:xfrm>
            <a:off x="1433384" y="1804085"/>
            <a:ext cx="9020432" cy="939114"/>
          </a:xfrm>
          <a:prstGeom prst="rect">
            <a:avLst/>
          </a:prstGeom>
          <a:noFill/>
          <a:ln>
            <a:noFill/>
          </a:ln>
        </p:spPr>
        <p:txBody>
          <a:bodyPr spcFirstLastPara="1" wrap="square" lIns="0" tIns="0" rIns="0" bIns="0" anchor="t" anchorCtr="0">
            <a:noAutofit/>
          </a:bodyPr>
          <a:lstStyle/>
          <a:p>
            <a:pPr algn="ctr"/>
            <a:r>
              <a:rPr lang="my-MM" sz="2400" dirty="0">
                <a:solidFill>
                  <a:schemeClr val="accent5"/>
                </a:solidFill>
                <a:latin typeface="Pyidaungsu" panose="020B0502040204020203" pitchFamily="34" charset="0"/>
                <a:cs typeface="Pyidaungsu" panose="020B0502040204020203" pitchFamily="34" charset="0"/>
              </a:rPr>
              <a:t>နိုင်ငံရေး၊ အစိုးရတို့နှင့် ပတ်သက်သည့် သတင်းများတွင်</a:t>
            </a:r>
          </a:p>
          <a:p>
            <a:pPr algn="ctr"/>
            <a:r>
              <a:rPr lang="my-MM" sz="2400" i="0" dirty="0">
                <a:solidFill>
                  <a:schemeClr val="accent5"/>
                </a:solidFill>
                <a:effectLst/>
                <a:latin typeface="Pyidaungsu" panose="020B0502040204020203" pitchFamily="34" charset="0"/>
                <a:cs typeface="Pyidaungsu" panose="020B0502040204020203" pitchFamily="34" charset="0"/>
              </a:rPr>
              <a:t>အမျိုးသမီးများ ကိုယ်စားပြုပါဝင်မှု</a:t>
            </a:r>
            <a:endParaRPr lang="en-US" sz="2400" i="0" dirty="0">
              <a:solidFill>
                <a:schemeClr val="accent5"/>
              </a:solidFill>
              <a:effectLst/>
              <a:latin typeface="Pyidaungsu" panose="020B0502040204020203" pitchFamily="34" charset="0"/>
              <a:cs typeface="Pyidaungsu" panose="020B0502040204020203" pitchFamily="34" charset="0"/>
            </a:endParaRPr>
          </a:p>
          <a:p>
            <a:pPr marL="514350" marR="0" lvl="0" indent="-514350" algn="ctr" rtl="0">
              <a:lnSpc>
                <a:spcPct val="100000"/>
              </a:lnSpc>
              <a:spcBef>
                <a:spcPts val="0"/>
              </a:spcBef>
              <a:spcAft>
                <a:spcPts val="0"/>
              </a:spcAft>
              <a:buClr>
                <a:srgbClr val="000000"/>
              </a:buClr>
              <a:buSzPts val="2400"/>
              <a:buFont typeface="+mj-lt"/>
              <a:buAutoNum type="arabicPeriod"/>
            </a:pPr>
            <a:endParaRPr lang="en-US" sz="1400" i="0" u="none" strike="noStrike" cap="none" dirty="0">
              <a:solidFill>
                <a:schemeClr val="accent5"/>
              </a:solidFill>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fontScale="90000"/>
          </a:bodyPr>
          <a:lstStyle/>
          <a:p>
            <a:pPr marL="0" lvl="0" indent="0" algn="l" rtl="0">
              <a:lnSpc>
                <a:spcPct val="115625"/>
              </a:lnSpc>
              <a:spcBef>
                <a:spcPts val="0"/>
              </a:spcBef>
              <a:spcAft>
                <a:spcPts val="0"/>
              </a:spcAft>
              <a:buClr>
                <a:schemeClr val="lt1"/>
              </a:buClr>
              <a:buSzPts val="2400"/>
              <a:buFont typeface="Calibri"/>
              <a:buNone/>
            </a:pPr>
            <a:r>
              <a:rPr lang="my-MM" b="1" dirty="0">
                <a:latin typeface="Pyidaungsu" panose="020B0502040204020203" pitchFamily="34" charset="0"/>
                <a:cs typeface="Pyidaungsu" panose="020B0502040204020203" pitchFamily="34" charset="0"/>
              </a:rPr>
              <a:t>နိုင်ငံရေးနှင့်ပတ်သက်သည့် သတင်းများတွင် အမျိုးသမီးများကို မည်ကဲ့သို့ ကိုယ်စားပြုပုံဖော်ထားသနည်း။</a:t>
            </a:r>
            <a:endParaRPr b="1" dirty="0">
              <a:latin typeface="Pyidaungsu" panose="020B0502040204020203" pitchFamily="34" charset="0"/>
              <a:cs typeface="Pyidaungsu" panose="020B0502040204020203" pitchFamily="34" charset="0"/>
            </a:endParaRPr>
          </a:p>
        </p:txBody>
      </p:sp>
      <p:sp>
        <p:nvSpPr>
          <p:cNvPr id="8" name="Google Shape;227;p11"/>
          <p:cNvSpPr txBox="1"/>
          <p:nvPr/>
        </p:nvSpPr>
        <p:spPr>
          <a:xfrm>
            <a:off x="2471351" y="3133166"/>
            <a:ext cx="7982465" cy="1532238"/>
          </a:xfrm>
          <a:prstGeom prst="rect">
            <a:avLst/>
          </a:prstGeom>
          <a:noFill/>
          <a:ln>
            <a:noFill/>
          </a:ln>
        </p:spPr>
        <p:txBody>
          <a:bodyPr spcFirstLastPara="1" wrap="square" lIns="0" tIns="0" rIns="0" bIns="0" anchor="t" anchorCtr="0">
            <a:noAutofit/>
          </a:bodyPr>
          <a:lstStyle/>
          <a:p>
            <a:pPr algn="ctr"/>
            <a:r>
              <a:rPr lang="my-MM" sz="6000" b="1" dirty="0">
                <a:solidFill>
                  <a:schemeClr val="accent5"/>
                </a:solidFill>
                <a:latin typeface="Pyidaungsu" panose="020B0502040204020203" pitchFamily="34" charset="0"/>
                <a:cs typeface="Pyidaungsu" panose="020B0502040204020203" pitchFamily="34" charset="0"/>
              </a:rPr>
              <a:t>၁၆ </a:t>
            </a:r>
            <a:r>
              <a:rPr lang="en-US" sz="6000" b="1" dirty="0">
                <a:solidFill>
                  <a:schemeClr val="accent5"/>
                </a:solidFill>
                <a:latin typeface="Pyidaungsu" panose="020B0502040204020203" pitchFamily="34" charset="0"/>
                <a:cs typeface="Pyidaungsu" panose="020B0502040204020203" pitchFamily="34" charset="0"/>
              </a:rPr>
              <a:t>%</a:t>
            </a:r>
            <a:endParaRPr lang="en-US" sz="4000" b="1" i="0" u="none" strike="noStrike" cap="none" dirty="0">
              <a:solidFill>
                <a:schemeClr val="accent5"/>
              </a:solidFill>
              <a:latin typeface="Pyidaungsu" panose="020B0502040204020203" pitchFamily="34" charset="0"/>
              <a:ea typeface="Arial"/>
              <a:cs typeface="Pyidaungsu" panose="020B0502040204020203" pitchFamily="34" charset="0"/>
              <a:sym typeface="Arial"/>
            </a:endParaRPr>
          </a:p>
        </p:txBody>
      </p:sp>
      <p:sp>
        <p:nvSpPr>
          <p:cNvPr id="11" name="Text Placeholder 1"/>
          <p:cNvSpPr>
            <a:spLocks noGrp="1"/>
          </p:cNvSpPr>
          <p:nvPr>
            <p:ph type="body" sz="quarter" idx="4294967295"/>
          </p:nvPr>
        </p:nvSpPr>
        <p:spPr>
          <a:xfrm>
            <a:off x="6771498" y="5052296"/>
            <a:ext cx="4265440" cy="766117"/>
          </a:xfrm>
          <a:prstGeom prst="rect">
            <a:avLst/>
          </a:prstGeom>
        </p:spPr>
        <p:txBody>
          <a:bodyPr>
            <a:noAutofit/>
          </a:bodyPr>
          <a:lstStyle/>
          <a:p>
            <a:pPr marL="0" indent="0" algn="r">
              <a:buNone/>
            </a:pPr>
            <a:r>
              <a:rPr lang="my-MM" sz="1600" dirty="0">
                <a:solidFill>
                  <a:schemeClr val="accent5"/>
                </a:solidFill>
              </a:rPr>
              <a:t>ကမ္ဘာ့မီဒီယာ လေ့လာစောင့်ကြည့်ရေး အစီအစဉ် (</a:t>
            </a:r>
            <a:r>
              <a:rPr lang="en-US" sz="1600" dirty="0">
                <a:solidFill>
                  <a:schemeClr val="accent5"/>
                </a:solidFill>
              </a:rPr>
              <a:t>Global Media Monitoring Project)</a:t>
            </a:r>
          </a:p>
        </p:txBody>
      </p:sp>
      <p:sp>
        <p:nvSpPr>
          <p:cNvPr id="9" name="Google Shape;226;p11"/>
          <p:cNvSpPr txBox="1">
            <a:spLocks noGrp="1"/>
          </p:cNvSpPr>
          <p:nvPr>
            <p:ph type="body" idx="2"/>
          </p:nvPr>
        </p:nvSpPr>
        <p:spPr>
          <a:xfrm>
            <a:off x="3845859" y="6488113"/>
            <a:ext cx="3877329" cy="221969"/>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Tree>
    <p:extLst>
      <p:ext uri="{BB962C8B-B14F-4D97-AF65-F5344CB8AC3E}">
        <p14:creationId xmlns:p14="http://schemas.microsoft.com/office/powerpoint/2010/main" val="192892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11"/>
          <p:cNvSpPr txBox="1"/>
          <p:nvPr/>
        </p:nvSpPr>
        <p:spPr>
          <a:xfrm>
            <a:off x="478046" y="1022386"/>
            <a:ext cx="11011988" cy="4853661"/>
          </a:xfrm>
          <a:prstGeom prst="rect">
            <a:avLst/>
          </a:prstGeom>
          <a:noFill/>
          <a:ln>
            <a:noFill/>
          </a:ln>
        </p:spPr>
        <p:txBody>
          <a:bodyPr spcFirstLastPara="1" wrap="square" lIns="0" tIns="0" rIns="0" bIns="0" anchor="t" anchorCtr="0">
            <a:noAutofit/>
          </a:bodyPr>
          <a:lstStyle/>
          <a:p>
            <a:pPr algn="l"/>
            <a:endParaRPr lang="en-US" i="0" dirty="0">
              <a:solidFill>
                <a:srgbClr val="374151"/>
              </a:solidFill>
              <a:effectLst/>
              <a:latin typeface="Pyidaungsu" panose="020B0502040204020203" pitchFamily="34" charset="0"/>
              <a:cs typeface="Pyidaungsu" panose="020B0502040204020203" pitchFamily="34" charset="0"/>
            </a:endParaRPr>
          </a:p>
          <a:p>
            <a:pPr algn="l">
              <a:lnSpc>
                <a:spcPct val="150000"/>
              </a:lnSpc>
            </a:pPr>
            <a:r>
              <a:rPr lang="my-MM" sz="2000" b="1" dirty="0">
                <a:solidFill>
                  <a:srgbClr val="374151"/>
                </a:solidFill>
                <a:latin typeface="Pyidaungsu" panose="020B0502040204020203" pitchFamily="34" charset="0"/>
                <a:cs typeface="Pyidaungsu" panose="020B0502040204020203" pitchFamily="34" charset="0"/>
              </a:rPr>
              <a:t>၁။	အားလုံးအကျုံးဝင်မှုရှိစေသော သင်ရိုးညွှန်းတမ်း </a:t>
            </a:r>
          </a:p>
          <a:p>
            <a:pPr algn="l">
              <a:lnSpc>
                <a:spcPct val="150000"/>
              </a:lnSpc>
            </a:pPr>
            <a:r>
              <a:rPr lang="my-MM" sz="2000" b="1" i="0" dirty="0">
                <a:solidFill>
                  <a:srgbClr val="374151"/>
                </a:solidFill>
                <a:effectLst/>
                <a:latin typeface="Pyidaungsu" panose="020B0502040204020203" pitchFamily="34" charset="0"/>
                <a:cs typeface="Pyidaungsu" panose="020B0502040204020203" pitchFamily="34" charset="0"/>
              </a:rPr>
              <a:t>၂။	ဝေဖန်ပိုင်းခြားနိုင်သော မီဒီယာဆိုင်ရာ သိနားလည်မှု </a:t>
            </a:r>
          </a:p>
          <a:p>
            <a:pPr algn="l">
              <a:lnSpc>
                <a:spcPct val="150000"/>
              </a:lnSpc>
            </a:pPr>
            <a:r>
              <a:rPr lang="my-MM" sz="2000" b="1" dirty="0">
                <a:solidFill>
                  <a:srgbClr val="374151"/>
                </a:solidFill>
                <a:latin typeface="Pyidaungsu" panose="020B0502040204020203" pitchFamily="34" charset="0"/>
                <a:cs typeface="Pyidaungsu" panose="020B0502040204020203" pitchFamily="34" charset="0"/>
              </a:rPr>
              <a:t>၃။	အားလုံးအကျုံးဝင်မှုရှိစေသည့် ဘာသာစကားအသုံးအနှုန်းကို အားပေးမြှင့်တင်ခြင်း</a:t>
            </a:r>
            <a:endParaRPr lang="my-MM" sz="2000" dirty="0">
              <a:solidFill>
                <a:srgbClr val="374151"/>
              </a:solidFill>
              <a:latin typeface="Pyidaungsu" panose="020B0502040204020203" pitchFamily="34" charset="0"/>
              <a:cs typeface="Pyidaungsu" panose="020B0502040204020203" pitchFamily="34" charset="0"/>
            </a:endParaRPr>
          </a:p>
          <a:p>
            <a:pPr algn="l">
              <a:lnSpc>
                <a:spcPct val="150000"/>
              </a:lnSpc>
            </a:pPr>
            <a:r>
              <a:rPr lang="my-MM" sz="2000" b="1" dirty="0">
                <a:solidFill>
                  <a:srgbClr val="374151"/>
                </a:solidFill>
                <a:latin typeface="Pyidaungsu" panose="020B0502040204020203" pitchFamily="34" charset="0"/>
                <a:cs typeface="Pyidaungsu" panose="020B0502040204020203" pitchFamily="34" charset="0"/>
              </a:rPr>
              <a:t>၄။	</a:t>
            </a:r>
            <a:r>
              <a:rPr lang="my-MM" sz="2000" b="1" i="0" dirty="0">
                <a:solidFill>
                  <a:srgbClr val="374151"/>
                </a:solidFill>
                <a:effectLst/>
                <a:latin typeface="Pyidaungsu" panose="020B0502040204020203" pitchFamily="34" charset="0"/>
                <a:cs typeface="Pyidaungsu" panose="020B0502040204020203" pitchFamily="34" charset="0"/>
              </a:rPr>
              <a:t>စာသင်ခန်းတွင်း အပြန်အလှန်တုံ့ပြန်ဆက်ဆံမှုများတွင် ဘက်လိုက်မှုကို ကိုင်တွယ်ဖြေရှင်းခြင်း</a:t>
            </a:r>
          </a:p>
          <a:p>
            <a:pPr>
              <a:lnSpc>
                <a:spcPct val="150000"/>
              </a:lnSpc>
            </a:pPr>
            <a:r>
              <a:rPr lang="my-MM" sz="2000" b="1" dirty="0">
                <a:solidFill>
                  <a:srgbClr val="374151"/>
                </a:solidFill>
                <a:latin typeface="Pyidaungsu" panose="020B0502040204020203" pitchFamily="34" charset="0"/>
                <a:cs typeface="Pyidaungsu" panose="020B0502040204020203" pitchFamily="34" charset="0"/>
              </a:rPr>
              <a:t>၅။	</a:t>
            </a:r>
            <a:r>
              <a:rPr lang="my-MM" sz="2000" b="1" i="0" dirty="0">
                <a:solidFill>
                  <a:srgbClr val="374151"/>
                </a:solidFill>
                <a:effectLst/>
                <a:latin typeface="Pyidaungsu" panose="020B0502040204020203" pitchFamily="34" charset="0"/>
                <a:cs typeface="Pyidaungsu" panose="020B0502040204020203" pitchFamily="34" charset="0"/>
              </a:rPr>
              <a:t>ဂျန်ဒါ (ကျား-မရေးရာ)နှင့် လိင်ပိုင်းဆိုင်ရာ ကျန်းမာရေးပညာပေးသင်တန်းများ (</a:t>
            </a:r>
            <a:r>
              <a:rPr lang="en-US" sz="2000" b="1" dirty="0">
                <a:solidFill>
                  <a:srgbClr val="374151"/>
                </a:solidFill>
                <a:latin typeface="Pyidaungsu" panose="020B0502040204020203" pitchFamily="34" charset="0"/>
                <a:cs typeface="Pyidaungsu" panose="020B0502040204020203" pitchFamily="34" charset="0"/>
              </a:rPr>
              <a:t>Gender and Sexuality </a:t>
            </a:r>
            <a:r>
              <a:rPr lang="my-MM" sz="2000" b="1" dirty="0">
                <a:solidFill>
                  <a:srgbClr val="374151"/>
                </a:solidFill>
                <a:latin typeface="Pyidaungsu" panose="020B0502040204020203" pitchFamily="34" charset="0"/>
                <a:cs typeface="Pyidaungsu" panose="020B0502040204020203" pitchFamily="34" charset="0"/>
              </a:rPr>
              <a:t>	</a:t>
            </a:r>
            <a:r>
              <a:rPr lang="en-US" sz="2000" b="1" dirty="0">
                <a:solidFill>
                  <a:srgbClr val="374151"/>
                </a:solidFill>
                <a:latin typeface="Pyidaungsu" panose="020B0502040204020203" pitchFamily="34" charset="0"/>
                <a:cs typeface="Pyidaungsu" panose="020B0502040204020203" pitchFamily="34" charset="0"/>
              </a:rPr>
              <a:t>Education</a:t>
            </a:r>
            <a:r>
              <a:rPr lang="my-MM" sz="2000" b="1" dirty="0">
                <a:solidFill>
                  <a:srgbClr val="374151"/>
                </a:solidFill>
                <a:latin typeface="Pyidaungsu" panose="020B0502040204020203" pitchFamily="34" charset="0"/>
                <a:cs typeface="Pyidaungsu" panose="020B0502040204020203" pitchFamily="34" charset="0"/>
              </a:rPr>
              <a:t>)</a:t>
            </a:r>
            <a:r>
              <a:rPr lang="my-MM" sz="2000" b="1" i="0" dirty="0">
                <a:solidFill>
                  <a:srgbClr val="374151"/>
                </a:solidFill>
                <a:effectLst/>
                <a:latin typeface="Pyidaungsu" panose="020B0502040204020203" pitchFamily="34" charset="0"/>
                <a:cs typeface="Pyidaungsu" panose="020B0502040204020203" pitchFamily="34" charset="0"/>
              </a:rPr>
              <a:t> ပံ့ပိုးပေးခြင်း</a:t>
            </a:r>
            <a:endParaRPr lang="my-MM" sz="2000" dirty="0">
              <a:solidFill>
                <a:srgbClr val="374151"/>
              </a:solidFill>
              <a:latin typeface="Pyidaungsu" panose="020B0502040204020203" pitchFamily="34" charset="0"/>
              <a:cs typeface="Pyidaungsu" panose="020B0502040204020203" pitchFamily="34" charset="0"/>
            </a:endParaRPr>
          </a:p>
          <a:p>
            <a:pPr algn="l">
              <a:lnSpc>
                <a:spcPct val="150000"/>
              </a:lnSpc>
            </a:pPr>
            <a:r>
              <a:rPr lang="my-MM" sz="2000" b="1" i="0" dirty="0">
                <a:solidFill>
                  <a:srgbClr val="374151"/>
                </a:solidFill>
                <a:effectLst/>
                <a:latin typeface="Pyidaungsu" panose="020B0502040204020203" pitchFamily="34" charset="0"/>
                <a:cs typeface="Pyidaungsu" panose="020B0502040204020203" pitchFamily="34" charset="0"/>
              </a:rPr>
              <a:t>၆။	ဆရာအတတ်ပညာ ဖွံ့ဖြိုးတိုးတက်မှု </a:t>
            </a:r>
            <a:endParaRPr lang="my-MM" sz="2000" dirty="0">
              <a:solidFill>
                <a:srgbClr val="374151"/>
              </a:solidFill>
              <a:latin typeface="Pyidaungsu" panose="020B0502040204020203" pitchFamily="34" charset="0"/>
              <a:cs typeface="Pyidaungsu" panose="020B0502040204020203" pitchFamily="34" charset="0"/>
            </a:endParaRPr>
          </a:p>
          <a:p>
            <a:pPr algn="l">
              <a:lnSpc>
                <a:spcPct val="150000"/>
              </a:lnSpc>
            </a:pPr>
            <a:r>
              <a:rPr lang="my-MM" sz="2000" b="1" i="0" dirty="0">
                <a:solidFill>
                  <a:srgbClr val="374151"/>
                </a:solidFill>
                <a:effectLst/>
                <a:latin typeface="Pyidaungsu" panose="020B0502040204020203" pitchFamily="34" charset="0"/>
                <a:cs typeface="Pyidaungsu" panose="020B0502040204020203" pitchFamily="34" charset="0"/>
              </a:rPr>
              <a:t>၇။	ကွဲပြားစုံလင်သော စံနမူနာထားထိုက်သူများ </a:t>
            </a:r>
            <a:endParaRPr lang="my-MM" sz="2000" dirty="0">
              <a:solidFill>
                <a:srgbClr val="374151"/>
              </a:solidFill>
              <a:latin typeface="Pyidaungsu" panose="020B0502040204020203" pitchFamily="34" charset="0"/>
              <a:cs typeface="Pyidaungsu" panose="020B0502040204020203" pitchFamily="34" charset="0"/>
            </a:endParaRPr>
          </a:p>
          <a:p>
            <a:pPr algn="l">
              <a:lnSpc>
                <a:spcPct val="150000"/>
              </a:lnSpc>
            </a:pPr>
            <a:r>
              <a:rPr lang="my-MM" sz="2000" b="1" i="0" dirty="0">
                <a:solidFill>
                  <a:srgbClr val="374151"/>
                </a:solidFill>
                <a:effectLst/>
                <a:latin typeface="Pyidaungsu" panose="020B0502040204020203" pitchFamily="34" charset="0"/>
                <a:cs typeface="Pyidaungsu" panose="020B0502040204020203" pitchFamily="34" charset="0"/>
              </a:rPr>
              <a:t>၈။	ရပ်ရွာလူထု၏ ပူးပေါင်းပါဝင်မှု</a:t>
            </a:r>
            <a:endParaRPr lang="en-US" sz="2000" i="0" dirty="0">
              <a:solidFill>
                <a:srgbClr val="374151"/>
              </a:solidFill>
              <a:effectLst/>
              <a:latin typeface="Pyidaungsu" panose="020B0502040204020203" pitchFamily="34" charset="0"/>
              <a:cs typeface="Pyidaungsu" panose="020B0502040204020203" pitchFamily="34" charset="0"/>
            </a:endParaRPr>
          </a:p>
          <a:p>
            <a:pPr algn="l"/>
            <a:endParaRPr lang="en-US" sz="2000" b="1" i="0" dirty="0">
              <a:solidFill>
                <a:srgbClr val="374151"/>
              </a:solidFill>
              <a:effectLst/>
              <a:latin typeface="Pyidaungsu" panose="020B0502040204020203" pitchFamily="34" charset="0"/>
              <a:cs typeface="Pyidaungsu" panose="020B0502040204020203" pitchFamily="34" charset="0"/>
            </a:endParaRPr>
          </a:p>
          <a:p>
            <a:pPr algn="l"/>
            <a:r>
              <a:rPr lang="en-US" sz="2000" i="0" dirty="0">
                <a:solidFill>
                  <a:srgbClr val="374151"/>
                </a:solidFill>
                <a:effectLst/>
                <a:latin typeface="Pyidaungsu" panose="020B0502040204020203" pitchFamily="34" charset="0"/>
                <a:cs typeface="Pyidaungsu" panose="020B0502040204020203" pitchFamily="34" charset="0"/>
              </a:rPr>
              <a:t>.</a:t>
            </a:r>
          </a:p>
          <a:p>
            <a:pPr algn="l"/>
            <a:endParaRPr lang="en-US" i="0" dirty="0">
              <a:solidFill>
                <a:srgbClr val="374151"/>
              </a:solidFill>
              <a:effectLst/>
              <a:latin typeface="Pyidaungsu" panose="020B0502040204020203" pitchFamily="34" charset="0"/>
              <a:cs typeface="Pyidaungsu" panose="020B0502040204020203" pitchFamily="34" charset="0"/>
            </a:endParaRPr>
          </a:p>
        </p:txBody>
      </p:sp>
      <p:sp>
        <p:nvSpPr>
          <p:cNvPr id="229" name="Google Shape;229;p11"/>
          <p:cNvSpPr txBox="1">
            <a:spLocks noGrp="1"/>
          </p:cNvSpPr>
          <p:nvPr>
            <p:ph type="ctrTitle"/>
          </p:nvPr>
        </p:nvSpPr>
        <p:spPr>
          <a:xfrm>
            <a:off x="237547" y="199867"/>
            <a:ext cx="1182110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my-MM" b="1" dirty="0">
                <a:latin typeface="Pyidaungsu" panose="020B0502040204020203" pitchFamily="34" charset="0"/>
                <a:cs typeface="Pyidaungsu" panose="020B0502040204020203" pitchFamily="34" charset="0"/>
              </a:rPr>
              <a:t>ဂျန်ဒါ (ကျား-မရေးရာ)ပိုင်း ဘက်လိုက်မှုကို တိုက်ဖျက်ချေမှုန်းရန် စာသင်ကျောင်းများအနေဖြင့် လုပ်ဆောင်နိုင်သည်များ</a:t>
            </a:r>
            <a:endParaRPr b="1" dirty="0">
              <a:latin typeface="Pyidaungsu" panose="020B0502040204020203" pitchFamily="34" charset="0"/>
              <a:cs typeface="Pyidaungsu" panose="020B0502040204020203" pitchFamily="34" charset="0"/>
            </a:endParaRPr>
          </a:p>
        </p:txBody>
      </p:sp>
      <p:sp>
        <p:nvSpPr>
          <p:cNvPr id="5" name="Google Shape;226;p11"/>
          <p:cNvSpPr txBox="1">
            <a:spLocks noGrp="1"/>
          </p:cNvSpPr>
          <p:nvPr>
            <p:ph type="body" idx="2"/>
          </p:nvPr>
        </p:nvSpPr>
        <p:spPr>
          <a:xfrm>
            <a:off x="3765275" y="6488753"/>
            <a:ext cx="4437529" cy="275118"/>
          </a:xfrm>
          <a:prstGeom prst="rect">
            <a:avLst/>
          </a:prstGeom>
          <a:noFill/>
          <a:ln>
            <a:noFill/>
          </a:ln>
        </p:spPr>
        <p:txBody>
          <a:bodyPr spcFirstLastPara="1" wrap="square" lIns="91425" tIns="45700" rIns="91425" bIns="45700" anchor="t" anchorCtr="0">
            <a:normAutofit fontScale="925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
        <p:nvSpPr>
          <p:cNvPr id="2" name="Text Placeholder 1"/>
          <p:cNvSpPr>
            <a:spLocks noGrp="1"/>
          </p:cNvSpPr>
          <p:nvPr>
            <p:ph type="body" idx="2"/>
          </p:nvPr>
        </p:nvSpPr>
        <p:spPr/>
        <p:txBody>
          <a:bodyPr>
            <a:normAutofit fontScale="25000" lnSpcReduction="20000"/>
          </a:bodyPr>
          <a:lstStyle/>
          <a:p>
            <a:endParaRPr lang="en-US"/>
          </a:p>
        </p:txBody>
      </p:sp>
    </p:spTree>
    <p:extLst>
      <p:ext uri="{BB962C8B-B14F-4D97-AF65-F5344CB8AC3E}">
        <p14:creationId xmlns:p14="http://schemas.microsoft.com/office/powerpoint/2010/main" val="4214379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DF2F-E79C-C35A-DAD8-BFFB9FEA3A6A}"/>
              </a:ext>
            </a:extLst>
          </p:cNvPr>
          <p:cNvSpPr>
            <a:spLocks noGrp="1"/>
          </p:cNvSpPr>
          <p:nvPr>
            <p:ph type="ctrTitle"/>
          </p:nvPr>
        </p:nvSpPr>
        <p:spPr/>
        <p:txBody>
          <a:bodyPr>
            <a:noAutofit/>
          </a:bodyPr>
          <a:lstStyle/>
          <a:p>
            <a:r>
              <a:rPr lang="my-MM" sz="2800" b="1" dirty="0">
                <a:latin typeface="Pyidaungsu" panose="020B0502040204020203" pitchFamily="34" charset="0"/>
                <a:cs typeface="Pyidaungsu" panose="020B0502040204020203" pitchFamily="34" charset="0"/>
              </a:rPr>
              <a:t>လုပ်ငန်း ၅</a:t>
            </a:r>
            <a:endParaRPr lang="en-US" sz="2800" b="1" dirty="0"/>
          </a:p>
        </p:txBody>
      </p:sp>
      <p:sp>
        <p:nvSpPr>
          <p:cNvPr id="3" name="Text Placeholder 2">
            <a:extLst>
              <a:ext uri="{FF2B5EF4-FFF2-40B4-BE49-F238E27FC236}">
                <a16:creationId xmlns:a16="http://schemas.microsoft.com/office/drawing/2014/main" id="{1F5F9CF9-7F08-1B1E-F853-8FB39AA84D2B}"/>
              </a:ext>
            </a:extLst>
          </p:cNvPr>
          <p:cNvSpPr>
            <a:spLocks noGrp="1"/>
          </p:cNvSpPr>
          <p:nvPr>
            <p:ph type="body" idx="1"/>
          </p:nvPr>
        </p:nvSpPr>
        <p:spPr>
          <a:xfrm>
            <a:off x="420879" y="843651"/>
            <a:ext cx="11350208" cy="534701"/>
          </a:xfrm>
        </p:spPr>
        <p:txBody>
          <a:bodyPr>
            <a:normAutofit/>
          </a:bodyPr>
          <a:lstStyle/>
          <a:p>
            <a:r>
              <a:rPr lang="my-MM" sz="2000" dirty="0">
                <a:latin typeface="Pyidaungsu" panose="020B0502040204020203" pitchFamily="34" charset="0"/>
                <a:cs typeface="Pyidaungsu" panose="020B0502040204020203" pitchFamily="34" charset="0"/>
              </a:rPr>
              <a:t>အောက်ပါကွက်လပ်နေရာများကို မှန်ကန်သော စကားလုံးများဖြင့် ဖြည့်စွက်ပါ။ </a:t>
            </a:r>
            <a:endParaRPr lang="en-US" sz="2000" dirty="0">
              <a:latin typeface="Pyidaungsu" panose="020B0502040204020203" pitchFamily="34" charset="0"/>
              <a:cs typeface="Pyidaungsu" panose="020B0502040204020203" pitchFamily="34" charset="0"/>
            </a:endParaRPr>
          </a:p>
        </p:txBody>
      </p:sp>
      <p:sp>
        <p:nvSpPr>
          <p:cNvPr id="5" name="Text Placeholder 2">
            <a:extLst>
              <a:ext uri="{FF2B5EF4-FFF2-40B4-BE49-F238E27FC236}">
                <a16:creationId xmlns:a16="http://schemas.microsoft.com/office/drawing/2014/main" id="{B1E196E1-3094-3B6F-6D1F-CFA8B4745F11}"/>
              </a:ext>
            </a:extLst>
          </p:cNvPr>
          <p:cNvSpPr txBox="1">
            <a:spLocks/>
          </p:cNvSpPr>
          <p:nvPr/>
        </p:nvSpPr>
        <p:spPr>
          <a:xfrm>
            <a:off x="420879" y="1508064"/>
            <a:ext cx="11349158" cy="3864789"/>
          </a:xfrm>
          <a:prstGeom prst="rect">
            <a:avLst/>
          </a:prstGeom>
          <a:noFill/>
          <a:ln>
            <a:noFill/>
          </a:ln>
        </p:spPr>
        <p:txBody>
          <a:bodyPr spcFirstLastPara="1" vert="horz" wrap="square" lIns="91425" tIns="45700" rIns="91425" bIns="45700" rtlCol="0" anchor="t" anchorCtr="0">
            <a:normAutofit/>
          </a:bodyPr>
          <a:lstStyle>
            <a:lvl1pPr marL="457200" lvl="0" indent="-228600" algn="l" defTabSz="914400" rtl="0" eaLnBrk="1" latinLnBrk="0" hangingPunct="1">
              <a:lnSpc>
                <a:spcPct val="90000"/>
              </a:lnSpc>
              <a:spcBef>
                <a:spcPts val="1000"/>
              </a:spcBef>
              <a:spcAft>
                <a:spcPts val="0"/>
              </a:spcAft>
              <a:buClr>
                <a:srgbClr val="024A84"/>
              </a:buClr>
              <a:buSzPts val="1350"/>
              <a:buFont typeface="Arial"/>
              <a:buNone/>
              <a:defRPr sz="1350" b="1" kern="1200">
                <a:solidFill>
                  <a:srgbClr val="171616"/>
                </a:solidFill>
                <a:latin typeface="+mn-lt"/>
                <a:ea typeface="+mn-ea"/>
                <a:cs typeface="+mn-cs"/>
              </a:defRPr>
            </a:lvl1pPr>
            <a:lvl2pPr marL="914400" lvl="1" indent="-228600" algn="l" defTabSz="914400" rtl="0" eaLnBrk="1" latinLnBrk="0" hangingPunct="1">
              <a:lnSpc>
                <a:spcPct val="90000"/>
              </a:lnSpc>
              <a:spcBef>
                <a:spcPts val="500"/>
              </a:spcBef>
              <a:spcAft>
                <a:spcPts val="0"/>
              </a:spcAft>
              <a:buClr>
                <a:srgbClr val="024A84"/>
              </a:buClr>
              <a:buSzPts val="1050"/>
              <a:buFont typeface="Arial"/>
              <a:buNone/>
              <a:defRPr sz="1050" b="1" kern="1200">
                <a:solidFill>
                  <a:srgbClr val="0077D4"/>
                </a:solidFill>
                <a:latin typeface="+mn-lt"/>
                <a:ea typeface="+mn-ea"/>
                <a:cs typeface="+mn-cs"/>
              </a:defRPr>
            </a:lvl2pPr>
            <a:lvl3pPr marL="1371600" lvl="2" indent="-228600" algn="l" defTabSz="914400" rtl="0" eaLnBrk="1" latinLnBrk="0" hangingPunct="1">
              <a:lnSpc>
                <a:spcPct val="90000"/>
              </a:lnSpc>
              <a:spcBef>
                <a:spcPts val="500"/>
              </a:spcBef>
              <a:spcAft>
                <a:spcPts val="0"/>
              </a:spcAft>
              <a:buClr>
                <a:srgbClr val="024A84"/>
              </a:buClr>
              <a:buSzPts val="900"/>
              <a:buFont typeface="Arial"/>
              <a:buNone/>
              <a:defRPr sz="900" kern="1200">
                <a:solidFill>
                  <a:schemeClr val="tx1"/>
                </a:solidFill>
                <a:latin typeface="+mn-lt"/>
                <a:ea typeface="+mn-ea"/>
                <a:cs typeface="+mn-cs"/>
              </a:defRPr>
            </a:lvl3pPr>
            <a:lvl4pPr marL="1828800" lvl="3" indent="-280987" algn="just" defTabSz="914400" rtl="0" eaLnBrk="1" latinLnBrk="0" hangingPunct="1">
              <a:lnSpc>
                <a:spcPct val="90000"/>
              </a:lnSpc>
              <a:spcBef>
                <a:spcPts val="500"/>
              </a:spcBef>
              <a:spcAft>
                <a:spcPts val="0"/>
              </a:spcAft>
              <a:buClr>
                <a:srgbClr val="024A84"/>
              </a:buClr>
              <a:buSzPts val="825"/>
              <a:buFont typeface="Arial"/>
              <a:buChar char="•"/>
              <a:defRPr sz="825" kern="1200">
                <a:solidFill>
                  <a:schemeClr val="tx1"/>
                </a:solidFill>
                <a:latin typeface="+mn-lt"/>
                <a:ea typeface="+mn-ea"/>
                <a:cs typeface="+mn-cs"/>
              </a:defRPr>
            </a:lvl4pPr>
            <a:lvl5pPr marL="2286000" lvl="4" indent="-276225" algn="just" defTabSz="914400" rtl="0" eaLnBrk="1" latinLnBrk="0" hangingPunct="1">
              <a:lnSpc>
                <a:spcPct val="90000"/>
              </a:lnSpc>
              <a:spcBef>
                <a:spcPts val="500"/>
              </a:spcBef>
              <a:spcAft>
                <a:spcPts val="0"/>
              </a:spcAft>
              <a:buClr>
                <a:srgbClr val="024A84"/>
              </a:buClr>
              <a:buSzPts val="750"/>
              <a:buFont typeface="Arial"/>
              <a:buChar char="•"/>
              <a:defRPr sz="75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r>
              <a:rPr lang="my-MM" sz="1600" b="0" i="0" dirty="0">
                <a:solidFill>
                  <a:schemeClr val="tx2">
                    <a:lumMod val="75000"/>
                  </a:schemeClr>
                </a:solidFill>
                <a:effectLst/>
                <a:latin typeface="Pyidaungsu" panose="020B0502040204020203" pitchFamily="34" charset="0"/>
                <a:cs typeface="Pyidaungsu" panose="020B0502040204020203" pitchFamily="34" charset="0"/>
              </a:rPr>
              <a:t>က)   </a:t>
            </a:r>
            <a:r>
              <a:rPr lang="en-US" sz="1600" b="0" i="0" dirty="0">
                <a:solidFill>
                  <a:schemeClr val="tx2">
                    <a:lumMod val="75000"/>
                  </a:schemeClr>
                </a:solidFill>
                <a:effectLst/>
                <a:latin typeface="Pyidaungsu" panose="020B0502040204020203" pitchFamily="34" charset="0"/>
                <a:cs typeface="Pyidaungsu" panose="020B0502040204020203" pitchFamily="34" charset="0"/>
              </a:rPr>
              <a:t>--------------</a:t>
            </a:r>
            <a:r>
              <a:rPr lang="my-MM" sz="1600" b="0" i="0" dirty="0">
                <a:solidFill>
                  <a:schemeClr val="tx2">
                    <a:lumMod val="75000"/>
                  </a:schemeClr>
                </a:solidFill>
                <a:effectLst/>
                <a:latin typeface="Pyidaungsu" panose="020B0502040204020203" pitchFamily="34" charset="0"/>
                <a:cs typeface="Pyidaungsu" panose="020B0502040204020203" pitchFamily="34" charset="0"/>
              </a:rPr>
              <a:t> </a:t>
            </a:r>
            <a:r>
              <a:rPr lang="my-MM" sz="1600" b="0" dirty="0">
                <a:solidFill>
                  <a:schemeClr val="tx2">
                    <a:lumMod val="75000"/>
                  </a:schemeClr>
                </a:solidFill>
                <a:latin typeface="Pyidaungsu" panose="020B0502040204020203" pitchFamily="34" charset="0"/>
                <a:cs typeface="Pyidaungsu" panose="020B0502040204020203" pitchFamily="34" charset="0"/>
              </a:rPr>
              <a:t>သည် များသောအားဖြင့် လူပုဂ္ဂိုလ်တစ်ဦးဦး၏ ဂျန်ဒါ (ကျား-မရေးရာ)အလိုက် တစ်ဦးကို အခြားတစ်ဦးထက် ပိုမို မျက်နှာသာပေး ဘက်လိုက်လေ့ရှိသည့် တရားမျှတမှုမရှိသော ပြုမူဆက်ဆံပုံ၊ တစ်ဖက်သတ်အယူအစွဲများ သို့မဟုတ် ခွဲခြားဆက်ဆံမှုများကို ရည်ညွှန်းသည်။ ၄င်းသည် ၄င်းတို့ ခံယူထားသော သို့မဟုတ် အမှန်တကယ်ဖြစ်သော ဂျန်ဒါ (ကျား-မရေးရာ)ခံယူဖော်ပြချက် ဝိသေသပေါ်လိုက်၍ တရားမျှတမှု မရှိသော အခွင့်အလမ်းများ၊ မျှော်မှန်းချက်များ သို့မဟုတ် လူများအပေါ် ပြုမူဆက်ဆံပုံကဲ့သို့သော ပုံစံအမျိုးမျိုးအဖြစ်ဖြင့် ပေါ်လာနိုင်သည်။</a:t>
            </a:r>
            <a:r>
              <a:rPr lang="my-MM" sz="1600" b="0" i="0" dirty="0">
                <a:solidFill>
                  <a:schemeClr val="tx2">
                    <a:lumMod val="75000"/>
                  </a:schemeClr>
                </a:solidFill>
                <a:effectLst/>
                <a:latin typeface="Pyidaungsu" panose="020B0502040204020203" pitchFamily="34" charset="0"/>
                <a:cs typeface="Pyidaungsu" panose="020B0502040204020203" pitchFamily="34" charset="0"/>
              </a:rPr>
              <a:t> </a:t>
            </a:r>
          </a:p>
          <a:p>
            <a:pPr marL="0" indent="0"/>
            <a:r>
              <a:rPr lang="my-MM" sz="1600" b="0" dirty="0">
                <a:solidFill>
                  <a:schemeClr val="tx2">
                    <a:lumMod val="75000"/>
                  </a:schemeClr>
                </a:solidFill>
                <a:latin typeface="Pyidaungsu" panose="020B0502040204020203" pitchFamily="34" charset="0"/>
                <a:cs typeface="Pyidaungsu" panose="020B0502040204020203" pitchFamily="34" charset="0"/>
              </a:rPr>
              <a:t>ခ)    မီဒီယာက အမျိုးသမီးများကို ၄င်းတို့၏ အပြုအမူ၊ စိတ်ဝင်စားမှုများနှင့် စွမ်းရည်များအကြောင်း တစ်ဖက်သတ်အယူအစွဲများကို အားပေးထောက်ခံသည့် ကျဉ်းမြောင်းသော အစဉ်အလာဆိုင်ရာ ကဏ္ဍများတွင် ဖော်ပြ</a:t>
            </a:r>
            <a:r>
              <a:rPr lang="my-MM" sz="1600" b="0" i="0" dirty="0">
                <a:solidFill>
                  <a:schemeClr val="tx2">
                    <a:lumMod val="75000"/>
                  </a:schemeClr>
                </a:solidFill>
                <a:effectLst/>
                <a:latin typeface="Pyidaungsu" panose="020B0502040204020203" pitchFamily="34" charset="0"/>
                <a:cs typeface="Pyidaungsu" panose="020B0502040204020203" pitchFamily="34" charset="0"/>
              </a:rPr>
              <a:t>ရာတွင် </a:t>
            </a:r>
            <a:r>
              <a:rPr lang="my-MM" sz="1600" b="0" dirty="0">
                <a:solidFill>
                  <a:schemeClr val="tx2">
                    <a:lumMod val="75000"/>
                  </a:schemeClr>
                </a:solidFill>
                <a:latin typeface="Pyidaungsu" panose="020B0502040204020203" pitchFamily="34" charset="0"/>
                <a:cs typeface="Pyidaungsu" panose="020B0502040204020203" pitchFamily="34" charset="0"/>
              </a:rPr>
              <a:t> </a:t>
            </a:r>
            <a:r>
              <a:rPr lang="en-US" sz="1600" b="0" dirty="0">
                <a:solidFill>
                  <a:schemeClr val="tx2">
                    <a:lumMod val="75000"/>
                  </a:schemeClr>
                </a:solidFill>
                <a:latin typeface="Pyidaungsu" panose="020B0502040204020203" pitchFamily="34" charset="0"/>
                <a:cs typeface="Pyidaungsu" panose="020B0502040204020203" pitchFamily="34" charset="0"/>
              </a:rPr>
              <a:t>-----------</a:t>
            </a:r>
            <a:r>
              <a:rPr lang="my-MM" sz="1600" b="0" dirty="0">
                <a:solidFill>
                  <a:schemeClr val="tx2">
                    <a:lumMod val="75000"/>
                  </a:schemeClr>
                </a:solidFill>
                <a:latin typeface="Pyidaungsu" panose="020B0502040204020203" pitchFamily="34" charset="0"/>
                <a:cs typeface="Pyidaungsu" panose="020B0502040204020203" pitchFamily="34" charset="0"/>
              </a:rPr>
              <a:t> ဖြစ်ပွားသည်။ </a:t>
            </a:r>
            <a:endParaRPr lang="en-US" sz="1600" b="0" i="0" dirty="0">
              <a:solidFill>
                <a:schemeClr val="tx2">
                  <a:lumMod val="75000"/>
                </a:schemeClr>
              </a:solidFill>
              <a:effectLst/>
              <a:latin typeface="Pyidaungsu" panose="020B0502040204020203" pitchFamily="34" charset="0"/>
              <a:cs typeface="Pyidaungsu" panose="020B0502040204020203" pitchFamily="34" charset="0"/>
            </a:endParaRPr>
          </a:p>
          <a:p>
            <a:pPr marL="0" indent="0"/>
            <a:r>
              <a:rPr lang="my-MM" sz="1600" b="0" i="0" dirty="0">
                <a:solidFill>
                  <a:schemeClr val="tx2">
                    <a:lumMod val="75000"/>
                  </a:schemeClr>
                </a:solidFill>
                <a:effectLst/>
                <a:latin typeface="Pyidaungsu" panose="020B0502040204020203" pitchFamily="34" charset="0"/>
                <a:cs typeface="Pyidaungsu" panose="020B0502040204020203" pitchFamily="34" charset="0"/>
              </a:rPr>
              <a:t>ဂ)    </a:t>
            </a:r>
            <a:r>
              <a:rPr lang="my-MM" sz="1600" b="0" dirty="0">
                <a:solidFill>
                  <a:srgbClr val="374151"/>
                </a:solidFill>
                <a:latin typeface="Pyidaungsu" panose="020B0502040204020203" pitchFamily="34" charset="0"/>
                <a:cs typeface="Pyidaungsu" panose="020B0502040204020203" pitchFamily="34" charset="0"/>
              </a:rPr>
              <a:t>အမျိုးသမီးများကို မီဒီယာပေါ်တွင် အထူးသဖြင့် ခေါင်းဆောင်ပိုင်း အခန်း</a:t>
            </a:r>
            <a:r>
              <a:rPr lang="my-MM" sz="1600" b="0" dirty="0">
                <a:solidFill>
                  <a:schemeClr val="tx2">
                    <a:lumMod val="75000"/>
                  </a:schemeClr>
                </a:solidFill>
                <a:latin typeface="Pyidaungsu" panose="020B0502040204020203" pitchFamily="34" charset="0"/>
                <a:cs typeface="Pyidaungsu" panose="020B0502040204020203" pitchFamily="34" charset="0"/>
              </a:rPr>
              <a:t>ကဏ္ဍများတွင် လုံလောက်ပြည့်စုံမှုမရှိစွာ ကိုယ်စားပြုပုံဖော်ရာ၌  ---------- ကို ပြသသည်။ ဤကိုယ်စားပြုပုံဖော်မှု ကင်းမဲ့ခြင်းမှာ အချို့သော အခန်းကဏ္ဍများနှင့် အလုပ်အကိုင်များသည် ၄င်းတို့အတွက် ------------- ကြောင်း သတင်းစကားပေးလိုခြင်းဖြစ်သည်။ </a:t>
            </a:r>
            <a:r>
              <a:rPr lang="my-MM" sz="1600" dirty="0">
                <a:solidFill>
                  <a:schemeClr val="tx2">
                    <a:lumMod val="75000"/>
                  </a:schemeClr>
                </a:solidFill>
                <a:latin typeface="Pyidaungsu" panose="020B0502040204020203" pitchFamily="34" charset="0"/>
                <a:cs typeface="Pyidaungsu" panose="020B0502040204020203" pitchFamily="34" charset="0"/>
              </a:rPr>
              <a:t> </a:t>
            </a:r>
            <a:endParaRPr lang="en-US" sz="1600" b="0" i="0" dirty="0">
              <a:solidFill>
                <a:schemeClr val="tx2">
                  <a:lumMod val="75000"/>
                </a:schemeClr>
              </a:solidFill>
              <a:effectLst/>
              <a:latin typeface="Pyidaungsu" panose="020B0502040204020203" pitchFamily="34" charset="0"/>
              <a:cs typeface="Pyidaungsu" panose="020B0502040204020203" pitchFamily="34" charset="0"/>
            </a:endParaRPr>
          </a:p>
          <a:p>
            <a:pPr marL="0" indent="0"/>
            <a:r>
              <a:rPr lang="my-MM" sz="1600" b="0" i="0" dirty="0">
                <a:solidFill>
                  <a:schemeClr val="tx2">
                    <a:lumMod val="75000"/>
                  </a:schemeClr>
                </a:solidFill>
                <a:effectLst/>
                <a:latin typeface="Pyidaungsu" panose="020B0502040204020203" pitchFamily="34" charset="0"/>
                <a:cs typeface="Pyidaungsu" panose="020B0502040204020203" pitchFamily="34" charset="0"/>
              </a:rPr>
              <a:t>ဃ)   မီဒီယာများသည် အမျိုးသမီးများအား မကြာခဏဆိုသလို ၄င်းတို့၏ ရုပ်ရည်သွင်ပြင်ပေါ်လိုက်၍ ဆိုးရွားစွာ ပြုမူဆက်ဆံခြင်းနှင့် ၄င်းတို့၏ ပုံများကို လိင်ပိုင်းဆိုင်ရာ တိုက်ခိုက်မှုများပြုလုပ်ခြင်းဖြင့် မကြာခဏဆိုသလို </a:t>
            </a:r>
            <a:r>
              <a:rPr lang="en-US" sz="1600" b="0" dirty="0">
                <a:solidFill>
                  <a:schemeClr val="tx2">
                    <a:lumMod val="75000"/>
                  </a:schemeClr>
                </a:solidFill>
                <a:latin typeface="Pyidaungsu" panose="020B0502040204020203" pitchFamily="34" charset="0"/>
                <a:cs typeface="Pyidaungsu" panose="020B0502040204020203" pitchFamily="34" charset="0"/>
              </a:rPr>
              <a:t>---------------</a:t>
            </a:r>
            <a:r>
              <a:rPr lang="my-MM" sz="1600" b="0" dirty="0">
                <a:solidFill>
                  <a:schemeClr val="tx2">
                    <a:lumMod val="75000"/>
                  </a:schemeClr>
                </a:solidFill>
                <a:latin typeface="Pyidaungsu" panose="020B0502040204020203" pitchFamily="34" charset="0"/>
                <a:cs typeface="Pyidaungsu" panose="020B0502040204020203" pitchFamily="34" charset="0"/>
              </a:rPr>
              <a:t>---</a:t>
            </a:r>
            <a:r>
              <a:rPr lang="en-US" sz="1600" b="0" dirty="0">
                <a:solidFill>
                  <a:schemeClr val="tx2">
                    <a:lumMod val="75000"/>
                  </a:schemeClr>
                </a:solidFill>
                <a:latin typeface="Pyidaungsu" panose="020B0502040204020203" pitchFamily="34" charset="0"/>
                <a:cs typeface="Pyidaungsu" panose="020B0502040204020203" pitchFamily="34" charset="0"/>
              </a:rPr>
              <a:t>-</a:t>
            </a:r>
            <a:r>
              <a:rPr lang="my-MM" sz="1600" b="0" dirty="0">
                <a:solidFill>
                  <a:schemeClr val="tx2">
                    <a:lumMod val="75000"/>
                  </a:schemeClr>
                </a:solidFill>
                <a:latin typeface="Pyidaungsu" panose="020B0502040204020203" pitchFamily="34" charset="0"/>
                <a:cs typeface="Pyidaungsu" panose="020B0502040204020203" pitchFamily="34" charset="0"/>
              </a:rPr>
              <a:t>။</a:t>
            </a:r>
            <a:endParaRPr lang="en-US" sz="1600" b="0" i="0" dirty="0">
              <a:solidFill>
                <a:schemeClr val="tx2">
                  <a:lumMod val="75000"/>
                </a:schemeClr>
              </a:solidFill>
              <a:effectLst/>
              <a:latin typeface="Pyidaungsu" panose="020B0502040204020203" pitchFamily="34" charset="0"/>
              <a:cs typeface="Pyidaungsu" panose="020B0502040204020203" pitchFamily="34" charset="0"/>
            </a:endParaRPr>
          </a:p>
          <a:p>
            <a:pPr marL="0" indent="0"/>
            <a:r>
              <a:rPr lang="my-MM" sz="1600" b="0" i="0" dirty="0">
                <a:solidFill>
                  <a:schemeClr val="tx2">
                    <a:lumMod val="75000"/>
                  </a:schemeClr>
                </a:solidFill>
                <a:effectLst/>
                <a:latin typeface="Pyidaungsu" panose="020B0502040204020203" pitchFamily="34" charset="0"/>
                <a:cs typeface="Pyidaungsu" panose="020B0502040204020203" pitchFamily="34" charset="0"/>
              </a:rPr>
              <a:t>င)     </a:t>
            </a:r>
            <a:r>
              <a:rPr lang="my-MM" sz="1600" b="0" dirty="0">
                <a:solidFill>
                  <a:srgbClr val="374151"/>
                </a:solidFill>
                <a:latin typeface="Pyidaungsu" panose="020B0502040204020203" pitchFamily="34" charset="0"/>
                <a:cs typeface="Pyidaungsu" panose="020B0502040204020203" pitchFamily="34" charset="0"/>
              </a:rPr>
              <a:t>မီဒီယာများသည် ----------------- သို့မဟုတ် ရှောင်လွှဲ၍မရနိုင်သော ဂျန်ဒါ (ကျား-မရေးရာ) အခြေပြု ကွာဟချက်များရှိနေသည်ဟူသည့် ထင်မြင်ချက်ကို အားပေးထောက်ခံသည့် အလုပ်၊ ပညာရေးနှင့် ပုဂ္ဂိုလ်ရေးဆိုင်ရာ ဆက်ဆံရေးများအပါအဝင် အကြောင်းအရာအမျိုးမျိုးတွင် အမျိုးသားများနှင့် အမျိုးသမီးများအတွက် တရားမျှတမှုမရှိသော အခွင့်အလမ်းများကို ဖော်ပြနိုင်သည်။</a:t>
            </a:r>
            <a:endParaRPr lang="en-US" sz="1600" b="0" i="0" dirty="0">
              <a:solidFill>
                <a:schemeClr val="tx2">
                  <a:lumMod val="75000"/>
                </a:schemeClr>
              </a:solidFill>
              <a:effectLst/>
              <a:latin typeface="Pyidaungsu" panose="020B0502040204020203" pitchFamily="34" charset="0"/>
              <a:cs typeface="Pyidaungsu" panose="020B0502040204020203" pitchFamily="34" charset="0"/>
            </a:endParaRPr>
          </a:p>
          <a:p>
            <a:pPr marL="0" indent="0" algn="l"/>
            <a:endParaRPr lang="en-US" sz="300" b="0" i="0" dirty="0">
              <a:solidFill>
                <a:schemeClr val="tx2">
                  <a:lumMod val="75000"/>
                </a:schemeClr>
              </a:solidFill>
              <a:effectLst/>
              <a:latin typeface="Pyidaungsu" panose="020B0502040204020203" pitchFamily="34" charset="0"/>
              <a:cs typeface="Pyidaungsu" panose="020B0502040204020203" pitchFamily="34" charset="0"/>
            </a:endParaRPr>
          </a:p>
        </p:txBody>
      </p:sp>
      <p:sp>
        <p:nvSpPr>
          <p:cNvPr id="6" name="TextBox 5">
            <a:extLst>
              <a:ext uri="{FF2B5EF4-FFF2-40B4-BE49-F238E27FC236}">
                <a16:creationId xmlns:a16="http://schemas.microsoft.com/office/drawing/2014/main" id="{78934680-D152-F46F-A05D-2F686554AB3D}"/>
              </a:ext>
            </a:extLst>
          </p:cNvPr>
          <p:cNvSpPr txBox="1"/>
          <p:nvPr/>
        </p:nvSpPr>
        <p:spPr>
          <a:xfrm>
            <a:off x="185956" y="5665765"/>
            <a:ext cx="2090989" cy="52322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400" b="0" i="0" dirty="0">
                <a:solidFill>
                  <a:srgbClr val="374151"/>
                </a:solidFill>
                <a:effectLst/>
                <a:latin typeface="Pyidaungsu" panose="020B0502040204020203" pitchFamily="34" charset="0"/>
                <a:cs typeface="Pyidaungsu" panose="020B0502040204020203" pitchFamily="34" charset="0"/>
              </a:rPr>
              <a:t>ဂျန်ဒါ (ကျား-မရေးရာ)ပိုင်း ဘက်လိုက်မှု</a:t>
            </a:r>
            <a:endParaRPr lang="en-US" sz="1400" dirty="0">
              <a:latin typeface="Pyidaungsu" panose="020B0502040204020203" pitchFamily="34" charset="0"/>
              <a:cs typeface="Pyidaungsu" panose="020B0502040204020203" pitchFamily="34" charset="0"/>
            </a:endParaRPr>
          </a:p>
        </p:txBody>
      </p:sp>
      <p:sp>
        <p:nvSpPr>
          <p:cNvPr id="7" name="TextBox 6">
            <a:extLst>
              <a:ext uri="{FF2B5EF4-FFF2-40B4-BE49-F238E27FC236}">
                <a16:creationId xmlns:a16="http://schemas.microsoft.com/office/drawing/2014/main" id="{96356397-66F2-845F-B11C-C66D81ECD791}"/>
              </a:ext>
            </a:extLst>
          </p:cNvPr>
          <p:cNvSpPr txBox="1"/>
          <p:nvPr/>
        </p:nvSpPr>
        <p:spPr>
          <a:xfrm>
            <a:off x="10504603" y="5781347"/>
            <a:ext cx="1060625" cy="30777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400" dirty="0">
                <a:solidFill>
                  <a:schemeClr val="tx2">
                    <a:lumMod val="75000"/>
                  </a:schemeClr>
                </a:solidFill>
                <a:latin typeface="Pyidaungsu" panose="020B0502040204020203" pitchFamily="34" charset="0"/>
                <a:cs typeface="Pyidaungsu" panose="020B0502040204020203" pitchFamily="34" charset="0"/>
              </a:rPr>
              <a:t>မသင့်တော်</a:t>
            </a:r>
            <a:endParaRPr lang="en-US" sz="1400" dirty="0">
              <a:solidFill>
                <a:schemeClr val="tx2">
                  <a:lumMod val="75000"/>
                </a:schemeClr>
              </a:solidFill>
              <a:latin typeface="Pyidaungsu" panose="020B0502040204020203" pitchFamily="34" charset="0"/>
              <a:cs typeface="Pyidaungsu" panose="020B0502040204020203" pitchFamily="34" charset="0"/>
            </a:endParaRPr>
          </a:p>
        </p:txBody>
      </p:sp>
      <p:sp>
        <p:nvSpPr>
          <p:cNvPr id="8" name="TextBox 7">
            <a:extLst>
              <a:ext uri="{FF2B5EF4-FFF2-40B4-BE49-F238E27FC236}">
                <a16:creationId xmlns:a16="http://schemas.microsoft.com/office/drawing/2014/main" id="{BAA355C8-0F44-DC63-4D14-0D20B3FCF437}"/>
              </a:ext>
            </a:extLst>
          </p:cNvPr>
          <p:cNvSpPr txBox="1"/>
          <p:nvPr/>
        </p:nvSpPr>
        <p:spPr>
          <a:xfrm>
            <a:off x="8460903" y="5781346"/>
            <a:ext cx="1914288" cy="30777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400" i="0" dirty="0">
                <a:solidFill>
                  <a:srgbClr val="374151"/>
                </a:solidFill>
                <a:effectLst/>
                <a:latin typeface="Pyidaungsu" panose="020B0502040204020203" pitchFamily="34" charset="0"/>
                <a:cs typeface="Pyidaungsu" panose="020B0502040204020203" pitchFamily="34" charset="0"/>
              </a:rPr>
              <a:t>တစ်ဖက်သတ်အယူအစွဲ</a:t>
            </a:r>
            <a:endParaRPr lang="en-US" sz="1400" dirty="0">
              <a:latin typeface="Pyidaungsu" panose="020B0502040204020203" pitchFamily="34" charset="0"/>
              <a:cs typeface="Pyidaungsu" panose="020B0502040204020203" pitchFamily="34" charset="0"/>
            </a:endParaRPr>
          </a:p>
        </p:txBody>
      </p:sp>
      <p:sp>
        <p:nvSpPr>
          <p:cNvPr id="9" name="TextBox 8">
            <a:extLst>
              <a:ext uri="{FF2B5EF4-FFF2-40B4-BE49-F238E27FC236}">
                <a16:creationId xmlns:a16="http://schemas.microsoft.com/office/drawing/2014/main" id="{36631A67-1DE0-D867-6B8B-4905C65246CB}"/>
              </a:ext>
            </a:extLst>
          </p:cNvPr>
          <p:cNvSpPr txBox="1"/>
          <p:nvPr/>
        </p:nvSpPr>
        <p:spPr>
          <a:xfrm>
            <a:off x="6140459" y="5694951"/>
            <a:ext cx="2204109" cy="52322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400" i="0" dirty="0">
                <a:solidFill>
                  <a:srgbClr val="374151"/>
                </a:solidFill>
                <a:effectLst/>
                <a:latin typeface="Pyidaungsu" panose="020B0502040204020203" pitchFamily="34" charset="0"/>
                <a:cs typeface="Pyidaungsu" panose="020B0502040204020203" pitchFamily="34" charset="0"/>
              </a:rPr>
              <a:t>လုံလောက်ပြည့်စုံမှုမရှိသော ကိုယ်စားပြုပုံဖော်ခြင်း</a:t>
            </a:r>
            <a:endParaRPr lang="en-US" sz="1400" dirty="0">
              <a:latin typeface="Pyidaungsu" panose="020B0502040204020203" pitchFamily="34" charset="0"/>
              <a:cs typeface="Pyidaungsu" panose="020B0502040204020203" pitchFamily="34" charset="0"/>
            </a:endParaRPr>
          </a:p>
        </p:txBody>
      </p:sp>
      <p:sp>
        <p:nvSpPr>
          <p:cNvPr id="10" name="TextBox 9">
            <a:extLst>
              <a:ext uri="{FF2B5EF4-FFF2-40B4-BE49-F238E27FC236}">
                <a16:creationId xmlns:a16="http://schemas.microsoft.com/office/drawing/2014/main" id="{7F241202-3040-3292-B2D5-285F2B6B3F93}"/>
              </a:ext>
            </a:extLst>
          </p:cNvPr>
          <p:cNvSpPr txBox="1"/>
          <p:nvPr/>
        </p:nvSpPr>
        <p:spPr>
          <a:xfrm>
            <a:off x="2353231" y="5793902"/>
            <a:ext cx="1625566" cy="30777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400" dirty="0">
                <a:solidFill>
                  <a:schemeClr val="tx2">
                    <a:lumMod val="75000"/>
                  </a:schemeClr>
                </a:solidFill>
                <a:latin typeface="Pyidaungsu" panose="020B0502040204020203" pitchFamily="34" charset="0"/>
                <a:cs typeface="Pyidaungsu" panose="020B0502040204020203" pitchFamily="34" charset="0"/>
              </a:rPr>
              <a:t>လက်သင့်ခံနိုင်သော</a:t>
            </a:r>
            <a:endParaRPr lang="en-US" sz="1400" dirty="0">
              <a:solidFill>
                <a:schemeClr val="tx2">
                  <a:lumMod val="75000"/>
                </a:schemeClr>
              </a:solidFill>
              <a:latin typeface="Pyidaungsu" panose="020B0502040204020203" pitchFamily="34" charset="0"/>
              <a:cs typeface="Pyidaungsu" panose="020B0502040204020203" pitchFamily="34" charset="0"/>
            </a:endParaRPr>
          </a:p>
        </p:txBody>
      </p:sp>
      <p:sp>
        <p:nvSpPr>
          <p:cNvPr id="11" name="TextBox 10">
            <a:extLst>
              <a:ext uri="{FF2B5EF4-FFF2-40B4-BE49-F238E27FC236}">
                <a16:creationId xmlns:a16="http://schemas.microsoft.com/office/drawing/2014/main" id="{3C07DBA1-6EDC-DFA7-DB06-37A18B706160}"/>
              </a:ext>
            </a:extLst>
          </p:cNvPr>
          <p:cNvSpPr txBox="1"/>
          <p:nvPr/>
        </p:nvSpPr>
        <p:spPr>
          <a:xfrm>
            <a:off x="4068530" y="5694951"/>
            <a:ext cx="1982858" cy="52322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my-MM" sz="1400" b="0" i="0" dirty="0">
                <a:solidFill>
                  <a:srgbClr val="374151"/>
                </a:solidFill>
                <a:effectLst/>
                <a:latin typeface="Pyidaungsu" panose="020B0502040204020203" pitchFamily="34" charset="0"/>
                <a:cs typeface="Pyidaungsu" panose="020B0502040204020203" pitchFamily="34" charset="0"/>
              </a:rPr>
              <a:t>အရာဝတ္ထုတစ်ခုလို ချိုးနှိမ်ဆက်ဆံလေ့ရှိသည်</a:t>
            </a:r>
            <a:endParaRPr lang="en-US" sz="1400" dirty="0">
              <a:latin typeface="Pyidaungsu" panose="020B0502040204020203" pitchFamily="34" charset="0"/>
              <a:cs typeface="Pyidaungsu" panose="020B0502040204020203" pitchFamily="34" charset="0"/>
            </a:endParaRPr>
          </a:p>
        </p:txBody>
      </p:sp>
      <p:sp>
        <p:nvSpPr>
          <p:cNvPr id="12" name="Google Shape;226;p11"/>
          <p:cNvSpPr txBox="1">
            <a:spLocks noGrp="1"/>
          </p:cNvSpPr>
          <p:nvPr>
            <p:ph type="body" idx="2"/>
          </p:nvPr>
        </p:nvSpPr>
        <p:spPr>
          <a:xfrm>
            <a:off x="4146711" y="6488753"/>
            <a:ext cx="3575879" cy="221329"/>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SzPct val="100000"/>
            </a:pPr>
            <a:r>
              <a:rPr lang="my-MM" dirty="0"/>
              <a:t>နယ်လှည့်ဆရာ/ဆရာမများအတွက် မီဒီယာနှင့် သတင်းအချက်အလက်ဆိုင်ရာ သိနားလည်မှု (</a:t>
            </a:r>
            <a:r>
              <a:rPr lang="en-US" dirty="0"/>
              <a:t>MIL) </a:t>
            </a:r>
            <a:r>
              <a:rPr lang="my-MM" dirty="0"/>
              <a:t>မိတ်ဆက်</a:t>
            </a:r>
          </a:p>
        </p:txBody>
      </p:sp>
    </p:spTree>
    <p:extLst>
      <p:ext uri="{BB962C8B-B14F-4D97-AF65-F5344CB8AC3E}">
        <p14:creationId xmlns:p14="http://schemas.microsoft.com/office/powerpoint/2010/main" val="232076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r>
              <a:rPr lang="my-MM" sz="2800" dirty="0">
                <a:latin typeface="Pyidaungsu" panose="020B0502040204020203" pitchFamily="34" charset="0"/>
                <a:cs typeface="Pyidaungsu" panose="020B0502040204020203" pitchFamily="34" charset="0"/>
              </a:rPr>
              <a:t>အပိုင်း ၁</a:t>
            </a:r>
            <a:endParaRPr lang="en-US" sz="2800" dirty="0">
              <a:latin typeface="Pyidaungsu" panose="020B0502040204020203" pitchFamily="34" charset="0"/>
              <a:cs typeface="Pyidaungsu" panose="020B0502040204020203" pitchFamily="34" charset="0"/>
            </a:endParaRPr>
          </a:p>
          <a:p>
            <a:pPr algn="ctr">
              <a:lnSpc>
                <a:spcPct val="100000"/>
              </a:lnSpc>
            </a:pPr>
            <a:r>
              <a:rPr lang="my-MM" sz="2800" b="0" dirty="0">
                <a:latin typeface="Pyidaungsu" panose="020B0502040204020203" pitchFamily="34" charset="0"/>
                <a:cs typeface="Pyidaungsu" panose="020B0502040204020203" pitchFamily="34" charset="0"/>
              </a:rPr>
              <a:t>အမုန်းစကား - အဓိပ္ပာယ်ဖွင့်ဆိုချက်၊ ဝိသေသလက္ခဏာများနှင့် ၄င်းအား တိုက်ဖျက်ချေမှုန်းပုံ</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899314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DF2F-E79C-C35A-DAD8-BFFB9FEA3A6A}"/>
              </a:ext>
            </a:extLst>
          </p:cNvPr>
          <p:cNvSpPr>
            <a:spLocks noGrp="1"/>
          </p:cNvSpPr>
          <p:nvPr>
            <p:ph type="ctrTitle"/>
          </p:nvPr>
        </p:nvSpPr>
        <p:spPr/>
        <p:txBody>
          <a:bodyPr>
            <a:noAutofit/>
          </a:bodyPr>
          <a:lstStyle/>
          <a:p>
            <a:r>
              <a:rPr lang="my-MM" sz="2800" b="1" dirty="0">
                <a:latin typeface="Pyidaungsu" panose="020B0502040204020203" pitchFamily="34" charset="0"/>
                <a:cs typeface="Pyidaungsu" panose="020B0502040204020203" pitchFamily="34" charset="0"/>
              </a:rPr>
              <a:t>လုပ်ငန်း ၆</a:t>
            </a:r>
            <a:endParaRPr lang="en-US" sz="2800" b="1" dirty="0"/>
          </a:p>
        </p:txBody>
      </p:sp>
      <p:sp>
        <p:nvSpPr>
          <p:cNvPr id="3" name="Text Placeholder 2">
            <a:extLst>
              <a:ext uri="{FF2B5EF4-FFF2-40B4-BE49-F238E27FC236}">
                <a16:creationId xmlns:a16="http://schemas.microsoft.com/office/drawing/2014/main" id="{1F5F9CF9-7F08-1B1E-F853-8FB39AA84D2B}"/>
              </a:ext>
            </a:extLst>
          </p:cNvPr>
          <p:cNvSpPr>
            <a:spLocks noGrp="1"/>
          </p:cNvSpPr>
          <p:nvPr>
            <p:ph type="body" idx="1"/>
          </p:nvPr>
        </p:nvSpPr>
        <p:spPr>
          <a:xfrm>
            <a:off x="419829" y="829344"/>
            <a:ext cx="11244347" cy="5543497"/>
          </a:xfrm>
        </p:spPr>
        <p:txBody>
          <a:bodyPr>
            <a:noAutofit/>
          </a:bodyPr>
          <a:lstStyle/>
          <a:p>
            <a:pPr>
              <a:lnSpc>
                <a:spcPct val="100000"/>
              </a:lnSpc>
            </a:pPr>
            <a:r>
              <a:rPr lang="my-MM" sz="1600" dirty="0">
                <a:latin typeface="Pyidaungsu" panose="020B0502040204020203" pitchFamily="34" charset="0"/>
                <a:cs typeface="Pyidaungsu" panose="020B0502040204020203" pitchFamily="34" charset="0"/>
              </a:rPr>
              <a:t>အောက်ပါတို့အနက်မှ မည်သည်တို့မှာ ဂျန်ဒါ (ကျား-မရေးရာ)ပိုင်း ဘက်လိုက်မှုကို တိုက်ဖျက်ချေမှုန်းရန် ကျောင်းများအနေဖြင့် </a:t>
            </a:r>
          </a:p>
          <a:p>
            <a:pPr>
              <a:lnSpc>
                <a:spcPct val="100000"/>
              </a:lnSpc>
            </a:pPr>
            <a:r>
              <a:rPr lang="my-MM" sz="1600" dirty="0">
                <a:latin typeface="Pyidaungsu" panose="020B0502040204020203" pitchFamily="34" charset="0"/>
                <a:cs typeface="Pyidaungsu" panose="020B0502040204020203" pitchFamily="34" charset="0"/>
              </a:rPr>
              <a:t>တာဝန်ယူဆောင်ရွက်နိုင်သည့် လုပ်ဆောင်ချက်များတွင် ပါဝင်နေသနည်း။ </a:t>
            </a:r>
            <a:r>
              <a:rPr lang="en-US" sz="1600" dirty="0">
                <a:latin typeface="Pyidaungsu" panose="020B0502040204020203" pitchFamily="34" charset="0"/>
                <a:cs typeface="Pyidaungsu" panose="020B0502040204020203" pitchFamily="34" charset="0"/>
              </a:rPr>
              <a:t>(</a:t>
            </a:r>
            <a:r>
              <a:rPr lang="my-MM" sz="1600" dirty="0">
                <a:latin typeface="Pyidaungsu" panose="020B0502040204020203" pitchFamily="34" charset="0"/>
                <a:cs typeface="Pyidaungsu" panose="020B0502040204020203" pitchFamily="34" charset="0"/>
              </a:rPr>
              <a:t>သက်ဆိုင်သည်များအားလုံးကို ရွေးချယ်ပါ။</a:t>
            </a:r>
            <a:r>
              <a:rPr lang="en-US" sz="1600" dirty="0">
                <a:latin typeface="Pyidaungsu" panose="020B0502040204020203" pitchFamily="34" charset="0"/>
                <a:cs typeface="Pyidaungsu" panose="020B0502040204020203" pitchFamily="34" charset="0"/>
              </a:rPr>
              <a:t>)</a:t>
            </a:r>
          </a:p>
          <a:p>
            <a:pPr>
              <a:lnSpc>
                <a:spcPct val="100000"/>
              </a:lnSpc>
              <a:spcBef>
                <a:spcPts val="0"/>
              </a:spcBef>
            </a:pPr>
            <a:endParaRPr lang="en-US" sz="2400" b="0" dirty="0">
              <a:latin typeface="Pyidaungsu" panose="020B0502040204020203" pitchFamily="34" charset="0"/>
              <a:cs typeface="Pyidaungsu" panose="020B0502040204020203" pitchFamily="34" charset="0"/>
            </a:endParaRPr>
          </a:p>
          <a:p>
            <a:pPr marL="228600" indent="0" algn="l">
              <a:lnSpc>
                <a:spcPct val="100000"/>
              </a:lnSpc>
              <a:spcBef>
                <a:spcPts val="600"/>
              </a:spcBef>
            </a:pPr>
            <a:r>
              <a:rPr lang="my-MM" sz="1600" b="0" i="0" dirty="0">
                <a:solidFill>
                  <a:srgbClr val="374151"/>
                </a:solidFill>
                <a:effectLst/>
                <a:latin typeface="Pyidaungsu" panose="020B0502040204020203" pitchFamily="34" charset="0"/>
                <a:cs typeface="Pyidaungsu" panose="020B0502040204020203" pitchFamily="34" charset="0"/>
              </a:rPr>
              <a:t>က)  ဆရာများသည် အစဉ်အလာအရ ဂျန်ဒါ (ကျား-မရေးရာ) ဝိသေသဆိုင်ရာ စံသတ်မှတ်ချက်များကို ရင်ဆိုင်ဖြေရှင်းနိုင်ပြီး ဂျန်ဒါ </a:t>
            </a:r>
          </a:p>
          <a:p>
            <a:pPr marL="228600" indent="0" algn="l">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(ကျား-မရေးရာ)အပေါ် ကွဲပြားစုံလင်သော ရှုထောင့်အမြင်များကို ပံ့ပိုးပေးနိုင်သည့် သင်ရိုးညွှန်းတမ်းများ ရေးဆွဲနိုင်သည်။</a:t>
            </a:r>
            <a:r>
              <a:rPr lang="en-US" sz="1600" b="0" i="0" dirty="0">
                <a:solidFill>
                  <a:srgbClr val="374151"/>
                </a:solidFill>
                <a:effectLst/>
                <a:latin typeface="Pyidaungsu" panose="020B0502040204020203" pitchFamily="34" charset="0"/>
                <a:cs typeface="Pyidaungsu" panose="020B0502040204020203" pitchFamily="34" charset="0"/>
              </a:rPr>
              <a:t> </a:t>
            </a:r>
          </a:p>
          <a:p>
            <a:pPr marL="228600" indent="0">
              <a:lnSpc>
                <a:spcPct val="100000"/>
              </a:lnSpc>
              <a:spcBef>
                <a:spcPts val="600"/>
              </a:spcBef>
            </a:pPr>
            <a:r>
              <a:rPr lang="my-MM" sz="1600" b="0" i="0" dirty="0">
                <a:solidFill>
                  <a:srgbClr val="374151"/>
                </a:solidFill>
                <a:effectLst/>
                <a:latin typeface="Pyidaungsu" panose="020B0502040204020203" pitchFamily="34" charset="0"/>
                <a:cs typeface="Pyidaungsu" panose="020B0502040204020203" pitchFamily="34" charset="0"/>
              </a:rPr>
              <a:t>ခ)   ကျောင်းများသည</a:t>
            </a:r>
            <a:r>
              <a:rPr lang="my-MM" sz="1600" b="0" dirty="0">
                <a:solidFill>
                  <a:srgbClr val="374151"/>
                </a:solidFill>
                <a:latin typeface="Pyidaungsu" panose="020B0502040204020203" pitchFamily="34" charset="0"/>
                <a:cs typeface="Pyidaungsu" panose="020B0502040204020203" pitchFamily="34" charset="0"/>
              </a:rPr>
              <a:t>် ကျောင်းသားများအား တစ</a:t>
            </a:r>
            <a:r>
              <a:rPr lang="my-MM" sz="1600" b="0" i="0" dirty="0">
                <a:solidFill>
                  <a:srgbClr val="374151"/>
                </a:solidFill>
                <a:effectLst/>
                <a:latin typeface="Pyidaungsu" panose="020B0502040204020203" pitchFamily="34" charset="0"/>
                <a:cs typeface="Pyidaungsu" panose="020B0502040204020203" pitchFamily="34" charset="0"/>
              </a:rPr>
              <a:t>်ဖက်သတ်အယူအစွဲများနှင့် ဘက်လိုက်မှုများကို ညွှန်ပြနေသည့် ဂျန်ဒါ (ကျားမရေးရာ)    </a:t>
            </a:r>
          </a:p>
          <a:p>
            <a:pPr marL="228600" indent="0">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ဆိုင်ရာ မီဒီယာပေါ် ကိုယ်စားပြုတင်ဆက်မှု အလွဲများကို ဆန်းစစ်ဝေဖန်မှုရှိရှိ ခွဲခြမ်းစိတ်ဖြာနိုင်ရန် သင်ကြားပေးသည့် မီဒီယာဆိုင်ရာ   </a:t>
            </a:r>
          </a:p>
          <a:p>
            <a:pPr marL="228600" indent="0">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သိနားလည်မှု အစီအစဉ်များကို ပေါင်းစပ်ထည့်သွင်းနိုင်သည်။</a:t>
            </a:r>
            <a:endParaRPr lang="en-US" sz="1600" b="0" i="0" dirty="0">
              <a:solidFill>
                <a:srgbClr val="374151"/>
              </a:solidFill>
              <a:effectLst/>
              <a:latin typeface="Pyidaungsu" panose="020B0502040204020203" pitchFamily="34" charset="0"/>
              <a:cs typeface="Pyidaungsu" panose="020B0502040204020203" pitchFamily="34" charset="0"/>
            </a:endParaRPr>
          </a:p>
          <a:p>
            <a:pPr marL="228600" indent="0" algn="l">
              <a:lnSpc>
                <a:spcPct val="100000"/>
              </a:lnSpc>
              <a:spcBef>
                <a:spcPts val="600"/>
              </a:spcBef>
            </a:pPr>
            <a:r>
              <a:rPr lang="my-MM" sz="1600" b="0" i="0" dirty="0">
                <a:solidFill>
                  <a:srgbClr val="374151"/>
                </a:solidFill>
                <a:effectLst/>
                <a:latin typeface="Pyidaungsu" panose="020B0502040204020203" pitchFamily="34" charset="0"/>
                <a:cs typeface="Pyidaungsu" panose="020B0502040204020203" pitchFamily="34" charset="0"/>
              </a:rPr>
              <a:t>ဂ)  ဆရာများသည် ဂျန်ဒါ (ကျား-မရေးရာ) ကွဲပြားစုံလင်မှုကို အသိအမှတ်အပြုလေးစားသည့် အားလုံးအကျုံးဝင်မှုရှိစေသည့် </a:t>
            </a:r>
          </a:p>
          <a:p>
            <a:pPr marL="228600" indent="0" algn="l">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ဘာသာစကားအသုံးအနှုန်းကို အသုံးပြုရန် အားပေးနိုင်သည်။</a:t>
            </a:r>
            <a:endParaRPr lang="en-US" sz="1600" b="0" i="0" dirty="0">
              <a:solidFill>
                <a:srgbClr val="374151"/>
              </a:solidFill>
              <a:effectLst/>
              <a:latin typeface="Pyidaungsu" panose="020B0502040204020203" pitchFamily="34" charset="0"/>
              <a:cs typeface="Pyidaungsu" panose="020B0502040204020203" pitchFamily="34" charset="0"/>
            </a:endParaRPr>
          </a:p>
          <a:p>
            <a:pPr marL="228600" indent="0">
              <a:lnSpc>
                <a:spcPct val="100000"/>
              </a:lnSpc>
              <a:spcBef>
                <a:spcPts val="600"/>
              </a:spcBef>
            </a:pPr>
            <a:r>
              <a:rPr lang="my-MM" sz="1600" b="0" i="0" dirty="0">
                <a:solidFill>
                  <a:srgbClr val="374151"/>
                </a:solidFill>
                <a:effectLst/>
                <a:latin typeface="Pyidaungsu" panose="020B0502040204020203" pitchFamily="34" charset="0"/>
                <a:cs typeface="Pyidaungsu" panose="020B0502040204020203" pitchFamily="34" charset="0"/>
              </a:rPr>
              <a:t>ဃ) ကျောင်းများသည် ဆရာများအတွ</a:t>
            </a:r>
            <a:r>
              <a:rPr lang="my-MM" sz="1600" b="0" dirty="0">
                <a:solidFill>
                  <a:srgbClr val="374151"/>
                </a:solidFill>
                <a:latin typeface="Pyidaungsu" panose="020B0502040204020203" pitchFamily="34" charset="0"/>
                <a:cs typeface="Pyidaungsu" panose="020B0502040204020203" pitchFamily="34" charset="0"/>
              </a:rPr>
              <a:t>က် ကျောင်းသားများကို ပိုမိုကောင်းမွန်စွာ ထောက်ပံ့ကူညီပေးနိုင်စေမည့် ဂျန်ဒါ (ကျား-မရေးရာ)ပိုင်း </a:t>
            </a:r>
          </a:p>
          <a:p>
            <a:pPr marL="228600" indent="0">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ဘက်လိုက်မှု၊ ကွဲပြားစုံလင်မှုနှင့် အားလုံးအကျုံးဝင်မှုအကြောင်း လေ့လာနိုင်မည့် အတတ်ပညာ ဖွံ့ဖြိုးတိုးတက်ရေးဆိုင်ရာ </a:t>
            </a:r>
          </a:p>
          <a:p>
            <a:pPr marL="228600" indent="0">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အခွင့်အလမ်းများ ပံ့ပိုးပေးနိုင်သည်။</a:t>
            </a:r>
            <a:endParaRPr lang="en-US" sz="1600" b="0" i="0" dirty="0">
              <a:solidFill>
                <a:srgbClr val="374151"/>
              </a:solidFill>
              <a:effectLst/>
              <a:latin typeface="Pyidaungsu" panose="020B0502040204020203" pitchFamily="34" charset="0"/>
              <a:cs typeface="Pyidaungsu" panose="020B0502040204020203" pitchFamily="34" charset="0"/>
            </a:endParaRPr>
          </a:p>
          <a:p>
            <a:pPr marL="228600" indent="0">
              <a:lnSpc>
                <a:spcPct val="100000"/>
              </a:lnSpc>
              <a:spcBef>
                <a:spcPts val="600"/>
              </a:spcBef>
            </a:pPr>
            <a:r>
              <a:rPr lang="my-MM" sz="1600" b="0" i="0" dirty="0">
                <a:solidFill>
                  <a:srgbClr val="374151"/>
                </a:solidFill>
                <a:effectLst/>
                <a:latin typeface="Pyidaungsu" panose="020B0502040204020203" pitchFamily="34" charset="0"/>
                <a:cs typeface="Pyidaungsu" panose="020B0502040204020203" pitchFamily="34" charset="0"/>
              </a:rPr>
              <a:t>င)  နည်းဗျူဟာကောင်းတစ်ခုမှာ တစ်ဖက်သတ်အယူအစွဲများကို ပျက်ပြားစေကာ အနာဂတ်မျိုးဆက်များကို လှုံ့ဆော်ပေးနိုင်သည</a:t>
            </a:r>
            <a:r>
              <a:rPr lang="my-MM" sz="1600" b="0" dirty="0">
                <a:solidFill>
                  <a:srgbClr val="374151"/>
                </a:solidFill>
                <a:latin typeface="Pyidaungsu" panose="020B0502040204020203" pitchFamily="34" charset="0"/>
                <a:cs typeface="Pyidaungsu" panose="020B0502040204020203" pitchFamily="34" charset="0"/>
              </a:rPr>
              <a:t>့်  </a:t>
            </a:r>
          </a:p>
          <a:p>
            <a:pPr marL="228600" indent="0">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၄င်းတို့၏ အတွေ့အကြုံများနှင့် အလုပ်အကိုင်လမ်းကြောင်းများကို ကျောင်းသားများနှင့် မျှဝေပေးနိုင်သည့် က</a:t>
            </a:r>
            <a:r>
              <a:rPr lang="my-MM" sz="1600" b="0" i="0" dirty="0">
                <a:solidFill>
                  <a:srgbClr val="374151"/>
                </a:solidFill>
                <a:effectLst/>
                <a:latin typeface="Pyidaungsu" panose="020B0502040204020203" pitchFamily="34" charset="0"/>
                <a:cs typeface="Pyidaungsu" panose="020B0502040204020203" pitchFamily="34" charset="0"/>
              </a:rPr>
              <a:t>ွဲပြားစုံလင်သော </a:t>
            </a:r>
          </a:p>
          <a:p>
            <a:pPr marL="228600" indent="0">
              <a:lnSpc>
                <a:spcPct val="100000"/>
              </a:lnSpc>
              <a:spcBef>
                <a:spcPts val="600"/>
              </a:spcBef>
            </a:pPr>
            <a:r>
              <a:rPr lang="my-MM" sz="1600" b="0" dirty="0">
                <a:solidFill>
                  <a:srgbClr val="374151"/>
                </a:solidFill>
                <a:latin typeface="Pyidaungsu" panose="020B0502040204020203" pitchFamily="34" charset="0"/>
                <a:cs typeface="Pyidaungsu" panose="020B0502040204020203" pitchFamily="34" charset="0"/>
              </a:rPr>
              <a:t>      </a:t>
            </a:r>
            <a:r>
              <a:rPr lang="my-MM" sz="1600" b="0" i="0" dirty="0">
                <a:solidFill>
                  <a:srgbClr val="374151"/>
                </a:solidFill>
                <a:effectLst/>
                <a:latin typeface="Pyidaungsu" panose="020B0502040204020203" pitchFamily="34" charset="0"/>
                <a:cs typeface="Pyidaungsu" panose="020B0502040204020203" pitchFamily="34" charset="0"/>
              </a:rPr>
              <a:t>ဧည့်သည်ဟော</a:t>
            </a:r>
            <a:r>
              <a:rPr lang="my-MM" sz="1600" b="0" dirty="0">
                <a:solidFill>
                  <a:srgbClr val="374151"/>
                </a:solidFill>
                <a:latin typeface="Pyidaungsu" panose="020B0502040204020203" pitchFamily="34" charset="0"/>
                <a:cs typeface="Pyidaungsu" panose="020B0502040204020203" pitchFamily="34" charset="0"/>
              </a:rPr>
              <a:t>ပြောနှင့် စံနမူနာယူထိုက်သူများကို ဖိတ်ကြားခြင်းဖြစ်သည်။</a:t>
            </a:r>
            <a:endParaRPr lang="en-US" sz="700" dirty="0">
              <a:latin typeface="Pyidaungsu" panose="020B0502040204020203" pitchFamily="34" charset="0"/>
              <a:cs typeface="Pyidaungsu" panose="020B0502040204020203" pitchFamily="34" charset="0"/>
            </a:endParaRPr>
          </a:p>
        </p:txBody>
      </p:sp>
      <p:sp>
        <p:nvSpPr>
          <p:cNvPr id="4" name="Text Placeholder 3">
            <a:extLst>
              <a:ext uri="{FF2B5EF4-FFF2-40B4-BE49-F238E27FC236}">
                <a16:creationId xmlns:a16="http://schemas.microsoft.com/office/drawing/2014/main" id="{39A0DF2B-0E88-57B9-242B-DD5F091507F0}"/>
              </a:ext>
            </a:extLst>
          </p:cNvPr>
          <p:cNvSpPr>
            <a:spLocks noGrp="1"/>
          </p:cNvSpPr>
          <p:nvPr>
            <p:ph type="body" idx="2"/>
          </p:nvPr>
        </p:nvSpPr>
        <p:spPr/>
        <p:txBody>
          <a:bodyPr>
            <a:normAutofit fontScale="25000" lnSpcReduction="20000"/>
          </a:bodyPr>
          <a:lstStyle/>
          <a:p>
            <a:endParaRPr lang="en-US"/>
          </a:p>
        </p:txBody>
      </p:sp>
    </p:spTree>
    <p:extLst>
      <p:ext uri="{BB962C8B-B14F-4D97-AF65-F5344CB8AC3E}">
        <p14:creationId xmlns:p14="http://schemas.microsoft.com/office/powerpoint/2010/main" val="13852636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endParaRPr lang="my-MM" b="0" dirty="0">
              <a:latin typeface="Pyidaungsu" panose="020B0502040204020203" pitchFamily="34" charset="0"/>
              <a:cs typeface="Pyidaungsu" panose="020B0502040204020203" pitchFamily="34" charset="0"/>
            </a:endParaRPr>
          </a:p>
          <a:p>
            <a:pPr algn="ctr">
              <a:lnSpc>
                <a:spcPct val="100000"/>
              </a:lnSpc>
            </a:pPr>
            <a:endParaRPr lang="en-US" b="0" dirty="0">
              <a:latin typeface="Pyidaungsu" panose="020B0502040204020203" pitchFamily="34" charset="0"/>
              <a:cs typeface="Pyidaungsu" panose="020B0502040204020203" pitchFamily="34" charset="0"/>
            </a:endParaRPr>
          </a:p>
          <a:p>
            <a:pPr algn="ctr">
              <a:lnSpc>
                <a:spcPct val="100000"/>
              </a:lnSpc>
            </a:pPr>
            <a:r>
              <a:rPr lang="my-MM" sz="2800" dirty="0">
                <a:latin typeface="Pyidaungsu" panose="020B0502040204020203" pitchFamily="34" charset="0"/>
                <a:cs typeface="Pyidaungsu" panose="020B0502040204020203" pitchFamily="34" charset="0"/>
              </a:rPr>
              <a:t>အပိုင်း ၃</a:t>
            </a:r>
            <a:endParaRPr lang="en-US" sz="2800" dirty="0">
              <a:latin typeface="Pyidaungsu" panose="020B0502040204020203" pitchFamily="34" charset="0"/>
              <a:cs typeface="Pyidaungsu" panose="020B0502040204020203" pitchFamily="34" charset="0"/>
            </a:endParaRPr>
          </a:p>
          <a:p>
            <a:pPr algn="ctr">
              <a:lnSpc>
                <a:spcPct val="100000"/>
              </a:lnSpc>
            </a:pPr>
            <a:r>
              <a:rPr lang="my-MM" sz="2800" b="0" dirty="0">
                <a:latin typeface="Pyidaungsu" panose="020B0502040204020203" pitchFamily="34" charset="0"/>
                <a:cs typeface="Pyidaungsu" panose="020B0502040204020203" pitchFamily="34" charset="0"/>
              </a:rPr>
              <a:t>အကောင်အထည်ဖော်ခြင်းဆိုင်ရာ နမူနာဖြစ်ရပ်များ</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02979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209696" y="6424358"/>
            <a:ext cx="4264599" cy="369247"/>
          </a:xfrm>
          <a:prstGeom prst="rect">
            <a:avLst/>
          </a:prstGeom>
          <a:noFill/>
          <a:ln>
            <a:noFill/>
          </a:ln>
        </p:spPr>
        <p:txBody>
          <a:bodyPr spcFirstLastPara="1" wrap="square" lIns="91425" tIns="45700" rIns="91425" bIns="45700" anchor="t" anchorCtr="0">
            <a:noAutofit/>
          </a:bodyPr>
          <a:lstStyle/>
          <a:p>
            <a:pPr marL="0" indent="0">
              <a:buSzPct val="100000"/>
            </a:pPr>
            <a:r>
              <a:rPr lang="my-MM" sz="700" dirty="0"/>
              <a:t>နယ်လှည့်ဆရာ/ဆရာမများအတွက် မီဒီယာနှင့် သတင်းအချက်အလက်ဆိုင်ရာ သိနားလည်မှု (</a:t>
            </a:r>
            <a:r>
              <a:rPr lang="en-US" sz="700" dirty="0"/>
              <a:t>MIL) </a:t>
            </a:r>
            <a:r>
              <a:rPr lang="my-MM" sz="700" dirty="0"/>
              <a:t>မိတ်ဆက်</a:t>
            </a:r>
          </a:p>
          <a:p>
            <a:pPr marL="0" lvl="0" indent="0" algn="ctr" rtl="0">
              <a:lnSpc>
                <a:spcPct val="90000"/>
              </a:lnSpc>
              <a:spcBef>
                <a:spcPts val="1000"/>
              </a:spcBef>
              <a:spcAft>
                <a:spcPts val="0"/>
              </a:spcAft>
              <a:buClr>
                <a:schemeClr val="lt1"/>
              </a:buClr>
              <a:buSzPct val="100000"/>
              <a:buNone/>
            </a:pPr>
            <a:endParaRPr sz="700" dirty="0"/>
          </a:p>
        </p:txBody>
      </p:sp>
      <p:sp>
        <p:nvSpPr>
          <p:cNvPr id="227" name="Google Shape;227;p11"/>
          <p:cNvSpPr txBox="1"/>
          <p:nvPr/>
        </p:nvSpPr>
        <p:spPr>
          <a:xfrm>
            <a:off x="420894" y="816981"/>
            <a:ext cx="11234486" cy="543192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Tx/>
              <a:buNone/>
              <a:tabLst/>
              <a:defRPr/>
            </a:pPr>
            <a:r>
              <a:rPr kumimoji="0" lang="my-MM" sz="15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လုပ်ငန်း -</a:t>
            </a:r>
            <a:r>
              <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 </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my-MM"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ကျောင်းသားများကို အမုန်းတရား၊ ဘက်လိုက်မှုနှင့် ခွဲခြားဆက်ဆံမှုဆိုင်ရာ လက်တွေ့ဘဝ ဥပမာများကို</a:t>
            </a:r>
            <a:r>
              <a:rPr kumimoji="0" lang="my-MM" sz="1500" b="0" i="0" u="none" strike="noStrike" kern="1200" cap="none" spc="0" normalizeH="0" noProof="0" dirty="0">
                <a:ln>
                  <a:noFill/>
                </a:ln>
                <a:solidFill>
                  <a:prstClr val="black"/>
                </a:solidFill>
                <a:effectLst/>
                <a:uLnTx/>
                <a:uFillTx/>
                <a:latin typeface="Pyidaungsu" panose="020B0502040204020203" pitchFamily="34" charset="0"/>
                <a:cs typeface="Pyidaungsu" panose="020B0502040204020203" pitchFamily="34" charset="0"/>
              </a:rPr>
              <a:t> သုတေသနပြု ရွေးချယ်ရန် တာဝန်ပေးပါ။</a:t>
            </a:r>
            <a:r>
              <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 </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my-MM"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၄င်းတို့သည် ထိုဥပမာများကို မီးမောင်းထိုးဖော်ပြသည့် တင်ပြချက်များ သို့မဟုတ် ပိုစတာများ ဖန်တီးသင့်သည်။ </a:t>
            </a: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my-MM"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၄င်းတို့အား လူပုဂ္ဂိုလ်များနှင့် လူမှုအသိုင်းအဝိုင်းများအပေါ် အမုန်းစကား၏ အကျိုးသက်ရောက်မှုအကြောင်း ဆွေးနွေးခိုင်းပါ။ </a:t>
            </a:r>
            <a:r>
              <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 </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my-MM"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ကျောင်းသားများကို ငြိမ်းချမ်းရေး၊ အသိအမှတ်ပြုနားလည်မှုနှင့် ယဉ်ကျေးမှုပေါင်းစုံ ဆွေးနွေးဖလှယ်ခြင်းတို့ကို တိုးမြှင့်ရန်အတွက် လုပ်ဆောင်နိုင်သော နည်းဗျူဟာများ အဆိုပြုခိုင်းပါ။</a:t>
            </a: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y-MM" sz="15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နောက်ဆုံးရလဒ် -</a:t>
            </a:r>
            <a:r>
              <a:rPr kumimoji="0" lang="en-US" sz="15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 </a:t>
            </a:r>
            <a:r>
              <a:rPr kumimoji="0" lang="my-MM" sz="150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ဤလုပ်ငန်းသည် ပြဿနာများအကြောင်း အသိအမြင်ကို မြှင့်တင်ပေးပြီး ကျောင်းသားများအား ၄င်းပြဿနာများကို ထိထိရောက်ရောက် ကိုင်တွယ်ဖြေရှင်းနိုင်မည့် တတ်ကျွမ်းမှုများဖြင့် ဖြည့်စွက်ပြည့်စုံစေခြင်းဖြင့် အမုန်းတရားနှင့် ခွဲခြားဆက်ဆံမှုကို တိုက်ဖျက်ချေမှုန်းနိုင်မည့် တာဝန်ရှိမှု အသိကို အားပေးမြှင့်တင်သည်။</a:t>
            </a: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my-MM" sz="15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လွှမ်းခြုံခဲ့သော တတ်ကျွမ်းမှုများ -</a:t>
            </a:r>
            <a:endParaRPr kumimoji="0" lang="en-US" sz="1500" b="1"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CSE </a:t>
            </a:r>
            <a:r>
              <a:rPr kumimoji="0" lang="my-MM" sz="1500" b="0"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၂။</a:t>
            </a:r>
            <a:r>
              <a:rPr kumimoji="0" lang="en-US" sz="1500" b="1"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လူတစ်ဦးတစ်ယောက် သို့မဟုတ် အစုအဖွဲ့များနှင့် ပတ်သက်၍ ဘက်လိုက်သည့် အယူအဆများ၊ ခွဲခြားဆက်ဆံသည့် အကြောင်းအရာများ အပါအဝင် သင်ရိုးဝင် အကြောင်းအရာများနှင့် အခြား သင်ကြားသင်ယူမှု အထောက်အကူပြု ပစ္စည်းများ၊ စာအုပ်စာတမ်းများတွင် ဘက်လိုက်မှုများ ရှိပါက အဆိုပါ အကြောင်းအရာများကို သတ်မှတ်ဖော်ထုတ်ပြီး၊ ၎င်းတို့ကို ဆွေးနွေးအဖြေရှာရန် သင်ယူမှုလုပ်ငန်းများကို မည်သို့ပြင်ဆင် ဖြည့်စွက်ရမည်ကို သိသည်။</a:t>
            </a: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CSE </a:t>
            </a:r>
            <a:r>
              <a:rPr lang="my-MM" sz="1500" dirty="0">
                <a:solidFill>
                  <a:prstClr val="black"/>
                </a:solidFill>
                <a:highlight>
                  <a:srgbClr val="C0C0C0"/>
                </a:highlight>
                <a:latin typeface="Pyidaungsu" panose="020B0502040204020203" pitchFamily="34" charset="0"/>
                <a:cs typeface="Pyidaungsu" panose="020B0502040204020203" pitchFamily="34" charset="0"/>
              </a:rPr>
              <a:t>၄.၄။</a:t>
            </a:r>
            <a:r>
              <a:rPr kumimoji="0" lang="en-US" sz="1500" b="1"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CSE </a:t>
            </a:r>
            <a:r>
              <a:rPr lang="my-MM" sz="1500" dirty="0">
                <a:solidFill>
                  <a:prstClr val="black"/>
                </a:solidFill>
                <a:highlight>
                  <a:srgbClr val="C0C0C0"/>
                </a:highlight>
                <a:latin typeface="Pyidaungsu" panose="020B0502040204020203" pitchFamily="34" charset="0"/>
                <a:cs typeface="Pyidaungsu" panose="020B0502040204020203" pitchFamily="34" charset="0"/>
              </a:rPr>
              <a:t>၂၁။</a:t>
            </a:r>
            <a:r>
              <a:rPr kumimoji="0" lang="en-US" sz="15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သင်ယူသူများနှင့် ပဋိပက္ခအကြောင်း စကားစမြည်ပြောဆိုနိုင်စွမ်းရှိခြင်းအပါအဝင် ပဋိပက္ခအခြေအနေများ၊ ပဋိပက္ခဖြစ်စေသည့် အကြောင်းရင်းများနှင့် ပဋိပက္ခ အသွင်ကူးပြောင်းရေးဆိုင်ရာ ပြောင်းလဲစေသောအားများနှင့် လိုအပ်ချက်များကို နားလည်သဘောပေါက်သည်။</a:t>
            </a:r>
          </a:p>
          <a:p>
            <a:pPr marL="342900" indent="-342900">
              <a:spcBef>
                <a:spcPts val="600"/>
              </a:spcBef>
              <a:buFont typeface="Arial" panose="020B0604020202020204" pitchFamily="34" charset="0"/>
              <a:buChar char="•"/>
              <a:defRPr/>
            </a:pPr>
            <a:r>
              <a:rPr kumimoji="0" lang="en-US" sz="1500" b="0"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CSE </a:t>
            </a:r>
            <a:r>
              <a:rPr lang="my-MM" sz="1500" dirty="0">
                <a:solidFill>
                  <a:prstClr val="black"/>
                </a:solidFill>
                <a:highlight>
                  <a:srgbClr val="C0C0C0"/>
                </a:highlight>
                <a:latin typeface="Pyidaungsu" panose="020B0502040204020203" pitchFamily="34" charset="0"/>
                <a:cs typeface="Pyidaungsu" panose="020B0502040204020203" pitchFamily="34" charset="0"/>
              </a:rPr>
              <a:t>၂၃။</a:t>
            </a:r>
            <a:r>
              <a:rPr kumimoji="0" lang="en-US" sz="1500" b="0" i="0" u="none" strike="noStrike" kern="1200" cap="none" spc="0" normalizeH="0" baseline="0" noProof="0" dirty="0">
                <a:ln>
                  <a:noFill/>
                </a:ln>
                <a:solidFill>
                  <a:prstClr val="black"/>
                </a:solidFill>
                <a:effectLst/>
                <a:highlight>
                  <a:srgbClr val="C0C0C0"/>
                </a:highlight>
                <a:uLnTx/>
                <a:uFillTx/>
                <a:latin typeface="Pyidaungsu" panose="020B0502040204020203" pitchFamily="34" charset="0"/>
                <a:cs typeface="Pyidaungsu" panose="020B0502040204020203" pitchFamily="34" charset="0"/>
              </a:rPr>
              <a:t> </a:t>
            </a:r>
            <a:r>
              <a:rPr lang="my-MM" sz="1500" dirty="0">
                <a:latin typeface="Pyidaungsu" panose="020B0502040204020203" pitchFamily="34" charset="0"/>
                <a:cs typeface="Pyidaungsu" panose="020B0502040204020203" pitchFamily="34" charset="0"/>
              </a:rPr>
              <a:t>ဆရာသည် ဒစ်ဂျစ်တယ်နိုင်ငံသားဖြစ်မှု၏ အခြေခံသဘောသဘာဝနှင့်သဘောတရားများကို သတိပြုမိသည်။</a:t>
            </a:r>
            <a:endParaRPr kumimoji="0" lang="en-US" sz="1500" b="0" i="0" u="none" strike="noStrike" kern="1200" cap="none" spc="0" normalizeH="0" baseline="0" noProof="0" dirty="0">
              <a:ln>
                <a:noFill/>
              </a:ln>
              <a:solidFill>
                <a:srgbClr val="374151"/>
              </a:solidFill>
              <a:effectLst/>
              <a:uLnTx/>
              <a:uFillTx/>
              <a:latin typeface="Pyidaungsu" panose="020B0502040204020203" pitchFamily="34" charset="0"/>
              <a:cs typeface="Pyidaungsu"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2400"/>
              <a:buFontTx/>
              <a:buNone/>
              <a:tabLst/>
              <a:defRPr/>
            </a:pPr>
            <a:endParaRPr kumimoji="0" lang="en-US" sz="1500" b="0" i="0" u="none" strike="noStrike" kern="1200" cap="none" spc="0" normalizeH="0" baseline="0" noProof="0" dirty="0">
              <a:ln>
                <a:noFill/>
              </a:ln>
              <a:solidFill>
                <a:prstClr val="black"/>
              </a:solidFill>
              <a:effectLst/>
              <a:uLnTx/>
              <a:uFillTx/>
              <a:latin typeface="Pyidaungsu" panose="020B0502040204020203" pitchFamily="34" charset="0"/>
              <a:ea typeface="Arial"/>
              <a:cs typeface="Pyidaungsu" panose="020B0502040204020203" pitchFamily="34" charset="0"/>
              <a:sym typeface="Arial"/>
            </a:endParaRPr>
          </a:p>
          <a:p>
            <a:pPr marL="514350" marR="0" lvl="0" indent="-514350" algn="l" defTabSz="914400" rtl="0" eaLnBrk="1" fontAlgn="auto" latinLnBrk="0" hangingPunct="1">
              <a:lnSpc>
                <a:spcPct val="100000"/>
              </a:lnSpc>
              <a:spcBef>
                <a:spcPts val="0"/>
              </a:spcBef>
              <a:spcAft>
                <a:spcPts val="0"/>
              </a:spcAft>
              <a:buClr>
                <a:srgbClr val="000000"/>
              </a:buClr>
              <a:buSzPts val="2400"/>
              <a:buFont typeface="+mj-lt"/>
              <a:buAutoNum type="arabicPeriod"/>
              <a:tabLst/>
              <a:defRPr/>
            </a:pPr>
            <a:endParaRPr kumimoji="0" lang="en-US" sz="1500" b="0" i="0" u="none" strike="noStrike" kern="1200" cap="none" spc="0" normalizeH="0" baseline="0" noProof="0" dirty="0">
              <a:ln>
                <a:noFill/>
              </a:ln>
              <a:solidFill>
                <a:srgbClr val="000000"/>
              </a:solidFill>
              <a:effectLst/>
              <a:uLnTx/>
              <a:uFillTx/>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r>
              <a:rPr lang="my-MM" sz="2200" b="1" dirty="0">
                <a:solidFill>
                  <a:schemeClr val="bg1"/>
                </a:solidFill>
                <a:latin typeface="Pyidaungsu" panose="020B0502040204020203" pitchFamily="34" charset="0"/>
                <a:cs typeface="Pyidaungsu" panose="020B0502040204020203" pitchFamily="34" charset="0"/>
              </a:rPr>
              <a:t>နမူနာဖြစ်ရပ် ၁ - အမြင်ဖွင့်ခြင်းနှင့် တတ်ကျွမ်းမှုများကို မြှင့်တင်ခြင်း</a:t>
            </a:r>
            <a:endParaRPr lang="en-US" sz="2200" b="1" dirty="0">
              <a:solidFill>
                <a:schemeClr val="bg1"/>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125258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dirty="0">
                <a:solidFill>
                  <a:schemeClr val="lt1"/>
                </a:solidFill>
              </a:rPr>
              <a:t>Introduction to Media and Information Literacy (MIL) for Mobile Teachers</a:t>
            </a:r>
            <a:endParaRPr sz="900" dirty="0">
              <a:solidFill>
                <a:schemeClr val="lt1"/>
              </a:solidFill>
            </a:endParaRPr>
          </a:p>
          <a:p>
            <a:pPr marL="0" lvl="0" indent="0" algn="ctr" rtl="0">
              <a:lnSpc>
                <a:spcPct val="90000"/>
              </a:lnSpc>
              <a:spcBef>
                <a:spcPts val="1000"/>
              </a:spcBef>
              <a:spcAft>
                <a:spcPts val="0"/>
              </a:spcAft>
              <a:buClr>
                <a:schemeClr val="lt1"/>
              </a:buClr>
              <a:buSzPct val="100000"/>
              <a:buNone/>
            </a:pPr>
            <a:endParaRPr dirty="0"/>
          </a:p>
        </p:txBody>
      </p:sp>
      <p:sp>
        <p:nvSpPr>
          <p:cNvPr id="227" name="Google Shape;227;p11"/>
          <p:cNvSpPr txBox="1"/>
          <p:nvPr/>
        </p:nvSpPr>
        <p:spPr>
          <a:xfrm>
            <a:off x="588939" y="1069538"/>
            <a:ext cx="11182148" cy="5176716"/>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b="1" i="0" dirty="0">
                <a:effectLst/>
                <a:latin typeface="Pyidaungsu" panose="020B0502040204020203" pitchFamily="34" charset="0"/>
                <a:cs typeface="Pyidaungsu" panose="020B0502040204020203" pitchFamily="34" charset="0"/>
              </a:rPr>
              <a:t>လုပ်ငန်း -</a:t>
            </a:r>
            <a:r>
              <a:rPr lang="en-US" b="0" i="0" dirty="0">
                <a:solidFill>
                  <a:srgbClr val="374151"/>
                </a:solidFill>
                <a:effectLst/>
                <a:latin typeface="Pyidaungsu" panose="020B0502040204020203" pitchFamily="34" charset="0"/>
                <a:cs typeface="Pyidaungsu" panose="020B0502040204020203" pitchFamily="34" charset="0"/>
              </a:rPr>
              <a:t> </a:t>
            </a:r>
          </a:p>
          <a:p>
            <a:pPr marL="457200" indent="-457200" algn="l">
              <a:buFont typeface="+mj-lt"/>
              <a:buAutoNum type="arabicPeriod"/>
            </a:pP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dirty="0">
                <a:solidFill>
                  <a:srgbClr val="374151"/>
                </a:solidFill>
                <a:latin typeface="Pyidaungsu" panose="020B0502040204020203" pitchFamily="34" charset="0"/>
                <a:cs typeface="Pyidaungsu" panose="020B0502040204020203" pitchFamily="34" charset="0"/>
              </a:rPr>
              <a:t>၁။   ဂျန်ဒါ (ကျား-မ)ရေးရာ မတူကွဲပြားမှုများအကြောင်း ဆွေးနွေးပြီး ကွဲပြားစုံလင်သော အခန်းကဏ္ဍများနှင့် ဝတ္တရားအမျိုးမျိုးအပေါ် ကျယ်ကျယ်ပြန့်ပြန့် အသေးစိတ် ဖော်ပြရှင်းလင်းပါ။ </a:t>
            </a:r>
            <a:r>
              <a:rPr lang="en-US" dirty="0">
                <a:solidFill>
                  <a:srgbClr val="374151"/>
                </a:solidFill>
                <a:latin typeface="Pyidaungsu" panose="020B0502040204020203" pitchFamily="34" charset="0"/>
                <a:cs typeface="Pyidaungsu" panose="020B0502040204020203" pitchFamily="34" charset="0"/>
              </a:rPr>
              <a:t> </a:t>
            </a:r>
          </a:p>
          <a:p>
            <a:pPr algn="l"/>
            <a:r>
              <a:rPr lang="my-MM" dirty="0">
                <a:solidFill>
                  <a:srgbClr val="374151"/>
                </a:solidFill>
                <a:latin typeface="Pyidaungsu" panose="020B0502040204020203" pitchFamily="34" charset="0"/>
                <a:cs typeface="Pyidaungsu" panose="020B0502040204020203" pitchFamily="34" charset="0"/>
              </a:rPr>
              <a:t>၂။   ညီမျှစွာ ပြုမူဆက်ဆံခြင်း </a:t>
            </a:r>
            <a:r>
              <a:rPr lang="en-US" dirty="0">
                <a:solidFill>
                  <a:srgbClr val="374151"/>
                </a:solidFill>
                <a:latin typeface="Pyidaungsu" panose="020B0502040204020203" pitchFamily="34" charset="0"/>
                <a:cs typeface="Pyidaungsu" panose="020B0502040204020203" pitchFamily="34" charset="0"/>
              </a:rPr>
              <a:t>(</a:t>
            </a:r>
            <a:r>
              <a:rPr lang="my-MM" dirty="0">
                <a:solidFill>
                  <a:srgbClr val="374151"/>
                </a:solidFill>
                <a:latin typeface="Pyidaungsu" panose="020B0502040204020203" pitchFamily="34" charset="0"/>
                <a:cs typeface="Pyidaungsu" panose="020B0502040204020203" pitchFamily="34" charset="0"/>
              </a:rPr>
              <a:t>တန်းတူညီမျှမှု</a:t>
            </a:r>
            <a:r>
              <a:rPr lang="en-US" dirty="0">
                <a:solidFill>
                  <a:srgbClr val="374151"/>
                </a:solidFill>
                <a:latin typeface="Pyidaungsu" panose="020B0502040204020203" pitchFamily="34" charset="0"/>
                <a:cs typeface="Pyidaungsu" panose="020B0502040204020203" pitchFamily="34" charset="0"/>
              </a:rPr>
              <a:t>)</a:t>
            </a:r>
            <a:r>
              <a:rPr lang="my-MM" dirty="0">
                <a:solidFill>
                  <a:srgbClr val="374151"/>
                </a:solidFill>
                <a:latin typeface="Pyidaungsu" panose="020B0502040204020203" pitchFamily="34" charset="0"/>
                <a:cs typeface="Pyidaungsu" panose="020B0502040204020203" pitchFamily="34" charset="0"/>
              </a:rPr>
              <a:t>သည် လူ့အခွင့်အရေးတစ်ရပ်ဖြစ်ကြောင်း အသားပေးဖော်ပြပါ။</a:t>
            </a:r>
            <a:r>
              <a:rPr lang="en-US" dirty="0">
                <a:solidFill>
                  <a:srgbClr val="374151"/>
                </a:solidFill>
                <a:latin typeface="Pyidaungsu" panose="020B0502040204020203" pitchFamily="34" charset="0"/>
                <a:cs typeface="Pyidaungsu" panose="020B0502040204020203" pitchFamily="34" charset="0"/>
              </a:rPr>
              <a:t> </a:t>
            </a:r>
          </a:p>
          <a:p>
            <a:r>
              <a:rPr lang="my-MM" b="0" i="0" dirty="0">
                <a:solidFill>
                  <a:srgbClr val="374151"/>
                </a:solidFill>
                <a:effectLst/>
                <a:latin typeface="Pyidaungsu" panose="020B0502040204020203" pitchFamily="34" charset="0"/>
                <a:cs typeface="Pyidaungsu" panose="020B0502040204020203" pitchFamily="34" charset="0"/>
              </a:rPr>
              <a:t>၃။   အတန်းတစ်ခုအနေဖြင့် </a:t>
            </a:r>
            <a:r>
              <a:rPr lang="my-MM" dirty="0">
                <a:solidFill>
                  <a:schemeClr val="tx2">
                    <a:lumMod val="75000"/>
                  </a:schemeClr>
                </a:solidFill>
                <a:latin typeface="Pyidaungsu" panose="020B0502040204020203" pitchFamily="34" charset="0"/>
                <a:cs typeface="Pyidaungsu" panose="020B0502040204020203" pitchFamily="34" charset="0"/>
              </a:rPr>
              <a:t>စာသင်ခန်းအတွင်းတွင် လေးစားမှုရှိသော ပြောဆိုဆက်ဆံမှုနှင့် အပြုအမူအတွက် လမ်းညွှန်ချက်များကို လိုရင်းအချုပ်ဖော်ပြသည့် </a:t>
            </a:r>
            <a:r>
              <a:rPr lang="en-US" b="0" i="0" dirty="0">
                <a:solidFill>
                  <a:schemeClr val="tx2">
                    <a:lumMod val="75000"/>
                  </a:schemeClr>
                </a:solidFill>
                <a:effectLst/>
                <a:latin typeface="Pyidaungsu" panose="020B0502040204020203" pitchFamily="34" charset="0"/>
                <a:cs typeface="Pyidaungsu" panose="020B0502040204020203" pitchFamily="34" charset="0"/>
              </a:rPr>
              <a:t>“</a:t>
            </a:r>
            <a:r>
              <a:rPr lang="my-MM" b="0" i="0" dirty="0">
                <a:solidFill>
                  <a:srgbClr val="374151"/>
                </a:solidFill>
                <a:effectLst/>
                <a:latin typeface="Pyidaungsu" panose="020B0502040204020203" pitchFamily="34" charset="0"/>
                <a:cs typeface="Pyidaungsu" panose="020B0502040204020203" pitchFamily="34" charset="0"/>
              </a:rPr>
              <a:t>လေးစားမှုကတိ (</a:t>
            </a:r>
            <a:r>
              <a:rPr lang="en-US" b="0" i="0" dirty="0">
                <a:solidFill>
                  <a:srgbClr val="374151"/>
                </a:solidFill>
                <a:effectLst/>
                <a:latin typeface="Pyidaungsu" panose="020B0502040204020203" pitchFamily="34" charset="0"/>
                <a:cs typeface="Pyidaungsu" panose="020B0502040204020203" pitchFamily="34" charset="0"/>
              </a:rPr>
              <a:t>Respect Pledge</a:t>
            </a:r>
            <a:r>
              <a:rPr lang="my-MM" b="0" i="0" dirty="0">
                <a:solidFill>
                  <a:srgbClr val="374151"/>
                </a:solidFill>
                <a:effectLst/>
                <a:latin typeface="Pyidaungsu" panose="020B0502040204020203" pitchFamily="34" charset="0"/>
                <a:cs typeface="Pyidaungsu" panose="020B0502040204020203" pitchFamily="34" charset="0"/>
              </a:rPr>
              <a:t>)</a:t>
            </a:r>
            <a:r>
              <a:rPr lang="en-US" b="0" i="0" dirty="0">
                <a:solidFill>
                  <a:srgbClr val="374151"/>
                </a:solidFill>
                <a:effectLst/>
                <a:latin typeface="Pyidaungsu" panose="020B0502040204020203" pitchFamily="34" charset="0"/>
                <a:cs typeface="Pyidaungsu" panose="020B0502040204020203" pitchFamily="34" charset="0"/>
              </a:rPr>
              <a:t>“</a:t>
            </a:r>
            <a:r>
              <a:rPr lang="my-MM" b="0" i="0" dirty="0">
                <a:solidFill>
                  <a:srgbClr val="374151"/>
                </a:solidFill>
                <a:effectLst/>
                <a:latin typeface="Pyidaungsu" panose="020B0502040204020203" pitchFamily="34" charset="0"/>
                <a:cs typeface="Pyidaungsu" panose="020B0502040204020203" pitchFamily="34" charset="0"/>
              </a:rPr>
              <a:t>တစ်ခု ထားရန် ဆွေးနွေးညှိနှိုင်း စုပေါင်းသဘောတူပါ။</a:t>
            </a:r>
            <a:r>
              <a:rPr lang="en-US" b="0" i="0" dirty="0">
                <a:solidFill>
                  <a:srgbClr val="374151"/>
                </a:solidFill>
                <a:effectLst/>
                <a:latin typeface="Pyidaungsu" panose="020B0502040204020203" pitchFamily="34" charset="0"/>
                <a:cs typeface="Pyidaungsu" panose="020B0502040204020203" pitchFamily="34" charset="0"/>
              </a:rPr>
              <a:t> </a:t>
            </a:r>
            <a:endParaRPr lang="my-MM" b="0" i="0" dirty="0">
              <a:solidFill>
                <a:srgbClr val="374151"/>
              </a:solidFill>
              <a:effectLst/>
              <a:latin typeface="Pyidaungsu" panose="020B0502040204020203" pitchFamily="34" charset="0"/>
              <a:cs typeface="Pyidaungsu" panose="020B0502040204020203" pitchFamily="34" charset="0"/>
            </a:endParaRPr>
          </a:p>
          <a:p>
            <a:r>
              <a:rPr lang="my-MM" dirty="0">
                <a:solidFill>
                  <a:srgbClr val="374151"/>
                </a:solidFill>
                <a:latin typeface="Pyidaungsu" panose="020B0502040204020203" pitchFamily="34" charset="0"/>
                <a:cs typeface="Pyidaungsu" panose="020B0502040204020203" pitchFamily="34" charset="0"/>
              </a:rPr>
              <a:t>၄။   အမျိုးသမီးများနှင့် မိန်းကလေးများ၏ အခန်းကဏ္ဍနှင့် ၄င်းတို့၌ ညီမျှသော အခွင့်အရေးများရှိကြောင်း၊ တလေးတစားဆက်ဆံခံရသင့်ကြောင်း လိုရင်းအချုပ် ဖော်ပြပါ။</a:t>
            </a:r>
            <a:endParaRPr lang="en-US" b="0" i="0" dirty="0">
              <a:solidFill>
                <a:srgbClr val="374151"/>
              </a:solidFill>
              <a:effectLst/>
              <a:latin typeface="Pyidaungsu" panose="020B0502040204020203" pitchFamily="34" charset="0"/>
              <a:cs typeface="Pyidaungsu" panose="020B0502040204020203" pitchFamily="34" charset="0"/>
            </a:endParaRPr>
          </a:p>
          <a:p>
            <a:pPr algn="l"/>
            <a:r>
              <a:rPr lang="my-MM" b="0" i="0" dirty="0">
                <a:solidFill>
                  <a:srgbClr val="374151"/>
                </a:solidFill>
                <a:effectLst/>
                <a:latin typeface="Pyidaungsu" panose="020B0502040204020203" pitchFamily="34" charset="0"/>
                <a:cs typeface="Pyidaungsu" panose="020B0502040204020203" pitchFamily="34" charset="0"/>
              </a:rPr>
              <a:t>၅။   မတူကွဲပြားမှုများကို ကိုင်တွယ်ဖြေရှင်းရာတွင် နားထောင်ပေးခြင်း၊ စာနာနားလည်တတ်မှုနှင့် အပြုသဘောဆောင်သော တုံ့ပြန်အကြံပြုချက်များ၏ အရေးပါပုံကို အလေးပေးဖော်ပြပါ။</a:t>
            </a:r>
            <a:endParaRPr lang="en-US" b="0" i="0" dirty="0">
              <a:solidFill>
                <a:srgbClr val="374151"/>
              </a:solidFill>
              <a:effectLst/>
              <a:latin typeface="Pyidaungsu" panose="020B0502040204020203" pitchFamily="34" charset="0"/>
              <a:cs typeface="Pyidaungsu" panose="020B0502040204020203" pitchFamily="34" charset="0"/>
            </a:endParaRPr>
          </a:p>
          <a:p>
            <a:endParaRPr lang="en-US" b="1" dirty="0">
              <a:solidFill>
                <a:srgbClr val="374151"/>
              </a:solidFill>
              <a:latin typeface="Pyidaungsu" panose="020B0502040204020203" pitchFamily="34" charset="0"/>
              <a:cs typeface="Pyidaungsu" panose="020B0502040204020203" pitchFamily="34" charset="0"/>
            </a:endParaRPr>
          </a:p>
          <a:p>
            <a:pPr lvl="0"/>
            <a:r>
              <a:rPr lang="my-MM" b="1" dirty="0">
                <a:solidFill>
                  <a:srgbClr val="374151"/>
                </a:solidFill>
                <a:latin typeface="Pyidaungsu" panose="020B0502040204020203" pitchFamily="34" charset="0"/>
                <a:cs typeface="Pyidaungsu" panose="020B0502040204020203" pitchFamily="34" charset="0"/>
              </a:rPr>
              <a:t>နောက်ဆုံးရလဒ် -</a:t>
            </a:r>
            <a:r>
              <a:rPr lang="en-US" dirty="0">
                <a:solidFill>
                  <a:srgbClr val="374151"/>
                </a:solidFill>
                <a:latin typeface="Pyidaungsu" panose="020B0502040204020203" pitchFamily="34" charset="0"/>
                <a:cs typeface="Pyidaungsu" panose="020B0502040204020203" pitchFamily="34" charset="0"/>
              </a:rPr>
              <a:t> </a:t>
            </a:r>
            <a:r>
              <a:rPr lang="my-MM" dirty="0">
                <a:solidFill>
                  <a:schemeClr val="tx2"/>
                </a:solidFill>
                <a:latin typeface="Pyidaungsu" panose="020B0502040204020203" pitchFamily="34" charset="0"/>
                <a:cs typeface="Pyidaungsu" panose="020B0502040204020203" pitchFamily="34" charset="0"/>
              </a:rPr>
              <a:t>စာသင်ခန်းပတ်ဝန်းကျင်သည် အားလုံးအကျုံးဝင်မှုနှင့် လေးစားတတ်မှုတို့ ပိုမိုတိုးပွားလာသည်။ ကျောင်းသားများသည် လူတိုင်း၏ အမြင်များနှင့် နောက်ခံအခြေအနေများမှာ အသိအမှတ်ပြုခံရပြီး လေးစားခံရကြောင်း သေချာစေခြင်းဖြင့် လေးစားမှုကတိ (</a:t>
            </a:r>
            <a:r>
              <a:rPr lang="en-US" dirty="0">
                <a:solidFill>
                  <a:srgbClr val="374151"/>
                </a:solidFill>
                <a:latin typeface="Pyidaungsu" panose="020B0502040204020203" pitchFamily="34" charset="0"/>
                <a:cs typeface="Pyidaungsu" panose="020B0502040204020203" pitchFamily="34" charset="0"/>
              </a:rPr>
              <a:t>Respect Pledge</a:t>
            </a:r>
            <a:r>
              <a:rPr lang="my-MM" dirty="0">
                <a:solidFill>
                  <a:srgbClr val="374151"/>
                </a:solidFill>
                <a:latin typeface="Pyidaungsu" panose="020B0502040204020203" pitchFamily="34" charset="0"/>
                <a:cs typeface="Pyidaungsu" panose="020B0502040204020203" pitchFamily="34" charset="0"/>
              </a:rPr>
              <a:t>) </a:t>
            </a:r>
            <a:r>
              <a:rPr lang="my-MM" dirty="0">
                <a:solidFill>
                  <a:schemeClr val="tx2"/>
                </a:solidFill>
                <a:latin typeface="Pyidaungsu" panose="020B0502040204020203" pitchFamily="34" charset="0"/>
                <a:cs typeface="Pyidaungsu" panose="020B0502040204020203" pitchFamily="34" charset="0"/>
              </a:rPr>
              <a:t>ကို စောင့်ထိန်းလိုက်နာသည်။ ဤလုပ်ငန်းသည် မိန်းကလေးများ၏ ရှုထောင့်နှင့် အခွင့်အရေးများအပေါ် အသိအမြင်ကိုပါ တိုးမြှင့်ပေးနိုင်သည်။</a:t>
            </a:r>
            <a:endParaRPr lang="en-US" b="0" i="0" dirty="0">
              <a:solidFill>
                <a:srgbClr val="374151"/>
              </a:solidFill>
              <a:effectLst/>
              <a:latin typeface="Pyidaungsu" panose="020B0502040204020203" pitchFamily="34" charset="0"/>
              <a:cs typeface="Pyidaungsu" panose="020B0502040204020203" pitchFamily="34" charset="0"/>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15625"/>
              </a:lnSpc>
              <a:spcBef>
                <a:spcPts val="0"/>
              </a:spcBef>
              <a:spcAft>
                <a:spcPts val="0"/>
              </a:spcAft>
              <a:buClr>
                <a:schemeClr val="lt1"/>
              </a:buClr>
              <a:buSzPts val="2400"/>
              <a:buFont typeface="Calibri"/>
              <a:buNone/>
            </a:pPr>
            <a:r>
              <a:rPr lang="my-MM" sz="2200" b="1" dirty="0">
                <a:latin typeface="Pyidaungsu" panose="020B0502040204020203" pitchFamily="34" charset="0"/>
                <a:cs typeface="Pyidaungsu" panose="020B0502040204020203" pitchFamily="34" charset="0"/>
              </a:rPr>
              <a:t>နမူနာဖြစ်ရပ် ၂ -</a:t>
            </a:r>
            <a:r>
              <a:rPr lang="en-US" sz="2200" b="1" i="0" dirty="0">
                <a:effectLst/>
                <a:latin typeface="Pyidaungsu" panose="020B0502040204020203" pitchFamily="34" charset="0"/>
                <a:cs typeface="Pyidaungsu" panose="020B0502040204020203" pitchFamily="34" charset="0"/>
              </a:rPr>
              <a:t>“</a:t>
            </a:r>
            <a:r>
              <a:rPr lang="my-MM" sz="2200" b="1" i="0" dirty="0">
                <a:effectLst/>
                <a:latin typeface="Pyidaungsu" panose="020B0502040204020203" pitchFamily="34" charset="0"/>
                <a:cs typeface="Pyidaungsu" panose="020B0502040204020203" pitchFamily="34" charset="0"/>
              </a:rPr>
              <a:t>လေးစားမှုကတိ (</a:t>
            </a:r>
            <a:r>
              <a:rPr lang="en-US" sz="2200" b="1" i="0" dirty="0">
                <a:effectLst/>
                <a:latin typeface="Pyidaungsu" panose="020B0502040204020203" pitchFamily="34" charset="0"/>
                <a:cs typeface="Pyidaungsu" panose="020B0502040204020203" pitchFamily="34" charset="0"/>
              </a:rPr>
              <a:t>Respect Pledge</a:t>
            </a:r>
            <a:r>
              <a:rPr lang="my-MM" sz="2200" b="1" i="0" dirty="0">
                <a:effectLst/>
                <a:latin typeface="Pyidaungsu" panose="020B0502040204020203" pitchFamily="34" charset="0"/>
                <a:cs typeface="Pyidaungsu" panose="020B0502040204020203" pitchFamily="34" charset="0"/>
              </a:rPr>
              <a:t>)</a:t>
            </a:r>
            <a:r>
              <a:rPr lang="en-US" sz="2200" b="1" i="0" dirty="0">
                <a:effectLst/>
                <a:latin typeface="Pyidaungsu" panose="020B0502040204020203" pitchFamily="34" charset="0"/>
                <a:cs typeface="Pyidaungsu" panose="020B0502040204020203" pitchFamily="34" charset="0"/>
              </a:rPr>
              <a:t>”</a:t>
            </a:r>
            <a:r>
              <a:rPr lang="my-MM" sz="2200" b="1" i="0" dirty="0">
                <a:effectLst/>
                <a:latin typeface="Pyidaungsu" panose="020B0502040204020203" pitchFamily="34" charset="0"/>
                <a:cs typeface="Pyidaungsu" panose="020B0502040204020203" pitchFamily="34" charset="0"/>
              </a:rPr>
              <a:t>မှတစ်ဆင့် ဂျန်ဒါ (ကျား-မရေးရာ)ပိုင်း ဘက်လိုက်မှုကို တိုက်ဖျက်ချေမှုန်းခြင်း</a:t>
            </a:r>
            <a:endParaRPr sz="22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723561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420894" y="949546"/>
            <a:ext cx="11182148" cy="5425497"/>
          </a:xfrm>
          <a:prstGeom prst="rect">
            <a:avLst/>
          </a:prstGeom>
          <a:noFill/>
          <a:ln>
            <a:noFill/>
          </a:ln>
        </p:spPr>
        <p:txBody>
          <a:bodyPr spcFirstLastPara="1" wrap="square" lIns="0" tIns="0" rIns="0" bIns="0" anchor="t" anchorCtr="0">
            <a:noAutofit/>
          </a:bodyPr>
          <a:lstStyle/>
          <a:p>
            <a:r>
              <a:rPr lang="my-MM" sz="1700" b="1" i="0" dirty="0">
                <a:solidFill>
                  <a:srgbClr val="374151"/>
                </a:solidFill>
                <a:effectLst/>
                <a:latin typeface="Pyidaungsu" panose="020B0502040204020203" pitchFamily="34" charset="0"/>
                <a:cs typeface="Pyidaungsu" panose="020B0502040204020203" pitchFamily="34" charset="0"/>
              </a:rPr>
              <a:t>ထိရောက်စွာ အကောင်အထည်ဖော်ဆောင်ရွက်ခဲ့ပါက</a:t>
            </a:r>
            <a:r>
              <a:rPr lang="en-US" sz="1700" b="1" i="0" dirty="0">
                <a:solidFill>
                  <a:srgbClr val="374151"/>
                </a:solidFill>
                <a:effectLst/>
                <a:latin typeface="Pyidaungsu" panose="020B0502040204020203" pitchFamily="34" charset="0"/>
                <a:cs typeface="Pyidaungsu" panose="020B0502040204020203" pitchFamily="34" charset="0"/>
              </a:rPr>
              <a:t> </a:t>
            </a:r>
            <a:r>
              <a:rPr lang="my-MM" sz="1700" b="1" dirty="0">
                <a:solidFill>
                  <a:srgbClr val="374151"/>
                </a:solidFill>
                <a:latin typeface="Pyidaungsu" panose="020B0502040204020203" pitchFamily="34" charset="0"/>
                <a:cs typeface="Pyidaungsu" panose="020B0502040204020203" pitchFamily="34" charset="0"/>
              </a:rPr>
              <a:t>ဤလုပ်ငန်းသည် </a:t>
            </a:r>
            <a:r>
              <a:rPr lang="my-MM" sz="1700" b="1" i="0" dirty="0">
                <a:solidFill>
                  <a:srgbClr val="374151"/>
                </a:solidFill>
                <a:effectLst/>
                <a:latin typeface="Pyidaungsu" panose="020B0502040204020203" pitchFamily="34" charset="0"/>
                <a:cs typeface="Pyidaungsu" panose="020B0502040204020203" pitchFamily="34" charset="0"/>
              </a:rPr>
              <a:t>အောက်ပါ </a:t>
            </a:r>
            <a:r>
              <a:rPr lang="en-US" sz="1700" b="1" i="0" dirty="0">
                <a:solidFill>
                  <a:srgbClr val="374151"/>
                </a:solidFill>
                <a:effectLst/>
                <a:latin typeface="Pyidaungsu" panose="020B0502040204020203" pitchFamily="34" charset="0"/>
                <a:cs typeface="Pyidaungsu" panose="020B0502040204020203" pitchFamily="34" charset="0"/>
              </a:rPr>
              <a:t>CSE </a:t>
            </a:r>
            <a:r>
              <a:rPr lang="my-MM" sz="1700" b="1" i="0" dirty="0">
                <a:solidFill>
                  <a:srgbClr val="374151"/>
                </a:solidFill>
                <a:effectLst/>
                <a:latin typeface="Pyidaungsu" panose="020B0502040204020203" pitchFamily="34" charset="0"/>
                <a:cs typeface="Pyidaungsu" panose="020B0502040204020203" pitchFamily="34" charset="0"/>
              </a:rPr>
              <a:t>တတ်ကျွမ်းမှုများကို လွှမ်းခြုံခဲ့မည်ဖြစ်သည် -</a:t>
            </a:r>
          </a:p>
          <a:p>
            <a:endParaRPr lang="my-MM" sz="1700" dirty="0">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r>
              <a:rPr lang="en-US"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၁။ ကျား၊ မ ရေးရာ၊ လူမျိုး၊ ဘာသာစကားနှင့် အသက်အရွယ် ကွဲပြားမှုပေါ်မူတည်၍ ပဋိပက္ခနှင့် အကျပ်အတည်းအခြေအနေများအကြားတွင် ကျောင်းသားများ ရင်ဆိုင်ကြုံတွေ့ရနိုင်သည့် ဘေးအန္တရာယ်အမျိုးမျိုးကို ခွဲခြားနိုင်သည်</a:t>
            </a:r>
            <a:endParaRPr lang="my-MM" sz="1700" dirty="0">
              <a:effectLst/>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endParaRPr lang="my-MM" sz="1700" dirty="0">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a:t>
            </a:r>
            <a:r>
              <a:rPr lang="my-MM" sz="1700" dirty="0">
                <a:latin typeface="Pyidaungsu" panose="020B0502040204020203" pitchFamily="34" charset="0"/>
                <a:cs typeface="Pyidaungsu" panose="020B0502040204020203" pitchFamily="34" charset="0"/>
              </a:rPr>
              <a:t> ၄.၂။ ဆရာသည် လိင်ပိုင်းဆိုင်ရာနှင့် ကျားမရေးရာ အခြေပြု အကြမ်းဖက်ခြင်းအပါအဝင် အလွဲသုံးစားပြုခြင်း၊ ခွဲခြားဆက်ဆံခြင်း၊ အမြတ်ထုတ်</a:t>
            </a:r>
            <a:r>
              <a:rPr lang="en-US" sz="1700" dirty="0">
                <a:latin typeface="Pyidaungsu" panose="020B0502040204020203" pitchFamily="34" charset="0"/>
                <a:cs typeface="Pyidaungsu" panose="020B0502040204020203" pitchFamily="34" charset="0"/>
              </a:rPr>
              <a:t>/</a:t>
            </a:r>
            <a:r>
              <a:rPr lang="my-MM" sz="1700" dirty="0">
                <a:latin typeface="Pyidaungsu" panose="020B0502040204020203" pitchFamily="34" charset="0"/>
                <a:cs typeface="Pyidaungsu" panose="020B0502040204020203" pitchFamily="34" charset="0"/>
              </a:rPr>
              <a:t>အသုံးချခြင်း၊နှင့် အကြမ်းဖက်ခြင်းတို့ ကင်းစင်သည့် စာသင်ခန်းနှင့် ကျောင်းပတ်ဝန်းကျင်ဖြစ်လာစေရန် တိုးမြှင့်ဆောင်ရွက်သည်။ </a:t>
            </a:r>
            <a:endParaRPr lang="en-US" sz="1700" dirty="0">
              <a:latin typeface="Pyidaungsu" panose="020B0502040204020203" pitchFamily="34" charset="0"/>
              <a:cs typeface="Pyidaungsu" panose="020B0502040204020203" pitchFamily="34" charset="0"/>
            </a:endParaRPr>
          </a:p>
          <a:p>
            <a:pPr lvl="0"/>
            <a:r>
              <a:rPr lang="en-GB" sz="1700" dirty="0">
                <a:solidFill>
                  <a:srgbClr val="000000"/>
                </a:solidFill>
                <a:effectLst/>
                <a:latin typeface="Pyidaungsu" panose="020B0502040204020203" pitchFamily="34" charset="0"/>
                <a:ea typeface="Arial Unicode MS"/>
                <a:cs typeface="Pyidaungsu" panose="020B0502040204020203" pitchFamily="34" charset="0"/>
              </a:rPr>
              <a:t>.</a:t>
            </a: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၄.၄။ 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lang="en-US" sz="1700" dirty="0">
              <a:latin typeface="Pyidaungsu" panose="020B0502040204020203" pitchFamily="34" charset="0"/>
              <a:cs typeface="Pyidaungsu" panose="020B0502040204020203" pitchFamily="34" charset="0"/>
            </a:endParaRPr>
          </a:p>
          <a:p>
            <a:pPr marL="285750" lvl="0" indent="-285750">
              <a:buFont typeface="Arial" panose="020B0604020202020204" pitchFamily="34" charset="0"/>
              <a:buChar char="•"/>
            </a:pPr>
            <a:endParaRPr lang="en-GB" sz="1700" dirty="0">
              <a:solidFill>
                <a:srgbClr val="000000"/>
              </a:solidFill>
              <a:effectLst/>
              <a:latin typeface="Pyidaungsu" panose="020B0502040204020203" pitchFamily="34" charset="0"/>
              <a:ea typeface="Arial Unicode MS"/>
              <a:cs typeface="Pyidaungsu" panose="020B0502040204020203" pitchFamily="34" charset="0"/>
            </a:endParaRPr>
          </a:p>
          <a:p>
            <a:pPr marL="285750" lvl="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၄</a:t>
            </a:r>
            <a:r>
              <a:rPr lang="ar-SA" sz="1700" dirty="0">
                <a:latin typeface="Pyidaungsu" panose="020B0502040204020203" pitchFamily="34" charset="0"/>
              </a:rPr>
              <a:t>.</a:t>
            </a:r>
            <a:r>
              <a:rPr lang="my-MM" sz="1700" dirty="0">
                <a:latin typeface="Pyidaungsu" panose="020B0502040204020203" pitchFamily="34" charset="0"/>
                <a:cs typeface="Pyidaungsu" panose="020B0502040204020203" pitchFamily="34" charset="0"/>
              </a:rPr>
              <a:t>၅။ ဆရာသည် နောက်ခံအခြေအနေအကြောင်းအရာအလိုက် ဆီလျော်သည့် ဘဝတွက်တာ ကျွမ်းကျင် စရာများ၊ လူမှုရေးနှင့်စိတ်ခံစားမှုဆိုင်ရာ ပြည့်စုံကောင်းမွန်မှု၊ မတူညီသော စွမ်းရည်များကို တန်ဖိုးထား လေးစားမှု၊ ကျန်းမာရေးအသိပညာ၊ မိုင်းအန္တရာယ်သိရှိမှု၊ လိင်ပိုင်းဆိုင်ရာ၊ ကျား၊ မရေးရာကို အခြေခံသော အကြမ်းဖက်မှုနှင့် အမြတ်ထုတ်မှု စသည်တို့မှ မိမိကိုယ်ကို ကာကွယ် စောင့်ရှောက်တတ်မှု ကိုနားလည် သဘောပေါက်ကြောင်း ပြသ၍ တိုးမြှင့်လုပ်ဆောင်နိုင်စွမ်းရှိကြောင်းပြသည်။</a:t>
            </a:r>
          </a:p>
          <a:p>
            <a:pPr marL="285750" lvl="0" indent="-285750">
              <a:buFont typeface="Arial" panose="020B0604020202020204" pitchFamily="34" charset="0"/>
              <a:buChar char="•"/>
            </a:pPr>
            <a:endParaRPr lang="my-MM" sz="1700" dirty="0">
              <a:effectLst/>
              <a:latin typeface="Pyidaungsu" panose="020B0502040204020203" pitchFamily="34" charset="0"/>
              <a:ea typeface="Calibri" panose="020F0502020204030204" pitchFamily="34" charset="0"/>
              <a:cs typeface="Pyidaungsu" panose="020B0502040204020203" pitchFamily="34" charset="0"/>
            </a:endParaRPr>
          </a:p>
          <a:p>
            <a:pPr marL="285750" indent="-285750">
              <a:buFont typeface="Arial" panose="020B0604020202020204" pitchFamily="34" charset="0"/>
              <a:buChar char="•"/>
            </a:pPr>
            <a:r>
              <a:rPr lang="en-US"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၅။ ဆရာသည် သင်ကြား၊ သင်ယူမှုတွင် ကျားမရေးရာ တန်းတူညီမျှမှု၊ မသန်စွမ်းမှုနှင့် လူမှုရေးဆိုင်ရာ အကျုံးဝင်မှုများရှိစေသည့် နည်းလမ်းများကို သိရှိနားလည်ကြောင်း ပြသည်။</a:t>
            </a:r>
            <a:endParaRPr lang="en-US" sz="1700" b="0" i="0" dirty="0">
              <a:solidFill>
                <a:srgbClr val="374151"/>
              </a:solidFill>
              <a:effectLst/>
              <a:latin typeface="Pyidaungsu" panose="020B0502040204020203" pitchFamily="34" charset="0"/>
              <a:cs typeface="Pyidaungsu" panose="020B0502040204020203" pitchFamily="34" charset="0"/>
            </a:endParaRPr>
          </a:p>
          <a:p>
            <a:pPr marR="0" lvl="0" algn="l" rtl="0">
              <a:lnSpc>
                <a:spcPct val="100000"/>
              </a:lnSpc>
              <a:spcBef>
                <a:spcPts val="0"/>
              </a:spcBef>
              <a:spcAft>
                <a:spcPts val="0"/>
              </a:spcAft>
              <a:buClr>
                <a:srgbClr val="000000"/>
              </a:buClr>
              <a:buSzPts val="2400"/>
            </a:pPr>
            <a:endParaRPr lang="en-US" sz="1700" b="0" i="0" u="none" strike="noStrike" cap="none" dirty="0">
              <a:solidFill>
                <a:srgbClr val="000000"/>
              </a:solidFill>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r>
              <a:rPr lang="my-MM" sz="2200" b="1" dirty="0">
                <a:latin typeface="Pyidaungsu" panose="020B0502040204020203" pitchFamily="34" charset="0"/>
                <a:cs typeface="Pyidaungsu" panose="020B0502040204020203" pitchFamily="34" charset="0"/>
              </a:rPr>
              <a:t>နမူနာဖြစ်ရပ် ၂ -</a:t>
            </a:r>
            <a:r>
              <a:rPr lang="en-US" sz="2200" b="1" dirty="0">
                <a:latin typeface="Pyidaungsu" panose="020B0502040204020203" pitchFamily="34" charset="0"/>
                <a:cs typeface="Pyidaungsu" panose="020B0502040204020203" pitchFamily="34" charset="0"/>
              </a:rPr>
              <a:t>“</a:t>
            </a:r>
            <a:r>
              <a:rPr lang="my-MM" sz="2200" b="1" dirty="0">
                <a:latin typeface="Pyidaungsu" panose="020B0502040204020203" pitchFamily="34" charset="0"/>
                <a:cs typeface="Pyidaungsu" panose="020B0502040204020203" pitchFamily="34" charset="0"/>
              </a:rPr>
              <a:t>လေးစားမှုကတိ (</a:t>
            </a:r>
            <a:r>
              <a:rPr lang="en-US" sz="2200" b="1" dirty="0">
                <a:latin typeface="Pyidaungsu" panose="020B0502040204020203" pitchFamily="34" charset="0"/>
                <a:cs typeface="Pyidaungsu" panose="020B0502040204020203" pitchFamily="34" charset="0"/>
              </a:rPr>
              <a:t>Respect Pledge</a:t>
            </a:r>
            <a:r>
              <a:rPr lang="my-MM" sz="2200" b="1" dirty="0">
                <a:latin typeface="Pyidaungsu" panose="020B0502040204020203" pitchFamily="34" charset="0"/>
                <a:cs typeface="Pyidaungsu" panose="020B0502040204020203" pitchFamily="34" charset="0"/>
              </a:rPr>
              <a:t>)</a:t>
            </a:r>
            <a:r>
              <a:rPr lang="en-US" sz="2200" b="1" dirty="0">
                <a:latin typeface="Pyidaungsu" panose="020B0502040204020203" pitchFamily="34" charset="0"/>
                <a:cs typeface="Pyidaungsu" panose="020B0502040204020203" pitchFamily="34" charset="0"/>
              </a:rPr>
              <a:t>”</a:t>
            </a:r>
            <a:r>
              <a:rPr lang="my-MM" sz="2200" b="1" dirty="0">
                <a:latin typeface="Pyidaungsu" panose="020B0502040204020203" pitchFamily="34" charset="0"/>
                <a:cs typeface="Pyidaungsu" panose="020B0502040204020203" pitchFamily="34" charset="0"/>
              </a:rPr>
              <a:t>မှတစ်ဆင့် ဂျန်ဒါ (ကျား-မရေးရာ)ပိုင်း ဘက်လိုက်မှုကို တိုက်ဖျက်ချေမှုန်းခြင်း (အဆက်)</a:t>
            </a:r>
            <a:endParaRPr sz="2200" b="1" dirty="0"/>
          </a:p>
        </p:txBody>
      </p:sp>
    </p:spTree>
    <p:extLst>
      <p:ext uri="{BB962C8B-B14F-4D97-AF65-F5344CB8AC3E}">
        <p14:creationId xmlns:p14="http://schemas.microsoft.com/office/powerpoint/2010/main" val="1303943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227" name="Google Shape;227;p11"/>
          <p:cNvSpPr txBox="1"/>
          <p:nvPr/>
        </p:nvSpPr>
        <p:spPr>
          <a:xfrm>
            <a:off x="588939" y="1002327"/>
            <a:ext cx="11011988" cy="5321200"/>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000000"/>
              </a:buClr>
              <a:buSzPts val="2400"/>
            </a:pPr>
            <a:r>
              <a:rPr lang="my-MM" b="1" i="0" dirty="0">
                <a:effectLst/>
                <a:latin typeface="Pyidaungsu" panose="020B0502040204020203" pitchFamily="34" charset="0"/>
                <a:cs typeface="Pyidaungsu" panose="020B0502040204020203" pitchFamily="34" charset="0"/>
              </a:rPr>
              <a:t>လုပ်ငန်း -</a:t>
            </a:r>
            <a:r>
              <a:rPr lang="en-US" b="0" i="0" dirty="0">
                <a:solidFill>
                  <a:srgbClr val="374151"/>
                </a:solidFill>
                <a:effectLst/>
                <a:latin typeface="Pyidaungsu" panose="020B0502040204020203" pitchFamily="34" charset="0"/>
                <a:cs typeface="Pyidaungsu" panose="020B0502040204020203" pitchFamily="34" charset="0"/>
              </a:rPr>
              <a:t> </a:t>
            </a:r>
          </a:p>
          <a:p>
            <a:pPr marL="342900" indent="-342900" algn="l">
              <a:buFont typeface="Arial" panose="020B0604020202020204" pitchFamily="34" charset="0"/>
              <a:buChar char="•"/>
            </a:pPr>
            <a:r>
              <a:rPr lang="my-MM" b="0" i="0" dirty="0">
                <a:solidFill>
                  <a:schemeClr val="tx2">
                    <a:lumMod val="75000"/>
                  </a:schemeClr>
                </a:solidFill>
                <a:effectLst/>
                <a:latin typeface="Pyidaungsu" panose="020B0502040204020203" pitchFamily="34" charset="0"/>
                <a:cs typeface="Pyidaungsu" panose="020B0502040204020203" pitchFamily="34" charset="0"/>
              </a:rPr>
              <a:t>ဂျန်ဒါ (ကျား-မရေးရာ)တစ်ဖက်သတ် အယူအစွဲများ သို့မဟုတ် ကိုယ်စားပြုပုံဖော်မှု အလွဲများဆိုင်ရာ ဥပမာများပါဝင်သည့် မီဒီယာပေါ်မှ ဗွီဒီယိုအတိုများ၊ သတင်းရုပ်ပုံများ သို့မဟုတ် သီချင်းများနှင့် သီချင်းစာသားများကို အတွဲလိုက် ပြသပါ။</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b="0" i="0" dirty="0">
                <a:solidFill>
                  <a:schemeClr val="tx2">
                    <a:lumMod val="75000"/>
                  </a:schemeClr>
                </a:solidFill>
                <a:effectLst/>
                <a:latin typeface="Pyidaungsu" panose="020B0502040204020203" pitchFamily="34" charset="0"/>
                <a:cs typeface="Pyidaungsu" panose="020B0502040204020203" pitchFamily="34" charset="0"/>
              </a:rPr>
              <a:t>ဗွီဒီယိုအတိုများသည် အသက်အရွယ်နှင့် သင့်လျော်ပြီး အကြောင်းအရာမျိုးစုံကို လွှမ်းခြုံကြောင်း သေချာပါစေ (</a:t>
            </a:r>
            <a:r>
              <a:rPr lang="my-MM" dirty="0">
                <a:solidFill>
                  <a:schemeClr val="tx2">
                    <a:lumMod val="75000"/>
                  </a:schemeClr>
                </a:solidFill>
                <a:latin typeface="Pyidaungsu" panose="020B0502040204020203" pitchFamily="34" charset="0"/>
                <a:cs typeface="Pyidaungsu" panose="020B0502040204020203" pitchFamily="34" charset="0"/>
              </a:rPr>
              <a:t>ဥပမာ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b="0" i="0" dirty="0">
                <a:solidFill>
                  <a:schemeClr val="tx2">
                    <a:lumMod val="75000"/>
                  </a:schemeClr>
                </a:solidFill>
                <a:effectLst/>
                <a:latin typeface="Pyidaungsu" panose="020B0502040204020203" pitchFamily="34" charset="0"/>
                <a:cs typeface="Pyidaungsu" panose="020B0502040204020203" pitchFamily="34" charset="0"/>
              </a:rPr>
              <a:t>စီးပွားရေးကြော်ငြာများ၊</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b="0" i="0" dirty="0">
                <a:solidFill>
                  <a:schemeClr val="tx2">
                    <a:lumMod val="75000"/>
                  </a:schemeClr>
                </a:solidFill>
                <a:effectLst/>
                <a:latin typeface="Pyidaungsu" panose="020B0502040204020203" pitchFamily="34" charset="0"/>
                <a:cs typeface="Pyidaungsu" panose="020B0502040204020203" pitchFamily="34" charset="0"/>
              </a:rPr>
              <a:t>ရုပ်မြင်သံကြား အစီအစဉ်များ သို့မဟုတ် ရုပ်ရှင်ဇာတ်ဝင်ခန်းများ</a:t>
            </a:r>
            <a:r>
              <a:rPr lang="en-US" b="0" i="0" dirty="0">
                <a:solidFill>
                  <a:schemeClr val="tx2">
                    <a:lumMod val="75000"/>
                  </a:schemeClr>
                </a:solidFill>
                <a:effectLst/>
                <a:latin typeface="Pyidaungsu" panose="020B0502040204020203" pitchFamily="34" charset="0"/>
                <a:cs typeface="Pyidaungsu" panose="020B0502040204020203" pitchFamily="34" charset="0"/>
              </a:rPr>
              <a:t>)</a:t>
            </a:r>
            <a:r>
              <a:rPr lang="my-MM" b="0" i="0" dirty="0">
                <a:solidFill>
                  <a:schemeClr val="tx2">
                    <a:lumMod val="75000"/>
                  </a:schemeClr>
                </a:solidFill>
                <a:effectLst/>
                <a:latin typeface="Pyidaungsu" panose="020B0502040204020203" pitchFamily="34" charset="0"/>
                <a:cs typeface="Pyidaungsu" panose="020B0502040204020203" pitchFamily="34" charset="0"/>
              </a:rPr>
              <a:t>။</a:t>
            </a:r>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dirty="0">
                <a:solidFill>
                  <a:schemeClr val="tx2">
                    <a:lumMod val="75000"/>
                  </a:schemeClr>
                </a:solidFill>
                <a:latin typeface="Pyidaungsu" panose="020B0502040204020203" pitchFamily="34" charset="0"/>
                <a:cs typeface="Pyidaungsu" panose="020B0502040204020203" pitchFamily="34" charset="0"/>
              </a:rPr>
              <a:t>ကျောင်းသားများအား ဗ</a:t>
            </a:r>
            <a:r>
              <a:rPr lang="my-MM" b="0" i="0" dirty="0">
                <a:solidFill>
                  <a:schemeClr val="tx2">
                    <a:lumMod val="75000"/>
                  </a:schemeClr>
                </a:solidFill>
                <a:effectLst/>
                <a:latin typeface="Pyidaungsu" panose="020B0502040204020203" pitchFamily="34" charset="0"/>
                <a:cs typeface="Pyidaungsu" panose="020B0502040204020203" pitchFamily="34" charset="0"/>
              </a:rPr>
              <a:t>ွီဒီယိုတစ်ခုပြီးတိုင်း အမျိုးသမီးများကို ပုံဖော်သွားပုံအပေါ် ၄င်းတို့၏ ကနဦးထင်မြင်ချက်များနှင့် ခံစားချက်များကို ရေးမှတ်ခိုင်းပါ။</a:t>
            </a:r>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marL="342900" indent="-342900" algn="l">
              <a:buFont typeface="Arial" panose="020B0604020202020204" pitchFamily="34" charset="0"/>
              <a:buChar char="•"/>
            </a:pPr>
            <a:r>
              <a:rPr lang="my-MM" b="0" i="0" dirty="0">
                <a:solidFill>
                  <a:schemeClr val="tx2">
                    <a:lumMod val="75000"/>
                  </a:schemeClr>
                </a:solidFill>
                <a:effectLst/>
                <a:latin typeface="Pyidaungsu" panose="020B0502040204020203" pitchFamily="34" charset="0"/>
                <a:cs typeface="Pyidaungsu" panose="020B0502040204020203" pitchFamily="34" charset="0"/>
              </a:rPr>
              <a:t>သင်ပုန်း သို့မဟုတ် ကားချပ်ကြီးပေါ်တွင် ၄င်းတို့သတ်မှတ်ဖော်ထုတ်ထားသည့် တစ်ဖက်သတ်အယူအစွဲများနှင့် ကိုယ်စားပြုပုံဖော်မှု အလွဲများကို စာရင်းပြုစုပါ။</a:t>
            </a:r>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marL="342900" indent="-342900">
              <a:buFont typeface="Arial" panose="020B0604020202020204" pitchFamily="34" charset="0"/>
              <a:buChar char="•"/>
            </a:pPr>
            <a:r>
              <a:rPr lang="my-MM" dirty="0">
                <a:solidFill>
                  <a:schemeClr val="tx2">
                    <a:lumMod val="75000"/>
                  </a:schemeClr>
                </a:solidFill>
                <a:latin typeface="Pyidaungsu" panose="020B0502040204020203" pitchFamily="34" charset="0"/>
                <a:cs typeface="Pyidaungsu" panose="020B0502040204020203" pitchFamily="34" charset="0"/>
              </a:rPr>
              <a:t>အတန်းတွင်း ပြန်လည်သုံးသပ်မှုတစ်ခု ပြုလုပ်ခြင်းဖြင့် လုပ်ငန်းကို အဆုံးသတ်ပါ။ ကျောင်းသားများအား ၄င်းတို့ သင်ယူခဲ့ရသည်များနှင့် ၄င်းတို့၏ နေ့စဉ်ဘဝတွင် မီဒီယာ ကိုယ်စားပြုပုံဖော်မှု အလွဲများကို ဆန်းစစ်ဝေဖန်မှုရှိစွာ ခွဲခြမ်းစိတ်ဖြာရာတွင်</a:t>
            </a:r>
            <a:r>
              <a:rPr lang="en-US" b="0" i="0" dirty="0">
                <a:solidFill>
                  <a:schemeClr val="tx2">
                    <a:lumMod val="75000"/>
                  </a:schemeClr>
                </a:solidFill>
                <a:effectLst/>
                <a:latin typeface="Pyidaungsu" panose="020B0502040204020203" pitchFamily="34" charset="0"/>
                <a:cs typeface="Pyidaungsu" panose="020B0502040204020203" pitchFamily="34" charset="0"/>
              </a:rPr>
              <a:t> </a:t>
            </a:r>
            <a:r>
              <a:rPr lang="my-MM" dirty="0">
                <a:solidFill>
                  <a:schemeClr val="tx2">
                    <a:lumMod val="75000"/>
                  </a:schemeClr>
                </a:solidFill>
                <a:latin typeface="Pyidaungsu" panose="020B0502040204020203" pitchFamily="34" charset="0"/>
                <a:cs typeface="Pyidaungsu" panose="020B0502040204020203" pitchFamily="34" charset="0"/>
              </a:rPr>
              <a:t>ထိုအသိပညာကို မည်ကဲ့သို့ အသုံးချမည်ကို မျှဝေခိုင်းပါ။</a:t>
            </a:r>
          </a:p>
          <a:p>
            <a:endParaRPr lang="en-US" b="0" i="0" dirty="0">
              <a:solidFill>
                <a:schemeClr val="tx2">
                  <a:lumMod val="75000"/>
                </a:schemeClr>
              </a:solidFill>
              <a:effectLst/>
              <a:latin typeface="Pyidaungsu" panose="020B0502040204020203" pitchFamily="34" charset="0"/>
              <a:cs typeface="Pyidaungsu" panose="020B0502040204020203" pitchFamily="34" charset="0"/>
            </a:endParaRPr>
          </a:p>
          <a:p>
            <a:pPr algn="l"/>
            <a:r>
              <a:rPr lang="my-MM" b="1" i="0" dirty="0">
                <a:solidFill>
                  <a:schemeClr val="tx2">
                    <a:lumMod val="75000"/>
                  </a:schemeClr>
                </a:solidFill>
                <a:effectLst/>
                <a:latin typeface="Pyidaungsu" panose="020B0502040204020203" pitchFamily="34" charset="0"/>
                <a:cs typeface="Pyidaungsu" panose="020B0502040204020203" pitchFamily="34" charset="0"/>
              </a:rPr>
              <a:t>နောက်ဆုံးရလဒ် -</a:t>
            </a:r>
            <a:r>
              <a:rPr lang="en-US" b="0" i="0" dirty="0">
                <a:solidFill>
                  <a:schemeClr val="tx2">
                    <a:lumMod val="75000"/>
                  </a:schemeClr>
                </a:solidFill>
                <a:effectLst/>
                <a:latin typeface="Pyidaungsu" panose="020B0502040204020203" pitchFamily="34" charset="0"/>
                <a:cs typeface="Pyidaungsu" panose="020B0502040204020203" pitchFamily="34" charset="0"/>
              </a:rPr>
              <a:t> </a:t>
            </a:r>
          </a:p>
          <a:p>
            <a:r>
              <a:rPr lang="my-MM" b="0" i="0" dirty="0">
                <a:solidFill>
                  <a:schemeClr val="tx2">
                    <a:lumMod val="75000"/>
                  </a:schemeClr>
                </a:solidFill>
                <a:effectLst/>
                <a:latin typeface="Pyidaungsu" panose="020B0502040204020203" pitchFamily="34" charset="0"/>
                <a:cs typeface="Pyidaungsu" panose="020B0502040204020203" pitchFamily="34" charset="0"/>
              </a:rPr>
              <a:t>ဤစာသင်ခန်းလုပ်ငန်းသည် ကျောင်းသားများအား </a:t>
            </a:r>
            <a:r>
              <a:rPr lang="my-MM" dirty="0">
                <a:solidFill>
                  <a:schemeClr val="tx2">
                    <a:lumMod val="75000"/>
                  </a:schemeClr>
                </a:solidFill>
                <a:latin typeface="Pyidaungsu" panose="020B0502040204020203" pitchFamily="34" charset="0"/>
                <a:cs typeface="Pyidaungsu" panose="020B0502040204020203" pitchFamily="34" charset="0"/>
              </a:rPr>
              <a:t>အမျိုးသမီးများ</a:t>
            </a:r>
            <a:r>
              <a:rPr lang="en-US" dirty="0">
                <a:solidFill>
                  <a:schemeClr val="tx2">
                    <a:lumMod val="75000"/>
                  </a:schemeClr>
                </a:solidFill>
                <a:latin typeface="Pyidaungsu" panose="020B0502040204020203" pitchFamily="34" charset="0"/>
                <a:cs typeface="Pyidaungsu" panose="020B0502040204020203" pitchFamily="34" charset="0"/>
              </a:rPr>
              <a:t> (females and women) </a:t>
            </a:r>
            <a:r>
              <a:rPr lang="my-MM" dirty="0">
                <a:solidFill>
                  <a:schemeClr val="tx2">
                    <a:lumMod val="75000"/>
                  </a:schemeClr>
                </a:solidFill>
                <a:latin typeface="Pyidaungsu" panose="020B0502040204020203" pitchFamily="34" charset="0"/>
                <a:cs typeface="Pyidaungsu" panose="020B0502040204020203" pitchFamily="34" charset="0"/>
              </a:rPr>
              <a:t>နှင့်စပ်လျဉ်းသည့် မီဒီယာပေါ် ကိုယ်စားပြုပုံဖော်မှု အလွဲများကို တက်ကြွစွာ သတ်မှတ်ဖော်ထုတ်ခြင်းနှင့် ဆန်းစစ်ဝေဖန်မှုရှိစွာ ခွဲခြမ်းစိတ်ဖြာခြင်းတွင် ပါဝင်ဆောင်ရွက်စေမည်။ ၄င်းသည် အတွေးနယ်ချဲ့သည့် ဆွေးနွေးပွဲများ၊ ပြန်လည်သုံးသပ်ခြင်းကို အားပေးပြီး ကျောင်းသားများကို ပိုမို မြော်မြင်တတ်သည့် မီဒီယာသုံးစွဲသူများဖြစ်လာရန် ကူညီပေးသည်။ </a:t>
            </a:r>
            <a:endParaRPr lang="en-US" sz="1100" b="0" i="0" u="none" strike="noStrike" cap="none" dirty="0">
              <a:solidFill>
                <a:schemeClr val="tx2">
                  <a:lumMod val="75000"/>
                </a:schemeClr>
              </a:solidFill>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Autofit/>
          </a:bodyPr>
          <a:lstStyle/>
          <a:p>
            <a:pPr lvl="0"/>
            <a:r>
              <a:rPr lang="my-MM" sz="2200" b="1" dirty="0">
                <a:latin typeface="Pyidaungsu" panose="020B0502040204020203" pitchFamily="34" charset="0"/>
                <a:cs typeface="Pyidaungsu" panose="020B0502040204020203" pitchFamily="34" charset="0"/>
              </a:rPr>
              <a:t>နမူနာဖြစ်ရပ် ၃ - မီဒီယာပေါ်မှ ဂျန်ဒါ (ကျား-မရေးရာ) တစ်ဖက်သတ်အယူအစွဲများကို စိစစ် အကဲဖြတ်ခြင်း  (အဆက်)</a:t>
            </a:r>
            <a:endParaRPr sz="2200" b="1" dirty="0"/>
          </a:p>
        </p:txBody>
      </p:sp>
    </p:spTree>
    <p:extLst>
      <p:ext uri="{BB962C8B-B14F-4D97-AF65-F5344CB8AC3E}">
        <p14:creationId xmlns:p14="http://schemas.microsoft.com/office/powerpoint/2010/main" val="1630417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body" idx="2"/>
          </p:nvPr>
        </p:nvSpPr>
        <p:spPr>
          <a:xfrm>
            <a:off x="4381995" y="6488753"/>
            <a:ext cx="3437906" cy="223515"/>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lt1"/>
              </a:buClr>
              <a:buSzPct val="100000"/>
              <a:buNone/>
            </a:pPr>
            <a:r>
              <a:rPr lang="my-MM" sz="900" dirty="0">
                <a:solidFill>
                  <a:schemeClr val="lt1"/>
                </a:solidFill>
              </a:rPr>
              <a:t>နယ်လှည့်ဆရာ/ဆရာမများအတွက် မီဒီယာနှင့် သတင်းအချက်အလက်ဆိုင်ရာ သိနားလည်မှု</a:t>
            </a:r>
            <a:r>
              <a:rPr lang="en-PH" sz="900" dirty="0">
                <a:solidFill>
                  <a:schemeClr val="lt1"/>
                </a:solidFill>
              </a:rPr>
              <a:t> (MIL)</a:t>
            </a:r>
            <a:r>
              <a:rPr lang="my-MM" sz="900" dirty="0">
                <a:solidFill>
                  <a:schemeClr val="lt1"/>
                </a:solidFill>
              </a:rPr>
              <a:t> မိတ်ဆက်</a:t>
            </a:r>
            <a:endParaRPr dirty="0"/>
          </a:p>
        </p:txBody>
      </p:sp>
      <p:sp>
        <p:nvSpPr>
          <p:cNvPr id="227" name="Google Shape;227;p11"/>
          <p:cNvSpPr txBox="1"/>
          <p:nvPr/>
        </p:nvSpPr>
        <p:spPr>
          <a:xfrm>
            <a:off x="510879" y="903536"/>
            <a:ext cx="11011988" cy="5445749"/>
          </a:xfrm>
          <a:prstGeom prst="rect">
            <a:avLst/>
          </a:prstGeom>
          <a:noFill/>
          <a:ln>
            <a:noFill/>
          </a:ln>
        </p:spPr>
        <p:txBody>
          <a:bodyPr spcFirstLastPara="1" wrap="square" lIns="0" tIns="0" rIns="0" bIns="0" anchor="t" anchorCtr="0">
            <a:noAutofit/>
          </a:bodyPr>
          <a:lstStyle/>
          <a:p>
            <a:r>
              <a:rPr lang="my-MM" sz="1700" b="1" dirty="0">
                <a:solidFill>
                  <a:srgbClr val="374151"/>
                </a:solidFill>
                <a:latin typeface="Pyidaungsu" panose="020B0502040204020203" pitchFamily="34" charset="0"/>
                <a:cs typeface="Pyidaungsu" panose="020B0502040204020203" pitchFamily="34" charset="0"/>
              </a:rPr>
              <a:t>ထိရောက်စွာ အကောင်အထည်ဖော်ဆောင်ရွက်ခဲ့ပါက</a:t>
            </a:r>
            <a:r>
              <a:rPr lang="en-US" sz="1700" b="1" dirty="0">
                <a:solidFill>
                  <a:srgbClr val="374151"/>
                </a:solidFill>
                <a:latin typeface="Pyidaungsu" panose="020B0502040204020203" pitchFamily="34" charset="0"/>
                <a:cs typeface="Pyidaungsu" panose="020B0502040204020203" pitchFamily="34" charset="0"/>
              </a:rPr>
              <a:t> </a:t>
            </a:r>
            <a:r>
              <a:rPr lang="my-MM" sz="1700" b="1" dirty="0">
                <a:solidFill>
                  <a:srgbClr val="374151"/>
                </a:solidFill>
                <a:latin typeface="Pyidaungsu" panose="020B0502040204020203" pitchFamily="34" charset="0"/>
                <a:cs typeface="Pyidaungsu" panose="020B0502040204020203" pitchFamily="34" charset="0"/>
              </a:rPr>
              <a:t>ဤလုပ်ငန်းသည် အောက်ပါ </a:t>
            </a:r>
            <a:r>
              <a:rPr lang="en-US" sz="1700" b="1" dirty="0">
                <a:solidFill>
                  <a:srgbClr val="374151"/>
                </a:solidFill>
                <a:latin typeface="Pyidaungsu" panose="020B0502040204020203" pitchFamily="34" charset="0"/>
                <a:cs typeface="Pyidaungsu" panose="020B0502040204020203" pitchFamily="34" charset="0"/>
              </a:rPr>
              <a:t>CSE </a:t>
            </a:r>
            <a:r>
              <a:rPr lang="my-MM" sz="1700" b="1" dirty="0">
                <a:solidFill>
                  <a:srgbClr val="374151"/>
                </a:solidFill>
                <a:latin typeface="Pyidaungsu" panose="020B0502040204020203" pitchFamily="34" charset="0"/>
                <a:cs typeface="Pyidaungsu" panose="020B0502040204020203" pitchFamily="34" charset="0"/>
              </a:rPr>
              <a:t>တတ်ကျွမ်းမှုများကို လွှမ်းခြုံခဲ့မည်ဖြစ်သည် -</a:t>
            </a:r>
          </a:p>
          <a:p>
            <a:endParaRPr lang="my-MM" sz="1700" dirty="0">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r>
              <a:rPr lang="en-US"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၁။ ကျား၊ မ ရေးရာ၊ လူမျိုး၊ ဘာသာစကားနှင့် အသက်အရွယ် ကွဲပြားမှုပေါ်မူတည်၍ ပဋိပက္ခနှင့် အကျပ်အတည်းအခြေအနေများအကြားတွင် ကျောင်းသားများ ရင်ဆိုင်ကြုံတွေ့ရနိုင်သည့် ဘေးအန္တရာယ်အမျိုးမျိုးကို ခွဲခြားနိုင်သည်</a:t>
            </a:r>
            <a:endParaRPr lang="my-MM" sz="1700" dirty="0">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endParaRPr lang="my-MM" sz="1700" dirty="0">
              <a:latin typeface="Pyidaungsu" panose="020B0502040204020203" pitchFamily="34" charset="0"/>
              <a:ea typeface="Arial Unicode MS"/>
              <a:cs typeface="Pyidaungsu" panose="020B0502040204020203" pitchFamily="34" charset="0"/>
            </a:endParaRP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a:t>
            </a:r>
            <a:r>
              <a:rPr lang="my-MM" sz="1700" dirty="0">
                <a:latin typeface="Pyidaungsu" panose="020B0502040204020203" pitchFamily="34" charset="0"/>
                <a:cs typeface="Pyidaungsu" panose="020B0502040204020203" pitchFamily="34" charset="0"/>
              </a:rPr>
              <a:t> ၄.၂။ ဆရာသည် လိင်ပိုင်းဆိုင်ရာနှင့် ကျားမရေးရာ အခြေပြု အကြမ်းဖက်ခြင်းအပါအဝင် အလွဲသုံးစားပြုခြင်း၊ ခွဲခြားဆက်ဆံခြင်း၊ အမြတ်ထုတ်</a:t>
            </a:r>
            <a:r>
              <a:rPr lang="en-US" sz="1700" dirty="0">
                <a:latin typeface="Pyidaungsu" panose="020B0502040204020203" pitchFamily="34" charset="0"/>
                <a:cs typeface="Pyidaungsu" panose="020B0502040204020203" pitchFamily="34" charset="0"/>
              </a:rPr>
              <a:t>/</a:t>
            </a:r>
            <a:r>
              <a:rPr lang="my-MM" sz="1700" dirty="0">
                <a:latin typeface="Pyidaungsu" panose="020B0502040204020203" pitchFamily="34" charset="0"/>
                <a:cs typeface="Pyidaungsu" panose="020B0502040204020203" pitchFamily="34" charset="0"/>
              </a:rPr>
              <a:t>အသုံးချခြင်း၊နှင့် အကြမ်းဖက်ခြင်းတို့ ကင်းစင်သည့် စာသင်ခန်းနှင့် ကျောင်းပတ်ဝန်းကျင်ဖြစ်လာစေရန် တိုးမြှင့်ဆောင်ရွက်သည်။ </a:t>
            </a:r>
            <a:endParaRPr lang="en-US" sz="1700" dirty="0">
              <a:latin typeface="Pyidaungsu" panose="020B0502040204020203" pitchFamily="34" charset="0"/>
              <a:cs typeface="Pyidaungsu" panose="020B0502040204020203" pitchFamily="34" charset="0"/>
            </a:endParaRPr>
          </a:p>
          <a:p>
            <a:pPr lvl="0"/>
            <a:r>
              <a:rPr lang="en-GB" sz="1700" dirty="0">
                <a:solidFill>
                  <a:srgbClr val="000000"/>
                </a:solidFill>
                <a:latin typeface="Pyidaungsu" panose="020B0502040204020203" pitchFamily="34" charset="0"/>
                <a:ea typeface="Arial Unicode MS"/>
                <a:cs typeface="Pyidaungsu" panose="020B0502040204020203" pitchFamily="34" charset="0"/>
              </a:rPr>
              <a:t>.</a:t>
            </a:r>
          </a:p>
          <a:p>
            <a:pPr marL="28575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၄.၄။ ဆရာသည် ကျောင်းသားများ အကြား ကောင်းမွန်သောအပြန်အလှန် ဆက်ဆံမှု၊ ပူးပေါင်းဆောင်ရွက်မှု နှင့် မတူကွဲပြားမှုများကို လက်ခံမှုများ ရှိလာစေရန် လေ့ကျင့်ပျိုးထောင်ပေးသည့်အပြင် ဆက်လက်ကျင့်သုံး လုပ်ဆောင်ရန်လည်း ပံ့ပိုးကူညီပေးသည်။</a:t>
            </a:r>
            <a:endParaRPr lang="en-US" sz="1700" dirty="0">
              <a:latin typeface="Pyidaungsu" panose="020B0502040204020203" pitchFamily="34" charset="0"/>
              <a:cs typeface="Pyidaungsu" panose="020B0502040204020203" pitchFamily="34" charset="0"/>
            </a:endParaRPr>
          </a:p>
          <a:p>
            <a:pPr marL="285750" lvl="0" indent="-285750">
              <a:buFont typeface="Arial" panose="020B0604020202020204" pitchFamily="34" charset="0"/>
              <a:buChar char="•"/>
            </a:pPr>
            <a:endParaRPr lang="en-GB" sz="1700" dirty="0">
              <a:solidFill>
                <a:srgbClr val="000000"/>
              </a:solidFill>
              <a:latin typeface="Pyidaungsu" panose="020B0502040204020203" pitchFamily="34" charset="0"/>
              <a:ea typeface="Arial Unicode MS"/>
              <a:cs typeface="Pyidaungsu" panose="020B0502040204020203" pitchFamily="34" charset="0"/>
            </a:endParaRPr>
          </a:p>
          <a:p>
            <a:pPr marL="285750" lvl="0" indent="-285750">
              <a:buFont typeface="Arial" panose="020B0604020202020204" pitchFamily="34" charset="0"/>
              <a:buChar char="•"/>
            </a:pPr>
            <a:r>
              <a:rPr lang="en-GB"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၄</a:t>
            </a:r>
            <a:r>
              <a:rPr lang="ar-SA" sz="1700" dirty="0">
                <a:latin typeface="Pyidaungsu" panose="020B0502040204020203" pitchFamily="34" charset="0"/>
              </a:rPr>
              <a:t>.</a:t>
            </a:r>
            <a:r>
              <a:rPr lang="my-MM" sz="1700" dirty="0">
                <a:latin typeface="Pyidaungsu" panose="020B0502040204020203" pitchFamily="34" charset="0"/>
                <a:cs typeface="Pyidaungsu" panose="020B0502040204020203" pitchFamily="34" charset="0"/>
              </a:rPr>
              <a:t>၅။ ဆရာသည် နောက်ခံအခြေအနေအကြောင်းအရာအလိုက် ဆီလျော်သည့် ဘဝတွက်တာ ကျွမ်းကျင် စရာများ၊ လူမှုရေးနှင့်စိတ်ခံစားမှုဆိုင်ရာ ပြည့်စုံကောင်းမွန်မှု၊ မတူညီသော စွမ်းရည်များကို တန်ဖိုးထား လေးစားမှု၊ ကျန်းမာရေးအသိပညာ၊ မိုင်းအန္တရာယ်သိရှိမှု၊ လိင်ပိုင်းဆိုင်ရာ၊ ကျား၊ မရေးရာကို အခြေခံသော အကြမ်းဖက်မှုနှင့် အမြတ်ထုတ်မှု စသည်တို့မှ မိမိကိုယ်ကို ကာကွယ် စောင့်ရှောက်တတ်မှု ကိုနားလည် သဘောပေါက်ကြောင်း ပြသ၍ တိုးမြှင့်လုပ်ဆောင်နိုင်စွမ်းရှိကြောင်းပြသည်။</a:t>
            </a:r>
          </a:p>
          <a:p>
            <a:pPr marL="285750" lvl="0" indent="-285750">
              <a:buFont typeface="Arial" panose="020B0604020202020204" pitchFamily="34" charset="0"/>
              <a:buChar char="•"/>
            </a:pPr>
            <a:endParaRPr lang="my-MM" sz="1700" dirty="0">
              <a:latin typeface="Pyidaungsu" panose="020B0502040204020203" pitchFamily="34" charset="0"/>
              <a:ea typeface="Calibri" panose="020F0502020204030204" pitchFamily="34" charset="0"/>
              <a:cs typeface="Pyidaungsu" panose="020B0502040204020203" pitchFamily="34" charset="0"/>
            </a:endParaRPr>
          </a:p>
          <a:p>
            <a:pPr marL="285750" indent="-285750">
              <a:buFont typeface="Arial" panose="020B0604020202020204" pitchFamily="34" charset="0"/>
              <a:buChar char="•"/>
            </a:pPr>
            <a:r>
              <a:rPr lang="en-US" sz="1700" dirty="0">
                <a:latin typeface="Pyidaungsu" panose="020B0502040204020203" pitchFamily="34" charset="0"/>
                <a:cs typeface="Pyidaungsu" panose="020B0502040204020203" pitchFamily="34" charset="0"/>
              </a:rPr>
              <a:t>CSE </a:t>
            </a:r>
            <a:r>
              <a:rPr lang="my-MM" sz="1700" dirty="0">
                <a:latin typeface="Pyidaungsu" panose="020B0502040204020203" pitchFamily="34" charset="0"/>
                <a:cs typeface="Pyidaungsu" panose="020B0502040204020203" pitchFamily="34" charset="0"/>
              </a:rPr>
              <a:t>၅။ ဆရာသည် သင်ကြား၊ သင်ယူမှုတွင် ကျားမရေးရာ တန်းတူညီမျှမှု၊ မသန်စွမ်းမှုနှင့် လူမှုရေးဆိုင်ရာ အကျုံးဝင်မှုများရှိစေသည့် နည်းလမ်းများကို သိရှိနားလည်ကြောင်း ပြသည်။</a:t>
            </a:r>
            <a:endParaRPr lang="en-US" sz="1700" dirty="0">
              <a:solidFill>
                <a:srgbClr val="374151"/>
              </a:solidFill>
              <a:latin typeface="Pyidaungsu" panose="020B0502040204020203" pitchFamily="34" charset="0"/>
              <a:cs typeface="Pyidaungsu" panose="020B0502040204020203" pitchFamily="34" charset="0"/>
            </a:endParaRPr>
          </a:p>
          <a:p>
            <a:pPr lvl="0">
              <a:buClr>
                <a:srgbClr val="000000"/>
              </a:buClr>
              <a:buSzPts val="2400"/>
            </a:pPr>
            <a:endParaRPr lang="en-US" sz="1700" dirty="0">
              <a:solidFill>
                <a:srgbClr val="000000"/>
              </a:solidFill>
              <a:latin typeface="Pyidaungsu" panose="020B0502040204020203" pitchFamily="34" charset="0"/>
              <a:ea typeface="Arial"/>
              <a:cs typeface="Pyidaungsu" panose="020B0502040204020203" pitchFamily="34" charset="0"/>
              <a:sym typeface="Arial"/>
            </a:endParaRPr>
          </a:p>
        </p:txBody>
      </p:sp>
      <p:sp>
        <p:nvSpPr>
          <p:cNvPr id="229" name="Google Shape;229;p11"/>
          <p:cNvSpPr txBox="1">
            <a:spLocks noGrp="1"/>
          </p:cNvSpPr>
          <p:nvPr>
            <p:ph type="ctrTitle"/>
          </p:nvPr>
        </p:nvSpPr>
        <p:spPr>
          <a:xfrm>
            <a:off x="419836" y="145732"/>
            <a:ext cx="11350193" cy="455408"/>
          </a:xfrm>
          <a:prstGeom prst="rect">
            <a:avLst/>
          </a:prstGeom>
          <a:noFill/>
          <a:ln>
            <a:noFill/>
          </a:ln>
        </p:spPr>
        <p:txBody>
          <a:bodyPr spcFirstLastPara="1" wrap="square" lIns="0" tIns="0" rIns="0" bIns="0" anchor="ctr" anchorCtr="0">
            <a:noAutofit/>
          </a:bodyPr>
          <a:lstStyle/>
          <a:p>
            <a:r>
              <a:rPr lang="my-MM" sz="2200" b="1" dirty="0">
                <a:latin typeface="Pyidaungsu" panose="020B0502040204020203" pitchFamily="34" charset="0"/>
                <a:cs typeface="Pyidaungsu" panose="020B0502040204020203" pitchFamily="34" charset="0"/>
              </a:rPr>
              <a:t>နမူနာဖြစ်ရပ် ၃ - မီဒီယာပေါ်မှ ဂျန်ဒါ (ကျား-မရေးရာ) တစ်ဖက်သတ်အယူအစွဲများကို စိစစ် အကဲဖြတ်ခြင်း </a:t>
            </a:r>
            <a:endParaRPr sz="2200" b="1"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913073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4488"/>
            <a:ext cx="11350193" cy="455408"/>
          </a:xfrm>
        </p:spPr>
        <p:txBody>
          <a:bodyPr>
            <a:normAutofit/>
          </a:bodyPr>
          <a:lstStyle/>
          <a:p>
            <a:r>
              <a:rPr lang="my-MM" dirty="0">
                <a:latin typeface="Pyidaungsu" panose="020B0502040204020203" pitchFamily="34" charset="0"/>
                <a:cs typeface="Pyidaungsu" panose="020B0502040204020203" pitchFamily="34" charset="0"/>
              </a:rPr>
              <a:t>လုပ်ငန်း ၇</a:t>
            </a:r>
            <a:endParaRPr lang="en-US" dirty="0"/>
          </a:p>
        </p:txBody>
      </p:sp>
      <p:sp>
        <p:nvSpPr>
          <p:cNvPr id="6" name="Text Placeholder 5"/>
          <p:cNvSpPr>
            <a:spLocks noGrp="1"/>
          </p:cNvSpPr>
          <p:nvPr>
            <p:ph type="body" sz="quarter" idx="16"/>
          </p:nvPr>
        </p:nvSpPr>
        <p:spPr>
          <a:xfrm>
            <a:off x="277188" y="914828"/>
            <a:ext cx="11350193" cy="4862177"/>
          </a:xfrm>
        </p:spPr>
        <p:txBody>
          <a:bodyPr>
            <a:normAutofit/>
          </a:bodyPr>
          <a:lstStyle/>
          <a:p>
            <a:pPr algn="l"/>
            <a:r>
              <a:rPr lang="my-MM" b="1" i="0" dirty="0">
                <a:solidFill>
                  <a:srgbClr val="374151"/>
                </a:solidFill>
                <a:effectLst/>
                <a:latin typeface="Pyidaungsu" panose="020B0502040204020203" pitchFamily="34" charset="0"/>
                <a:cs typeface="Pyidaungsu" panose="020B0502040204020203" pitchFamily="34" charset="0"/>
              </a:rPr>
              <a:t>ကော်လံ အေမှလုပ်ငန်းကို ၄င်း၏ သက်ဆိုင်ရာ နောက်ဆုံးရလဒ်ဖြင့် တွဲဖက်ပါ။ </a:t>
            </a:r>
            <a:endParaRPr lang="en-US" b="1" i="0" dirty="0">
              <a:solidFill>
                <a:srgbClr val="374151"/>
              </a:solidFill>
              <a:effectLst/>
              <a:latin typeface="Pyidaungsu" panose="020B0502040204020203" pitchFamily="34" charset="0"/>
              <a:cs typeface="Pyidaungsu" panose="020B0502040204020203" pitchFamily="34" charset="0"/>
            </a:endParaRPr>
          </a:p>
        </p:txBody>
      </p:sp>
      <p:graphicFrame>
        <p:nvGraphicFramePr>
          <p:cNvPr id="2" name="Table 2">
            <a:extLst>
              <a:ext uri="{FF2B5EF4-FFF2-40B4-BE49-F238E27FC236}">
                <a16:creationId xmlns:a16="http://schemas.microsoft.com/office/drawing/2014/main" id="{D6691C17-7910-4A78-47D0-DD62395EF9A0}"/>
              </a:ext>
            </a:extLst>
          </p:cNvPr>
          <p:cNvGraphicFramePr>
            <a:graphicFrameLocks noGrp="1"/>
          </p:cNvGraphicFramePr>
          <p:nvPr/>
        </p:nvGraphicFramePr>
        <p:xfrm>
          <a:off x="420895" y="1671225"/>
          <a:ext cx="11350192" cy="4302760"/>
        </p:xfrm>
        <a:graphic>
          <a:graphicData uri="http://schemas.openxmlformats.org/drawingml/2006/table">
            <a:tbl>
              <a:tblPr firstRow="1" bandRow="1">
                <a:tableStyleId>{5C22544A-7EE6-4342-B048-85BDC9FD1C3A}</a:tableStyleId>
              </a:tblPr>
              <a:tblGrid>
                <a:gridCol w="3880649">
                  <a:extLst>
                    <a:ext uri="{9D8B030D-6E8A-4147-A177-3AD203B41FA5}">
                      <a16:colId xmlns:a16="http://schemas.microsoft.com/office/drawing/2014/main" val="708635901"/>
                    </a:ext>
                  </a:extLst>
                </a:gridCol>
                <a:gridCol w="7469543">
                  <a:extLst>
                    <a:ext uri="{9D8B030D-6E8A-4147-A177-3AD203B41FA5}">
                      <a16:colId xmlns:a16="http://schemas.microsoft.com/office/drawing/2014/main" val="3004403085"/>
                    </a:ext>
                  </a:extLst>
                </a:gridCol>
              </a:tblGrid>
              <a:tr h="370840">
                <a:tc>
                  <a:txBody>
                    <a:bodyPr/>
                    <a:lstStyle/>
                    <a:p>
                      <a:r>
                        <a:rPr lang="my-MM" dirty="0">
                          <a:solidFill>
                            <a:schemeClr val="bg1"/>
                          </a:solidFill>
                          <a:latin typeface="Pyidaungsu" panose="020B0502040204020203" pitchFamily="34" charset="0"/>
                          <a:cs typeface="Pyidaungsu" panose="020B0502040204020203" pitchFamily="34" charset="0"/>
                        </a:rPr>
                        <a:t>လုပ်ငန်း</a:t>
                      </a:r>
                      <a:endParaRPr lang="en-US" dirty="0">
                        <a:solidFill>
                          <a:schemeClr val="bg1"/>
                        </a:solidFill>
                        <a:latin typeface="Pyidaungsu" panose="020B0502040204020203" pitchFamily="34" charset="0"/>
                        <a:cs typeface="Pyidaungsu" panose="020B0502040204020203" pitchFamily="34" charset="0"/>
                      </a:endParaRPr>
                    </a:p>
                  </a:txBody>
                  <a:tcPr/>
                </a:tc>
                <a:tc>
                  <a:txBody>
                    <a:bodyPr/>
                    <a:lstStyle/>
                    <a:p>
                      <a:r>
                        <a:rPr lang="my-MM" dirty="0">
                          <a:solidFill>
                            <a:schemeClr val="bg1"/>
                          </a:solidFill>
                          <a:latin typeface="Pyidaungsu" panose="020B0502040204020203" pitchFamily="34" charset="0"/>
                          <a:cs typeface="Pyidaungsu" panose="020B0502040204020203" pitchFamily="34" charset="0"/>
                        </a:rPr>
                        <a:t>နောက်ဆုံးရလဒ်</a:t>
                      </a:r>
                      <a:endParaRPr lang="en-US" dirty="0">
                        <a:solidFill>
                          <a:schemeClr val="bg1"/>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861700231"/>
                  </a:ext>
                </a:extLst>
              </a:tr>
              <a:tr h="370840">
                <a:tc>
                  <a:txBody>
                    <a:bodyPr/>
                    <a:lstStyle/>
                    <a:p>
                      <a:r>
                        <a:rPr lang="my-MM" sz="2000" b="0" dirty="0">
                          <a:solidFill>
                            <a:schemeClr val="tx2"/>
                          </a:solidFill>
                          <a:latin typeface="Pyidaungsu" panose="020B0502040204020203" pitchFamily="34" charset="0"/>
                          <a:cs typeface="Pyidaungsu" panose="020B0502040204020203" pitchFamily="34" charset="0"/>
                        </a:rPr>
                        <a:t>မီဒီယာပေါ်မှ ဂျန်ဒါ (ကျား-မရေးရာ) တစ်ဖက်သတ်အယူအစွဲများကို စိစစ် အကဲဖြတ်ခြင်း </a:t>
                      </a:r>
                      <a:endParaRPr lang="en-US" sz="2000" b="0" dirty="0">
                        <a:solidFill>
                          <a:schemeClr val="tx2"/>
                        </a:solidFill>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2000" b="0" i="0" dirty="0">
                          <a:solidFill>
                            <a:schemeClr val="tx2"/>
                          </a:solidFill>
                          <a:effectLst/>
                          <a:latin typeface="Pyidaungsu" panose="020B0502040204020203" pitchFamily="34" charset="0"/>
                          <a:cs typeface="Pyidaungsu" panose="020B0502040204020203" pitchFamily="34" charset="0"/>
                        </a:rPr>
                        <a:t>စာသင်ခန်းပတ်ဝန်းကျင်သည် အားလုံးအကျုံးဝင်မှုနှင့် လေးစားတတ်မှုတို့ ပိုမိုတိုးပွားလာပြီး၊ ကျောင်းသားများသည် လူတိုင်း၏ အမြင်များနှင့် နောက်ခံအခြေအနေများကို အသိအမှတ်ပြုခြင်းနှင့် လေးစားခြင်းမှာ အရေးပါကြောင်း သိရှိနားလည်လာသည်။</a:t>
                      </a:r>
                      <a:endParaRPr lang="en-US" sz="2000" dirty="0">
                        <a:solidFill>
                          <a:schemeClr val="tx2"/>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3455264131"/>
                  </a:ext>
                </a:extLst>
              </a:tr>
              <a:tr h="370840">
                <a:tc>
                  <a:txBody>
                    <a:bodyPr/>
                    <a:lstStyle/>
                    <a:p>
                      <a:r>
                        <a:rPr lang="en-US" sz="2000" b="0" i="0" dirty="0">
                          <a:solidFill>
                            <a:schemeClr val="tx2"/>
                          </a:solidFill>
                          <a:effectLst/>
                          <a:latin typeface="Pyidaungsu" panose="020B0502040204020203" pitchFamily="34" charset="0"/>
                          <a:cs typeface="Pyidaungsu" panose="020B0502040204020203" pitchFamily="34" charset="0"/>
                        </a:rPr>
                        <a:t>“</a:t>
                      </a:r>
                      <a:r>
                        <a:rPr lang="my-MM" sz="2000" b="0" i="0" dirty="0">
                          <a:solidFill>
                            <a:schemeClr val="tx2"/>
                          </a:solidFill>
                          <a:effectLst/>
                          <a:latin typeface="Pyidaungsu" panose="020B0502040204020203" pitchFamily="34" charset="0"/>
                          <a:cs typeface="Pyidaungsu" panose="020B0502040204020203" pitchFamily="34" charset="0"/>
                        </a:rPr>
                        <a:t>လေးစားမှုကတိ (</a:t>
                      </a:r>
                      <a:r>
                        <a:rPr lang="en-US" sz="2000" b="0" i="0" dirty="0">
                          <a:solidFill>
                            <a:schemeClr val="tx2"/>
                          </a:solidFill>
                          <a:effectLst/>
                          <a:latin typeface="Pyidaungsu" panose="020B0502040204020203" pitchFamily="34" charset="0"/>
                          <a:cs typeface="Pyidaungsu" panose="020B0502040204020203" pitchFamily="34" charset="0"/>
                        </a:rPr>
                        <a:t>Respect Pledge</a:t>
                      </a:r>
                      <a:r>
                        <a:rPr lang="my-MM" sz="2000" b="0" i="0" dirty="0">
                          <a:solidFill>
                            <a:schemeClr val="tx2"/>
                          </a:solidFill>
                          <a:effectLst/>
                          <a:latin typeface="Pyidaungsu" panose="020B0502040204020203" pitchFamily="34" charset="0"/>
                          <a:cs typeface="Pyidaungsu" panose="020B0502040204020203" pitchFamily="34" charset="0"/>
                        </a:rPr>
                        <a:t>)</a:t>
                      </a:r>
                      <a:r>
                        <a:rPr lang="en-US" sz="2000" b="0" i="0" dirty="0">
                          <a:solidFill>
                            <a:schemeClr val="tx2"/>
                          </a:solidFill>
                          <a:effectLst/>
                          <a:latin typeface="Pyidaungsu" panose="020B0502040204020203" pitchFamily="34" charset="0"/>
                          <a:cs typeface="Pyidaungsu" panose="020B0502040204020203" pitchFamily="34" charset="0"/>
                        </a:rPr>
                        <a:t>”</a:t>
                      </a:r>
                      <a:r>
                        <a:rPr lang="my-MM" sz="2000" b="0" i="0" dirty="0">
                          <a:solidFill>
                            <a:schemeClr val="tx2"/>
                          </a:solidFill>
                          <a:effectLst/>
                          <a:latin typeface="Pyidaungsu" panose="020B0502040204020203" pitchFamily="34" charset="0"/>
                          <a:cs typeface="Pyidaungsu" panose="020B0502040204020203" pitchFamily="34" charset="0"/>
                        </a:rPr>
                        <a:t>မှတစ်ဆင့် ဂျန်ဒါ (ကျား-မရေးရာ)ပိုင်း ဘက်လိုက်မှုကို တိုက်ဖျက်ချေမှုန်းခြင်း</a:t>
                      </a:r>
                      <a:endParaRPr lang="en-US" sz="2000" b="0" dirty="0">
                        <a:solidFill>
                          <a:schemeClr val="tx2"/>
                        </a:solidFill>
                        <a:latin typeface="Pyidaungsu" panose="020B0502040204020203" pitchFamily="34" charset="0"/>
                        <a:cs typeface="Pyidaungsu"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MM" sz="2000" b="0" i="0" dirty="0">
                          <a:solidFill>
                            <a:schemeClr val="tx2"/>
                          </a:solidFill>
                          <a:effectLst/>
                          <a:latin typeface="Pyidaungsu" panose="020B0502040204020203" pitchFamily="34" charset="0"/>
                          <a:cs typeface="Pyidaungsu" panose="020B0502040204020203" pitchFamily="34" charset="0"/>
                        </a:rPr>
                        <a:t>ဘက်လိုက်မှုနှင့် ခွဲခြားဆက်ဆံမှု</a:t>
                      </a:r>
                      <a:r>
                        <a:rPr kumimoji="0" lang="my-MM" sz="2000" i="0" u="none" strike="noStrike" kern="1200" cap="none" spc="0" normalizeH="0" baseline="0" noProof="0" dirty="0">
                          <a:ln>
                            <a:noFill/>
                          </a:ln>
                          <a:solidFill>
                            <a:schemeClr val="tx2"/>
                          </a:solidFill>
                          <a:effectLst/>
                          <a:uLnTx/>
                          <a:uFillTx/>
                          <a:latin typeface="Pyidaungsu" panose="020B0502040204020203" pitchFamily="34" charset="0"/>
                          <a:cs typeface="Pyidaungsu" panose="020B0502040204020203" pitchFamily="34" charset="0"/>
                        </a:rPr>
                        <a:t>အကြောင်း အသိအမြင်ကို မြှင့်တင်ပေးပြီး ကျောင်းသားများအား ၄င်းတို့ကို ထိထိရောက်ရောက် ကိုင်တွယ်ဖြေရှင်းနိုင်မည့် တတ်ကျွမ်းမှုများဖြင့် ဖြည့်စွက်ပြည့်စုံစေခြင်းဖြင့် အမုန်းတရားနှင့် ခွဲခြားဆက်ဆံမှုကို တိုက်ဖျက်ချေမှုန်းနိုင်မည့် တာဝန်ရှိမှု အသိကို အားပေးမြှင့်တင်သည်။</a:t>
                      </a:r>
                      <a:endParaRPr kumimoji="0" lang="en-US" sz="2000" b="0" i="0" u="none" strike="noStrike" kern="1200" cap="none" spc="0" normalizeH="0" baseline="0" noProof="0" dirty="0">
                        <a:ln>
                          <a:noFill/>
                        </a:ln>
                        <a:solidFill>
                          <a:schemeClr val="tx2"/>
                        </a:solidFill>
                        <a:effectLst/>
                        <a:uLnTx/>
                        <a:uFillTx/>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2210431518"/>
                  </a:ext>
                </a:extLst>
              </a:tr>
              <a:tr h="370840">
                <a:tc>
                  <a:txBody>
                    <a:bodyPr/>
                    <a:lstStyle/>
                    <a:p>
                      <a:r>
                        <a:rPr lang="my-MM" sz="2000" b="0" i="0" dirty="0">
                          <a:solidFill>
                            <a:schemeClr val="tx2"/>
                          </a:solidFill>
                          <a:effectLst/>
                          <a:latin typeface="Pyidaungsu" panose="020B0502040204020203" pitchFamily="34" charset="0"/>
                          <a:cs typeface="Pyidaungsu" panose="020B0502040204020203" pitchFamily="34" charset="0"/>
                        </a:rPr>
                        <a:t>အမြင်ဖွင့်ခြင်းနှင့်</a:t>
                      </a:r>
                      <a:r>
                        <a:rPr lang="my-MM" sz="2000" b="0" i="0" baseline="0" dirty="0">
                          <a:solidFill>
                            <a:schemeClr val="tx2"/>
                          </a:solidFill>
                          <a:effectLst/>
                          <a:latin typeface="Pyidaungsu" panose="020B0502040204020203" pitchFamily="34" charset="0"/>
                          <a:cs typeface="Pyidaungsu" panose="020B0502040204020203" pitchFamily="34" charset="0"/>
                        </a:rPr>
                        <a:t> တတ်ကျွမ်းမှုများကို မြှင့်တင်ခြင်း</a:t>
                      </a:r>
                      <a:endParaRPr lang="en-US" sz="2000" b="0" dirty="0">
                        <a:solidFill>
                          <a:schemeClr val="tx2"/>
                        </a:solidFill>
                        <a:latin typeface="Pyidaungsu" panose="020B0502040204020203" pitchFamily="34" charset="0"/>
                        <a:cs typeface="Pyidaungsu" panose="020B0502040204020203" pitchFamily="34" charset="0"/>
                      </a:endParaRPr>
                    </a:p>
                  </a:txBody>
                  <a:tcPr/>
                </a:tc>
                <a:tc>
                  <a:txBody>
                    <a:bodyPr/>
                    <a:lstStyle/>
                    <a:p>
                      <a:r>
                        <a:rPr lang="my-MM" sz="2000" b="0" i="0" dirty="0">
                          <a:solidFill>
                            <a:schemeClr val="tx2"/>
                          </a:solidFill>
                          <a:effectLst/>
                          <a:latin typeface="Pyidaungsu" panose="020B0502040204020203" pitchFamily="34" charset="0"/>
                          <a:cs typeface="Pyidaungsu" panose="020B0502040204020203" pitchFamily="34" charset="0"/>
                        </a:rPr>
                        <a:t>အမျိုးသမီးများ</a:t>
                      </a:r>
                      <a:r>
                        <a:rPr lang="en-US" sz="2000" b="0" i="0" dirty="0">
                          <a:solidFill>
                            <a:schemeClr val="tx2"/>
                          </a:solidFill>
                          <a:effectLst/>
                          <a:latin typeface="Pyidaungsu" panose="020B0502040204020203" pitchFamily="34" charset="0"/>
                          <a:cs typeface="Pyidaungsu" panose="020B0502040204020203" pitchFamily="34" charset="0"/>
                        </a:rPr>
                        <a:t> (females and women) </a:t>
                      </a:r>
                      <a:r>
                        <a:rPr lang="my-MM" sz="2000" b="0" i="0" dirty="0">
                          <a:solidFill>
                            <a:schemeClr val="tx2"/>
                          </a:solidFill>
                          <a:effectLst/>
                          <a:latin typeface="Pyidaungsu" panose="020B0502040204020203" pitchFamily="34" charset="0"/>
                          <a:cs typeface="Pyidaungsu" panose="020B0502040204020203" pitchFamily="34" charset="0"/>
                        </a:rPr>
                        <a:t>နှင့်စပ်လျဉ်းသည့် မီဒီယာပေါ် ကိုယ်စားပြုပုံဖော်မှု အလွဲများကို တက်ကြွစွာ သတ်မှတ်ဖော်ထုတ်ခြင်းနှင့် ဆန်းစစ်ဝေဖန်မှုရှိစွာ ခွဲခြမ်းစိတ်ဖြာခြင်း</a:t>
                      </a:r>
                      <a:endParaRPr lang="en-US" sz="2000" dirty="0">
                        <a:solidFill>
                          <a:schemeClr val="tx2"/>
                        </a:solidFill>
                        <a:latin typeface="Pyidaungsu" panose="020B0502040204020203" pitchFamily="34" charset="0"/>
                        <a:cs typeface="Pyidaungsu" panose="020B0502040204020203" pitchFamily="34" charset="0"/>
                      </a:endParaRPr>
                    </a:p>
                  </a:txBody>
                  <a:tcPr/>
                </a:tc>
                <a:extLst>
                  <a:ext uri="{0D108BD9-81ED-4DB2-BD59-A6C34878D82A}">
                    <a16:rowId xmlns:a16="http://schemas.microsoft.com/office/drawing/2014/main" val="1464482124"/>
                  </a:ext>
                </a:extLst>
              </a:tr>
            </a:tbl>
          </a:graphicData>
        </a:graphic>
      </p:graphicFrame>
    </p:spTree>
    <p:custDataLst>
      <p:tags r:id="rId1"/>
    </p:custDataLst>
    <p:extLst>
      <p:ext uri="{BB962C8B-B14F-4D97-AF65-F5344CB8AC3E}">
        <p14:creationId xmlns:p14="http://schemas.microsoft.com/office/powerpoint/2010/main" val="3642466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လုပ်ငန်း ၈ (မိမိကိုယ်ကို ပြန်လည်သုံးသပ်ခြင်း)</a:t>
            </a:r>
            <a:endParaRPr lang="en-US" dirty="0"/>
          </a:p>
        </p:txBody>
      </p:sp>
      <p:sp>
        <p:nvSpPr>
          <p:cNvPr id="6" name="Text Placeholder 5"/>
          <p:cNvSpPr>
            <a:spLocks noGrp="1"/>
          </p:cNvSpPr>
          <p:nvPr>
            <p:ph type="body" sz="quarter" idx="16"/>
          </p:nvPr>
        </p:nvSpPr>
        <p:spPr>
          <a:xfrm>
            <a:off x="617200" y="986396"/>
            <a:ext cx="10715896" cy="1745289"/>
          </a:xfrm>
        </p:spPr>
        <p:txBody>
          <a:bodyPr>
            <a:normAutofit/>
          </a:bodyPr>
          <a:lstStyle/>
          <a:p>
            <a:pPr>
              <a:lnSpc>
                <a:spcPct val="100000"/>
              </a:lnSpc>
            </a:pPr>
            <a:r>
              <a:rPr lang="my-MM" sz="2000" dirty="0">
                <a:solidFill>
                  <a:schemeClr val="tx1"/>
                </a:solidFill>
                <a:latin typeface="Pyidaungsu" panose="020B0502040204020203" pitchFamily="34" charset="0"/>
                <a:cs typeface="Pyidaungsu" panose="020B0502040204020203" pitchFamily="34" charset="0"/>
              </a:rPr>
              <a:t>သင့်အနေဖြင့် ဂျန်ဒါ (ကျား-မရေးရာ)အခြေပြု အနိုင်ကျင့်ခြင်းနှင့် တစ်ဖက်သတ်အယူအစွဲ ပြဿနာများနှင့် ရင်ဆိုင်နေရသည့် ဆရာ/ ဆရာမတစ်ဦးအား မည်သည့်လုပ်ငန်းကို လုပ်ဆောင်ရန် အကြံပြုပေးမည်နည်း။</a:t>
            </a:r>
            <a:r>
              <a:rPr lang="en-US" sz="2000" dirty="0">
                <a:solidFill>
                  <a:schemeClr val="tx1"/>
                </a:solidFill>
                <a:latin typeface="Pyidaungsu" panose="020B0502040204020203" pitchFamily="34" charset="0"/>
                <a:cs typeface="Pyidaungsu" panose="020B0502040204020203" pitchFamily="34" charset="0"/>
              </a:rPr>
              <a:t> </a:t>
            </a:r>
          </a:p>
          <a:p>
            <a:pPr>
              <a:lnSpc>
                <a:spcPct val="100000"/>
              </a:lnSpc>
            </a:pPr>
            <a:r>
              <a:rPr lang="my-MM" sz="2000" dirty="0">
                <a:solidFill>
                  <a:schemeClr val="tx1"/>
                </a:solidFill>
                <a:latin typeface="Pyidaungsu" panose="020B0502040204020203" pitchFamily="34" charset="0"/>
                <a:cs typeface="Pyidaungsu" panose="020B0502040204020203" pitchFamily="34" charset="0"/>
              </a:rPr>
              <a:t>လုပ်ငန်းအကြောင်း၊ ၄င်း၏ သတ်မှတ်ထားသော အဆင့်များ၊ ရည်မှန်းချက်၊ လိုအပ်သော ပစ္စည်း </a:t>
            </a:r>
            <a:r>
              <a:rPr lang="en-US" sz="2000" dirty="0">
                <a:solidFill>
                  <a:schemeClr val="tx1"/>
                </a:solidFill>
                <a:latin typeface="Pyidaungsu" panose="020B0502040204020203" pitchFamily="34" charset="0"/>
                <a:cs typeface="Pyidaungsu" panose="020B0502040204020203" pitchFamily="34" charset="0"/>
              </a:rPr>
              <a:t>(</a:t>
            </a:r>
            <a:r>
              <a:rPr lang="my-MM" sz="2000" dirty="0">
                <a:solidFill>
                  <a:schemeClr val="tx1"/>
                </a:solidFill>
                <a:latin typeface="Pyidaungsu" panose="020B0502040204020203" pitchFamily="34" charset="0"/>
                <a:cs typeface="Pyidaungsu" panose="020B0502040204020203" pitchFamily="34" charset="0"/>
              </a:rPr>
              <a:t>ဥပမာ - စာရေးကိရိယာ၊ နေရာထိုင်ခင်း</a:t>
            </a:r>
            <a:r>
              <a:rPr lang="en-US" sz="2000" dirty="0">
                <a:solidFill>
                  <a:schemeClr val="tx1"/>
                </a:solidFill>
                <a:latin typeface="Pyidaungsu" panose="020B0502040204020203" pitchFamily="34" charset="0"/>
                <a:cs typeface="Pyidaungsu" panose="020B0502040204020203" pitchFamily="34" charset="0"/>
              </a:rPr>
              <a:t>…)</a:t>
            </a:r>
            <a:r>
              <a:rPr lang="my-MM" sz="2000" dirty="0">
                <a:solidFill>
                  <a:schemeClr val="tx1"/>
                </a:solidFill>
                <a:latin typeface="Pyidaungsu" panose="020B0502040204020203" pitchFamily="34" charset="0"/>
                <a:cs typeface="Pyidaungsu" panose="020B0502040204020203" pitchFamily="34" charset="0"/>
              </a:rPr>
              <a:t>၊ လိုအပ်သည့် ကြာချိန်နှင့် နောက်ဆုံးရလဒ်များနှင့် သင်၏ အဆိုပြုလုပ်ငန်း မှတစ်ဆင့် ရရှိလာမည့် </a:t>
            </a:r>
            <a:r>
              <a:rPr lang="en-US" sz="2000" dirty="0">
                <a:solidFill>
                  <a:schemeClr val="tx1"/>
                </a:solidFill>
                <a:latin typeface="Pyidaungsu" panose="020B0502040204020203" pitchFamily="34" charset="0"/>
                <a:cs typeface="Pyidaungsu" panose="020B0502040204020203" pitchFamily="34" charset="0"/>
              </a:rPr>
              <a:t>CSE </a:t>
            </a:r>
            <a:r>
              <a:rPr lang="en-US" sz="2000" dirty="0" err="1">
                <a:solidFill>
                  <a:schemeClr val="tx1"/>
                </a:solidFill>
                <a:latin typeface="Pyidaungsu" panose="020B0502040204020203" pitchFamily="34" charset="0"/>
                <a:cs typeface="Pyidaungsu" panose="020B0502040204020203" pitchFamily="34" charset="0"/>
              </a:rPr>
              <a:t>AoF</a:t>
            </a:r>
            <a:r>
              <a:rPr lang="my-MM" sz="2000" dirty="0">
                <a:solidFill>
                  <a:schemeClr val="tx1"/>
                </a:solidFill>
                <a:latin typeface="Pyidaungsu" panose="020B0502040204020203" pitchFamily="34" charset="0"/>
                <a:cs typeface="Pyidaungsu" panose="020B0502040204020203" pitchFamily="34" charset="0"/>
              </a:rPr>
              <a:t> ကိုပါ ချရေးပါ။</a:t>
            </a:r>
            <a:endParaRPr lang="en-US" sz="2000" i="0" dirty="0">
              <a:solidFill>
                <a:schemeClr val="tx1"/>
              </a:solidFill>
              <a:effectLst/>
            </a:endParaRPr>
          </a:p>
        </p:txBody>
      </p:sp>
      <p:sp>
        <p:nvSpPr>
          <p:cNvPr id="2" name="TextBox 1">
            <a:extLst>
              <a:ext uri="{FF2B5EF4-FFF2-40B4-BE49-F238E27FC236}">
                <a16:creationId xmlns:a16="http://schemas.microsoft.com/office/drawing/2014/main" id="{86AEB880-97B9-71D2-BECB-2668B0F7A440}"/>
              </a:ext>
            </a:extLst>
          </p:cNvPr>
          <p:cNvSpPr txBox="1"/>
          <p:nvPr/>
        </p:nvSpPr>
        <p:spPr>
          <a:xfrm>
            <a:off x="613317" y="2743200"/>
            <a:ext cx="10738624" cy="2732049"/>
          </a:xfrm>
          <a:prstGeom prst="rect">
            <a:avLst/>
          </a:prstGeom>
          <a:noFill/>
          <a:ln>
            <a:solidFill>
              <a:schemeClr val="tx1"/>
            </a:solidFill>
          </a:ln>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422067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my-MM" sz="2800" b="1" dirty="0">
                <a:latin typeface="Pyidaungsu" panose="020B0502040204020203" pitchFamily="34" charset="0"/>
                <a:cs typeface="Pyidaungsu" panose="020B0502040204020203" pitchFamily="34" charset="0"/>
              </a:rPr>
              <a:t>လုပ်ငန်း ၉ (မိမိကိုယ်ကို ပြန်လည်သုံးသပ်ခြင်း)</a:t>
            </a:r>
            <a:endParaRPr lang="en-GB" sz="2800" b="1" dirty="0"/>
          </a:p>
        </p:txBody>
      </p:sp>
      <p:sp>
        <p:nvSpPr>
          <p:cNvPr id="5" name="TextBox 4">
            <a:extLst>
              <a:ext uri="{FF2B5EF4-FFF2-40B4-BE49-F238E27FC236}">
                <a16:creationId xmlns:a16="http://schemas.microsoft.com/office/drawing/2014/main" id="{F40B6513-0C79-EAF4-DEFD-B2C6DF45348B}"/>
              </a:ext>
            </a:extLst>
          </p:cNvPr>
          <p:cNvSpPr txBox="1"/>
          <p:nvPr/>
        </p:nvSpPr>
        <p:spPr>
          <a:xfrm>
            <a:off x="420894" y="923992"/>
            <a:ext cx="1117845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y-MM" sz="2000" b="1" dirty="0">
                <a:latin typeface="Pyidaungsu" panose="020B0502040204020203" pitchFamily="34" charset="0"/>
                <a:cs typeface="Pyidaungsu" panose="020B0502040204020203" pitchFamily="34" charset="0"/>
              </a:rPr>
              <a:t>မီဒီယာပေါ် ကိုယ်စားပြုပုံဖော်မှု အလွဲကို အသားပေးသည့် လုပ်ငန်းများကို အကောင်အထည်ဖော်ဆောင်ရွက်ရန် ဆရာများအား ပံ့ပိုးကူညီရာတွင် သင်၏လက်ရှိ မိမိကိုယ်ကိုယုံကြည်မှုအဆင့်ကို အဆင့်သတ်မှတ်ပါ။</a:t>
            </a:r>
            <a:r>
              <a:rPr lang="en-GB" sz="2000" b="1" dirty="0">
                <a:latin typeface="Pyidaungsu" panose="020B0502040204020203" pitchFamily="34" charset="0"/>
                <a:cs typeface="Pyidaungsu" panose="020B0502040204020203" pitchFamily="34" charset="0"/>
              </a:rPr>
              <a:t> (</a:t>
            </a:r>
            <a:r>
              <a:rPr lang="my-MM" sz="2000" b="1" dirty="0">
                <a:latin typeface="Pyidaungsu" panose="020B0502040204020203" pitchFamily="34" charset="0"/>
                <a:cs typeface="Pyidaungsu" panose="020B0502040204020203" pitchFamily="34" charset="0"/>
              </a:rPr>
              <a:t>အားနည်းသည်၊ အတော်အသင့်ဖြစ်သည်၊ အားကောင်းသည်၊ အလွန်အားကောင်းသည်</a:t>
            </a:r>
            <a:r>
              <a:rPr lang="en-GB" sz="2000" b="1" dirty="0">
                <a:latin typeface="Pyidaungsu" panose="020B0502040204020203" pitchFamily="34" charset="0"/>
                <a:cs typeface="Pyidaungsu" panose="020B0502040204020203" pitchFamily="34" charset="0"/>
              </a:rPr>
              <a:t>) </a:t>
            </a:r>
            <a:r>
              <a:rPr lang="my-MM" sz="2000" b="1" dirty="0">
                <a:latin typeface="Pyidaungsu" panose="020B0502040204020203" pitchFamily="34" charset="0"/>
                <a:cs typeface="Pyidaungsu" panose="020B0502040204020203" pitchFamily="34" charset="0"/>
              </a:rPr>
              <a:t>သင်၏ အသိအမြင်ကို မြှင့်တင်ရန် မည်သည်တို့ကို လုပ်ဆောင်မည်နည်း။</a:t>
            </a:r>
            <a:endParaRPr kumimoji="0" lang="en-US" sz="18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4" name="TextBox 3">
            <a:extLst>
              <a:ext uri="{FF2B5EF4-FFF2-40B4-BE49-F238E27FC236}">
                <a16:creationId xmlns:a16="http://schemas.microsoft.com/office/drawing/2014/main" id="{4E45CEBF-BA0B-5420-07E4-04E49F06182D}"/>
              </a:ext>
            </a:extLst>
          </p:cNvPr>
          <p:cNvSpPr txBox="1"/>
          <p:nvPr/>
        </p:nvSpPr>
        <p:spPr>
          <a:xfrm>
            <a:off x="420894" y="2230244"/>
            <a:ext cx="11198677" cy="341892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58735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4309"/>
            <a:ext cx="11350193" cy="455408"/>
          </a:xfrm>
        </p:spPr>
        <p:txBody>
          <a:bodyPr>
            <a:normAutofit/>
          </a:bodyPr>
          <a:lstStyle/>
          <a:p>
            <a:r>
              <a:rPr lang="my-MM" dirty="0">
                <a:latin typeface="Pyidaungsu" panose="020B0502040204020203" pitchFamily="34" charset="0"/>
                <a:cs typeface="Pyidaungsu" panose="020B0502040204020203" pitchFamily="34" charset="0"/>
              </a:rPr>
              <a:t>အမုန်းတရားဆိုသည်မှာ အဘယ်နည်း။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922225" y="1067882"/>
            <a:ext cx="10705171" cy="1015663"/>
          </a:xfrm>
          <a:prstGeom prst="rect">
            <a:avLst/>
          </a:prstGeom>
          <a:noFill/>
        </p:spPr>
        <p:txBody>
          <a:bodyPr wrap="square" rtlCol="0">
            <a:spAutoFit/>
          </a:bodyPr>
          <a:lstStyle/>
          <a:p>
            <a:r>
              <a:rPr lang="my-MM" sz="2000" b="1" i="1" u="none" strike="noStrike" cap="none" dirty="0">
                <a:latin typeface="Pyidaungsu" panose="020B0502040204020203" pitchFamily="34" charset="0"/>
                <a:ea typeface="Century Gothic"/>
                <a:cs typeface="Pyidaungsu" panose="020B0502040204020203" pitchFamily="34" charset="0"/>
                <a:sym typeface="Century Gothic"/>
              </a:rPr>
              <a:t>အမုန်းတရား</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ဆိုသည်မှာ</a:t>
            </a:r>
            <a:r>
              <a:rPr lang="en-US" sz="2000" b="0" i="0" u="none" strike="noStrike" cap="none" dirty="0">
                <a:latin typeface="Pyidaungsu" panose="020B0502040204020203" pitchFamily="34" charset="0"/>
                <a:ea typeface="Century Gothic"/>
                <a:cs typeface="Pyidaungsu" panose="020B0502040204020203" pitchFamily="34" charset="0"/>
                <a:sym typeface="Century Gothic"/>
              </a:rPr>
              <a:t> </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ကြောင်းကျိုးဆီလျော်မှုနှင့် မဆိုင်ဘဲ လူပုဂ္ဂိုလ်တစ်ဦးဦး သို့မဟုတ် အုပ်စုတစ်စုစုကို ဦးတည်ရှုမြင်သည့် အထင်အမြင်သေးမှု၊ မလိုမုန်းထားရန်လိုမှု၊ စက်ဆုပ်မှုအမြင်များ ပြင်းထန်စွာဖြစ်သည့် ခံစားချက်များဖြစ်သည်။</a:t>
            </a:r>
            <a:endParaRPr lang="en-US" sz="2000" dirty="0">
              <a:latin typeface="Pyidaungsu" panose="020B0502040204020203" pitchFamily="34" charset="0"/>
              <a:cs typeface="Pyidaungsu" panose="020B0502040204020203" pitchFamily="34" charset="0"/>
              <a:sym typeface="Century Gothic"/>
            </a:endParaRPr>
          </a:p>
        </p:txBody>
      </p:sp>
      <p:sp>
        <p:nvSpPr>
          <p:cNvPr id="10" name="Rectangle: Rounded Corners 9">
            <a:extLst>
              <a:ext uri="{FF2B5EF4-FFF2-40B4-BE49-F238E27FC236}">
                <a16:creationId xmlns:a16="http://schemas.microsoft.com/office/drawing/2014/main" id="{DEA0A7B8-2D95-CE27-8106-70A463CA304E}"/>
              </a:ext>
            </a:extLst>
          </p:cNvPr>
          <p:cNvSpPr/>
          <p:nvPr/>
        </p:nvSpPr>
        <p:spPr>
          <a:xfrm>
            <a:off x="855990" y="2475069"/>
            <a:ext cx="3289610" cy="30421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FF52C1-C5D7-F395-455B-D66B7322F95D}"/>
              </a:ext>
            </a:extLst>
          </p:cNvPr>
          <p:cNvSpPr txBox="1"/>
          <p:nvPr/>
        </p:nvSpPr>
        <p:spPr>
          <a:xfrm>
            <a:off x="1231901" y="3019619"/>
            <a:ext cx="2539999" cy="2062103"/>
          </a:xfrm>
          <a:prstGeom prst="rect">
            <a:avLst/>
          </a:prstGeom>
          <a:noFill/>
        </p:spPr>
        <p:txBody>
          <a:bodyPr wrap="square">
            <a:spAutoFit/>
          </a:bodyPr>
          <a:lstStyle/>
          <a:p>
            <a:r>
              <a:rPr lang="my-MM" sz="1600" dirty="0">
                <a:latin typeface="Pyidaungsu" panose="020B0502040204020203" pitchFamily="34" charset="0"/>
                <a:cs typeface="Pyidaungsu" panose="020B0502040204020203" pitchFamily="34" charset="0"/>
                <a:sym typeface="Century Gothic"/>
              </a:rPr>
              <a:t>အထင်အမြင်သေးမှု </a:t>
            </a:r>
            <a:r>
              <a:rPr lang="en-US" sz="1600" b="0" i="0" u="none" strike="noStrike" cap="none" dirty="0">
                <a:latin typeface="Pyidaungsu" panose="020B0502040204020203" pitchFamily="34" charset="0"/>
                <a:ea typeface="Century Gothic"/>
                <a:cs typeface="Pyidaungsu" panose="020B0502040204020203" pitchFamily="34" charset="0"/>
                <a:sym typeface="Century Gothic"/>
              </a:rPr>
              <a:t>= </a:t>
            </a:r>
            <a:r>
              <a:rPr lang="my-MM" sz="1600" b="0" i="0" u="none" strike="noStrike" cap="none" dirty="0">
                <a:latin typeface="Pyidaungsu" panose="020B0502040204020203" pitchFamily="34" charset="0"/>
                <a:ea typeface="Century Gothic"/>
                <a:cs typeface="Pyidaungsu" panose="020B0502040204020203" pitchFamily="34" charset="0"/>
                <a:sym typeface="Century Gothic"/>
              </a:rPr>
              <a:t>ပြင်းထန်သော ဝေဖန် အကဲဖြတ်ချက်</a:t>
            </a:r>
            <a:r>
              <a:rPr lang="en-US" sz="1600" b="0" i="0" dirty="0">
                <a:effectLst/>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လွန်ကဲ ပြင်းထန်စွာ ဂုဏ်သရေ ညှိုးစေခြင်း </a:t>
            </a:r>
            <a:r>
              <a:rPr lang="en-US" sz="1600" b="0" i="0" dirty="0">
                <a:effectLst/>
                <a:latin typeface="Pyidaungsu" panose="020B0502040204020203" pitchFamily="34" charset="0"/>
                <a:cs typeface="Pyidaungsu" panose="020B0502040204020203" pitchFamily="34" charset="0"/>
              </a:rPr>
              <a:t> (</a:t>
            </a:r>
            <a:r>
              <a:rPr lang="my-MM" sz="1600" b="0" i="0" dirty="0">
                <a:effectLst/>
                <a:latin typeface="Pyidaungsu" panose="020B0502040204020203" pitchFamily="34" charset="0"/>
                <a:cs typeface="Pyidaungsu" panose="020B0502040204020203" pitchFamily="34" charset="0"/>
              </a:rPr>
              <a:t>ပုံမှန်အားဖြင့် ရေရှည် အကျိုးဆက်များနှင့်</a:t>
            </a:r>
            <a:r>
              <a:rPr lang="en-US" sz="1600" b="0" i="0" dirty="0">
                <a:effectLst/>
                <a:latin typeface="Pyidaungsu" panose="020B0502040204020203" pitchFamily="34" charset="0"/>
                <a:cs typeface="Pyidaungsu" panose="020B0502040204020203" pitchFamily="34" charset="0"/>
              </a:rPr>
              <a:t>) / </a:t>
            </a:r>
            <a:r>
              <a:rPr lang="my-MM" sz="1600" b="0" i="0" dirty="0">
                <a:effectLst/>
                <a:latin typeface="Pyidaungsu" panose="020B0502040204020203" pitchFamily="34" charset="0"/>
                <a:cs typeface="Pyidaungsu" panose="020B0502040204020203" pitchFamily="34" charset="0"/>
              </a:rPr>
              <a:t>လူပုံအလယ်တွင် အရှက်ရစေခြင်း</a:t>
            </a:r>
            <a:endParaRPr lang="en-US" sz="1600" b="0" i="0" dirty="0">
              <a:effectLst/>
              <a:latin typeface="Pyidaungsu" panose="020B0502040204020203" pitchFamily="34" charset="0"/>
              <a:cs typeface="Pyidaungsu" panose="020B0502040204020203" pitchFamily="34" charset="0"/>
            </a:endParaRPr>
          </a:p>
        </p:txBody>
      </p:sp>
      <p:sp>
        <p:nvSpPr>
          <p:cNvPr id="13" name="Rectangle: Rounded Corners 12">
            <a:extLst>
              <a:ext uri="{FF2B5EF4-FFF2-40B4-BE49-F238E27FC236}">
                <a16:creationId xmlns:a16="http://schemas.microsoft.com/office/drawing/2014/main" id="{2CA2D914-334F-8615-0545-0EC17FB82EE9}"/>
              </a:ext>
            </a:extLst>
          </p:cNvPr>
          <p:cNvSpPr/>
          <p:nvPr/>
        </p:nvSpPr>
        <p:spPr>
          <a:xfrm>
            <a:off x="4596888" y="2475069"/>
            <a:ext cx="3289610" cy="30421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57C7B8-4B3F-C1F3-B2D0-7736E3314D57}"/>
              </a:ext>
            </a:extLst>
          </p:cNvPr>
          <p:cNvSpPr txBox="1"/>
          <p:nvPr/>
        </p:nvSpPr>
        <p:spPr>
          <a:xfrm>
            <a:off x="5026154" y="3148403"/>
            <a:ext cx="2321719" cy="1815882"/>
          </a:xfrm>
          <a:prstGeom prst="rect">
            <a:avLst/>
          </a:prstGeom>
          <a:noFill/>
        </p:spPr>
        <p:txBody>
          <a:bodyPr wrap="square">
            <a:spAutoFit/>
          </a:bodyPr>
          <a:lstStyle/>
          <a:p>
            <a:r>
              <a:rPr lang="my-MM" sz="1600" dirty="0">
                <a:latin typeface="Pyidaungsu" panose="020B0502040204020203" pitchFamily="34" charset="0"/>
                <a:cs typeface="Pyidaungsu" panose="020B0502040204020203" pitchFamily="34" charset="0"/>
              </a:rPr>
              <a:t>မလိုမုန်းထားရန်လိုမှု</a:t>
            </a:r>
            <a:r>
              <a:rPr lang="en-US" sz="1600" dirty="0">
                <a:latin typeface="Pyidaungsu" panose="020B0502040204020203" pitchFamily="34" charset="0"/>
                <a:cs typeface="Pyidaungsu" panose="020B0502040204020203" pitchFamily="34" charset="0"/>
              </a:rPr>
              <a:t> = </a:t>
            </a:r>
            <a:r>
              <a:rPr lang="my-MM" sz="1600" dirty="0">
                <a:latin typeface="Pyidaungsu" panose="020B0502040204020203" pitchFamily="34" charset="0"/>
                <a:cs typeface="Pyidaungsu" panose="020B0502040204020203" pitchFamily="34" charset="0"/>
              </a:rPr>
              <a:t>လူတစ်ဦးတစ်ယောက် / တစ်စုံတစ်ခုကို ပြင်းထန် တက်ကြွစွာ ဆန့်ကျင်သော သို့မဟုတ် ရန်လိုသော အခြေအနေ သို့မဟုတ် ခံစားချက်</a:t>
            </a:r>
            <a:endParaRPr lang="en-US" sz="1600" b="0" i="0" dirty="0">
              <a:effectLst/>
              <a:latin typeface="Pyidaungsu" panose="020B0502040204020203" pitchFamily="34" charset="0"/>
              <a:cs typeface="Pyidaungsu" panose="020B0502040204020203" pitchFamily="34" charset="0"/>
            </a:endParaRPr>
          </a:p>
        </p:txBody>
      </p:sp>
      <p:sp>
        <p:nvSpPr>
          <p:cNvPr id="16" name="Rectangle: Rounded Corners 15">
            <a:extLst>
              <a:ext uri="{FF2B5EF4-FFF2-40B4-BE49-F238E27FC236}">
                <a16:creationId xmlns:a16="http://schemas.microsoft.com/office/drawing/2014/main" id="{F0B8DA0B-FDDB-A689-C6F9-670147719DD2}"/>
              </a:ext>
            </a:extLst>
          </p:cNvPr>
          <p:cNvSpPr/>
          <p:nvPr/>
        </p:nvSpPr>
        <p:spPr>
          <a:xfrm>
            <a:off x="8277127" y="2434181"/>
            <a:ext cx="3289610" cy="30421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9B7B823-0408-9678-67EF-30442B762402}"/>
              </a:ext>
            </a:extLst>
          </p:cNvPr>
          <p:cNvSpPr txBox="1"/>
          <p:nvPr/>
        </p:nvSpPr>
        <p:spPr>
          <a:xfrm>
            <a:off x="8661400" y="3496332"/>
            <a:ext cx="2573010" cy="830997"/>
          </a:xfrm>
          <a:prstGeom prst="rect">
            <a:avLst/>
          </a:prstGeom>
          <a:noFill/>
        </p:spPr>
        <p:txBody>
          <a:bodyPr wrap="square">
            <a:spAutoFit/>
          </a:bodyPr>
          <a:lstStyle/>
          <a:p>
            <a:pPr>
              <a:spcBef>
                <a:spcPts val="600"/>
              </a:spcBef>
            </a:pPr>
            <a:r>
              <a:rPr lang="my-MM" sz="1600" dirty="0">
                <a:latin typeface="Pyidaungsu" panose="020B0502040204020203" pitchFamily="34" charset="0"/>
                <a:cs typeface="Pyidaungsu" panose="020B0502040204020203" pitchFamily="34" charset="0"/>
              </a:rPr>
              <a:t>စက်ဆုပ်မှုအမြင် </a:t>
            </a:r>
            <a:r>
              <a:rPr lang="en-US" sz="160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လွန်ကဲ ပြင်းထန်သော မုန်းတီးမှု သို့မဟုတ် မနှစ်သက်မှု </a:t>
            </a:r>
          </a:p>
        </p:txBody>
      </p:sp>
      <p:cxnSp>
        <p:nvCxnSpPr>
          <p:cNvPr id="20" name="Straight Arrow Connector 19">
            <a:extLst>
              <a:ext uri="{FF2B5EF4-FFF2-40B4-BE49-F238E27FC236}">
                <a16:creationId xmlns:a16="http://schemas.microsoft.com/office/drawing/2014/main" id="{FFA04A13-BD07-7F06-12BC-50908D2B6CE5}"/>
              </a:ext>
            </a:extLst>
          </p:cNvPr>
          <p:cNvCxnSpPr>
            <a:cxnSpLocks/>
          </p:cNvCxnSpPr>
          <p:nvPr/>
        </p:nvCxnSpPr>
        <p:spPr>
          <a:xfrm flipH="1">
            <a:off x="3128619" y="1717973"/>
            <a:ext cx="541861" cy="71620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552580-CFF3-1115-6E99-F92F1D44E784}"/>
              </a:ext>
            </a:extLst>
          </p:cNvPr>
          <p:cNvCxnSpPr>
            <a:cxnSpLocks/>
          </p:cNvCxnSpPr>
          <p:nvPr/>
        </p:nvCxnSpPr>
        <p:spPr>
          <a:xfrm>
            <a:off x="5867400" y="1717973"/>
            <a:ext cx="319613" cy="66283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CFCA27-51A9-630B-6164-8891E24E6A48}"/>
              </a:ext>
            </a:extLst>
          </p:cNvPr>
          <p:cNvCxnSpPr>
            <a:cxnSpLocks/>
          </p:cNvCxnSpPr>
          <p:nvPr/>
        </p:nvCxnSpPr>
        <p:spPr>
          <a:xfrm>
            <a:off x="7976924" y="1753556"/>
            <a:ext cx="911691" cy="62725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91018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my-MM" sz="2800" b="1" dirty="0">
                <a:latin typeface="Pyidaungsu" panose="020B0502040204020203" pitchFamily="34" charset="0"/>
                <a:cs typeface="Pyidaungsu" panose="020B0502040204020203" pitchFamily="34" charset="0"/>
              </a:rPr>
              <a:t>လုပ်ငန်း ၁၀ (မိမိကိုယ်ကို ပြန်လည်သုံးသပ်ခြင်း)</a:t>
            </a:r>
            <a:endParaRPr lang="en-GB" sz="2800" b="1" dirty="0"/>
          </a:p>
        </p:txBody>
      </p:sp>
      <p:sp>
        <p:nvSpPr>
          <p:cNvPr id="5" name="TextBox 4">
            <a:extLst>
              <a:ext uri="{FF2B5EF4-FFF2-40B4-BE49-F238E27FC236}">
                <a16:creationId xmlns:a16="http://schemas.microsoft.com/office/drawing/2014/main" id="{F40B6513-0C79-EAF4-DEFD-B2C6DF45348B}"/>
              </a:ext>
            </a:extLst>
          </p:cNvPr>
          <p:cNvSpPr txBox="1"/>
          <p:nvPr/>
        </p:nvSpPr>
        <p:spPr>
          <a:xfrm>
            <a:off x="420894" y="1034388"/>
            <a:ext cx="11178457" cy="1292662"/>
          </a:xfrm>
          <a:prstGeom prst="rect">
            <a:avLst/>
          </a:prstGeom>
          <a:noFill/>
        </p:spPr>
        <p:txBody>
          <a:bodyPr wrap="square" rtlCol="0">
            <a:spAutoFit/>
          </a:bodyPr>
          <a:lstStyle/>
          <a:p>
            <a:pPr algn="l"/>
            <a:r>
              <a:rPr lang="my-MM" sz="2000" b="1" i="0" dirty="0">
                <a:solidFill>
                  <a:srgbClr val="374151"/>
                </a:solidFill>
                <a:effectLst/>
                <a:latin typeface="Pyidaungsu" panose="020B0502040204020203" pitchFamily="34" charset="0"/>
                <a:cs typeface="Pyidaungsu" panose="020B0502040204020203" pitchFamily="34" charset="0"/>
              </a:rPr>
              <a:t>ဤမော်ဂျူးတွင် ဖော်ပြခဲ့သော လုပ်ငန်းများအနက် မည်သည့်တစ်ခုမှာ အကောင်အထည်ဖော်ဆောင်ရွက်ရန် အလွယ်ကူဆုံးဟု သင်ထင်ပါသနည်း။ အဘယ်ကြောင့်နည်း။ ထိရောက်သော အကောင်အထည်ဖော်ဆောင်ရွက်ခြင်းဖြစ်စေရန်အတွက် သင့်အနေဖြင့် မည်သည်ကို အကြံပြုလိုပါသနည်း။</a:t>
            </a:r>
            <a:endParaRPr lang="en-US" sz="2000" b="1" i="0" dirty="0">
              <a:solidFill>
                <a:srgbClr val="374151"/>
              </a:solidFill>
              <a:effectLst/>
              <a:latin typeface="Pyidaungsu" panose="020B0502040204020203" pitchFamily="34" charset="0"/>
              <a:cs typeface="Pyidaungsu"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yidaungsu" panose="020B0502040204020203" pitchFamily="34" charset="0"/>
              <a:cs typeface="Pyidaungsu" panose="020B0502040204020203" pitchFamily="34" charset="0"/>
            </a:endParaRPr>
          </a:p>
        </p:txBody>
      </p:sp>
      <p:sp>
        <p:nvSpPr>
          <p:cNvPr id="3" name="TextBox 2">
            <a:extLst>
              <a:ext uri="{FF2B5EF4-FFF2-40B4-BE49-F238E27FC236}">
                <a16:creationId xmlns:a16="http://schemas.microsoft.com/office/drawing/2014/main" id="{6A8BD12E-96E9-901E-B1BF-A2F13C2233DF}"/>
              </a:ext>
            </a:extLst>
          </p:cNvPr>
          <p:cNvSpPr txBox="1"/>
          <p:nvPr/>
        </p:nvSpPr>
        <p:spPr>
          <a:xfrm>
            <a:off x="410783" y="2508199"/>
            <a:ext cx="11198677" cy="3418929"/>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734951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B09A-9952-1708-1AAE-7663EFD13541}"/>
              </a:ext>
            </a:extLst>
          </p:cNvPr>
          <p:cNvSpPr>
            <a:spLocks noGrp="1"/>
          </p:cNvSpPr>
          <p:nvPr>
            <p:ph type="ctrTitle"/>
          </p:nvPr>
        </p:nvSpPr>
        <p:spPr/>
        <p:txBody>
          <a:bodyPr>
            <a:normAutofit fontScale="90000"/>
          </a:bodyPr>
          <a:lstStyle/>
          <a:p>
            <a:r>
              <a:rPr lang="my-MM" sz="2800" b="1" dirty="0">
                <a:latin typeface="Pyidaungsu" panose="020B0502040204020203" pitchFamily="34" charset="0"/>
                <a:cs typeface="Pyidaungsu" panose="020B0502040204020203" pitchFamily="34" charset="0"/>
              </a:rPr>
              <a:t>အကျဉ်းချုပ်</a:t>
            </a:r>
            <a:endParaRPr lang="en-US" sz="2800" b="1" dirty="0">
              <a:latin typeface="Pyidaungsu" panose="020B0502040204020203" pitchFamily="34" charset="0"/>
              <a:cs typeface="Pyidaungsu" panose="020B0502040204020203" pitchFamily="34" charset="0"/>
            </a:endParaRPr>
          </a:p>
        </p:txBody>
      </p:sp>
      <p:sp>
        <p:nvSpPr>
          <p:cNvPr id="3" name="Text Placeholder 2">
            <a:extLst>
              <a:ext uri="{FF2B5EF4-FFF2-40B4-BE49-F238E27FC236}">
                <a16:creationId xmlns:a16="http://schemas.microsoft.com/office/drawing/2014/main" id="{32EE4CAC-519D-E99D-B977-D4D5A05D41A7}"/>
              </a:ext>
            </a:extLst>
          </p:cNvPr>
          <p:cNvSpPr>
            <a:spLocks noGrp="1"/>
          </p:cNvSpPr>
          <p:nvPr>
            <p:ph type="body" idx="1"/>
          </p:nvPr>
        </p:nvSpPr>
        <p:spPr>
          <a:xfrm>
            <a:off x="236546" y="1059099"/>
            <a:ext cx="11350208" cy="971789"/>
          </a:xfrm>
        </p:spPr>
        <p:txBody>
          <a:bodyPr>
            <a:noAutofit/>
          </a:bodyPr>
          <a:lstStyle/>
          <a:p>
            <a:pPr>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sz="1800" dirty="0"/>
          </a:p>
        </p:txBody>
      </p:sp>
      <p:sp>
        <p:nvSpPr>
          <p:cNvPr id="4" name="Text Placeholder 3">
            <a:extLst>
              <a:ext uri="{FF2B5EF4-FFF2-40B4-BE49-F238E27FC236}">
                <a16:creationId xmlns:a16="http://schemas.microsoft.com/office/drawing/2014/main" id="{51FC37A3-BB08-71DD-21C9-6584F02C2FE5}"/>
              </a:ext>
            </a:extLst>
          </p:cNvPr>
          <p:cNvSpPr>
            <a:spLocks noGrp="1"/>
          </p:cNvSpPr>
          <p:nvPr>
            <p:ph type="body" idx="2"/>
          </p:nvPr>
        </p:nvSpPr>
        <p:spPr/>
        <p:txBody>
          <a:bodyPr>
            <a:normAutofit fontScale="25000" lnSpcReduction="20000"/>
          </a:bodyPr>
          <a:lstStyle/>
          <a:p>
            <a:endParaRPr lang="en-US"/>
          </a:p>
        </p:txBody>
      </p:sp>
      <p:sp>
        <p:nvSpPr>
          <p:cNvPr id="6" name="TextBox 5">
            <a:extLst>
              <a:ext uri="{FF2B5EF4-FFF2-40B4-BE49-F238E27FC236}">
                <a16:creationId xmlns:a16="http://schemas.microsoft.com/office/drawing/2014/main" id="{1FCEC163-E729-F64E-4D84-015662FF0660}"/>
              </a:ext>
            </a:extLst>
          </p:cNvPr>
          <p:cNvSpPr txBox="1"/>
          <p:nvPr/>
        </p:nvSpPr>
        <p:spPr>
          <a:xfrm>
            <a:off x="236547" y="875866"/>
            <a:ext cx="11534540" cy="540147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rPr>
              <a:t>ဘက်လိုက်သော ပြောဆိုဆက်ဆံမှု သို့မဟုတ် သဘောထားဆိုသည်မှာ လူပုဂ္ဂိုလ်များ သို့မဟုတ် အုပ်စုများအပေါ် ကြိုတင်မှန်းဆ သတ်မှတ်ထားသည့် ပုံသေကားကျ သဘောထားများ၊ တစ်ဖက်သတ်အယူအစွဲများ သို့မဟုတ် ခွဲခြားဆက်ဆံသော ထင်မြင်ယုံကြည်ချက်များပေါ် အခြေခံ၍ တစ်ဖက်သတ်အမြင်၊ မျက်နှာသာပေးဘက်လိုက်မှု သို့မဟုတ် မမျှမတဆက်ဆံမှုများကို ဖော်ပြခြင်းကို ရည်ညွှန်းပါသည်။</a:t>
            </a:r>
            <a:r>
              <a:rPr lang="en-US" sz="1500" dirty="0">
                <a:solidFill>
                  <a:schemeClr val="tx2"/>
                </a:solidFill>
                <a:latin typeface="Pyidaungsu" panose="020B0502040204020203" pitchFamily="34" charset="0"/>
                <a:cs typeface="Pyidaungsu" panose="020B0502040204020203" pitchFamily="34" charset="0"/>
              </a:rPr>
              <a:t> </a:t>
            </a:r>
          </a:p>
          <a:p>
            <a:pPr marL="285750" indent="-285750">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rPr>
              <a:t>တစ်ဖက်သတ်အမြင်ဆိုသည်မှာ အကြောင်းရင်း သို့မဟုတ် အတွေ့အကြုံအစစ်ပေါ် အခြေမခံထားသည့် ပြည့်စုံမှုမရှိသော သတင်းအချက်အလက် / တစ်ဖက်သတ် အယူအစွဲများပေါ် များသောအားဖြင့် အခြေခံသည့် လူတစ်ဦးချင်း သို့မဟုတ် အုပ်စုတစ်ခုအပေါ် ကြိုတင်မှန်းဆ သတ်မှတ်ထားသည့် ပုံသေကားကျ အမြင်များနှင့် သ‌ဘောထားများကို ရည်ညွှန်းခေါ်ဆိုခြင်းဖြစ်သည်။</a:t>
            </a:r>
            <a:endParaRPr lang="en-US" sz="1500" dirty="0">
              <a:solidFill>
                <a:schemeClr val="tx2"/>
              </a:solidFill>
              <a:latin typeface="Pyidaungsu" panose="020B0502040204020203" pitchFamily="34" charset="0"/>
              <a:cs typeface="Pyidaungsu" panose="020B0502040204020203" pitchFamily="34" charset="0"/>
            </a:endParaRPr>
          </a:p>
          <a:p>
            <a:pPr marL="285750" indent="-285750">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rPr>
              <a:t>ဘက်လိုက်မှုတွင် များသောအားဖြင့် သီးခြားအုပ်စုတစ်စုအပေါ် အလေးအနက်မထားဘဲ ယေဘုယျအားဖြင့်သာ ကောက်ချက်ချလိုက်သော ထင်မြင်ယုံကြည်ချက်များဖြစ်သည့် တစ်ဖက်သတ်အယူအစွဲများကို ကျင့်သုံးခြင်းများ ပါဝင်သည်။</a:t>
            </a:r>
            <a:endParaRPr lang="en-US" sz="1500" dirty="0">
              <a:solidFill>
                <a:schemeClr val="tx2"/>
              </a:solidFill>
              <a:latin typeface="Pyidaungsu" panose="020B0502040204020203" pitchFamily="34" charset="0"/>
              <a:cs typeface="Pyidaungsu" panose="020B0502040204020203" pitchFamily="34" charset="0"/>
            </a:endParaRPr>
          </a:p>
          <a:p>
            <a:pPr marL="285750" indent="-285750">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sym typeface="Century Gothic"/>
              </a:rPr>
              <a:t>ခွဲခြားဆက်ဆံမှုဆိုသည်မှာ လူပုဂ္ဂိုလ်တစ်ဦးဦးကို ၄င်း၏ နိုင်ငံသားဖြစ်မှု၊ လူမျိုး၊ အဆင့်အတန်း၊ ဂျန်ဒါ (ကျား-မရေးရာ)၊ ဘာသာစကား၊ ကိုးကွယ်ရာ ဘာသာ၊ မသန်စွမ်းမှု၊ လိင်တိမ်းညွတ်မှုစသည့် ဝိသေသတစ်စုံတစ်ရာကြောင့် ဆိုးရွားစွာဖြစ်စေ၊ တရားမျှတမှုကင်းမဲ့စွာဖြစ်စေ ဆက်ဆံခြင်းဖြစ်သည်။</a:t>
            </a:r>
            <a:endParaRPr lang="en-US" sz="1500" dirty="0">
              <a:solidFill>
                <a:schemeClr val="tx2"/>
              </a:solidFill>
              <a:latin typeface="Pyidaungsu" panose="020B0502040204020203" pitchFamily="34" charset="0"/>
              <a:cs typeface="Pyidaungsu" panose="020B0502040204020203" pitchFamily="34" charset="0"/>
              <a:sym typeface="Century Gothic"/>
            </a:endParaRPr>
          </a:p>
          <a:p>
            <a:pPr marL="285750" indent="-285750">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rPr>
              <a:t>မီဒီယာပေါ် လိုရာဆွဲ၍ မမှန်မကန်ပြောခြင်း သို့မဟုတ် မီဒီယာပေါ် ဘက်လိုက်မှုဟု သိကြသည့် မီဒီယာပေါ် ကိုယ်စားပြုပုံဖော်မှု အလွဲဆိုသည်မှာ မီဒီယာ၏ သတင်းအချက်အလက်၊ ဖြစ်ရပ်၊ လူပုဂ္ဂိုလ်များ သို့မဟုတ် အုပ်စုများကို မှန်ကန်တိကျမှုမရှိသည့် သို့မဟုတ် အထင်အမြင်မှားစေသည့် တင်ဆက်ပြသမှုကို ရည်ညွှန်းပါသည်။</a:t>
            </a:r>
            <a:r>
              <a:rPr lang="en-US" sz="1500" dirty="0">
                <a:solidFill>
                  <a:schemeClr val="tx2"/>
                </a:solidFill>
                <a:latin typeface="Pyidaungsu" panose="020B0502040204020203" pitchFamily="34" charset="0"/>
                <a:cs typeface="Pyidaungsu" panose="020B0502040204020203" pitchFamily="34" charset="0"/>
              </a:rPr>
              <a:t> </a:t>
            </a:r>
          </a:p>
          <a:p>
            <a:pPr marL="285750" indent="-285750" algn="l">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rPr>
              <a:t>မီဒီယာပေါ် ကိုယ်စားပြုပုံဖော်မှု အလွဲသည် သီးသန့်ရွေးချယ် အစီရင်ခံခြင်း၊</a:t>
            </a:r>
            <a:r>
              <a:rPr lang="en-US" sz="1500" dirty="0">
                <a:solidFill>
                  <a:schemeClr val="tx2"/>
                </a:solidFill>
                <a:latin typeface="Pyidaungsu" panose="020B0502040204020203" pitchFamily="34" charset="0"/>
                <a:cs typeface="Pyidaungsu" panose="020B0502040204020203" pitchFamily="34" charset="0"/>
              </a:rPr>
              <a:t> </a:t>
            </a:r>
            <a:r>
              <a:rPr lang="my-MM" sz="1500" dirty="0">
                <a:solidFill>
                  <a:schemeClr val="tx2"/>
                </a:solidFill>
                <a:latin typeface="Pyidaungsu" panose="020B0502040204020203" pitchFamily="34" charset="0"/>
                <a:cs typeface="Pyidaungsu" panose="020B0502040204020203" pitchFamily="34" charset="0"/>
              </a:rPr>
              <a:t>တမင်တကာ သတင်းကြီးအောင် ဖန်တီးမှု၊ ထင်မြင်ချက်အတည်ပြုခြင်း ဘက်လိုက်မှု၊ </a:t>
            </a:r>
            <a:r>
              <a:rPr lang="en-US" sz="1500" dirty="0">
                <a:solidFill>
                  <a:schemeClr val="tx2"/>
                </a:solidFill>
                <a:latin typeface="Pyidaungsu" panose="020B0502040204020203" pitchFamily="34" charset="0"/>
                <a:cs typeface="Pyidaungsu" panose="020B0502040204020203" pitchFamily="34" charset="0"/>
              </a:rPr>
              <a:t> </a:t>
            </a:r>
            <a:r>
              <a:rPr lang="my-MM" sz="1500" dirty="0">
                <a:solidFill>
                  <a:schemeClr val="tx2"/>
                </a:solidFill>
                <a:latin typeface="Pyidaungsu" panose="020B0502040204020203" pitchFamily="34" charset="0"/>
                <a:cs typeface="Pyidaungsu" panose="020B0502040204020203" pitchFamily="34" charset="0"/>
              </a:rPr>
              <a:t>အကျိုးအမြတ်ရနိုင်ဆုံး ဒေတာကိုသာ ရွေးချယ်တင်ဆက်ခြင်း၊ ခြယ်လှယ်ထားသော တည်းဖြတ်မှုနှင့် ဘောင်ခတ်ပုံဖော်ခြင်းများအပါအဝင် ပုံစံအမျိုးမျိုးဖြစ်နိုင်သည်။</a:t>
            </a:r>
            <a:endParaRPr lang="en-US" sz="1500" dirty="0">
              <a:solidFill>
                <a:schemeClr val="tx2"/>
              </a:solidFill>
              <a:latin typeface="Pyidaungsu" panose="020B0502040204020203" pitchFamily="34" charset="0"/>
              <a:cs typeface="Pyidaungsu" panose="020B0502040204020203" pitchFamily="34" charset="0"/>
            </a:endParaRPr>
          </a:p>
          <a:p>
            <a:pPr marL="285750" indent="-285750">
              <a:spcBef>
                <a:spcPts val="600"/>
              </a:spcBef>
              <a:buFont typeface="Arial" panose="020B0604020202020204" pitchFamily="34" charset="0"/>
              <a:buChar char="•"/>
            </a:pPr>
            <a:r>
              <a:rPr lang="my-MM" sz="1500" dirty="0">
                <a:solidFill>
                  <a:schemeClr val="tx2"/>
                </a:solidFill>
                <a:latin typeface="Pyidaungsu" panose="020B0502040204020203" pitchFamily="34" charset="0"/>
                <a:cs typeface="Pyidaungsu" panose="020B0502040204020203" pitchFamily="34" charset="0"/>
              </a:rPr>
              <a:t>စာသင်ကျောင်းများသည် </a:t>
            </a:r>
            <a:r>
              <a:rPr lang="en-US" sz="1500" dirty="0">
                <a:solidFill>
                  <a:schemeClr val="tx2"/>
                </a:solidFill>
                <a:latin typeface="Pyidaungsu" panose="020B0502040204020203" pitchFamily="34" charset="0"/>
                <a:cs typeface="Pyidaungsu" panose="020B0502040204020203" pitchFamily="34" charset="0"/>
              </a:rPr>
              <a:t>MIL </a:t>
            </a:r>
            <a:r>
              <a:rPr lang="my-MM" sz="1500" dirty="0">
                <a:solidFill>
                  <a:schemeClr val="tx2"/>
                </a:solidFill>
                <a:latin typeface="Pyidaungsu" panose="020B0502040204020203" pitchFamily="34" charset="0"/>
                <a:cs typeface="Pyidaungsu" panose="020B0502040204020203" pitchFamily="34" charset="0"/>
              </a:rPr>
              <a:t>အစီအစဉ်များကို သင်ရိုးညွှန်းတမ်းတွင် ပေါင်းစပ်ထည့်သွင်းခြင်း၊ အစဉ်အလာအရ ဂျန်ဒါ (ကျား-မရေးရာ)ဝိသေသဆိုင်ရာ စံသတ်မှတ်ချက်များနှင့် တစ်ဖက်သတ်အယူအစွဲများကို ရင်ဆိုင်ဖြေရှင်းခြင်း၊ စာသင်ခန်းတွင်း အပြန်အလှန်တုံ့ပြန်ဆက်ဆံမှုများအတွင်း ဘက်လိုက်မှုများကို ကိုင်တွယ်ဖြေရှင်းခြင်း၊ ရပ်ရွာလူထုကို ပူးပေါင်းပါဝင်စေခြင်းနှင့် ကွဲပြားစုံလင်သော အမျိုးသမီး စံနမူနာယူထိုက်သူများ သတ်မှတ်ပေးခြင်းဖြင့် ဘက်လိုက်မှု၊ ခွဲခြားဆက်မှုနှင့် ဂျန်ဒါ (ကျား-မရေးရာ)ပိုင်း ဘက်လိုက်မှုကို တိုက်ဖျက်ချေမှုန်းရာအတွင် အရေးကြီးသော အခန်းကဏ္ဍမှ ပါဝင်ဆောင်ရွက်နိုင်မည်။ </a:t>
            </a:r>
            <a:endParaRPr lang="en-US" sz="1500" dirty="0">
              <a:solidFill>
                <a:schemeClr val="tx2"/>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222442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fontScale="90000"/>
          </a:bodyPr>
          <a:lstStyle/>
          <a:p>
            <a:pPr lvl="0"/>
            <a:r>
              <a:rPr lang="my-MM" sz="2800" b="1" dirty="0">
                <a:latin typeface="Pyidaungsu" panose="020B0502040204020203" pitchFamily="34" charset="0"/>
                <a:cs typeface="Pyidaungsu" panose="020B0502040204020203" pitchFamily="34" charset="0"/>
              </a:rPr>
              <a:t>ကျမ်းကိုးစာရင်း</a:t>
            </a:r>
            <a:endParaRPr sz="2800" dirty="0">
              <a:latin typeface="Pyidaungsu" panose="020B0502040204020203" pitchFamily="34" charset="0"/>
              <a:cs typeface="Pyidaungsu" panose="020B0502040204020203" pitchFamily="34" charset="0"/>
            </a:endParaRPr>
          </a:p>
        </p:txBody>
      </p:sp>
      <p:sp>
        <p:nvSpPr>
          <p:cNvPr id="328" name="Google Shape;328;p23"/>
          <p:cNvSpPr txBox="1">
            <a:spLocks noGrp="1"/>
          </p:cNvSpPr>
          <p:nvPr>
            <p:ph type="body" idx="2"/>
          </p:nvPr>
        </p:nvSpPr>
        <p:spPr>
          <a:xfrm>
            <a:off x="4467277" y="6488753"/>
            <a:ext cx="3255313" cy="22351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PH" sz="900">
                <a:solidFill>
                  <a:schemeClr val="lt1"/>
                </a:solidFill>
              </a:rPr>
              <a:t>Introduction to Media and Information Literacy (MIL) for Mobile Teachers</a:t>
            </a:r>
            <a:endParaRPr sz="900">
              <a:solidFill>
                <a:schemeClr val="lt1"/>
              </a:solidFill>
            </a:endParaRPr>
          </a:p>
          <a:p>
            <a:pPr marL="0" lvl="0" indent="0" algn="ctr" rtl="0">
              <a:lnSpc>
                <a:spcPct val="90000"/>
              </a:lnSpc>
              <a:spcBef>
                <a:spcPts val="1000"/>
              </a:spcBef>
              <a:spcAft>
                <a:spcPts val="0"/>
              </a:spcAft>
              <a:buClr>
                <a:schemeClr val="lt1"/>
              </a:buClr>
              <a:buSzPct val="100000"/>
              <a:buNone/>
            </a:pPr>
            <a:endParaRPr/>
          </a:p>
        </p:txBody>
      </p:sp>
      <p:sp>
        <p:nvSpPr>
          <p:cNvPr id="329" name="Google Shape;329;p23"/>
          <p:cNvSpPr txBox="1"/>
          <p:nvPr/>
        </p:nvSpPr>
        <p:spPr>
          <a:xfrm>
            <a:off x="420894" y="1074529"/>
            <a:ext cx="11229278" cy="4708941"/>
          </a:xfrm>
          <a:prstGeom prst="rect">
            <a:avLst/>
          </a:prstGeom>
          <a:noFill/>
          <a:ln>
            <a:noFill/>
          </a:ln>
        </p:spPr>
        <p:txBody>
          <a:bodyPr spcFirstLastPara="1" wrap="square" lIns="91425" tIns="45700" rIns="91425" bIns="45700" anchor="t" anchorCtr="0">
            <a:spAutoFit/>
          </a:bodyPr>
          <a:lstStyle/>
          <a:p>
            <a:pPr marL="357188" indent="-357188"/>
            <a:r>
              <a:rPr lang="en-US" sz="2000" dirty="0" err="1">
                <a:effectLst/>
                <a:ea typeface="Times New Roman" panose="02020603050405020304" pitchFamily="18" charset="0"/>
              </a:rPr>
              <a:t>Alagaran</a:t>
            </a:r>
            <a:r>
              <a:rPr lang="en-US" sz="2000" dirty="0">
                <a:effectLst/>
                <a:ea typeface="Times New Roman" panose="02020603050405020304" pitchFamily="18" charset="0"/>
              </a:rPr>
              <a:t>, J.R. II. (2017). Media and information literacy: Empower the discerning audiences. Quezon City: </a:t>
            </a:r>
            <a:r>
              <a:rPr lang="en-US" sz="2000" dirty="0" err="1">
                <a:effectLst/>
                <a:ea typeface="Times New Roman" panose="02020603050405020304" pitchFamily="18" charset="0"/>
              </a:rPr>
              <a:t>Abiva</a:t>
            </a:r>
            <a:r>
              <a:rPr lang="en-US" sz="2000" dirty="0">
                <a:effectLst/>
                <a:ea typeface="Times New Roman" panose="02020603050405020304" pitchFamily="18" charset="0"/>
              </a:rPr>
              <a:t> Publishing House Inc.</a:t>
            </a:r>
          </a:p>
          <a:p>
            <a:pPr marL="357188" indent="-357188"/>
            <a:r>
              <a:rPr lang="en-US" sz="2000" dirty="0">
                <a:effectLst/>
                <a:ea typeface="Times New Roman" panose="02020603050405020304" pitchFamily="18" charset="0"/>
              </a:rPr>
              <a:t>Global Media Monitoring Project, Retrieved from </a:t>
            </a:r>
            <a:r>
              <a:rPr lang="en-US" sz="2000" dirty="0">
                <a:effectLst/>
                <a:ea typeface="Times New Roman" panose="02020603050405020304" pitchFamily="18" charset="0"/>
                <a:hlinkClick r:id="rId3"/>
              </a:rPr>
              <a:t>https://whomakesthenews.org/wp-content/uploads/who-makesthe- news/Imported/reports_2015/highlights/highlights_en.pdf</a:t>
            </a:r>
            <a:endParaRPr lang="en-US" sz="2000" dirty="0">
              <a:effectLst/>
              <a:ea typeface="Times New Roman" panose="02020603050405020304" pitchFamily="18" charset="0"/>
            </a:endParaRPr>
          </a:p>
          <a:p>
            <a:pPr marL="357188" indent="-357188"/>
            <a:r>
              <a:rPr lang="en-US" sz="2000" dirty="0">
                <a:effectLst/>
                <a:ea typeface="Times New Roman" panose="02020603050405020304" pitchFamily="18" charset="0"/>
              </a:rPr>
              <a:t>Grizzle, Alton., Carolyn Wilson, Ramon Tuazon, et. al. (2021). Media and Information Literate Citizens: Think Critically, Click Wisely. Paris: UNESCO. Retrieved from https:// unesdoc.unesco.org/ark:/48223/pf0000377068 </a:t>
            </a:r>
          </a:p>
          <a:p>
            <a:pPr marL="357188" indent="-357188"/>
            <a:r>
              <a:rPr lang="en-US" sz="2000" dirty="0" err="1">
                <a:effectLst/>
                <a:ea typeface="Times New Roman" panose="02020603050405020304" pitchFamily="18" charset="0"/>
              </a:rPr>
              <a:t>Myat</a:t>
            </a:r>
            <a:r>
              <a:rPr lang="en-US" sz="2000" dirty="0">
                <a:effectLst/>
                <a:ea typeface="Times New Roman" panose="02020603050405020304" pitchFamily="18" charset="0"/>
              </a:rPr>
              <a:t>, Mon </a:t>
            </a:r>
            <a:r>
              <a:rPr lang="en-US" sz="2000" dirty="0" err="1">
                <a:effectLst/>
                <a:ea typeface="Times New Roman" panose="02020603050405020304" pitchFamily="18" charset="0"/>
              </a:rPr>
              <a:t>Mon</a:t>
            </a:r>
            <a:r>
              <a:rPr lang="en-US" sz="2000" dirty="0">
                <a:effectLst/>
                <a:ea typeface="Times New Roman" panose="02020603050405020304" pitchFamily="18" charset="0"/>
              </a:rPr>
              <a:t> (09 August 2023). </a:t>
            </a:r>
            <a:r>
              <a:rPr lang="en-PH" sz="2000" dirty="0">
                <a:effectLst/>
                <a:ea typeface="Times New Roman" panose="02020603050405020304" pitchFamily="18" charset="0"/>
              </a:rPr>
              <a:t>Identifying Representations in Media, Information, and Digital Contents. Presentation as part of the MIL-CSE Focused e-Learning Training</a:t>
            </a:r>
          </a:p>
          <a:p>
            <a:pPr marL="357188" indent="-357188"/>
            <a:r>
              <a:rPr lang="en-US" sz="2000" dirty="0">
                <a:effectLst/>
                <a:ea typeface="Times New Roman" panose="02020603050405020304" pitchFamily="18" charset="0"/>
              </a:rPr>
              <a:t>Tackling discrimination.  </a:t>
            </a:r>
            <a:r>
              <a:rPr lang="en-US" sz="2000" dirty="0">
                <a:effectLst/>
                <a:ea typeface="Times New Roman" panose="02020603050405020304" pitchFamily="18" charset="0"/>
                <a:hlinkClick r:id="rId4"/>
              </a:rPr>
              <a:t>https://www.coe.int/en/web/campaign-free-to-speak-safe-to-learn/tackling-discrimination/-/asset_publisher/4a3esYbkstv9/content/improving-well-being-at-school</a:t>
            </a:r>
            <a:endParaRPr lang="en-US" sz="2000" dirty="0">
              <a:effectLst/>
              <a:ea typeface="Times New Roman" panose="02020603050405020304" pitchFamily="18" charset="0"/>
            </a:endParaRPr>
          </a:p>
          <a:p>
            <a:pPr marL="357188" indent="-357188"/>
            <a:r>
              <a:rPr lang="en-US" sz="2000" dirty="0">
                <a:effectLst/>
                <a:ea typeface="Times New Roman" panose="02020603050405020304" pitchFamily="18" charset="0"/>
              </a:rPr>
              <a:t>Tetlock, P. E., &amp; Mitchell, G. (2009). Implicit bias and accountability systems: What must organizations do to prevent discrimination? Research in Organizational Behavior, 29, 3-38. Retrieved from The European Court of Human Rights (</a:t>
            </a:r>
            <a:r>
              <a:rPr lang="en-US" sz="2000" dirty="0">
                <a:hlinkClick r:id="rId5"/>
              </a:rPr>
              <a:t>doi:10.1016/j.riob.2009.10.002 (researchgate.net)</a:t>
            </a:r>
            <a:endParaRPr lang="en-US" sz="2000" dirty="0">
              <a:effectLst/>
              <a:ea typeface="Times New Roman" panose="02020603050405020304" pitchFamily="18" charset="0"/>
            </a:endParaRPr>
          </a:p>
          <a:p>
            <a:pPr marL="357188" indent="-357188"/>
            <a:r>
              <a:rPr lang="en-US" sz="2000" dirty="0">
                <a:effectLst/>
                <a:ea typeface="Times New Roman" panose="02020603050405020304" pitchFamily="18" charset="0"/>
              </a:rPr>
              <a:t>Tuazon, R. Freedom of Expression and the Issues of Hate Speech, Bias, and Discrimination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ကျမ်းကိုးစာရင်း</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420894" y="1072309"/>
            <a:ext cx="11350193" cy="1745289"/>
          </a:xfrm>
        </p:spPr>
        <p:txBody>
          <a:bodyPr>
            <a:noAutofit/>
          </a:bodyPr>
          <a:lstStyle/>
          <a:p>
            <a:pPr marL="357188" indent="-357188"/>
            <a:r>
              <a:rPr lang="en-US" sz="2000" b="0" dirty="0">
                <a:effectLst/>
                <a:ea typeface="Times New Roman" panose="02020603050405020304" pitchFamily="18" charset="0"/>
              </a:rPr>
              <a:t>Tuazon, Ramon Guillermo R. (2022) What is MIL, MIL as a Composite Concept, and Why MIL Education. PowerPoint Presentation during the MIL Training of Trainers for Monastic and Ethnic Educators. 11 and 14 July 2022.</a:t>
            </a:r>
          </a:p>
          <a:p>
            <a:pPr marL="357188" indent="-357188"/>
            <a:r>
              <a:rPr lang="en-US" sz="2000" b="0" dirty="0">
                <a:effectLst/>
                <a:ea typeface="Times New Roman" panose="02020603050405020304" pitchFamily="18" charset="0"/>
              </a:rPr>
              <a:t>Tuazon, Ramon Guillermo R. (2022). The Relevance of MIL in Intercultural, Interfaith, and Interreligious Dialogues. PowerPoint Presentation during the MIL Training of Trainers for Monastic and Ethnic Educators. 20 July 2022. UNESCO Myanmar Office. (2022). </a:t>
            </a:r>
          </a:p>
          <a:p>
            <a:pPr marL="357188" indent="-357188"/>
            <a:r>
              <a:rPr lang="en-US" sz="2000" b="0" dirty="0">
                <a:effectLst/>
                <a:ea typeface="Times New Roman" panose="02020603050405020304" pitchFamily="18" charset="0"/>
              </a:rPr>
              <a:t>UN Committee on the Elimination of Racial Discrimination, General Recommendation No 35, 26 September 2013</a:t>
            </a:r>
          </a:p>
          <a:p>
            <a:pPr marL="357188" indent="-357188"/>
            <a:r>
              <a:rPr lang="en-US" sz="2000" b="0" dirty="0">
                <a:effectLst/>
                <a:ea typeface="Times New Roman" panose="02020603050405020304" pitchFamily="18" charset="0"/>
              </a:rPr>
              <a:t>UN Strategy and Plan of Action on Hate Speech, May 2019</a:t>
            </a:r>
          </a:p>
          <a:p>
            <a:pPr marL="357188" indent="-357188"/>
            <a:r>
              <a:rPr lang="en-US" sz="2000" b="0" dirty="0">
                <a:effectLst/>
                <a:ea typeface="Times New Roman" panose="02020603050405020304" pitchFamily="18" charset="0"/>
              </a:rPr>
              <a:t>UNESCO Myanmar Office. (2022). Introduction to Media and Information Literacy in Strengthening Pre-Service Teacher Education in Myanmar Continuous Professional Development (CPD) Information and Communication Technology (ICT). Available at </a:t>
            </a:r>
            <a:r>
              <a:rPr lang="en-US" sz="2000" b="0" dirty="0">
                <a:effectLst/>
                <a:ea typeface="Times New Roman" panose="02020603050405020304" pitchFamily="18" charset="0"/>
                <a:hlinkClick r:id="rId4"/>
              </a:rPr>
              <a:t>https://mmteacherplatform.net/en</a:t>
            </a:r>
            <a:endParaRPr lang="en-US" sz="2000" b="0" dirty="0">
              <a:effectLst/>
              <a:ea typeface="Times New Roman" panose="02020603050405020304" pitchFamily="18" charset="0"/>
            </a:endParaRPr>
          </a:p>
          <a:p>
            <a:pPr marL="357188" indent="-357188"/>
            <a:r>
              <a:rPr lang="en-US" sz="2000" b="0" dirty="0">
                <a:effectLst/>
                <a:ea typeface="Times New Roman" panose="02020603050405020304" pitchFamily="18" charset="0"/>
              </a:rPr>
              <a:t>UNESCO Myanmar Recommendations on Religious and Culture-Sensitive Information, Education and Communication Initiatives Using the MIL Framework. </a:t>
            </a:r>
          </a:p>
          <a:p>
            <a:pPr marL="357188" indent="-357188"/>
            <a:r>
              <a:rPr lang="en-US" sz="2000" b="0" dirty="0">
                <a:effectLst/>
                <a:ea typeface="Times New Roman" panose="02020603050405020304" pitchFamily="18" charset="0"/>
              </a:rPr>
              <a:t>UNESCO. (2022). Addressing hate speech: educational responses </a:t>
            </a:r>
          </a:p>
          <a:p>
            <a:pPr marL="630555" indent="-630555">
              <a:spcAft>
                <a:spcPts val="800"/>
              </a:spcAft>
            </a:pPr>
            <a:endParaRPr lang="en-US" b="0" kern="100" dirty="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533257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Google Shape;526;p42"/>
          <p:cNvSpPr txBox="1">
            <a:spLocks noGrp="1"/>
          </p:cNvSpPr>
          <p:nvPr>
            <p:ph type="body" idx="3"/>
          </p:nvPr>
        </p:nvSpPr>
        <p:spPr>
          <a:xfrm>
            <a:off x="191387" y="2259249"/>
            <a:ext cx="11759608" cy="86177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6000"/>
              <a:buNone/>
            </a:pPr>
            <a:r>
              <a:rPr lang="en-US">
                <a:latin typeface="Century Gothic"/>
                <a:ea typeface="Century Gothic"/>
                <a:cs typeface="Century Gothic"/>
                <a:sym typeface="Century Gothic"/>
              </a:rPr>
              <a:t>Thank You.</a:t>
            </a:r>
            <a:endParaRPr/>
          </a:p>
        </p:txBody>
      </p:sp>
      <p:sp>
        <p:nvSpPr>
          <p:cNvPr id="527" name="Google Shape;527;p42"/>
          <p:cNvSpPr txBox="1">
            <a:spLocks noGrp="1"/>
          </p:cNvSpPr>
          <p:nvPr>
            <p:ph type="body" idx="4"/>
          </p:nvPr>
        </p:nvSpPr>
        <p:spPr>
          <a:xfrm>
            <a:off x="4467278" y="6488755"/>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75B5"/>
              </a:buClr>
              <a:buSzPts val="9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4324" y="1732066"/>
            <a:ext cx="10160264" cy="2268814"/>
          </a:xfrm>
        </p:spPr>
        <p:txBody>
          <a:bodyPr>
            <a:normAutofit/>
          </a:bodyPr>
          <a:lstStyle/>
          <a:p>
            <a:pPr algn="ctr">
              <a:lnSpc>
                <a:spcPct val="100000"/>
              </a:lnSpc>
            </a:pPr>
            <a:r>
              <a:rPr lang="my-MM" dirty="0">
                <a:latin typeface="Pyidaungsu" panose="020B0502040204020203" pitchFamily="34" charset="0"/>
                <a:cs typeface="Pyidaungsu" panose="020B0502040204020203" pitchFamily="34" charset="0"/>
              </a:rPr>
              <a:t>ပဋိပက္ခကိုထည့်သွင်းစဉ်းစားသော ပညာရေးမှတစ်ဆင့် မီဒီယာနှင့် သတင်းအချက်အလက်ဆိုင်ရာ သိနားလည်မှု</a:t>
            </a:r>
            <a:r>
              <a:rPr lang="en-US" dirty="0">
                <a:latin typeface="Pyidaungsu" panose="020B0502040204020203" pitchFamily="34" charset="0"/>
                <a:cs typeface="Pyidaungsu" panose="020B0502040204020203" pitchFamily="34" charset="0"/>
              </a:rPr>
              <a:t> (MIL-CSE)</a:t>
            </a:r>
            <a:endParaRPr lang="en-US" dirty="0"/>
          </a:p>
        </p:txBody>
      </p:sp>
      <p:sp>
        <p:nvSpPr>
          <p:cNvPr id="3" name="TextBox 2">
            <a:extLst>
              <a:ext uri="{FF2B5EF4-FFF2-40B4-BE49-F238E27FC236}">
                <a16:creationId xmlns:a16="http://schemas.microsoft.com/office/drawing/2014/main" id="{15EB3E30-9BA6-3FB5-AE23-E1813C44576F}"/>
              </a:ext>
            </a:extLst>
          </p:cNvPr>
          <p:cNvSpPr txBox="1"/>
          <p:nvPr/>
        </p:nvSpPr>
        <p:spPr>
          <a:xfrm>
            <a:off x="1069610" y="4082590"/>
            <a:ext cx="10160264"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y-MM" sz="3200" dirty="0">
                <a:solidFill>
                  <a:schemeClr val="bg1"/>
                </a:solidFill>
                <a:latin typeface="Pyidaungsu" panose="020B0502040204020203" pitchFamily="34" charset="0"/>
                <a:cs typeface="Pyidaungsu" panose="020B0502040204020203" pitchFamily="34" charset="0"/>
              </a:rPr>
              <a:t>မော်ဂျူး</a:t>
            </a:r>
            <a:r>
              <a:rPr kumimoji="0" lang="en-US" sz="32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 </a:t>
            </a:r>
            <a:r>
              <a:rPr kumimoji="0" lang="my-MM" sz="32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rPr>
              <a:t>၂.၃</a:t>
            </a:r>
            <a:endParaRPr kumimoji="0" lang="en-US" sz="3200" b="0" i="0" u="none" strike="noStrike" kern="1200" cap="none" spc="0" normalizeH="0" baseline="0" noProof="0" dirty="0">
              <a:ln>
                <a:noFill/>
              </a:ln>
              <a:solidFill>
                <a:schemeClr val="bg1"/>
              </a:solidFill>
              <a:effectLst/>
              <a:uLnTx/>
              <a:uFillTx/>
              <a:latin typeface="Pyidaungsu" panose="020B0502040204020203" pitchFamily="34" charset="0"/>
              <a:cs typeface="Pyidaungsu" panose="020B0502040204020203" pitchFamily="34" charset="0"/>
            </a:endParaRPr>
          </a:p>
          <a:p>
            <a:pPr lvl="0" algn="ctr">
              <a:defRPr/>
            </a:pPr>
            <a:r>
              <a:rPr lang="my-MM" sz="2800" dirty="0">
                <a:solidFill>
                  <a:schemeClr val="bg1"/>
                </a:solidFill>
                <a:latin typeface="Pyidaungsu" panose="020B0502040204020203" pitchFamily="34" charset="0"/>
                <a:ea typeface="Calibri" panose="020F0502020204030204" pitchFamily="34" charset="0"/>
                <a:cs typeface="Pyidaungsu" panose="020B0502040204020203" pitchFamily="34" charset="0"/>
              </a:rPr>
              <a:t>သတင်းအချက်အလက် ဖရိုဖရဲဖြစ်မှုကို </a:t>
            </a:r>
            <a:r>
              <a:rPr lang="my-MM" sz="2800" dirty="0">
                <a:solidFill>
                  <a:schemeClr val="bg1"/>
                </a:solidFill>
                <a:latin typeface="Pyidaungsu" panose="020B0502040204020203" pitchFamily="34" charset="0"/>
                <a:cs typeface="Pyidaungsu" panose="020B0502040204020203" pitchFamily="34" charset="0"/>
              </a:rPr>
              <a:t>တိုက်ဖျက်ချေမှုန်း</a:t>
            </a:r>
            <a:r>
              <a:rPr lang="my-MM" sz="2800" dirty="0">
                <a:solidFill>
                  <a:schemeClr val="bg1"/>
                </a:solidFill>
                <a:latin typeface="Pyidaungsu" panose="020B0502040204020203" pitchFamily="34" charset="0"/>
                <a:ea typeface="Calibri" panose="020F0502020204030204" pitchFamily="34" charset="0"/>
                <a:cs typeface="Pyidaungsu" panose="020B0502040204020203" pitchFamily="34" charset="0"/>
              </a:rPr>
              <a:t>ရန်အတွက် မီဒီယာနှင့် သတင်းအချက်အလက်ဆိုင်ရာ သိနားလည်မှု</a:t>
            </a:r>
            <a:r>
              <a:rPr lang="en-US" sz="2800" dirty="0">
                <a:solidFill>
                  <a:schemeClr val="bg1"/>
                </a:solidFill>
                <a:latin typeface="Pyidaungsu" panose="020B0502040204020203" pitchFamily="34" charset="0"/>
                <a:cs typeface="Pyidaungsu" panose="020B0502040204020203" pitchFamily="34" charset="0"/>
              </a:rPr>
              <a:t> (MIL) </a:t>
            </a:r>
            <a:r>
              <a:rPr lang="my-MM" sz="2800" dirty="0">
                <a:solidFill>
                  <a:schemeClr val="bg1"/>
                </a:solidFill>
                <a:latin typeface="Pyidaungsu" panose="020B0502040204020203" pitchFamily="34" charset="0"/>
                <a:cs typeface="Pyidaungsu" panose="020B0502040204020203" pitchFamily="34" charset="0"/>
              </a:rPr>
              <a:t>နှင့် ပဋိပက္ခကိုထည့်သွင်းစဉ်းစားသော ပညာရေး </a:t>
            </a:r>
            <a:r>
              <a:rPr lang="en-US" sz="2800" dirty="0">
                <a:solidFill>
                  <a:schemeClr val="bg1"/>
                </a:solidFill>
                <a:latin typeface="Pyidaungsu" panose="020B0502040204020203" pitchFamily="34" charset="0"/>
                <a:cs typeface="Pyidaungsu" panose="020B0502040204020203" pitchFamily="34" charset="0"/>
              </a:rPr>
              <a:t>(CSE) </a:t>
            </a:r>
          </a:p>
        </p:txBody>
      </p:sp>
    </p:spTree>
    <p:custDataLst>
      <p:tags r:id="rId1"/>
    </p:custDataLst>
    <p:extLst>
      <p:ext uri="{BB962C8B-B14F-4D97-AF65-F5344CB8AC3E}">
        <p14:creationId xmlns:p14="http://schemas.microsoft.com/office/powerpoint/2010/main" val="3221436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fontScale="90000"/>
          </a:bodyPr>
          <a:lstStyle/>
          <a:p>
            <a:r>
              <a:rPr lang="my-MM" dirty="0">
                <a:latin typeface="Pyidaungsu" panose="020B0502040204020203" pitchFamily="34" charset="0"/>
                <a:cs typeface="Pyidaungsu" panose="020B0502040204020203" pitchFamily="34" charset="0"/>
              </a:rPr>
              <a:t>ပဋိပက္ခကိုထည့်သွင်းစဉ်းစားသော ပညာရေးမှတစ်ဆင့် မီဒီယာနှင့် သတင်းအချက်အလက် သိနားလည်မှု</a:t>
            </a:r>
            <a:r>
              <a:rPr lang="en-US" dirty="0">
                <a:latin typeface="Pyidaungsu" panose="020B0502040204020203" pitchFamily="34" charset="0"/>
                <a:cs typeface="Pyidaungsu" panose="020B0502040204020203" pitchFamily="34" charset="0"/>
              </a:rPr>
              <a:t> (MIL-CSE)</a:t>
            </a:r>
            <a:endParaRPr lang="en-US" b="0" dirty="0"/>
          </a:p>
        </p:txBody>
      </p:sp>
      <p:sp>
        <p:nvSpPr>
          <p:cNvPr id="6" name="Text Placeholder 5"/>
          <p:cNvSpPr>
            <a:spLocks noGrp="1"/>
          </p:cNvSpPr>
          <p:nvPr>
            <p:ph type="body" sz="quarter" idx="16"/>
          </p:nvPr>
        </p:nvSpPr>
        <p:spPr>
          <a:xfrm>
            <a:off x="332944" y="1197478"/>
            <a:ext cx="11350208" cy="4463043"/>
          </a:xfrm>
        </p:spPr>
        <p:txBody>
          <a:bodyPr/>
          <a:lstStyle/>
          <a:p>
            <a:pPr algn="ctr"/>
            <a:endParaRPr lang="en-US" b="0" dirty="0"/>
          </a:p>
          <a:p>
            <a:pPr algn="ctr"/>
            <a:endParaRPr lang="en-US" b="0" dirty="0"/>
          </a:p>
        </p:txBody>
      </p:sp>
      <p:sp>
        <p:nvSpPr>
          <p:cNvPr id="3" name="TextBox 2">
            <a:extLst>
              <a:ext uri="{FF2B5EF4-FFF2-40B4-BE49-F238E27FC236}">
                <a16:creationId xmlns:a16="http://schemas.microsoft.com/office/drawing/2014/main" id="{A870582F-0898-A2A5-65C2-559ABAAA3E32}"/>
              </a:ext>
            </a:extLst>
          </p:cNvPr>
          <p:cNvSpPr txBox="1"/>
          <p:nvPr/>
        </p:nvSpPr>
        <p:spPr>
          <a:xfrm>
            <a:off x="572252" y="1034503"/>
            <a:ext cx="11061472" cy="5093702"/>
          </a:xfrm>
          <a:prstGeom prst="rect">
            <a:avLst/>
          </a:prstGeom>
          <a:noFill/>
        </p:spPr>
        <p:txBody>
          <a:bodyPr wrap="square">
            <a:spAutoFit/>
          </a:bodyPr>
          <a:lstStyle/>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၁.၁.။</a:t>
            </a:r>
            <a:r>
              <a:rPr lang="en-US" sz="2000" dirty="0">
                <a:latin typeface="Pyidaungsu" panose="020B0502040204020203" pitchFamily="34" charset="0"/>
                <a:cs typeface="Pyidaungsu" panose="020B0502040204020203" pitchFamily="34" charset="0"/>
              </a:rPr>
              <a:t> </a:t>
            </a:r>
            <a:r>
              <a:rPr lang="my-MM" sz="2000" dirty="0">
                <a:latin typeface="Pyidaungsu" panose="020B0502040204020203" pitchFamily="34" charset="0"/>
                <a:cs typeface="Pyidaungsu" panose="020B0502040204020203" pitchFamily="34" charset="0"/>
              </a:rPr>
              <a:t>မီဒီယာနှင့် သတင်းအချက်အလက်ဆိုင်ရာ သိနားလည်မှု (</a:t>
            </a:r>
            <a:r>
              <a:rPr lang="en-US"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 အဓိပ္ပာယ်ဖွင့်ဆိုချက်၊ အရေးပါပုံနှင့် အကောင်အထည်ဖော်ဆောင်ရွက်ခြင်းဆိုင်ရာ နမူနာဖြစ်ရပ်များ</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၁.၂.။ ပဋိပက္ခကိုထည့်သွင်းစဉ်းစားသော ပညာရေး </a:t>
            </a:r>
            <a:r>
              <a:rPr lang="en-US" sz="2000" dirty="0">
                <a:latin typeface="Pyidaungsu" panose="020B0502040204020203" pitchFamily="34" charset="0"/>
                <a:cs typeface="Pyidaungsu" panose="020B0502040204020203" pitchFamily="34" charset="0"/>
              </a:rPr>
              <a:t>(CSE) - </a:t>
            </a:r>
            <a:r>
              <a:rPr lang="my-MM" sz="2000" dirty="0">
                <a:latin typeface="Pyidaungsu" panose="020B0502040204020203" pitchFamily="34" charset="0"/>
                <a:cs typeface="Pyidaungsu" panose="020B0502040204020203" pitchFamily="34" charset="0"/>
              </a:rPr>
              <a:t>အဓိပ္ပာယ်ဖွင့်ဆိုချက်၊ အရေးပါပုံနှင့် တတ်ကျွမ်းမှုများ </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cs typeface="Pyidaungsu" panose="020B0502040204020203" pitchFamily="34" charset="0"/>
              </a:rPr>
              <a:t>မော်ဂျူး ၁.၃.။</a:t>
            </a:r>
            <a:r>
              <a:rPr lang="en-US" sz="2000" dirty="0">
                <a:latin typeface="Pyidaungsu" panose="020B0502040204020203" pitchFamily="34" charset="0"/>
                <a:cs typeface="Pyidaungsu" panose="020B0502040204020203" pitchFamily="34" charset="0"/>
              </a:rPr>
              <a:t> MIL </a:t>
            </a:r>
            <a:r>
              <a:rPr lang="my-MM" sz="2000" dirty="0">
                <a:latin typeface="Pyidaungsu" panose="020B0502040204020203" pitchFamily="34" charset="0"/>
                <a:cs typeface="Pyidaungsu" panose="020B0502040204020203" pitchFamily="34" charset="0"/>
              </a:rPr>
              <a:t>နှင့် </a:t>
            </a:r>
            <a:r>
              <a:rPr lang="en-US" sz="2000" dirty="0">
                <a:latin typeface="Pyidaungsu" panose="020B0502040204020203" pitchFamily="34" charset="0"/>
                <a:cs typeface="Pyidaungsu" panose="020B0502040204020203" pitchFamily="34" charset="0"/>
              </a:rPr>
              <a:t>CSE </a:t>
            </a:r>
            <a:r>
              <a:rPr lang="my-MM" sz="2000" dirty="0">
                <a:latin typeface="Pyidaungsu" panose="020B0502040204020203" pitchFamily="34" charset="0"/>
                <a:cs typeface="Pyidaungsu" panose="020B0502040204020203" pitchFamily="34" charset="0"/>
              </a:rPr>
              <a:t>ကြားဆက်နွှယ်မှုနှင့် ဆရာများအတွက်တတ်ကျွမ်းမှုအညွှန်းဘောင် (</a:t>
            </a:r>
            <a:r>
              <a:rPr lang="en-US" sz="2000" dirty="0">
                <a:latin typeface="Pyidaungsu" panose="020B0502040204020203" pitchFamily="34" charset="0"/>
                <a:cs typeface="Pyidaungsu" panose="020B0502040204020203" pitchFamily="34" charset="0"/>
              </a:rPr>
              <a:t>TCF</a:t>
            </a:r>
            <a:r>
              <a:rPr lang="my-MM" sz="2000" dirty="0">
                <a:latin typeface="Pyidaungsu" panose="020B0502040204020203" pitchFamily="34" charset="0"/>
                <a:cs typeface="Pyidaungsu" panose="020B0502040204020203" pitchFamily="34" charset="0"/>
              </a:rPr>
              <a:t>)အတွင်း ၄င်းတို့၏အနေအထား</a:t>
            </a: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endParaRPr lang="en-US" sz="2000" dirty="0">
              <a:latin typeface="Pyidaungsu" panose="020B0502040204020203"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၂.၁.။</a:t>
            </a:r>
            <a:r>
              <a:rPr lang="en-GB" sz="2000" dirty="0">
                <a:latin typeface="Pyidaungsu" panose="020B0502040204020203" pitchFamily="34" charset="0"/>
                <a:ea typeface="Calibri" panose="020F0502020204030204" pitchFamily="34" charset="0"/>
                <a:cs typeface="Pyidaungsu" panose="020B0502040204020203" pitchFamily="34" charset="0"/>
              </a:rPr>
              <a:t> </a:t>
            </a:r>
            <a:r>
              <a:rPr lang="my-MM" sz="2000" dirty="0">
                <a:latin typeface="Pyidaungsu" panose="020B0502040204020203" pitchFamily="34" charset="0"/>
                <a:ea typeface="Calibri" panose="020F0502020204030204" pitchFamily="34" charset="0"/>
                <a:cs typeface="Pyidaungsu" panose="020B0502040204020203" pitchFamily="34" charset="0"/>
              </a:rPr>
              <a:t>အမုန်းစကားဖြစ်စေသည့် </a:t>
            </a:r>
            <a:r>
              <a:rPr lang="my-MM" sz="2000" dirty="0">
                <a:latin typeface="Pyidaungsu" panose="020B0502040204020203" pitchFamily="34" charset="0"/>
                <a:cs typeface="Pyidaungsu" panose="020B0502040204020203" pitchFamily="34" charset="0"/>
              </a:rPr>
              <a:t>ပဋိပက္ခကို တိုက်ဖျက်ချေမှုန်းရန်အတွက် </a:t>
            </a:r>
            <a:r>
              <a:rPr lang="en-US"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a:t>
            </a:r>
            <a:r>
              <a:rPr lang="en-US" sz="2000" dirty="0">
                <a:latin typeface="Pyidaungsu" panose="020B0502040204020203" pitchFamily="34" charset="0"/>
                <a:ea typeface="Calibri" panose="020F0502020204030204" pitchFamily="34" charset="0"/>
                <a:cs typeface="Pyidaungsu" panose="020B0502040204020203" pitchFamily="34" charset="0"/>
              </a:rPr>
              <a:t> CSE </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marL="342900" indent="-342900">
              <a:spcBef>
                <a:spcPts val="600"/>
              </a:spcBef>
              <a:buFont typeface="Arial" panose="020B0604020202020204" pitchFamily="34" charset="0"/>
              <a:buChar char="•"/>
            </a:pPr>
            <a:r>
              <a:rPr lang="my-MM" sz="2000" b="1" dirty="0">
                <a:latin typeface="Pyidaungsu" panose="020B0502040204020203" pitchFamily="34" charset="0"/>
                <a:ea typeface="Calibri" panose="020F0502020204030204" pitchFamily="34" charset="0"/>
                <a:cs typeface="Pyidaungsu" panose="020B0502040204020203" pitchFamily="34" charset="0"/>
              </a:rPr>
              <a:t>မော်ဂျူး ၂.၂.။</a:t>
            </a:r>
            <a:r>
              <a:rPr lang="en-GB" sz="2000" b="1" dirty="0">
                <a:latin typeface="Pyidaungsu" panose="020B0502040204020203" pitchFamily="34" charset="0"/>
                <a:ea typeface="Calibri" panose="020F0502020204030204" pitchFamily="34" charset="0"/>
                <a:cs typeface="Pyidaungsu" panose="020B0502040204020203" pitchFamily="34" charset="0"/>
              </a:rPr>
              <a:t> </a:t>
            </a:r>
            <a:r>
              <a:rPr lang="my-MM" sz="2000" b="1" dirty="0">
                <a:latin typeface="Pyidaungsu" panose="020B0502040204020203" pitchFamily="34" charset="0"/>
                <a:ea typeface="Calibri" panose="020F0502020204030204" pitchFamily="34" charset="0"/>
                <a:cs typeface="Pyidaungsu" panose="020B0502040204020203" pitchFamily="34" charset="0"/>
              </a:rPr>
              <a:t>ဘက်လိုက်မှု၊ ခွဲခြားဆက်ဆံမှုနှင့် ကိုယ်စားပြုပုံဖော်မှုအလွဲများကို ကိုင်တွယ်ဖြေရှင်းရန်အတွက် </a:t>
            </a:r>
            <a:r>
              <a:rPr lang="en-GB" sz="2000" b="1" dirty="0">
                <a:latin typeface="Pyidaungsu" panose="020B0502040204020203" pitchFamily="34" charset="0"/>
                <a:ea typeface="Calibri" panose="020F0502020204030204" pitchFamily="34" charset="0"/>
                <a:cs typeface="Pyidaungsu" panose="020B0502040204020203" pitchFamily="34" charset="0"/>
              </a:rPr>
              <a:t>MIL </a:t>
            </a:r>
            <a:r>
              <a:rPr lang="my-MM" sz="2000" b="1" dirty="0">
                <a:latin typeface="Pyidaungsu" panose="020B0502040204020203" pitchFamily="34" charset="0"/>
                <a:ea typeface="Calibri" panose="020F0502020204030204" pitchFamily="34" charset="0"/>
                <a:cs typeface="Pyidaungsu" panose="020B0502040204020203" pitchFamily="34" charset="0"/>
              </a:rPr>
              <a:t>နှင့် </a:t>
            </a:r>
            <a:r>
              <a:rPr lang="en-GB" sz="2000" b="1" dirty="0">
                <a:latin typeface="Pyidaungsu" panose="020B0502040204020203" pitchFamily="34" charset="0"/>
                <a:ea typeface="Calibri" panose="020F0502020204030204" pitchFamily="34" charset="0"/>
                <a:cs typeface="Pyidaungsu" panose="020B0502040204020203" pitchFamily="34" charset="0"/>
              </a:rPr>
              <a:t>CSE</a:t>
            </a:r>
          </a:p>
          <a:p>
            <a:pPr marL="342900" indent="-342900">
              <a:spcBef>
                <a:spcPts val="600"/>
              </a:spcBef>
              <a:buFont typeface="Arial" panose="020B0604020202020204" pitchFamily="34" charset="0"/>
              <a:buChar char="•"/>
            </a:pPr>
            <a:r>
              <a:rPr lang="my-MM" sz="2000" dirty="0">
                <a:latin typeface="Pyidaungsu" panose="020B0502040204020203" pitchFamily="34" charset="0"/>
                <a:ea typeface="Calibri" panose="020F0502020204030204" pitchFamily="34" charset="0"/>
                <a:cs typeface="Pyidaungsu" panose="020B0502040204020203" pitchFamily="34" charset="0"/>
              </a:rPr>
              <a:t>မော်ဂျူး ၂.၃.။ သတင်းအချက်အလက် ဖရိုဖရဲဖြစ်မှုကို </a:t>
            </a:r>
            <a:r>
              <a:rPr lang="my-MM" sz="2000" dirty="0">
                <a:latin typeface="Pyidaungsu" panose="020B0502040204020203" pitchFamily="34" charset="0"/>
                <a:cs typeface="Pyidaungsu" panose="020B0502040204020203" pitchFamily="34" charset="0"/>
              </a:rPr>
              <a:t>တိုက်ဖျက်ချေမှုန်း</a:t>
            </a:r>
            <a:r>
              <a:rPr lang="my-MM" sz="2000" dirty="0">
                <a:latin typeface="Pyidaungsu" panose="020B0502040204020203" pitchFamily="34" charset="0"/>
                <a:ea typeface="Calibri" panose="020F0502020204030204" pitchFamily="34" charset="0"/>
                <a:cs typeface="Pyidaungsu" panose="020B0502040204020203" pitchFamily="34" charset="0"/>
              </a:rPr>
              <a:t>ရန်အတွက် </a:t>
            </a:r>
            <a:r>
              <a:rPr lang="en-GB" sz="2000" dirty="0">
                <a:latin typeface="Pyidaungsu" panose="020B0502040204020203" pitchFamily="34" charset="0"/>
                <a:ea typeface="Calibri" panose="020F0502020204030204" pitchFamily="34" charset="0"/>
                <a:cs typeface="Pyidaungsu" panose="020B0502040204020203" pitchFamily="34" charset="0"/>
              </a:rPr>
              <a:t>MIL </a:t>
            </a:r>
            <a:r>
              <a:rPr lang="my-MM" sz="2000" dirty="0">
                <a:latin typeface="Pyidaungsu" panose="020B0502040204020203" pitchFamily="34" charset="0"/>
                <a:ea typeface="Calibri" panose="020F0502020204030204" pitchFamily="34" charset="0"/>
                <a:cs typeface="Pyidaungsu" panose="020B0502040204020203" pitchFamily="34" charset="0"/>
              </a:rPr>
              <a:t>နှင့် </a:t>
            </a:r>
            <a:r>
              <a:rPr lang="en-GB" sz="2000" dirty="0">
                <a:latin typeface="Pyidaungsu" panose="020B0502040204020203" pitchFamily="34" charset="0"/>
                <a:ea typeface="Calibri" panose="020F0502020204030204" pitchFamily="34" charset="0"/>
                <a:cs typeface="Pyidaungsu" panose="020B0502040204020203" pitchFamily="34" charset="0"/>
              </a:rPr>
              <a:t>CSE</a:t>
            </a:r>
            <a:endParaRPr lang="my-MM" sz="2000" dirty="0">
              <a:latin typeface="Pyidaungsu" panose="020B0502040204020203" pitchFamily="34" charset="0"/>
              <a:ea typeface="Calibri" panose="020F0502020204030204" pitchFamily="34" charset="0"/>
              <a:cs typeface="Pyidaungsu" panose="020B0502040204020203" pitchFamily="34" charset="0"/>
            </a:endParaRPr>
          </a:p>
          <a:p>
            <a:pPr>
              <a:spcBef>
                <a:spcPts val="600"/>
              </a:spcBef>
            </a:pPr>
            <a:endParaRPr lang="en-GB" sz="2000" dirty="0">
              <a:latin typeface="Pyidaungsu" panose="020B0502040204020203" pitchFamily="34" charset="0"/>
              <a:ea typeface="Calibri" panose="020F0502020204030204"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၃.၁.။ ယဉ်ကျေးမှုအမျိုးမျိုးနှင့် ဘာသာပေါင်းစုံ ဆွေးနွေးဖလှယ်မှုအတွက် </a:t>
            </a:r>
            <a:r>
              <a:rPr lang="en-GB" sz="2000" dirty="0">
                <a:latin typeface="Pyidaungsu" panose="020B0502040204020203" pitchFamily="34" charset="0"/>
                <a:cs typeface="Pyidaungsu" panose="020B0502040204020203" pitchFamily="34" charset="0"/>
              </a:rPr>
              <a:t>MIL</a:t>
            </a:r>
            <a:r>
              <a:rPr lang="my-MM" sz="2000" dirty="0">
                <a:latin typeface="Pyidaungsu" panose="020B0502040204020203" pitchFamily="34" charset="0"/>
                <a:cs typeface="Pyidaungsu" panose="020B0502040204020203" pitchFamily="34" charset="0"/>
              </a:rPr>
              <a:t> နှင့် </a:t>
            </a:r>
            <a:r>
              <a:rPr lang="en-GB" sz="2000" dirty="0">
                <a:latin typeface="Pyidaungsu" panose="020B0502040204020203" pitchFamily="34" charset="0"/>
                <a:cs typeface="Pyidaungsu" panose="020B0502040204020203" pitchFamily="34" charset="0"/>
              </a:rPr>
              <a:t>CSE</a:t>
            </a:r>
            <a:endParaRPr lang="my-MM" sz="2000" dirty="0">
              <a:latin typeface="Pyidaungsu" panose="020B0502040204020203" pitchFamily="34" charset="0"/>
              <a:cs typeface="Pyidaungsu" panose="020B0502040204020203" pitchFamily="34" charset="0"/>
            </a:endParaRPr>
          </a:p>
          <a:p>
            <a:pPr marL="342900" lvl="0" indent="-342900">
              <a:spcBef>
                <a:spcPts val="600"/>
              </a:spcBef>
              <a:buFont typeface="Arial" panose="020B0604020202020204" pitchFamily="34" charset="0"/>
              <a:buChar char="•"/>
              <a:defRPr/>
            </a:pPr>
            <a:r>
              <a:rPr lang="my-MM" sz="2000" dirty="0">
                <a:latin typeface="Pyidaungsu" panose="020B0502040204020203" pitchFamily="34" charset="0"/>
                <a:cs typeface="Pyidaungsu" panose="020B0502040204020203" pitchFamily="34" charset="0"/>
              </a:rPr>
              <a:t>မော်ဂျူး ၃.၂.။ ဆိုက်ဘာ (အွန်လိုင်း) ဘေးကင်းလုံခြုံရေးကို မြှင့်တင်ရန်အတွက် </a:t>
            </a:r>
            <a:r>
              <a:rPr lang="en-GB" sz="2000" dirty="0">
                <a:latin typeface="Pyidaungsu" panose="020B0502040204020203" pitchFamily="34" charset="0"/>
                <a:cs typeface="Pyidaungsu" panose="020B0502040204020203" pitchFamily="34" charset="0"/>
              </a:rPr>
              <a:t>MIL </a:t>
            </a:r>
            <a:r>
              <a:rPr lang="my-MM" sz="2000" dirty="0">
                <a:latin typeface="Pyidaungsu" panose="020B0502040204020203" pitchFamily="34" charset="0"/>
                <a:cs typeface="Pyidaungsu" panose="020B0502040204020203" pitchFamily="34" charset="0"/>
              </a:rPr>
              <a:t>နှင့် </a:t>
            </a:r>
            <a:r>
              <a:rPr lang="en-GB" sz="2000" dirty="0">
                <a:latin typeface="Pyidaungsu" panose="020B0502040204020203" pitchFamily="34" charset="0"/>
                <a:cs typeface="Pyidaungsu" panose="020B0502040204020203" pitchFamily="34" charset="0"/>
              </a:rPr>
              <a:t>CSE</a:t>
            </a:r>
            <a:endParaRPr lang="en-US" sz="20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10188552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သင်ယူမှုရည်မှန်းချက်များ</a:t>
            </a:r>
            <a:endParaRPr lang="en-US" dirty="0"/>
          </a:p>
        </p:txBody>
      </p:sp>
      <p:sp>
        <p:nvSpPr>
          <p:cNvPr id="6" name="Text Placeholder 5"/>
          <p:cNvSpPr>
            <a:spLocks noGrp="1"/>
          </p:cNvSpPr>
          <p:nvPr>
            <p:ph type="body" sz="quarter" idx="16"/>
          </p:nvPr>
        </p:nvSpPr>
        <p:spPr>
          <a:xfrm>
            <a:off x="420879" y="1253049"/>
            <a:ext cx="11350208" cy="5232232"/>
          </a:xfrm>
        </p:spPr>
        <p:txBody>
          <a:bodyPr>
            <a:normAutofit/>
          </a:bodyPr>
          <a:lstStyle/>
          <a:p>
            <a:pPr lvl="0">
              <a:lnSpc>
                <a:spcPct val="100000"/>
              </a:lnSpc>
              <a:spcBef>
                <a:spcPts val="0"/>
              </a:spcBef>
              <a:buClr>
                <a:schemeClr val="dk1"/>
              </a:buClr>
              <a:buSzPts val="2600"/>
            </a:pPr>
            <a:r>
              <a:rPr lang="my-MM" sz="2000" dirty="0">
                <a:solidFill>
                  <a:schemeClr val="dk1"/>
                </a:solidFill>
                <a:latin typeface="Pyidaungsu" panose="020B0502040204020203" pitchFamily="34" charset="0"/>
                <a:ea typeface="Calibri"/>
                <a:cs typeface="Pyidaungsu" panose="020B0502040204020203" pitchFamily="34" charset="0"/>
                <a:sym typeface="Calibri"/>
              </a:rPr>
              <a:t>ဤမော်ဂျူးပြီးဆုံးပါက သင်ယူသူများသည် အောက်ပါတို့ကို ဆောင်ရွက်တတ်သွားမည် - </a:t>
            </a:r>
          </a:p>
          <a:p>
            <a:pPr lvl="0">
              <a:lnSpc>
                <a:spcPct val="100000"/>
              </a:lnSpc>
              <a:spcBef>
                <a:spcPts val="0"/>
              </a:spcBef>
              <a:buClr>
                <a:schemeClr val="dk1"/>
              </a:buClr>
              <a:buSzPts val="2600"/>
            </a:pPr>
            <a:endParaRPr lang="my-MM" sz="2000" b="0" dirty="0">
              <a:solidFill>
                <a:schemeClr val="dk1"/>
              </a:solidFill>
              <a:latin typeface="Calibri"/>
              <a:ea typeface="Arial"/>
              <a:cs typeface="Calibri"/>
              <a:sym typeface="Calibri"/>
            </a:endParaRPr>
          </a:p>
          <a:p>
            <a:pPr marL="342900" marR="0" lvl="0" indent="-342900" algn="l" rtl="0">
              <a:lnSpc>
                <a:spcPct val="100000"/>
              </a:lnSpc>
              <a:spcBef>
                <a:spcPts val="600"/>
              </a:spcBef>
              <a:spcAft>
                <a:spcPts val="0"/>
              </a:spcAft>
              <a:buClr>
                <a:schemeClr val="dk1"/>
              </a:buClr>
              <a:buSzPts val="2600"/>
              <a:buFont typeface="Wingdings" panose="05000000000000000000" pitchFamily="2" charset="2"/>
              <a:buChar char="q"/>
            </a:pPr>
            <a:r>
              <a:rPr lang="en-US" sz="2000" b="0" dirty="0">
                <a:solidFill>
                  <a:schemeClr val="dk1"/>
                </a:solidFill>
                <a:latin typeface="Pyidaungsu" panose="020B0502040204020203" pitchFamily="34" charset="0"/>
                <a:ea typeface="Arial"/>
                <a:cs typeface="Pyidaungsu" panose="020B0502040204020203" pitchFamily="34" charset="0"/>
                <a:sym typeface="Calibri"/>
              </a:rPr>
              <a:t>‘</a:t>
            </a:r>
            <a:r>
              <a:rPr lang="my-MM" sz="2000" b="0" dirty="0">
                <a:solidFill>
                  <a:schemeClr val="dk1"/>
                </a:solidFill>
                <a:latin typeface="Pyidaungsu" panose="020B0502040204020203" pitchFamily="34" charset="0"/>
                <a:ea typeface="Arial"/>
                <a:cs typeface="Pyidaungsu" panose="020B0502040204020203" pitchFamily="34" charset="0"/>
                <a:sym typeface="Calibri"/>
              </a:rPr>
              <a:t>သတင်းအချက်အလက် ဖရိုဖရဲဖြစ်မှု</a:t>
            </a:r>
            <a:r>
              <a:rPr lang="en-US" sz="2000" b="0" dirty="0">
                <a:solidFill>
                  <a:schemeClr val="dk1"/>
                </a:solidFill>
                <a:latin typeface="Pyidaungsu" panose="020B0502040204020203" pitchFamily="34" charset="0"/>
                <a:ea typeface="Arial"/>
                <a:cs typeface="Pyidaungsu" panose="020B0502040204020203" pitchFamily="34" charset="0"/>
                <a:sym typeface="Calibri"/>
              </a:rPr>
              <a:t>’</a:t>
            </a:r>
            <a:r>
              <a:rPr lang="my-MM" sz="2000" b="0" dirty="0">
                <a:solidFill>
                  <a:schemeClr val="dk1"/>
                </a:solidFill>
                <a:latin typeface="Pyidaungsu" panose="020B0502040204020203" pitchFamily="34" charset="0"/>
                <a:ea typeface="Arial"/>
                <a:cs typeface="Pyidaungsu" panose="020B0502040204020203" pitchFamily="34" charset="0"/>
                <a:sym typeface="Calibri"/>
              </a:rPr>
              <a:t> အယူအဆကို ဖော်ပြနိုင်မည်။</a:t>
            </a:r>
            <a:endParaRPr lang="en-US" sz="2000" b="0" dirty="0">
              <a:solidFill>
                <a:schemeClr val="dk1"/>
              </a:solidFill>
              <a:latin typeface="Pyidaungsu" panose="020B0502040204020203" pitchFamily="34" charset="0"/>
              <a:ea typeface="Arial"/>
              <a:cs typeface="Pyidaungsu" panose="020B0502040204020203" pitchFamily="34" charset="0"/>
              <a:sym typeface="Calibri"/>
            </a:endParaRPr>
          </a:p>
          <a:p>
            <a:pPr marL="342900" marR="0" lvl="0" indent="-342900" algn="l" rtl="0">
              <a:lnSpc>
                <a:spcPct val="100000"/>
              </a:lnSpc>
              <a:spcBef>
                <a:spcPts val="600"/>
              </a:spcBef>
              <a:spcAft>
                <a:spcPts val="0"/>
              </a:spcAft>
              <a:buClr>
                <a:schemeClr val="dk1"/>
              </a:buClr>
              <a:buSzPts val="2600"/>
              <a:buFont typeface="Wingdings" panose="05000000000000000000" pitchFamily="2" charset="2"/>
              <a:buChar char="q"/>
            </a:pPr>
            <a:r>
              <a:rPr lang="my-MM" sz="2000" b="0" dirty="0">
                <a:solidFill>
                  <a:schemeClr val="dk1"/>
                </a:solidFill>
                <a:latin typeface="Pyidaungsu" panose="020B0502040204020203" pitchFamily="34" charset="0"/>
                <a:ea typeface="Arial"/>
                <a:cs typeface="Pyidaungsu" panose="020B0502040204020203" pitchFamily="34" charset="0"/>
                <a:sym typeface="Calibri"/>
              </a:rPr>
              <a:t>လုပ်ကြံသတင်း၊ သတင်းမှားနှင့် မသမာသတင်းများအကြား ကွဲပြားမှုကို ပိုင်းခြားသိမြင်နိုင်မည်။ </a:t>
            </a:r>
            <a:r>
              <a:rPr lang="en-US" sz="2000" b="0" dirty="0">
                <a:solidFill>
                  <a:schemeClr val="dk1"/>
                </a:solidFill>
                <a:latin typeface="Pyidaungsu" panose="020B0502040204020203" pitchFamily="34" charset="0"/>
                <a:ea typeface="Arial"/>
                <a:cs typeface="Pyidaungsu" panose="020B0502040204020203" pitchFamily="34" charset="0"/>
                <a:sym typeface="Calibri"/>
              </a:rPr>
              <a:t> </a:t>
            </a:r>
          </a:p>
          <a:p>
            <a:pPr marL="342900" marR="0" lvl="0" indent="-342900" algn="l" rtl="0">
              <a:lnSpc>
                <a:spcPct val="100000"/>
              </a:lnSpc>
              <a:spcBef>
                <a:spcPts val="600"/>
              </a:spcBef>
              <a:spcAft>
                <a:spcPts val="0"/>
              </a:spcAft>
              <a:buClr>
                <a:schemeClr val="dk1"/>
              </a:buClr>
              <a:buSzPts val="2600"/>
              <a:buFont typeface="Wingdings" panose="05000000000000000000" pitchFamily="2" charset="2"/>
              <a:buChar char="q"/>
            </a:pPr>
            <a:r>
              <a:rPr lang="my-MM" sz="2000" b="0" i="0" u="none" strike="noStrike" cap="none" dirty="0">
                <a:solidFill>
                  <a:schemeClr val="dk1"/>
                </a:solidFill>
                <a:latin typeface="Pyidaungsu" panose="020B0502040204020203" pitchFamily="34" charset="0"/>
                <a:ea typeface="Arial"/>
                <a:cs typeface="Pyidaungsu" panose="020B0502040204020203" pitchFamily="34" charset="0"/>
                <a:sym typeface="Calibri"/>
              </a:rPr>
              <a:t>သတင်းအချက်အလက် ဖရိုဖရဲဖြစ်မှု နယ်ပယ်စဉ် (</a:t>
            </a:r>
            <a:r>
              <a:rPr lang="en-US" sz="2000" b="0" i="0" u="none" strike="noStrike" cap="none" dirty="0">
                <a:solidFill>
                  <a:schemeClr val="dk1"/>
                </a:solidFill>
                <a:latin typeface="Pyidaungsu" panose="020B0502040204020203" pitchFamily="34" charset="0"/>
                <a:ea typeface="Arial"/>
                <a:cs typeface="Pyidaungsu" panose="020B0502040204020203" pitchFamily="34" charset="0"/>
                <a:sym typeface="Calibri"/>
              </a:rPr>
              <a:t>spectrum</a:t>
            </a:r>
            <a:r>
              <a:rPr lang="my-MM" sz="2000" b="0" dirty="0">
                <a:solidFill>
                  <a:schemeClr val="dk1"/>
                </a:solidFill>
                <a:latin typeface="Pyidaungsu" panose="020B0502040204020203" pitchFamily="34" charset="0"/>
                <a:ea typeface="Arial"/>
                <a:cs typeface="Pyidaungsu" panose="020B0502040204020203" pitchFamily="34" charset="0"/>
                <a:sym typeface="Calibri"/>
              </a:rPr>
              <a:t>) အတွင်းမှ ပုံစံအမျိုးမျိုးကို ဖော်ပြနိုင်မည်။ </a:t>
            </a:r>
            <a:endParaRPr lang="en-US" sz="2000" b="0" i="0" u="none" strike="noStrike" cap="none" dirty="0">
              <a:solidFill>
                <a:schemeClr val="dk1"/>
              </a:solidFill>
              <a:latin typeface="Pyidaungsu" panose="020B0502040204020203" pitchFamily="34" charset="0"/>
              <a:ea typeface="Arial"/>
              <a:cs typeface="Pyidaungsu" panose="020B0502040204020203" pitchFamily="34" charset="0"/>
              <a:sym typeface="Calibri"/>
            </a:endParaRPr>
          </a:p>
          <a:p>
            <a:pPr marL="342900" lvl="0" indent="-342900">
              <a:lnSpc>
                <a:spcPct val="100000"/>
              </a:lnSpc>
              <a:spcBef>
                <a:spcPts val="600"/>
              </a:spcBef>
              <a:buClr>
                <a:schemeClr val="dk1"/>
              </a:buClr>
              <a:buSzPts val="2600"/>
              <a:buFont typeface="Wingdings" panose="05000000000000000000" pitchFamily="2" charset="2"/>
              <a:buChar char="q"/>
            </a:pPr>
            <a:r>
              <a:rPr lang="my-MM" sz="2000" b="0" dirty="0">
                <a:solidFill>
                  <a:schemeClr val="dk1"/>
                </a:solidFill>
                <a:latin typeface="Pyidaungsu" panose="020B0502040204020203" pitchFamily="34" charset="0"/>
                <a:ea typeface="Arial"/>
                <a:cs typeface="Pyidaungsu" panose="020B0502040204020203" pitchFamily="34" charset="0"/>
                <a:sym typeface="Calibri"/>
              </a:rPr>
              <a:t>ပညာရေးအခင်းအကျင်းတစ်ခုအတွင်း သတင်းအချက်အလက် ဖရိုဖရဲဖြစ်မှုနှင့် ဆက်နွှယ်နေသည့် </a:t>
            </a:r>
            <a:r>
              <a:rPr lang="en-US" sz="2000" b="0" dirty="0">
                <a:solidFill>
                  <a:schemeClr val="dk1"/>
                </a:solidFill>
                <a:latin typeface="Pyidaungsu" panose="020B0502040204020203" pitchFamily="34" charset="0"/>
                <a:ea typeface="Arial"/>
                <a:cs typeface="Pyidaungsu" panose="020B0502040204020203" pitchFamily="34" charset="0"/>
                <a:sym typeface="Calibri"/>
              </a:rPr>
              <a:t>MIL </a:t>
            </a:r>
            <a:r>
              <a:rPr lang="my-MM" sz="2000" b="0" dirty="0">
                <a:solidFill>
                  <a:schemeClr val="dk1"/>
                </a:solidFill>
                <a:latin typeface="Pyidaungsu" panose="020B0502040204020203" pitchFamily="34" charset="0"/>
                <a:ea typeface="Arial"/>
                <a:cs typeface="Pyidaungsu" panose="020B0502040204020203" pitchFamily="34" charset="0"/>
                <a:sym typeface="Calibri"/>
              </a:rPr>
              <a:t>တတ်ကျွမ်းမှုများကို အကောင်အထည်ဖော်ဆောင်ရွက်ခြင်း၏ အရေးပါပုံကို အသိအမှတ်ပြုနားလည်လာမည်။</a:t>
            </a:r>
            <a:endParaRPr lang="en-US" sz="2000" b="0" dirty="0">
              <a:solidFill>
                <a:schemeClr val="dk1"/>
              </a:solidFill>
              <a:latin typeface="Pyidaungsu" panose="020B0502040204020203" pitchFamily="34" charset="0"/>
              <a:ea typeface="Arial"/>
              <a:cs typeface="Pyidaungsu" panose="020B0502040204020203" pitchFamily="34" charset="0"/>
              <a:sym typeface="Calibri"/>
            </a:endParaRPr>
          </a:p>
          <a:p>
            <a:pPr marL="342900" marR="0" lvl="0" indent="-342900" algn="l" rtl="0">
              <a:lnSpc>
                <a:spcPct val="100000"/>
              </a:lnSpc>
              <a:spcBef>
                <a:spcPts val="600"/>
              </a:spcBef>
              <a:spcAft>
                <a:spcPts val="0"/>
              </a:spcAft>
              <a:buClr>
                <a:schemeClr val="dk1"/>
              </a:buClr>
              <a:buSzPts val="2600"/>
              <a:buFont typeface="Wingdings" panose="05000000000000000000" pitchFamily="2" charset="2"/>
              <a:buChar char="q"/>
            </a:pPr>
            <a:r>
              <a:rPr lang="my-MM" sz="2000" b="0" i="0" u="none" strike="noStrike" cap="none" dirty="0">
                <a:solidFill>
                  <a:schemeClr val="dk1"/>
                </a:solidFill>
                <a:latin typeface="Pyidaungsu" panose="020B0502040204020203" pitchFamily="34" charset="0"/>
                <a:ea typeface="Arial"/>
                <a:cs typeface="Pyidaungsu" panose="020B0502040204020203" pitchFamily="34" charset="0"/>
                <a:sym typeface="Calibri"/>
              </a:rPr>
              <a:t>လေးနက်စွာ ဆန်းစစ်ဝေဖန်တတ်ခြင်းနှင့် စစ်ရင်းဖတ်ခြင်း (</a:t>
            </a:r>
            <a:r>
              <a:rPr lang="en-US" sz="2000" b="0" i="0" u="none" strike="noStrike" cap="none" dirty="0">
                <a:solidFill>
                  <a:schemeClr val="dk1"/>
                </a:solidFill>
                <a:latin typeface="Pyidaungsu" panose="020B0502040204020203" pitchFamily="34" charset="0"/>
                <a:ea typeface="Arial"/>
                <a:cs typeface="Pyidaungsu" panose="020B0502040204020203" pitchFamily="34" charset="0"/>
                <a:sym typeface="Calibri"/>
              </a:rPr>
              <a:t>lateral reading</a:t>
            </a:r>
            <a:r>
              <a:rPr lang="my-MM" sz="2000" b="0" i="0" u="none" strike="noStrike" cap="none" dirty="0">
                <a:solidFill>
                  <a:schemeClr val="dk1"/>
                </a:solidFill>
                <a:latin typeface="Pyidaungsu" panose="020B0502040204020203" pitchFamily="34" charset="0"/>
                <a:ea typeface="Arial"/>
                <a:cs typeface="Pyidaungsu" panose="020B0502040204020203" pitchFamily="34" charset="0"/>
                <a:sym typeface="Calibri"/>
              </a:rPr>
              <a:t>) ကို အားပေးမြှင့်တင်သည့် သင်ယူမှုလုပ်ငန်းအစုစုကို လက်တွေ့အသုံးချနိုင်မည်။</a:t>
            </a:r>
            <a:r>
              <a:rPr lang="en-US" sz="2000" b="0" i="0" u="none" strike="noStrike" cap="none" dirty="0">
                <a:solidFill>
                  <a:schemeClr val="dk1"/>
                </a:solidFill>
                <a:latin typeface="Pyidaungsu" panose="020B0502040204020203" pitchFamily="34" charset="0"/>
                <a:ea typeface="Arial"/>
                <a:cs typeface="Pyidaungsu" panose="020B0502040204020203" pitchFamily="34" charset="0"/>
                <a:sym typeface="Calibri"/>
              </a:rPr>
              <a:t> </a:t>
            </a:r>
            <a:endParaRPr lang="en-US" sz="2000" b="0" i="0" u="none" strike="noStrike" cap="none" dirty="0">
              <a:solidFill>
                <a:srgbClr val="000000"/>
              </a:solidFill>
              <a:latin typeface="Pyidaungsu" panose="020B0502040204020203" pitchFamily="34" charset="0"/>
              <a:ea typeface="Arial"/>
              <a:cs typeface="Pyidaungsu" panose="020B0502040204020203" pitchFamily="34" charset="0"/>
              <a:sym typeface="Arial"/>
            </a:endParaRPr>
          </a:p>
          <a:p>
            <a:pPr marL="400050" marR="0" lvl="2" algn="l" rtl="0">
              <a:lnSpc>
                <a:spcPct val="100000"/>
              </a:lnSpc>
              <a:spcBef>
                <a:spcPts val="480"/>
              </a:spcBef>
              <a:spcAft>
                <a:spcPts val="0"/>
              </a:spcAft>
              <a:buClr>
                <a:schemeClr val="dk1"/>
              </a:buClr>
              <a:buSzPts val="2160"/>
            </a:pPr>
            <a:endParaRPr lang="en-US" sz="2400" i="0" u="none" strike="noStrike" cap="none" dirty="0">
              <a:solidFill>
                <a:srgbClr val="000000"/>
              </a:solidFill>
              <a:latin typeface="Arial"/>
              <a:ea typeface="Arial"/>
              <a:cs typeface="Arial"/>
              <a:sym typeface="Arial"/>
            </a:endParaRPr>
          </a:p>
          <a:p>
            <a:pPr>
              <a:lnSpc>
                <a:spcPct val="100000"/>
              </a:lnSpc>
            </a:pPr>
            <a:endParaRPr lang="en-US" dirty="0"/>
          </a:p>
        </p:txBody>
      </p:sp>
    </p:spTree>
    <p:custDataLst>
      <p:tags r:id="rId1"/>
    </p:custDataLst>
    <p:extLst>
      <p:ext uri="{BB962C8B-B14F-4D97-AF65-F5344CB8AC3E}">
        <p14:creationId xmlns:p14="http://schemas.microsoft.com/office/powerpoint/2010/main" val="28475507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မော်ဂျူးရလဒ်များ</a:t>
            </a:r>
            <a:endParaRPr lang="en-US" dirty="0"/>
          </a:p>
        </p:txBody>
      </p:sp>
      <p:sp>
        <p:nvSpPr>
          <p:cNvPr id="6" name="Text Placeholder 5"/>
          <p:cNvSpPr>
            <a:spLocks noGrp="1"/>
          </p:cNvSpPr>
          <p:nvPr>
            <p:ph type="body" sz="quarter" idx="16"/>
          </p:nvPr>
        </p:nvSpPr>
        <p:spPr>
          <a:xfrm>
            <a:off x="420879" y="1623060"/>
            <a:ext cx="11350208" cy="4422056"/>
          </a:xfrm>
        </p:spPr>
        <p:txBody>
          <a:bodyPr>
            <a:normAutofit/>
          </a:bodyPr>
          <a:lstStyle/>
          <a:p>
            <a:pPr marL="742950" marR="0" lvl="2" indent="-342900" algn="l" rtl="0">
              <a:lnSpc>
                <a:spcPct val="100000"/>
              </a:lnSpc>
              <a:spcBef>
                <a:spcPts val="480"/>
              </a:spcBef>
              <a:spcAft>
                <a:spcPts val="0"/>
              </a:spcAft>
              <a:buClr>
                <a:schemeClr val="dk1"/>
              </a:buClr>
              <a:buSzPts val="2160"/>
              <a:buFont typeface="+mj-lt"/>
              <a:buAutoNum type="arabicPeriod"/>
            </a:pPr>
            <a:endParaRPr lang="en-US" sz="1400" b="0" i="0" u="none" strike="noStrike" cap="none" dirty="0">
              <a:solidFill>
                <a:srgbClr val="000000"/>
              </a:solidFill>
              <a:latin typeface="Arial"/>
              <a:ea typeface="Arial"/>
              <a:cs typeface="Arial"/>
              <a:sym typeface="Arial"/>
            </a:endParaRPr>
          </a:p>
          <a:p>
            <a:endParaRPr lang="en-US" dirty="0"/>
          </a:p>
        </p:txBody>
      </p:sp>
      <p:sp>
        <p:nvSpPr>
          <p:cNvPr id="7" name="TextBox 6">
            <a:extLst>
              <a:ext uri="{FF2B5EF4-FFF2-40B4-BE49-F238E27FC236}">
                <a16:creationId xmlns:a16="http://schemas.microsoft.com/office/drawing/2014/main" id="{D2C646E6-996C-3763-7E81-733C3234DFF1}"/>
              </a:ext>
            </a:extLst>
          </p:cNvPr>
          <p:cNvSpPr txBox="1"/>
          <p:nvPr/>
        </p:nvSpPr>
        <p:spPr>
          <a:xfrm>
            <a:off x="602166" y="1204332"/>
            <a:ext cx="10549054" cy="2708434"/>
          </a:xfrm>
          <a:prstGeom prst="rect">
            <a:avLst/>
          </a:prstGeom>
          <a:noFill/>
        </p:spPr>
        <p:txBody>
          <a:bodyPr wrap="square" rtlCol="0">
            <a:spAutoFit/>
          </a:bodyPr>
          <a:lstStyle/>
          <a:p>
            <a:pPr>
              <a:spcBef>
                <a:spcPts val="600"/>
              </a:spcBef>
            </a:pPr>
            <a:r>
              <a:rPr lang="my-MM" sz="2000" dirty="0">
                <a:latin typeface="Pyidaungsu" panose="020B0502040204020203" pitchFamily="34" charset="0"/>
                <a:cs typeface="Pyidaungsu" panose="020B0502040204020203" pitchFamily="34" charset="0"/>
              </a:rPr>
              <a:t>၁။   </a:t>
            </a:r>
            <a:r>
              <a:rPr lang="en-US" sz="2000" dirty="0">
                <a:latin typeface="Pyidaungsu" panose="020B0502040204020203" pitchFamily="34" charset="0"/>
                <a:cs typeface="Pyidaungsu" panose="020B0502040204020203" pitchFamily="34" charset="0"/>
              </a:rPr>
              <a:t>‘</a:t>
            </a:r>
            <a:r>
              <a:rPr lang="my-MM" sz="2000" dirty="0">
                <a:latin typeface="Pyidaungsu" panose="020B0502040204020203" pitchFamily="34" charset="0"/>
                <a:cs typeface="Pyidaungsu" panose="020B0502040204020203" pitchFamily="34" charset="0"/>
              </a:rPr>
              <a:t>သတင်းအချက်အလက် ဖရိုဖရဲဖြစ်မှု</a:t>
            </a:r>
            <a:r>
              <a:rPr lang="en-US" sz="2000" dirty="0">
                <a:latin typeface="Pyidaungsu" panose="020B0502040204020203" pitchFamily="34" charset="0"/>
                <a:cs typeface="Pyidaungsu" panose="020B0502040204020203" pitchFamily="34" charset="0"/>
              </a:rPr>
              <a:t>’</a:t>
            </a:r>
            <a:r>
              <a:rPr lang="my-MM" sz="2000" dirty="0">
                <a:latin typeface="Pyidaungsu" panose="020B0502040204020203" pitchFamily="34" charset="0"/>
                <a:cs typeface="Pyidaungsu" panose="020B0502040204020203" pitchFamily="34" charset="0"/>
              </a:rPr>
              <a:t>အကြောင်း ပိုမို သိရှိနားလည်လာမည်။</a:t>
            </a:r>
            <a:r>
              <a:rPr lang="en-US" sz="2000" dirty="0">
                <a:latin typeface="Pyidaungsu" panose="020B0502040204020203" pitchFamily="34" charset="0"/>
                <a:cs typeface="Pyidaungsu" panose="020B0502040204020203" pitchFamily="34" charset="0"/>
              </a:rPr>
              <a:t> </a:t>
            </a:r>
          </a:p>
          <a:p>
            <a:pPr>
              <a:spcBef>
                <a:spcPts val="600"/>
              </a:spcBef>
            </a:pPr>
            <a:r>
              <a:rPr lang="my-MM" sz="2000" dirty="0">
                <a:latin typeface="Pyidaungsu" panose="020B0502040204020203" pitchFamily="34" charset="0"/>
                <a:cs typeface="Pyidaungsu" panose="020B0502040204020203" pitchFamily="34" charset="0"/>
              </a:rPr>
              <a:t>၂။   </a:t>
            </a:r>
            <a:r>
              <a:rPr lang="my-MM" sz="2000" dirty="0">
                <a:solidFill>
                  <a:schemeClr val="dk1"/>
                </a:solidFill>
                <a:latin typeface="Pyidaungsu" panose="020B0502040204020203" pitchFamily="34" charset="0"/>
                <a:ea typeface="Arial"/>
                <a:cs typeface="Pyidaungsu" panose="020B0502040204020203" pitchFamily="34" charset="0"/>
                <a:sym typeface="Calibri"/>
              </a:rPr>
              <a:t>ပညာရေးအခင်းအကျင်းများအတွင်း ‘သတင်းအချက်အလက် ဖရိုဖရဲဖြစ်မှု’နှင့်ဆက်နွှယ်နေသည့် </a:t>
            </a:r>
            <a:r>
              <a:rPr lang="en-US" sz="2000" dirty="0">
                <a:solidFill>
                  <a:schemeClr val="dk1"/>
                </a:solidFill>
                <a:latin typeface="Pyidaungsu" panose="020B0502040204020203" pitchFamily="34" charset="0"/>
                <a:ea typeface="Arial"/>
                <a:cs typeface="Pyidaungsu" panose="020B0502040204020203" pitchFamily="34" charset="0"/>
                <a:sym typeface="Calibri"/>
              </a:rPr>
              <a:t>MIL </a:t>
            </a:r>
            <a:r>
              <a:rPr lang="my-MM" sz="2000" dirty="0">
                <a:solidFill>
                  <a:schemeClr val="dk1"/>
                </a:solidFill>
                <a:latin typeface="Pyidaungsu" panose="020B0502040204020203" pitchFamily="34" charset="0"/>
                <a:ea typeface="Arial"/>
                <a:cs typeface="Pyidaungsu" panose="020B0502040204020203" pitchFamily="34" charset="0"/>
                <a:sym typeface="Calibri"/>
              </a:rPr>
              <a:t>  </a:t>
            </a:r>
          </a:p>
          <a:p>
            <a:pPr>
              <a:spcBef>
                <a:spcPts val="600"/>
              </a:spcBef>
            </a:pPr>
            <a:r>
              <a:rPr lang="my-MM" sz="2000" dirty="0">
                <a:solidFill>
                  <a:schemeClr val="dk1"/>
                </a:solidFill>
                <a:latin typeface="Pyidaungsu" panose="020B0502040204020203" pitchFamily="34" charset="0"/>
                <a:ea typeface="Arial"/>
                <a:cs typeface="Pyidaungsu" panose="020B0502040204020203" pitchFamily="34" charset="0"/>
                <a:sym typeface="Calibri"/>
              </a:rPr>
              <a:t>      တတ်ကျွမ်းမှုများကို အကောင်အထည်ဖော်ဆောင်ရွက်ရန် အရေးကြီးကြောင်း </a:t>
            </a:r>
          </a:p>
          <a:p>
            <a:pPr>
              <a:spcBef>
                <a:spcPts val="600"/>
              </a:spcBef>
            </a:pPr>
            <a:r>
              <a:rPr lang="my-MM" sz="2000" dirty="0">
                <a:solidFill>
                  <a:schemeClr val="dk1"/>
                </a:solidFill>
                <a:latin typeface="Pyidaungsu" panose="020B0502040204020203" pitchFamily="34" charset="0"/>
                <a:ea typeface="Arial"/>
                <a:cs typeface="Pyidaungsu" panose="020B0502040204020203" pitchFamily="34" charset="0"/>
                <a:sym typeface="Calibri"/>
              </a:rPr>
              <a:t>      အသိအမှတ်ပြုနားလည်လာမှု တိုးမြင့်လာမည်။</a:t>
            </a:r>
            <a:endParaRPr lang="en-US" sz="2000" dirty="0">
              <a:latin typeface="Pyidaungsu" panose="020B0502040204020203" pitchFamily="34" charset="0"/>
              <a:cs typeface="Pyidaungsu" panose="020B0502040204020203" pitchFamily="34" charset="0"/>
            </a:endParaRPr>
          </a:p>
          <a:p>
            <a:pPr>
              <a:spcBef>
                <a:spcPts val="600"/>
              </a:spcBef>
            </a:pPr>
            <a:r>
              <a:rPr lang="my-MM" sz="2000" dirty="0">
                <a:latin typeface="Pyidaungsu" panose="020B0502040204020203" pitchFamily="34" charset="0"/>
                <a:cs typeface="Pyidaungsu" panose="020B0502040204020203" pitchFamily="34" charset="0"/>
              </a:rPr>
              <a:t>၃။   မှန်ကန်မှုစစ်ဆေးခြင်းနှင့် သတင်းအချက်အလက်ဆိုင်ရာ လုပ်ကြံသတင်းများကို </a:t>
            </a:r>
          </a:p>
          <a:p>
            <a:pPr>
              <a:spcBef>
                <a:spcPts val="600"/>
              </a:spcBef>
            </a:pPr>
            <a:r>
              <a:rPr lang="my-MM" sz="2000" dirty="0">
                <a:latin typeface="Pyidaungsu" panose="020B0502040204020203" pitchFamily="34" charset="0"/>
                <a:cs typeface="Pyidaungsu" panose="020B0502040204020203" pitchFamily="34" charset="0"/>
              </a:rPr>
              <a:t>      ကိုယ်တွယ်ဖြေရှင်းခြင်းနှင့် ဆက်စပ်နေသော သင်ယူမှုလုပ်ငန်းများကို လက်တွေ့အသုံးချနိုင်စေမည့် </a:t>
            </a:r>
          </a:p>
          <a:p>
            <a:pPr>
              <a:spcBef>
                <a:spcPts val="600"/>
              </a:spcBef>
            </a:pPr>
            <a:r>
              <a:rPr lang="my-MM" sz="2000" dirty="0">
                <a:latin typeface="Pyidaungsu" panose="020B0502040204020203" pitchFamily="34" charset="0"/>
                <a:cs typeface="Pyidaungsu" panose="020B0502040204020203" pitchFamily="34" charset="0"/>
              </a:rPr>
              <a:t>      တတ်ကျွမ်းမှုများကို မြှင့်တင်နိုင်မည်။</a:t>
            </a:r>
            <a:r>
              <a:rPr lang="en-US" sz="2000" dirty="0">
                <a:latin typeface="Pyidaungsu" panose="020B0502040204020203" pitchFamily="34" charset="0"/>
                <a:cs typeface="Pyidaungsu" panose="020B0502040204020203" pitchFamily="34" charset="0"/>
              </a:rPr>
              <a:t>  </a:t>
            </a:r>
          </a:p>
        </p:txBody>
      </p:sp>
    </p:spTree>
    <p:custDataLst>
      <p:tags r:id="rId1"/>
    </p:custDataLst>
    <p:extLst>
      <p:ext uri="{BB962C8B-B14F-4D97-AF65-F5344CB8AC3E}">
        <p14:creationId xmlns:p14="http://schemas.microsoft.com/office/powerpoint/2010/main" val="35752118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7938"/>
            <a:ext cx="11350193" cy="455408"/>
          </a:xfrm>
        </p:spPr>
        <p:txBody>
          <a:bodyPr>
            <a:normAutofit/>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6" name="Text Placeholder 5"/>
          <p:cNvSpPr>
            <a:spLocks noGrp="1"/>
          </p:cNvSpPr>
          <p:nvPr>
            <p:ph type="body" sz="quarter" idx="16"/>
          </p:nvPr>
        </p:nvSpPr>
        <p:spPr>
          <a:xfrm>
            <a:off x="277188" y="1625768"/>
            <a:ext cx="11350208" cy="4463043"/>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94933C0D-DAD5-A65B-56FD-5B56DFC48A9B}"/>
              </a:ext>
            </a:extLst>
          </p:cNvPr>
          <p:cNvSpPr txBox="1"/>
          <p:nvPr/>
        </p:nvSpPr>
        <p:spPr>
          <a:xfrm>
            <a:off x="330620" y="937145"/>
            <a:ext cx="4931691" cy="461665"/>
          </a:xfrm>
          <a:prstGeom prst="rect">
            <a:avLst/>
          </a:prstGeom>
          <a:noFill/>
        </p:spPr>
        <p:txBody>
          <a:bodyPr wrap="square" rtlCol="0">
            <a:spAutoFit/>
          </a:bodyPr>
          <a:lstStyle/>
          <a:p>
            <a:pPr lvl="0">
              <a:defRPr/>
            </a:pPr>
            <a:r>
              <a:rPr lang="my-MM" sz="2400" dirty="0">
                <a:solidFill>
                  <a:srgbClr val="5B9BD5">
                    <a:lumMod val="50000"/>
                  </a:srgbClr>
                </a:solidFill>
                <a:latin typeface="Pyidaungsu" panose="020B0502040204020203" pitchFamily="34" charset="0"/>
                <a:cs typeface="Pyidaungsu" panose="020B0502040204020203" pitchFamily="34" charset="0"/>
              </a:rPr>
              <a:t>ပထမတတ်ကျွမ်းမှု လွှမ်းခြုံခဲ့သည်မှာ -</a:t>
            </a:r>
            <a:endParaRPr lang="en-US" sz="2400" dirty="0">
              <a:solidFill>
                <a:srgbClr val="5B9BD5">
                  <a:lumMod val="50000"/>
                </a:srgbClr>
              </a:solidFill>
              <a:latin typeface="Pyidaungsu" panose="020B0502040204020203" pitchFamily="34" charset="0"/>
              <a:cs typeface="Pyidaungsu" panose="020B0502040204020203" pitchFamily="34" charset="0"/>
            </a:endParaRPr>
          </a:p>
        </p:txBody>
      </p:sp>
      <p:graphicFrame>
        <p:nvGraphicFramePr>
          <p:cNvPr id="10" name="Table 9"/>
          <p:cNvGraphicFramePr>
            <a:graphicFrameLocks noGrp="1"/>
          </p:cNvGraphicFramePr>
          <p:nvPr/>
        </p:nvGraphicFramePr>
        <p:xfrm>
          <a:off x="721914" y="1601053"/>
          <a:ext cx="10707770" cy="4515722"/>
        </p:xfrm>
        <a:graphic>
          <a:graphicData uri="http://schemas.openxmlformats.org/drawingml/2006/table">
            <a:tbl>
              <a:tblPr firstRow="1" bandRow="1">
                <a:tableStyleId>{10A1B5D5-9B99-4C35-A422-299274C87663}</a:tableStyleId>
              </a:tblPr>
              <a:tblGrid>
                <a:gridCol w="1798864">
                  <a:extLst>
                    <a:ext uri="{9D8B030D-6E8A-4147-A177-3AD203B41FA5}">
                      <a16:colId xmlns:a16="http://schemas.microsoft.com/office/drawing/2014/main" val="20000"/>
                    </a:ext>
                  </a:extLst>
                </a:gridCol>
                <a:gridCol w="1613182">
                  <a:extLst>
                    <a:ext uri="{9D8B030D-6E8A-4147-A177-3AD203B41FA5}">
                      <a16:colId xmlns:a16="http://schemas.microsoft.com/office/drawing/2014/main" val="20001"/>
                    </a:ext>
                  </a:extLst>
                </a:gridCol>
                <a:gridCol w="2629301">
                  <a:extLst>
                    <a:ext uri="{9D8B030D-6E8A-4147-A177-3AD203B41FA5}">
                      <a16:colId xmlns:a16="http://schemas.microsoft.com/office/drawing/2014/main" val="20002"/>
                    </a:ext>
                  </a:extLst>
                </a:gridCol>
                <a:gridCol w="4666423">
                  <a:extLst>
                    <a:ext uri="{9D8B030D-6E8A-4147-A177-3AD203B41FA5}">
                      <a16:colId xmlns:a16="http://schemas.microsoft.com/office/drawing/2014/main" val="20003"/>
                    </a:ext>
                  </a:extLst>
                </a:gridCol>
              </a:tblGrid>
              <a:tr h="398581">
                <a:tc gridSpan="4">
                  <a:txBody>
                    <a:bodyPr/>
                    <a:lstStyle/>
                    <a:p>
                      <a:r>
                        <a:rPr lang="my-MM" sz="1800" kern="1200" dirty="0">
                          <a:effectLst/>
                          <a:latin typeface="Pyidaungsu" panose="020B0502040204020203" pitchFamily="34" charset="0"/>
                          <a:cs typeface="Pyidaungsu" panose="020B0502040204020203" pitchFamily="34" charset="0"/>
                        </a:rPr>
                        <a:t>၂။ သင်ကြားသင်ယူနည်းများကို သိရှိနားလည်ခြင်း</a:t>
                      </a:r>
                      <a:endParaRPr lang="en-US" sz="18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81">
                <a:tc>
                  <a:txBody>
                    <a:bodyPr/>
                    <a:lstStyle/>
                    <a:p>
                      <a:pPr algn="ctr"/>
                      <a:r>
                        <a:rPr lang="my-MM" sz="1600" b="1" kern="1200" dirty="0">
                          <a:effectLst/>
                          <a:latin typeface="Pyidaungsu" panose="020B0502040204020203" pitchFamily="34" charset="0"/>
                          <a:cs typeface="Pyidaungsu" panose="020B0502040204020203" pitchFamily="34" charset="0"/>
                        </a:rPr>
                        <a:t>ယေဘုယျ</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စွမ်းဆောင်နိုင်မှု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အောင်မြင်မှုအညွှန်းကိန်းများ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Pyidaungsu" panose="020B0502040204020203" pitchFamily="34" charset="0"/>
                          <a:cs typeface="Pyidaungsu" panose="020B0502040204020203" pitchFamily="34" charset="0"/>
                        </a:rPr>
                        <a:t>CSE </a:t>
                      </a:r>
                      <a:r>
                        <a:rPr lang="my-MM" sz="1600" b="1" dirty="0">
                          <a:latin typeface="Pyidaungsu" panose="020B0502040204020203" pitchFamily="34" charset="0"/>
                          <a:cs typeface="Pyidaungsu" panose="020B0502040204020203" pitchFamily="34" charset="0"/>
                        </a:rPr>
                        <a:t>ဆိုင်ရာ ဦးစားပေးနယ်ပယ်များ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7280">
                <a:tc rowSpan="3">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အထိရောက်ဆုံး သင်ကြား သင်ယူမှု နည်းဗျူဟာများကို အသုံး ပြုခြင်း</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600" kern="1200" dirty="0">
                          <a:effectLst/>
                          <a:latin typeface="Pyidaungsu" panose="020B0502040204020203" pitchFamily="34" charset="0"/>
                          <a:cs typeface="Pyidaungsu" panose="020B0502040204020203" pitchFamily="34" charset="0"/>
                        </a:rPr>
                        <a:t>၂</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ဆီလျော်သော သင်ကြားသင်ယူမှု နည်းဗျူဟာများကို ရွေးချယ် 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ကျောင်းသားများ၏ ဝေဖန်ပိုင်းခြားတွေးခေါ်မှု၊ ပူးပေါင်းဆောင်ရွက်မှု၊ ဆန်းသစ်တီထွင်မှု စသည့်စွမ်းရည်များ ဖွံ့ဖြိုးစေရန် ဆီလျော်သော သင်ကြား သင်ယူမှု နည်းဗျူဟာများကို အသုံးပြုသည်။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175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၇။ ဖြစ်ပေါ်လာမည့်ဘေးအန္တရာယ်များကို နားလည်သဘောပေါက်ပြီး  သမားရိုးကျ သင်ကြား၊ သင်ယူမှု နည်းလမ်းများနှင့် မီဒီယာအပါအဝင် ခေတ်မီနည်းလမ်းများကို အသုံးပြုသည်။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2764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၈။ မီဒီယာနှင့် သတင်းအချက်အလက်ဆိုင်ရာ သိနားလည်မှု</a:t>
                      </a:r>
                      <a:r>
                        <a:rPr lang="en-US" sz="1600" kern="1200" dirty="0">
                          <a:effectLst/>
                          <a:latin typeface="Pyidaungsu" panose="020B0502040204020203" pitchFamily="34" charset="0"/>
                          <a:cs typeface="Pyidaungsu" panose="020B0502040204020203" pitchFamily="34" charset="0"/>
                        </a:rPr>
                        <a:t> (MIL) </a:t>
                      </a:r>
                      <a:r>
                        <a:rPr lang="my-MM" sz="1600" kern="1200" dirty="0">
                          <a:effectLst/>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မတူကွဲပြားမှုများ</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87AA41EB-552D-DC3C-3722-99A34E04FD89}"/>
              </a:ext>
            </a:extLst>
          </p:cNvPr>
          <p:cNvSpPr/>
          <p:nvPr/>
        </p:nvSpPr>
        <p:spPr>
          <a:xfrm>
            <a:off x="6755951" y="2374557"/>
            <a:ext cx="4661691" cy="112216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419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296653" y="151609"/>
            <a:ext cx="11350193" cy="455408"/>
          </a:xfrm>
        </p:spPr>
        <p:txBody>
          <a:bodyPr>
            <a:normAutofit/>
          </a:bodyPr>
          <a:lstStyle/>
          <a:p>
            <a:r>
              <a:rPr lang="my-MM" dirty="0">
                <a:latin typeface="Pyidaungsu" panose="020B0502040204020203" pitchFamily="34" charset="0"/>
                <a:cs typeface="Pyidaungsu" panose="020B0502040204020203" pitchFamily="34" charset="0"/>
              </a:rPr>
              <a:t>အမုန်းစကားဆိုသည်မှာ အဘယ်နည်း။</a:t>
            </a:r>
            <a:endParaRPr lang="en-US" dirty="0"/>
          </a:p>
        </p:txBody>
      </p:sp>
      <p:sp>
        <p:nvSpPr>
          <p:cNvPr id="6" name="Text Placeholder 5"/>
          <p:cNvSpPr>
            <a:spLocks noGrp="1"/>
          </p:cNvSpPr>
          <p:nvPr>
            <p:ph type="body" sz="quarter" idx="16"/>
          </p:nvPr>
        </p:nvSpPr>
        <p:spPr>
          <a:xfrm>
            <a:off x="922225" y="1003487"/>
            <a:ext cx="10403502" cy="5181576"/>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568411" y="1003487"/>
            <a:ext cx="11058985" cy="5078313"/>
          </a:xfrm>
          <a:prstGeom prst="rect">
            <a:avLst/>
          </a:prstGeom>
          <a:noFill/>
        </p:spPr>
        <p:txBody>
          <a:bodyPr wrap="square" rtlCol="0">
            <a:spAutoFit/>
          </a:bodyPr>
          <a:lstStyle/>
          <a:p>
            <a:endParaRPr lang="en-US" dirty="0">
              <a:latin typeface="Pyidaungsu" panose="020B0502040204020203" pitchFamily="34" charset="0"/>
              <a:cs typeface="Pyidaungsu" panose="020B0502040204020203" pitchFamily="34" charset="0"/>
            </a:endParaRPr>
          </a:p>
          <a:p>
            <a:pPr>
              <a:buClr>
                <a:srgbClr val="000000"/>
              </a:buClr>
              <a:buSzPts val="2400"/>
            </a:pPr>
            <a:r>
              <a:rPr lang="my-MM" dirty="0">
                <a:latin typeface="Pyidaungsu" panose="020B0502040204020203" pitchFamily="34" charset="0"/>
                <a:cs typeface="Pyidaungsu" panose="020B0502040204020203" pitchFamily="34" charset="0"/>
                <a:sym typeface="Century Gothic"/>
              </a:rPr>
              <a:t>အောက်ပါအချက်အလက်များအပါအဝင် မည်သူမည်ဝါြဖစ်သည်ဆိုသည့် အကြောင်းအရာပေါ် အခြေပြု၍ လူ</a:t>
            </a:r>
            <a:r>
              <a:rPr lang="my-MM" dirty="0">
                <a:latin typeface="Pyidaungsu" panose="020B0502040204020203" pitchFamily="34" charset="0"/>
                <a:cs typeface="Pyidaungsu" panose="020B0502040204020203" pitchFamily="34" charset="0"/>
              </a:rPr>
              <a:t>ပုဂ္ဂိုလ်တစ်ဦး သို့မဟုတ် လူအုပ်စု</a:t>
            </a:r>
            <a:r>
              <a:rPr lang="my-MM" dirty="0">
                <a:latin typeface="Pyidaungsu" panose="020B0502040204020203" pitchFamily="34" charset="0"/>
                <a:cs typeface="Pyidaungsu" panose="020B0502040204020203" pitchFamily="34" charset="0"/>
                <a:sym typeface="Century Gothic"/>
              </a:rPr>
              <a:t>အား မ</a:t>
            </a:r>
            <a:r>
              <a:rPr lang="my-MM" dirty="0">
                <a:latin typeface="Pyidaungsu" panose="020B0502040204020203" pitchFamily="34" charset="0"/>
                <a:cs typeface="Pyidaungsu" panose="020B0502040204020203" pitchFamily="34" charset="0"/>
              </a:rPr>
              <a:t>လိုမုန်းထားသည့်၊ နှိမ့်ချဆက်ဆံသည့် အသုံးအနှုန်းများသုံးကာ တိုက်ခိုက် ဖော်ပြသည့် အပြော၊ အရေး၊ အပြုအမူစသည့် ဆက်သွယ်မှုအမျိုးမျိုးကို </a:t>
            </a:r>
            <a:r>
              <a:rPr lang="my-MM" b="1" i="1" dirty="0">
                <a:latin typeface="Pyidaungsu" panose="020B0502040204020203" pitchFamily="34" charset="0"/>
                <a:cs typeface="Pyidaungsu" panose="020B0502040204020203" pitchFamily="34" charset="0"/>
              </a:rPr>
              <a:t>အမုန်းစကား</a:t>
            </a:r>
            <a:r>
              <a:rPr lang="my-MM" dirty="0">
                <a:latin typeface="Pyidaungsu" panose="020B0502040204020203" pitchFamily="34" charset="0"/>
                <a:cs typeface="Pyidaungsu" panose="020B0502040204020203" pitchFamily="34" charset="0"/>
              </a:rPr>
              <a:t>အဖြစ် ရည်ညွှန်းခေါ်ဝေါ်ပါသည်။ </a:t>
            </a:r>
            <a:endParaRPr lang="my-MM" dirty="0">
              <a:latin typeface="Pyidaungsu" panose="020B0502040204020203" pitchFamily="34" charset="0"/>
              <a:cs typeface="Pyidaungsu" panose="020B0502040204020203" pitchFamily="34" charset="0"/>
              <a:sym typeface="Century Gothic"/>
            </a:endParaRPr>
          </a:p>
          <a:p>
            <a:pPr lvl="0">
              <a:buClr>
                <a:srgbClr val="000000"/>
              </a:buClr>
              <a:buSzPts val="2400"/>
            </a:pPr>
            <a:endParaRPr lang="en-US" dirty="0">
              <a:latin typeface="Pyidaungsu" panose="020B0502040204020203" pitchFamily="34" charset="0"/>
              <a:cs typeface="Pyidaungsu" panose="020B0502040204020203" pitchFamily="34" charset="0"/>
              <a:sym typeface="Century Gothic"/>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sym typeface="Century Gothic"/>
              </a:rPr>
              <a:t>ကိုးကွယ်ရာဘာသာ၊</a:t>
            </a:r>
            <a:r>
              <a:rPr lang="en-US" dirty="0">
                <a:latin typeface="Pyidaungsu" panose="020B0502040204020203" pitchFamily="34" charset="0"/>
                <a:cs typeface="Pyidaungsu" panose="020B0502040204020203" pitchFamily="34" charset="0"/>
                <a:sym typeface="Century Gothic"/>
              </a:rPr>
              <a:t> </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sym typeface="Century Gothic"/>
              </a:rPr>
              <a:t>လူမျိုးစု၊</a:t>
            </a:r>
            <a:r>
              <a:rPr lang="en-US" dirty="0">
                <a:latin typeface="Pyidaungsu" panose="020B0502040204020203" pitchFamily="34" charset="0"/>
                <a:cs typeface="Pyidaungsu" panose="020B0502040204020203" pitchFamily="34" charset="0"/>
                <a:sym typeface="Century Gothic"/>
              </a:rPr>
              <a:t> </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sym typeface="Century Gothic"/>
              </a:rPr>
              <a:t>နိုင်ငံသားဖြစ်မှု၊</a:t>
            </a:r>
            <a:endParaRPr lang="en-US" dirty="0">
              <a:latin typeface="Pyidaungsu" panose="020B0502040204020203" pitchFamily="34" charset="0"/>
              <a:cs typeface="Pyidaungsu" panose="020B0502040204020203" pitchFamily="34" charset="0"/>
              <a:sym typeface="Century Gothic"/>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sym typeface="Century Gothic"/>
              </a:rPr>
              <a:t>လူမျိုး၊</a:t>
            </a:r>
            <a:endParaRPr lang="en-US" dirty="0">
              <a:latin typeface="Pyidaungsu" panose="020B0502040204020203" pitchFamily="34" charset="0"/>
              <a:cs typeface="Pyidaungsu" panose="020B0502040204020203" pitchFamily="34" charset="0"/>
              <a:sym typeface="Century Gothic"/>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sym typeface="Century Gothic"/>
              </a:rPr>
              <a:t>အသားအရောင်၊</a:t>
            </a:r>
            <a:endParaRPr lang="en-US" dirty="0">
              <a:latin typeface="Pyidaungsu" panose="020B0502040204020203" pitchFamily="34" charset="0"/>
              <a:cs typeface="Pyidaungsu" panose="020B0502040204020203" pitchFamily="34" charset="0"/>
              <a:sym typeface="Century Gothic"/>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sym typeface="Century Gothic"/>
              </a:rPr>
              <a:t>မျိုးရိုး၊</a:t>
            </a:r>
            <a:endParaRPr lang="en-US" dirty="0">
              <a:latin typeface="Pyidaungsu" panose="020B0502040204020203" pitchFamily="34" charset="0"/>
              <a:cs typeface="Pyidaungsu" panose="020B0502040204020203" pitchFamily="34" charset="0"/>
              <a:sym typeface="Century Gothic"/>
            </a:endParaRPr>
          </a:p>
          <a:p>
            <a:pPr marL="342900" lvl="0" indent="-342900">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rPr>
              <a:t>ဂျန်ဒါ (ကျား-မရေးရာ) သို့မဟုတ်</a:t>
            </a:r>
            <a:endParaRPr lang="en-US" dirty="0">
              <a:latin typeface="Pyidaungsu" panose="020B0502040204020203" pitchFamily="34" charset="0"/>
              <a:cs typeface="Pyidaungsu" panose="020B0502040204020203" pitchFamily="34" charset="0"/>
              <a:sym typeface="Century Gothic"/>
            </a:endParaRPr>
          </a:p>
          <a:p>
            <a:pPr marL="342900" lvl="0" indent="-342900">
              <a:buClr>
                <a:srgbClr val="000000"/>
              </a:buClr>
              <a:buSzPts val="2400"/>
              <a:buFont typeface="Arial" panose="020B0604020202020204" pitchFamily="34" charset="0"/>
              <a:buChar char="•"/>
            </a:pPr>
            <a:r>
              <a:rPr lang="my-MM" dirty="0">
                <a:latin typeface="Pyidaungsu" panose="020B0502040204020203" pitchFamily="34" charset="0"/>
                <a:cs typeface="Pyidaungsu" panose="020B0502040204020203" pitchFamily="34" charset="0"/>
              </a:rPr>
              <a:t>အခြားဝိသေသဆိုင်ရာ အချက်အလက်များ </a:t>
            </a:r>
            <a:endParaRPr lang="en-US" dirty="0">
              <a:latin typeface="Pyidaungsu" panose="020B0502040204020203" pitchFamily="34" charset="0"/>
              <a:cs typeface="Pyidaungsu" panose="020B0502040204020203" pitchFamily="34" charset="0"/>
              <a:sym typeface="Century Gothic"/>
            </a:endParaRPr>
          </a:p>
          <a:p>
            <a:pPr marR="0" lvl="0" algn="l" rtl="0">
              <a:lnSpc>
                <a:spcPct val="100000"/>
              </a:lnSpc>
              <a:spcBef>
                <a:spcPts val="0"/>
              </a:spcBef>
              <a:spcAft>
                <a:spcPts val="0"/>
              </a:spcAft>
              <a:buClr>
                <a:srgbClr val="000000"/>
              </a:buClr>
              <a:buSzPts val="2400"/>
            </a:pPr>
            <a:endParaRPr lang="en-US" dirty="0">
              <a:latin typeface="Pyidaungsu" panose="020B0502040204020203" pitchFamily="34" charset="0"/>
              <a:cs typeface="Pyidaungsu" panose="020B0502040204020203" pitchFamily="34" charset="0"/>
              <a:sym typeface="Century Gothic"/>
            </a:endParaRPr>
          </a:p>
          <a:p>
            <a:pPr marL="0" marR="0" lvl="0" indent="0" algn="l" rtl="0">
              <a:lnSpc>
                <a:spcPct val="100000"/>
              </a:lnSpc>
              <a:spcBef>
                <a:spcPts val="0"/>
              </a:spcBef>
              <a:spcAft>
                <a:spcPts val="0"/>
              </a:spcAft>
              <a:buClr>
                <a:srgbClr val="000000"/>
              </a:buClr>
              <a:buSzPts val="2400"/>
              <a:buFont typeface="Arial"/>
              <a:buNone/>
            </a:pPr>
            <a:endParaRPr lang="en-US" dirty="0">
              <a:latin typeface="Pyidaungsu" panose="020B0502040204020203" pitchFamily="34" charset="0"/>
              <a:cs typeface="Pyidaungsu" panose="020B0502040204020203" pitchFamily="34" charset="0"/>
              <a:sym typeface="Century Gothic"/>
            </a:endParaRPr>
          </a:p>
          <a:p>
            <a:pPr marL="0" marR="0" lvl="0" indent="0" algn="ctr" rtl="0">
              <a:lnSpc>
                <a:spcPct val="100000"/>
              </a:lnSpc>
              <a:spcBef>
                <a:spcPts val="0"/>
              </a:spcBef>
              <a:spcAft>
                <a:spcPts val="0"/>
              </a:spcAft>
              <a:buClr>
                <a:srgbClr val="000000"/>
              </a:buClr>
              <a:buSzPts val="2400"/>
              <a:buFont typeface="Arial"/>
              <a:buNone/>
            </a:pPr>
            <a:endParaRPr lang="my-MM" dirty="0">
              <a:latin typeface="Pyidaungsu" panose="020B0502040204020203" pitchFamily="34" charset="0"/>
              <a:cs typeface="Pyidaungsu" panose="020B0502040204020203" pitchFamily="34" charset="0"/>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dirty="0">
                <a:latin typeface="Pyidaungsu" panose="020B0502040204020203" pitchFamily="34" charset="0"/>
                <a:cs typeface="Pyidaungsu" panose="020B0502040204020203" pitchFamily="34" charset="0"/>
                <a:sym typeface="Century Gothic"/>
              </a:rPr>
              <a:t>(UN Strategy and Plan of Action on Hate Speech, May 2019</a:t>
            </a:r>
            <a:r>
              <a:rPr lang="my-MM" dirty="0">
                <a:latin typeface="Pyidaungsu" panose="020B0502040204020203" pitchFamily="34" charset="0"/>
                <a:cs typeface="Pyidaungsu" panose="020B0502040204020203" pitchFamily="34" charset="0"/>
                <a:sym typeface="Century Gothic"/>
              </a:rPr>
              <a:t> အရ အဓိပ္ပာယ်ဖွင့်ဆိုချက်</a:t>
            </a:r>
            <a:r>
              <a:rPr lang="en-US" dirty="0">
                <a:latin typeface="Pyidaungsu" panose="020B0502040204020203" pitchFamily="34" charset="0"/>
                <a:cs typeface="Pyidaungsu" panose="020B0502040204020203" pitchFamily="34" charset="0"/>
                <a:sym typeface="Century Gothic"/>
              </a:rPr>
              <a:t>)  </a:t>
            </a:r>
            <a:endParaRPr lang="en-US" dirty="0">
              <a:latin typeface="Pyidaungsu" panose="020B0502040204020203" pitchFamily="34" charset="0"/>
              <a:cs typeface="Pyidaungsu" panose="020B0502040204020203" pitchFamily="34" charset="0"/>
              <a:sym typeface="Arial"/>
            </a:endParaRPr>
          </a:p>
          <a:p>
            <a:endParaRPr lang="en-US" dirty="0">
              <a:latin typeface="Pyidaungsu" panose="020B0502040204020203" pitchFamily="34" charset="0"/>
              <a:cs typeface="Pyidaungsu" panose="020B0502040204020203" pitchFamily="34" charset="0"/>
            </a:endParaRPr>
          </a:p>
        </p:txBody>
      </p:sp>
      <p:sp>
        <p:nvSpPr>
          <p:cNvPr id="3" name="TextBox 2">
            <a:extLst>
              <a:ext uri="{FF2B5EF4-FFF2-40B4-BE49-F238E27FC236}">
                <a16:creationId xmlns:a16="http://schemas.microsoft.com/office/drawing/2014/main" id="{27C54C08-4F38-DEEC-FEBE-FB66BE79C971}"/>
              </a:ext>
            </a:extLst>
          </p:cNvPr>
          <p:cNvSpPr txBox="1"/>
          <p:nvPr/>
        </p:nvSpPr>
        <p:spPr>
          <a:xfrm>
            <a:off x="5870796" y="3235547"/>
            <a:ext cx="5289955" cy="646331"/>
          </a:xfrm>
          <a:prstGeom prst="rect">
            <a:avLst/>
          </a:prstGeom>
          <a:noFill/>
        </p:spPr>
        <p:txBody>
          <a:bodyPr wrap="square" rtlCol="0">
            <a:spAutoFit/>
          </a:bodyPr>
          <a:lstStyle/>
          <a:p>
            <a:r>
              <a:rPr lang="my-MM" b="0" i="0" u="none" strike="noStrike" cap="none" dirty="0">
                <a:latin typeface="Pyidaungsu" panose="020B0502040204020203" pitchFamily="34" charset="0"/>
                <a:ea typeface="Century Gothic"/>
                <a:cs typeface="Pyidaungsu" panose="020B0502040204020203" pitchFamily="34" charset="0"/>
                <a:sym typeface="Century Gothic"/>
              </a:rPr>
              <a:t>ဤသည်တို့အား </a:t>
            </a:r>
            <a:r>
              <a:rPr lang="en-US" b="0" i="0" u="none" strike="noStrike" cap="none" dirty="0">
                <a:latin typeface="Pyidaungsu" panose="020B0502040204020203" pitchFamily="34" charset="0"/>
                <a:ea typeface="Century Gothic"/>
                <a:cs typeface="Pyidaungsu" panose="020B0502040204020203" pitchFamily="34" charset="0"/>
                <a:sym typeface="Century Gothic"/>
              </a:rPr>
              <a:t>‘</a:t>
            </a:r>
            <a:r>
              <a:rPr lang="my-MM" b="0" i="0" u="none" strike="noStrike" cap="none" dirty="0">
                <a:latin typeface="Pyidaungsu" panose="020B0502040204020203" pitchFamily="34" charset="0"/>
                <a:ea typeface="Century Gothic"/>
                <a:cs typeface="Pyidaungsu" panose="020B0502040204020203" pitchFamily="34" charset="0"/>
                <a:sym typeface="Century Gothic"/>
              </a:rPr>
              <a:t>ကာကွယ်ခံဝိသေသများ (</a:t>
            </a:r>
            <a:r>
              <a:rPr lang="en-US" b="0" i="0" u="none" strike="noStrike" cap="none" dirty="0">
                <a:latin typeface="Pyidaungsu" panose="020B0502040204020203" pitchFamily="34" charset="0"/>
                <a:ea typeface="Century Gothic"/>
                <a:cs typeface="Pyidaungsu" panose="020B0502040204020203" pitchFamily="34" charset="0"/>
                <a:sym typeface="Century Gothic"/>
              </a:rPr>
              <a:t>Protected Characteristics</a:t>
            </a:r>
            <a:r>
              <a:rPr lang="my-MM" b="0" i="0" u="none" strike="noStrike" cap="none" dirty="0">
                <a:latin typeface="Pyidaungsu" panose="020B0502040204020203" pitchFamily="34" charset="0"/>
                <a:ea typeface="Century Gothic"/>
                <a:cs typeface="Pyidaungsu" panose="020B0502040204020203" pitchFamily="34" charset="0"/>
                <a:sym typeface="Century Gothic"/>
              </a:rPr>
              <a:t>)</a:t>
            </a:r>
            <a:r>
              <a:rPr lang="en-US" b="0" i="0" u="none" strike="noStrike" cap="none" dirty="0">
                <a:latin typeface="Pyidaungsu" panose="020B0502040204020203" pitchFamily="34" charset="0"/>
                <a:ea typeface="Century Gothic"/>
                <a:cs typeface="Pyidaungsu" panose="020B0502040204020203" pitchFamily="34" charset="0"/>
                <a:sym typeface="Century Gothic"/>
              </a:rPr>
              <a:t>’</a:t>
            </a:r>
            <a:r>
              <a:rPr lang="my-MM" b="0" i="0" u="none" strike="noStrike" cap="none" dirty="0">
                <a:latin typeface="Pyidaungsu" panose="020B0502040204020203" pitchFamily="34" charset="0"/>
                <a:ea typeface="Century Gothic"/>
                <a:cs typeface="Pyidaungsu" panose="020B0502040204020203" pitchFamily="34" charset="0"/>
                <a:sym typeface="Century Gothic"/>
              </a:rPr>
              <a:t>ဟု ခေါ်ဆိုသည်။</a:t>
            </a:r>
            <a:endParaRPr lang="en-US" dirty="0">
              <a:latin typeface="Pyidaungsu" panose="020B0502040204020203" pitchFamily="34" charset="0"/>
              <a:cs typeface="Pyidaungsu" panose="020B0502040204020203" pitchFamily="34" charset="0"/>
            </a:endParaRPr>
          </a:p>
        </p:txBody>
      </p:sp>
      <p:sp>
        <p:nvSpPr>
          <p:cNvPr id="8" name="Left Brace 7">
            <a:extLst>
              <a:ext uri="{FF2B5EF4-FFF2-40B4-BE49-F238E27FC236}">
                <a16:creationId xmlns:a16="http://schemas.microsoft.com/office/drawing/2014/main" id="{76C78870-8B9F-63CE-53AF-5A45A73ECFBF}"/>
              </a:ext>
            </a:extLst>
          </p:cNvPr>
          <p:cNvSpPr/>
          <p:nvPr/>
        </p:nvSpPr>
        <p:spPr>
          <a:xfrm rot="10800000">
            <a:off x="5157174" y="2353393"/>
            <a:ext cx="479502" cy="2430966"/>
          </a:xfrm>
          <a:prstGeom prst="leftBrace">
            <a:avLst>
              <a:gd name="adj1" fmla="val 8333"/>
              <a:gd name="adj2" fmla="val 49542"/>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6670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14" name="TextBox 13">
            <a:extLst>
              <a:ext uri="{FF2B5EF4-FFF2-40B4-BE49-F238E27FC236}">
                <a16:creationId xmlns:a16="http://schemas.microsoft.com/office/drawing/2014/main" id="{1C956E2F-CE65-B141-6791-DF18DD33534B}"/>
              </a:ext>
            </a:extLst>
          </p:cNvPr>
          <p:cNvSpPr txBox="1"/>
          <p:nvPr/>
        </p:nvSpPr>
        <p:spPr>
          <a:xfrm>
            <a:off x="338564" y="961859"/>
            <a:ext cx="4931691" cy="461665"/>
          </a:xfrm>
          <a:prstGeom prst="rect">
            <a:avLst/>
          </a:prstGeom>
          <a:noFill/>
        </p:spPr>
        <p:txBody>
          <a:bodyPr wrap="square" rtlCol="0">
            <a:spAutoFit/>
          </a:bodyPr>
          <a:lstStyle/>
          <a:p>
            <a:pPr lvl="0">
              <a:defRPr/>
            </a:pPr>
            <a:r>
              <a:rPr lang="my-MM" sz="2400" dirty="0">
                <a:solidFill>
                  <a:srgbClr val="5B9BD5">
                    <a:lumMod val="50000"/>
                  </a:srgbClr>
                </a:solidFill>
                <a:latin typeface="Pyidaungsu" panose="020B0502040204020203" pitchFamily="34" charset="0"/>
                <a:cs typeface="Pyidaungsu" panose="020B0502040204020203" pitchFamily="34" charset="0"/>
              </a:rPr>
              <a:t>ဒုတိယတတ်ကျွမ်းမှု လွှမ်းခြုံခဲ့သည်မှာ -</a:t>
            </a:r>
            <a:endParaRPr lang="en-US" sz="2400" dirty="0">
              <a:solidFill>
                <a:srgbClr val="5B9BD5">
                  <a:lumMod val="50000"/>
                </a:srgbClr>
              </a:solidFill>
              <a:latin typeface="Pyidaungsu" panose="020B0502040204020203" pitchFamily="34" charset="0"/>
              <a:cs typeface="Pyidaungsu" panose="020B0502040204020203" pitchFamily="34" charset="0"/>
            </a:endParaRPr>
          </a:p>
        </p:txBody>
      </p:sp>
      <p:graphicFrame>
        <p:nvGraphicFramePr>
          <p:cNvPr id="8" name="Table 7"/>
          <p:cNvGraphicFramePr>
            <a:graphicFrameLocks noGrp="1"/>
          </p:cNvGraphicFramePr>
          <p:nvPr/>
        </p:nvGraphicFramePr>
        <p:xfrm>
          <a:off x="721914" y="1601053"/>
          <a:ext cx="10707770" cy="4515722"/>
        </p:xfrm>
        <a:graphic>
          <a:graphicData uri="http://schemas.openxmlformats.org/drawingml/2006/table">
            <a:tbl>
              <a:tblPr firstRow="1" bandRow="1">
                <a:tableStyleId>{10A1B5D5-9B99-4C35-A422-299274C87663}</a:tableStyleId>
              </a:tblPr>
              <a:tblGrid>
                <a:gridCol w="1798864">
                  <a:extLst>
                    <a:ext uri="{9D8B030D-6E8A-4147-A177-3AD203B41FA5}">
                      <a16:colId xmlns:a16="http://schemas.microsoft.com/office/drawing/2014/main" val="20000"/>
                    </a:ext>
                  </a:extLst>
                </a:gridCol>
                <a:gridCol w="1613182">
                  <a:extLst>
                    <a:ext uri="{9D8B030D-6E8A-4147-A177-3AD203B41FA5}">
                      <a16:colId xmlns:a16="http://schemas.microsoft.com/office/drawing/2014/main" val="20001"/>
                    </a:ext>
                  </a:extLst>
                </a:gridCol>
                <a:gridCol w="2629301">
                  <a:extLst>
                    <a:ext uri="{9D8B030D-6E8A-4147-A177-3AD203B41FA5}">
                      <a16:colId xmlns:a16="http://schemas.microsoft.com/office/drawing/2014/main" val="20002"/>
                    </a:ext>
                  </a:extLst>
                </a:gridCol>
                <a:gridCol w="4666423">
                  <a:extLst>
                    <a:ext uri="{9D8B030D-6E8A-4147-A177-3AD203B41FA5}">
                      <a16:colId xmlns:a16="http://schemas.microsoft.com/office/drawing/2014/main" val="20003"/>
                    </a:ext>
                  </a:extLst>
                </a:gridCol>
              </a:tblGrid>
              <a:tr h="398581">
                <a:tc gridSpan="4">
                  <a:txBody>
                    <a:bodyPr/>
                    <a:lstStyle/>
                    <a:p>
                      <a:r>
                        <a:rPr lang="my-MM" sz="1800" kern="1200" dirty="0">
                          <a:effectLst/>
                          <a:latin typeface="Pyidaungsu" panose="020B0502040204020203" pitchFamily="34" charset="0"/>
                          <a:cs typeface="Pyidaungsu" panose="020B0502040204020203" pitchFamily="34" charset="0"/>
                        </a:rPr>
                        <a:t>၂။ သင်ကြားသင်ယူနည်းများကို သိရှိနားလည်ခြင်း</a:t>
                      </a:r>
                      <a:endParaRPr lang="en-US" sz="18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81">
                <a:tc>
                  <a:txBody>
                    <a:bodyPr/>
                    <a:lstStyle/>
                    <a:p>
                      <a:pPr algn="ctr"/>
                      <a:r>
                        <a:rPr lang="my-MM" sz="1600" b="1" kern="1200" dirty="0">
                          <a:effectLst/>
                          <a:latin typeface="Pyidaungsu" panose="020B0502040204020203" pitchFamily="34" charset="0"/>
                          <a:cs typeface="Pyidaungsu" panose="020B0502040204020203" pitchFamily="34" charset="0"/>
                        </a:rPr>
                        <a:t>ယေဘုယျ</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စွမ်းဆောင်နိုင်မှု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အောင်မြင်မှုအညွှန်းကိန်းများ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Pyidaungsu" panose="020B0502040204020203" pitchFamily="34" charset="0"/>
                          <a:cs typeface="Pyidaungsu" panose="020B0502040204020203" pitchFamily="34" charset="0"/>
                        </a:rPr>
                        <a:t>CSE </a:t>
                      </a:r>
                      <a:r>
                        <a:rPr lang="my-MM" sz="1600" b="1" dirty="0">
                          <a:latin typeface="Pyidaungsu" panose="020B0502040204020203" pitchFamily="34" charset="0"/>
                          <a:cs typeface="Pyidaungsu" panose="020B0502040204020203" pitchFamily="34" charset="0"/>
                        </a:rPr>
                        <a:t>ဆိုင်ရာ ဦးစားပေးနယ်ပယ်များ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7280">
                <a:tc rowSpan="3">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အထိရောက်ဆုံး သင်ကြား သင်ယူမှု နည်းဗျူဟာများကို အသုံး ပြုခြင်း</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600" kern="1200" dirty="0">
                          <a:effectLst/>
                          <a:latin typeface="Pyidaungsu" panose="020B0502040204020203" pitchFamily="34" charset="0"/>
                          <a:cs typeface="Pyidaungsu" panose="020B0502040204020203" pitchFamily="34" charset="0"/>
                        </a:rPr>
                        <a:t>၂</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ဆီလျော်သော သင်ကြားသင်ယူမှု နည်းဗျူဟာများကို ရွေးချယ် 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ကျောင်းသားများ၏ ဝေဖန်ပိုင်းခြားတွေးခေါ်မှု၊ ပူးပေါင်းဆောင်ရွက်မှု၊ ဆန်းသစ်တီထွင်မှု စသည့်စွမ်းရည်များ ဖွံ့ဖြိုးစေရန် ဆီလျော်သော သင်ကြား သင်ယူမှု နည်းဗျူဟာများကို အသုံးပြုသည်။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175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၇။ ဖြစ်ပေါ်လာမည့်ဘေးအန္တရာယ်များကို နားလည်သဘောပေါက်ပြီး  သမားရိုးကျ သင်ကြား၊ သင်ယူမှု နည်းလမ်းများနှင့် မီဒီယာအပါအဝင် ခေတ်မီနည်းလမ်းများကို အသုံးပြုသည်။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2764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၈။ မီဒီယာနှင့် သတင်းအချက်အလက်ဆိုင်ရာ သိနားလည်မှု</a:t>
                      </a:r>
                      <a:r>
                        <a:rPr lang="en-US" sz="1600" kern="1200" dirty="0">
                          <a:effectLst/>
                          <a:latin typeface="Pyidaungsu" panose="020B0502040204020203" pitchFamily="34" charset="0"/>
                          <a:cs typeface="Pyidaungsu" panose="020B0502040204020203" pitchFamily="34" charset="0"/>
                        </a:rPr>
                        <a:t> (MIL) </a:t>
                      </a:r>
                      <a:r>
                        <a:rPr lang="my-MM" sz="1600" kern="1200" dirty="0">
                          <a:effectLst/>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မတူကွဲပြားမှုများ</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2D657584-EEF2-0B85-1D94-11F0DDF9C5DD}"/>
              </a:ext>
            </a:extLst>
          </p:cNvPr>
          <p:cNvSpPr txBox="1"/>
          <p:nvPr/>
        </p:nvSpPr>
        <p:spPr>
          <a:xfrm>
            <a:off x="6757076" y="3457921"/>
            <a:ext cx="4663440" cy="1097280"/>
          </a:xfrm>
          <a:prstGeom prst="rect">
            <a:avLst/>
          </a:prstGeom>
          <a:noFill/>
          <a:ln w="38100">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390033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14" name="TextBox 13">
            <a:extLst>
              <a:ext uri="{FF2B5EF4-FFF2-40B4-BE49-F238E27FC236}">
                <a16:creationId xmlns:a16="http://schemas.microsoft.com/office/drawing/2014/main" id="{1C956E2F-CE65-B141-6791-DF18DD33534B}"/>
              </a:ext>
            </a:extLst>
          </p:cNvPr>
          <p:cNvSpPr txBox="1"/>
          <p:nvPr/>
        </p:nvSpPr>
        <p:spPr>
          <a:xfrm>
            <a:off x="330620" y="937145"/>
            <a:ext cx="4931691" cy="461665"/>
          </a:xfrm>
          <a:prstGeom prst="rect">
            <a:avLst/>
          </a:prstGeom>
          <a:noFill/>
        </p:spPr>
        <p:txBody>
          <a:bodyPr wrap="square" rtlCol="0">
            <a:spAutoFit/>
          </a:bodyPr>
          <a:lstStyle/>
          <a:p>
            <a:pPr lvl="0">
              <a:defRPr/>
            </a:pPr>
            <a:r>
              <a:rPr lang="my-MM" sz="2400" dirty="0">
                <a:solidFill>
                  <a:srgbClr val="5B9BD5">
                    <a:lumMod val="50000"/>
                  </a:srgbClr>
                </a:solidFill>
                <a:latin typeface="Pyidaungsu" panose="020B0502040204020203" pitchFamily="34" charset="0"/>
                <a:cs typeface="Pyidaungsu" panose="020B0502040204020203" pitchFamily="34" charset="0"/>
              </a:rPr>
              <a:t>တတိယတတ်ကျွမ်းမှု လွှမ်းခြုံခဲ့သည်မှာ -</a:t>
            </a:r>
            <a:endParaRPr lang="en-US" sz="2400" dirty="0">
              <a:solidFill>
                <a:srgbClr val="5B9BD5">
                  <a:lumMod val="50000"/>
                </a:srgbClr>
              </a:solidFill>
              <a:latin typeface="Pyidaungsu" panose="020B0502040204020203" pitchFamily="34" charset="0"/>
              <a:cs typeface="Pyidaungsu" panose="020B0502040204020203" pitchFamily="34" charset="0"/>
            </a:endParaRPr>
          </a:p>
        </p:txBody>
      </p:sp>
      <p:graphicFrame>
        <p:nvGraphicFramePr>
          <p:cNvPr id="8" name="Table 7"/>
          <p:cNvGraphicFramePr>
            <a:graphicFrameLocks noGrp="1"/>
          </p:cNvGraphicFramePr>
          <p:nvPr/>
        </p:nvGraphicFramePr>
        <p:xfrm>
          <a:off x="721914" y="1551625"/>
          <a:ext cx="10707770" cy="4515722"/>
        </p:xfrm>
        <a:graphic>
          <a:graphicData uri="http://schemas.openxmlformats.org/drawingml/2006/table">
            <a:tbl>
              <a:tblPr firstRow="1" bandRow="1">
                <a:tableStyleId>{10A1B5D5-9B99-4C35-A422-299274C87663}</a:tableStyleId>
              </a:tblPr>
              <a:tblGrid>
                <a:gridCol w="1798864">
                  <a:extLst>
                    <a:ext uri="{9D8B030D-6E8A-4147-A177-3AD203B41FA5}">
                      <a16:colId xmlns:a16="http://schemas.microsoft.com/office/drawing/2014/main" val="20000"/>
                    </a:ext>
                  </a:extLst>
                </a:gridCol>
                <a:gridCol w="1613182">
                  <a:extLst>
                    <a:ext uri="{9D8B030D-6E8A-4147-A177-3AD203B41FA5}">
                      <a16:colId xmlns:a16="http://schemas.microsoft.com/office/drawing/2014/main" val="20001"/>
                    </a:ext>
                  </a:extLst>
                </a:gridCol>
                <a:gridCol w="2629301">
                  <a:extLst>
                    <a:ext uri="{9D8B030D-6E8A-4147-A177-3AD203B41FA5}">
                      <a16:colId xmlns:a16="http://schemas.microsoft.com/office/drawing/2014/main" val="20002"/>
                    </a:ext>
                  </a:extLst>
                </a:gridCol>
                <a:gridCol w="4666423">
                  <a:extLst>
                    <a:ext uri="{9D8B030D-6E8A-4147-A177-3AD203B41FA5}">
                      <a16:colId xmlns:a16="http://schemas.microsoft.com/office/drawing/2014/main" val="20003"/>
                    </a:ext>
                  </a:extLst>
                </a:gridCol>
              </a:tblGrid>
              <a:tr h="398581">
                <a:tc gridSpan="4">
                  <a:txBody>
                    <a:bodyPr/>
                    <a:lstStyle/>
                    <a:p>
                      <a:r>
                        <a:rPr lang="my-MM" sz="1800" kern="1200" dirty="0">
                          <a:effectLst/>
                          <a:latin typeface="Pyidaungsu" panose="020B0502040204020203" pitchFamily="34" charset="0"/>
                          <a:cs typeface="Pyidaungsu" panose="020B0502040204020203" pitchFamily="34" charset="0"/>
                        </a:rPr>
                        <a:t>၂။ သင်ကြားသင်ယူနည်းများကို သိရှိနားလည်ခြင်း</a:t>
                      </a:r>
                      <a:endParaRPr lang="en-US" sz="18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81">
                <a:tc>
                  <a:txBody>
                    <a:bodyPr/>
                    <a:lstStyle/>
                    <a:p>
                      <a:pPr algn="ctr"/>
                      <a:r>
                        <a:rPr lang="my-MM" sz="1600" b="1" kern="1200" dirty="0">
                          <a:effectLst/>
                          <a:latin typeface="Pyidaungsu" panose="020B0502040204020203" pitchFamily="34" charset="0"/>
                          <a:cs typeface="Pyidaungsu" panose="020B0502040204020203" pitchFamily="34" charset="0"/>
                        </a:rPr>
                        <a:t>ယေဘုယျ</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စွမ်းဆောင်နိုင်မှု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အောင်မြင်မှုအညွှန်းကိန်းများ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Pyidaungsu" panose="020B0502040204020203" pitchFamily="34" charset="0"/>
                          <a:cs typeface="Pyidaungsu" panose="020B0502040204020203" pitchFamily="34" charset="0"/>
                        </a:rPr>
                        <a:t>CSE </a:t>
                      </a:r>
                      <a:r>
                        <a:rPr lang="my-MM" sz="1600" b="1" dirty="0">
                          <a:latin typeface="Pyidaungsu" panose="020B0502040204020203" pitchFamily="34" charset="0"/>
                          <a:cs typeface="Pyidaungsu" panose="020B0502040204020203" pitchFamily="34" charset="0"/>
                        </a:rPr>
                        <a:t>ဆိုင်ရာ ဦးစားပေးနယ်ပယ်များ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7280">
                <a:tc rowSpan="3">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အထိရောက်ဆုံး သင်ကြား သင်ယူမှု နည်းဗျူဟာများကို အသုံး ပြုခြင်း</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600" kern="1200" dirty="0">
                          <a:effectLst/>
                          <a:latin typeface="Pyidaungsu" panose="020B0502040204020203" pitchFamily="34" charset="0"/>
                          <a:cs typeface="Pyidaungsu" panose="020B0502040204020203" pitchFamily="34" charset="0"/>
                        </a:rPr>
                        <a:t>၂</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ဆီလျော်သော သင်ကြားသင်ယူမှု နည်းဗျူဟာများကို ရွေးချယ် 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ကျောင်းသားများ၏ ဝေဖန်ပိုင်းခြားတွေးခေါ်မှု၊ ပူးပေါင်းဆောင်ရွက်မှု၊ ဆန်းသစ်တီထွင်မှု စသည့်စွမ်းရည်များ ဖွံ့ဖြိုးစေရန် ဆီလျော်သော သင်ကြား သင်ယူမှု နည်းဗျူဟာများကို အသုံးပြုသည်။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၆။ အကြမ်းမဖက်ခြင်း၊ ဝေဖန်ပိုင်းခြားစဉ်းစားခြင်း၊ ငြိမ်းချမ်းစွာ ပဋိပက္ခဖြေရှင်းခြင်းနှင့် မတူညီသော အတွေးအခေါ်၊ အယူအဆများကို လေးစားခြင်းတို့ကို စံနမူနာြပ သင်ကြားပေးသည်။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175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၇။ ဖြစ်ပေါ်လာမည့်ဘေးအန္တရာယ်များကို နားလည်သဘောပေါက်ပြီး  သမားရိုးကျ သင်ကြား၊ သင်ယူမှု နည်းလမ်းများနှင့် မီဒီယာအပါအဝင် ခေတ်မီနည်းလမ်းများကို အသုံးပြုသည်။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2764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0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၈။ မီဒီယာနှင့် သတင်းအချက်အလက်ဆိုင်ရာ သိနားလည်မှု</a:t>
                      </a:r>
                      <a:r>
                        <a:rPr lang="en-US" sz="1600" kern="1200" dirty="0">
                          <a:effectLst/>
                          <a:latin typeface="Pyidaungsu" panose="020B0502040204020203" pitchFamily="34" charset="0"/>
                          <a:cs typeface="Pyidaungsu" panose="020B0502040204020203" pitchFamily="34" charset="0"/>
                        </a:rPr>
                        <a:t> (MIL) </a:t>
                      </a:r>
                      <a:r>
                        <a:rPr lang="my-MM" sz="1600" kern="1200" dirty="0">
                          <a:effectLst/>
                          <a:latin typeface="Pyidaungsu" panose="020B0502040204020203" pitchFamily="34" charset="0"/>
                          <a:cs typeface="Pyidaungsu" panose="020B0502040204020203" pitchFamily="34" charset="0"/>
                        </a:rPr>
                        <a:t>၏ အဓိကတန်ဖိုးထားမှုများဖြစ်သော ယဉ်ကျေးမှုဆိုင်ရာ နားလည်လက်ခံမှု၊ စစ်မှန်မှု၊ ယဉ်ကျေးမှုဆိုင်ရာ ကိုယ်ပိုင်လက္ခဏာ၊ မတူညီမှုများ </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မတူကွဲပြားမှုများ</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အား သည်းခံနိုင်စွမ်းရှိခြင်းဆိုင်ရာ အခြေခံသဘောတရားများကို လိုက်နာကြောင်းပြသည်။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2D657584-EEF2-0B85-1D94-11F0DDF9C5DD}"/>
              </a:ext>
            </a:extLst>
          </p:cNvPr>
          <p:cNvSpPr txBox="1"/>
          <p:nvPr/>
        </p:nvSpPr>
        <p:spPr>
          <a:xfrm>
            <a:off x="6776357" y="4454135"/>
            <a:ext cx="4637314" cy="1645920"/>
          </a:xfrm>
          <a:prstGeom prst="rect">
            <a:avLst/>
          </a:prstGeom>
          <a:noFill/>
          <a:ln w="38100">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77860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167938"/>
            <a:ext cx="11350193" cy="455408"/>
          </a:xfrm>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14" name="TextBox 13">
            <a:extLst>
              <a:ext uri="{FF2B5EF4-FFF2-40B4-BE49-F238E27FC236}">
                <a16:creationId xmlns:a16="http://schemas.microsoft.com/office/drawing/2014/main" id="{CE651B94-CA85-3BD0-D65E-6380C40F2740}"/>
              </a:ext>
            </a:extLst>
          </p:cNvPr>
          <p:cNvSpPr txBox="1"/>
          <p:nvPr/>
        </p:nvSpPr>
        <p:spPr>
          <a:xfrm>
            <a:off x="403439" y="993635"/>
            <a:ext cx="4931691" cy="461665"/>
          </a:xfrm>
          <a:prstGeom prst="rect">
            <a:avLst/>
          </a:prstGeom>
          <a:noFill/>
        </p:spPr>
        <p:txBody>
          <a:bodyPr wrap="square" rtlCol="0">
            <a:spAutoFit/>
          </a:bodyPr>
          <a:lstStyle/>
          <a:p>
            <a:pPr lvl="0">
              <a:defRPr/>
            </a:pPr>
            <a:r>
              <a:rPr lang="my-MM" sz="2400" dirty="0">
                <a:solidFill>
                  <a:srgbClr val="5B9BD5">
                    <a:lumMod val="50000"/>
                  </a:srgbClr>
                </a:solidFill>
                <a:latin typeface="Pyidaungsu" panose="020B0502040204020203" pitchFamily="34" charset="0"/>
                <a:cs typeface="Pyidaungsu" panose="020B0502040204020203" pitchFamily="34" charset="0"/>
              </a:rPr>
              <a:t>စတုတ္ထတတ်ကျွမ်းမှု လွှမ်းခြုံခဲ့သည်မှာ -</a:t>
            </a:r>
            <a:endParaRPr lang="en-US" sz="2400" dirty="0">
              <a:solidFill>
                <a:srgbClr val="5B9BD5">
                  <a:lumMod val="50000"/>
                </a:srgbClr>
              </a:solidFill>
              <a:latin typeface="Pyidaungsu" panose="020B0502040204020203" pitchFamily="34" charset="0"/>
              <a:cs typeface="Pyidaungsu" panose="020B0502040204020203" pitchFamily="34" charset="0"/>
            </a:endParaRPr>
          </a:p>
        </p:txBody>
      </p:sp>
      <p:cxnSp>
        <p:nvCxnSpPr>
          <p:cNvPr id="16" name="Straight Connector 15">
            <a:extLst>
              <a:ext uri="{FF2B5EF4-FFF2-40B4-BE49-F238E27FC236}">
                <a16:creationId xmlns:a16="http://schemas.microsoft.com/office/drawing/2014/main" id="{BF8CEDE9-424A-4BA4-3D62-AAE3E5153336}"/>
              </a:ext>
            </a:extLst>
          </p:cNvPr>
          <p:cNvCxnSpPr/>
          <p:nvPr/>
        </p:nvCxnSpPr>
        <p:spPr>
          <a:xfrm>
            <a:off x="2272956" y="6276810"/>
            <a:ext cx="5387932"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1028699" y="1780592"/>
          <a:ext cx="10042072" cy="3934414"/>
        </p:xfrm>
        <a:graphic>
          <a:graphicData uri="http://schemas.openxmlformats.org/drawingml/2006/table">
            <a:tbl>
              <a:tblPr firstRow="1" bandRow="1">
                <a:tableStyleId>{10A1B5D5-9B99-4C35-A422-299274C87663}</a:tableStyleId>
              </a:tblPr>
              <a:tblGrid>
                <a:gridCol w="1534357">
                  <a:extLst>
                    <a:ext uri="{9D8B030D-6E8A-4147-A177-3AD203B41FA5}">
                      <a16:colId xmlns:a16="http://schemas.microsoft.com/office/drawing/2014/main" val="20000"/>
                    </a:ext>
                  </a:extLst>
                </a:gridCol>
                <a:gridCol w="1901267">
                  <a:extLst>
                    <a:ext uri="{9D8B030D-6E8A-4147-A177-3AD203B41FA5}">
                      <a16:colId xmlns:a16="http://schemas.microsoft.com/office/drawing/2014/main" val="20001"/>
                    </a:ext>
                  </a:extLst>
                </a:gridCol>
                <a:gridCol w="2518345">
                  <a:extLst>
                    <a:ext uri="{9D8B030D-6E8A-4147-A177-3AD203B41FA5}">
                      <a16:colId xmlns:a16="http://schemas.microsoft.com/office/drawing/2014/main" val="20002"/>
                    </a:ext>
                  </a:extLst>
                </a:gridCol>
                <a:gridCol w="4088103">
                  <a:extLst>
                    <a:ext uri="{9D8B030D-6E8A-4147-A177-3AD203B41FA5}">
                      <a16:colId xmlns:a16="http://schemas.microsoft.com/office/drawing/2014/main" val="20003"/>
                    </a:ext>
                  </a:extLst>
                </a:gridCol>
              </a:tblGrid>
              <a:tr h="391043">
                <a:tc gridSpan="4">
                  <a:txBody>
                    <a:bodyPr/>
                    <a:lstStyle/>
                    <a:p>
                      <a:pPr algn="l"/>
                      <a:r>
                        <a:rPr lang="my-MM" sz="1800" kern="1200" dirty="0">
                          <a:effectLst/>
                          <a:latin typeface="Pyidaungsu" panose="020B0502040204020203" pitchFamily="34" charset="0"/>
                          <a:cs typeface="Pyidaungsu" panose="020B0502040204020203" pitchFamily="34" charset="0"/>
                        </a:rPr>
                        <a:t>၂။ သင်ကြားသင်ယူနည်းများကို သိရှိနားလည်ခြင်း</a:t>
                      </a:r>
                      <a:endParaRPr lang="en-US" sz="18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8589">
                <a:tc>
                  <a:txBody>
                    <a:bodyPr/>
                    <a:lstStyle/>
                    <a:p>
                      <a:pPr algn="ctr"/>
                      <a:r>
                        <a:rPr lang="my-MM" sz="1600" b="1" kern="1200" dirty="0">
                          <a:effectLst/>
                          <a:latin typeface="Pyidaungsu" panose="020B0502040204020203" pitchFamily="34" charset="0"/>
                          <a:cs typeface="Pyidaungsu" panose="020B0502040204020203" pitchFamily="34" charset="0"/>
                        </a:rPr>
                        <a:t>ယေဘုယျ</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စွမ်းဆောင်နိုင်မှု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600" b="1" kern="1200" dirty="0">
                          <a:effectLst/>
                          <a:latin typeface="Pyidaungsu" panose="020B0502040204020203" pitchFamily="34" charset="0"/>
                          <a:cs typeface="Pyidaungsu" panose="020B0502040204020203" pitchFamily="34" charset="0"/>
                        </a:rPr>
                        <a:t>အောင်မြင်မှုအညွှန်းကိန်းများ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Pyidaungsu" panose="020B0502040204020203" pitchFamily="34" charset="0"/>
                          <a:cs typeface="Pyidaungsu" panose="020B0502040204020203" pitchFamily="34" charset="0"/>
                        </a:rPr>
                        <a:t>CSE </a:t>
                      </a:r>
                      <a:r>
                        <a:rPr lang="my-MM" sz="1600" b="1" dirty="0">
                          <a:latin typeface="Pyidaungsu" panose="020B0502040204020203" pitchFamily="34" charset="0"/>
                          <a:cs typeface="Pyidaungsu" panose="020B0502040204020203" pitchFamily="34" charset="0"/>
                        </a:rPr>
                        <a:t>ဆိုင်ရာ ဦးစားပေးနယ်ပယ်များ</a:t>
                      </a:r>
                      <a:endParaRPr lang="en-US" sz="16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03568">
                <a:tc rowSpan="2">
                  <a:txBody>
                    <a:bodyPr/>
                    <a:lstStyle/>
                    <a:p>
                      <a:r>
                        <a:rPr lang="my-MM" sz="1600" kern="1200" dirty="0">
                          <a:effectLst/>
                          <a:latin typeface="Pyidaungsu" panose="020B0502040204020203" pitchFamily="34" charset="0"/>
                          <a:cs typeface="Pyidaungsu" panose="020B0502040204020203" pitchFamily="34" charset="0"/>
                        </a:rPr>
                        <a:t>၂</a:t>
                      </a:r>
                      <a:r>
                        <a:rPr lang="en-GB"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အထိရောက် ဆုံး သင်ကြား သင်ယူမှုနည်းဗျူ ဟာများကို အသုံး ပြုခြင်း</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my-MM" sz="1600" kern="1200" dirty="0">
                          <a:effectLst/>
                          <a:latin typeface="Pyidaungsu" panose="020B0502040204020203" pitchFamily="34" charset="0"/>
                          <a:cs typeface="Pyidaungsu" panose="020B0502040204020203" pitchFamily="34" charset="0"/>
                        </a:rPr>
                        <a:t>၂</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a:t>
                      </a:r>
                      <a:r>
                        <a:rPr lang="en-US" sz="1600" kern="1200" dirty="0">
                          <a:effectLst/>
                          <a:latin typeface="Pyidaungsu" panose="020B0502040204020203" pitchFamily="34" charset="0"/>
                          <a:cs typeface="Pyidaungsu" panose="020B0502040204020203" pitchFamily="34" charset="0"/>
                        </a:rPr>
                        <a:t>.</a:t>
                      </a:r>
                      <a:r>
                        <a:rPr lang="my-MM" sz="1600" kern="1200" dirty="0">
                          <a:effectLst/>
                          <a:latin typeface="Pyidaungsu" panose="020B0502040204020203" pitchFamily="34" charset="0"/>
                          <a:cs typeface="Pyidaungsu" panose="020B0502040204020203" pitchFamily="34" charset="0"/>
                        </a:rPr>
                        <a:t>၁ ဆီလျော်သော သင်ကြားသင်ယူမှု နည်းဗျူဟာများကို ရွေးချယ် သည်။</a:t>
                      </a:r>
                      <a:endParaRPr lang="en-US" sz="16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15000"/>
                        </a:lnSpc>
                        <a:spcBef>
                          <a:spcPts val="0"/>
                        </a:spcBef>
                        <a:spcAft>
                          <a:spcPts val="0"/>
                        </a:spcAft>
                      </a:pPr>
                      <a:r>
                        <a:rPr lang="my-MM" sz="1600" dirty="0">
                          <a:effectLst/>
                          <a:latin typeface="Pyidaungsu" panose="020B0502040204020203" pitchFamily="34" charset="0"/>
                          <a:cs typeface="Pyidaungsu" panose="020B0502040204020203" pitchFamily="34" charset="0"/>
                        </a:rPr>
                        <a:t>၂</a:t>
                      </a:r>
                      <a:r>
                        <a:rPr lang="en-GB" sz="1600" dirty="0">
                          <a:effectLst/>
                          <a:latin typeface="Pyidaungsu" panose="020B0502040204020203" pitchFamily="34" charset="0"/>
                          <a:cs typeface="Pyidaungsu" panose="020B0502040204020203" pitchFamily="34" charset="0"/>
                        </a:rPr>
                        <a:t>.</a:t>
                      </a:r>
                      <a:r>
                        <a:rPr lang="my-MM" sz="1600" dirty="0">
                          <a:effectLst/>
                          <a:latin typeface="Pyidaungsu" panose="020B0502040204020203" pitchFamily="34" charset="0"/>
                          <a:cs typeface="Pyidaungsu" panose="020B0502040204020203" pitchFamily="34" charset="0"/>
                        </a:rPr>
                        <a:t>၁</a:t>
                      </a:r>
                      <a:r>
                        <a:rPr lang="en-GB" sz="1600" dirty="0">
                          <a:effectLst/>
                          <a:latin typeface="Pyidaungsu" panose="020B0502040204020203" pitchFamily="34" charset="0"/>
                          <a:cs typeface="Pyidaungsu" panose="020B0502040204020203" pitchFamily="34" charset="0"/>
                        </a:rPr>
                        <a:t>.</a:t>
                      </a:r>
                      <a:r>
                        <a:rPr lang="my-MM" sz="1600" dirty="0">
                          <a:effectLst/>
                          <a:latin typeface="Pyidaungsu" panose="020B0502040204020203" pitchFamily="34" charset="0"/>
                          <a:cs typeface="Pyidaungsu" panose="020B0502040204020203" pitchFamily="34" charset="0"/>
                        </a:rPr>
                        <a:t>၁</a:t>
                      </a:r>
                      <a:r>
                        <a:rPr lang="en-GB" sz="1600" dirty="0">
                          <a:effectLst/>
                          <a:latin typeface="Pyidaungsu" panose="020B0502040204020203" pitchFamily="34" charset="0"/>
                          <a:cs typeface="Pyidaungsu" panose="020B0502040204020203" pitchFamily="34" charset="0"/>
                        </a:rPr>
                        <a:t>.</a:t>
                      </a:r>
                      <a:r>
                        <a:rPr lang="my-MM" sz="1600" dirty="0">
                          <a:effectLst/>
                          <a:latin typeface="Pyidaungsu" panose="020B0502040204020203" pitchFamily="34" charset="0"/>
                          <a:cs typeface="Pyidaungsu" panose="020B0502040204020203" pitchFamily="34" charset="0"/>
                        </a:rPr>
                        <a:t>၂ ကျောင်းသားများ၏ သင်ယူမှုကို ပံ့ပိုးရန် သင်ထောက်ကူပစ္စည်းများကို ဖန်တီးအသုံးပြုပြီး ဒေသတွင်းရရှိနိုင်သော အရင်းအမြစ်များကိုလည်း မွမ်းမံပြင်ဆင်အသုံးပြုသည်။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၉။ သင်ယူသူများ၏ နောက်ခံအခြေအနေအကြောင်းအရာ၊ အသက်အရွယ်နှင့် ဖွံ့ဖြိုးတိုးတက်မှုအဆင့်များ၊ ယဉ်ကျေးမှု၊ လူမှုရေးနှင့် ဘာသာစကားအရ ဆက်စပ်ဆီလျော်မှုရှိသည့် သင်ကြားသင်ယူမှုဆိုင်ရာ အကြောင်းအရာများ၊ သင်ထောက်ကူများစသည်ကို သိရှိဖော်ထုတ်သည်။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56462">
                <a:tc vMerge="1">
                  <a:txBody>
                    <a:bodyPr/>
                    <a:lstStyle/>
                    <a:p>
                      <a:endParaRPr lang="en-US" sz="1000" dirty="0">
                        <a:latin typeface="Pyidaungsu" panose="020B0502040204020203" pitchFamily="34" charset="0"/>
                        <a:cs typeface="Pyidaungsu" panose="020B0502040204020203" pitchFamily="34" charset="0"/>
                      </a:endParaRPr>
                    </a:p>
                  </a:txBody>
                  <a:tcPr/>
                </a:tc>
                <a:tc vMerge="1">
                  <a:txBody>
                    <a:bodyPr/>
                    <a:lstStyle/>
                    <a:p>
                      <a:endParaRPr lang="en-US" sz="1000" dirty="0">
                        <a:latin typeface="Pyidaungsu" panose="020B0502040204020203" pitchFamily="34" charset="0"/>
                        <a:cs typeface="Pyidaungsu" panose="020B0502040204020203" pitchFamily="34" charset="0"/>
                      </a:endParaRPr>
                    </a:p>
                  </a:txBody>
                  <a:tcPr/>
                </a:tc>
                <a:tc vMerge="1">
                  <a:txBody>
                    <a:bodyPr/>
                    <a:lstStyle/>
                    <a:p>
                      <a:pPr marL="0" marR="0">
                        <a:lnSpc>
                          <a:spcPct val="115000"/>
                        </a:lnSpc>
                        <a:spcBef>
                          <a:spcPts val="0"/>
                        </a:spcBef>
                        <a:spcAft>
                          <a:spcPts val="0"/>
                        </a:spcAft>
                      </a:pPr>
                      <a:endParaRPr lang="en-US" sz="1100" dirty="0">
                        <a:effectLst/>
                        <a:latin typeface="Calibri Light" panose="020F0302020204030204" pitchFamily="34" charset="0"/>
                        <a:ea typeface="Calibri" panose="020F0502020204030204" pitchFamily="34" charset="0"/>
                        <a:cs typeface="Myanmar Text"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latin typeface="Pyidaungsu" panose="020B0502040204020203" pitchFamily="34" charset="0"/>
                          <a:cs typeface="Pyidaungsu" panose="020B0502040204020203" pitchFamily="34" charset="0"/>
                        </a:rPr>
                        <a:t>CSE </a:t>
                      </a:r>
                      <a:r>
                        <a:rPr lang="my-MM" sz="1600" kern="1200" dirty="0">
                          <a:effectLst/>
                          <a:latin typeface="Pyidaungsu" panose="020B0502040204020203" pitchFamily="34" charset="0"/>
                          <a:cs typeface="Pyidaungsu" panose="020B0502040204020203" pitchFamily="34" charset="0"/>
                        </a:rPr>
                        <a:t>၁၀။ မီဒီယာနှင့် သတင်းအချက်အလက်ဆိုင်ရာ သိနားလည်မှု</a:t>
                      </a:r>
                      <a:r>
                        <a:rPr lang="en-US" sz="1600" kern="1200" dirty="0">
                          <a:effectLst/>
                          <a:latin typeface="Pyidaungsu" panose="020B0502040204020203" pitchFamily="34" charset="0"/>
                          <a:cs typeface="Pyidaungsu" panose="020B0502040204020203" pitchFamily="34" charset="0"/>
                        </a:rPr>
                        <a:t> (MIL)</a:t>
                      </a:r>
                      <a:r>
                        <a:rPr lang="my-MM" sz="1600" kern="1200" dirty="0">
                          <a:effectLst/>
                          <a:latin typeface="Pyidaungsu" panose="020B0502040204020203" pitchFamily="34" charset="0"/>
                          <a:cs typeface="Pyidaungsu" panose="020B0502040204020203" pitchFamily="34" charset="0"/>
                        </a:rPr>
                        <a:t> ဆိုင်ရာ အခြေခံအယူအဆနှင့် အခြေခံသဘောတရားများကို နားလည်မှုရှိကြောင်း ဖော်ထုတ်ပြသသည်။</a:t>
                      </a:r>
                      <a:endParaRPr lang="en-US" sz="16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977CD3C1-8B79-5C42-4F49-61B3F57CC847}"/>
              </a:ext>
            </a:extLst>
          </p:cNvPr>
          <p:cNvSpPr txBox="1"/>
          <p:nvPr/>
        </p:nvSpPr>
        <p:spPr>
          <a:xfrm>
            <a:off x="6964730" y="4343179"/>
            <a:ext cx="4098222" cy="1371600"/>
          </a:xfrm>
          <a:prstGeom prst="rect">
            <a:avLst/>
          </a:prstGeom>
          <a:noFill/>
          <a:ln w="38100">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767797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lstStyle/>
          <a:p>
            <a:r>
              <a:rPr lang="my-MM" dirty="0">
                <a:latin typeface="Pyidaungsu" panose="020B0502040204020203" pitchFamily="34" charset="0"/>
                <a:cs typeface="Pyidaungsu" panose="020B0502040204020203" pitchFamily="34" charset="0"/>
              </a:rPr>
              <a:t>တတ်ကျွမ်းမှုများ</a:t>
            </a:r>
            <a:endParaRPr lang="en-US" dirty="0"/>
          </a:p>
        </p:txBody>
      </p:sp>
      <p:sp>
        <p:nvSpPr>
          <p:cNvPr id="14" name="TextBox 13">
            <a:extLst>
              <a:ext uri="{FF2B5EF4-FFF2-40B4-BE49-F238E27FC236}">
                <a16:creationId xmlns:a16="http://schemas.microsoft.com/office/drawing/2014/main" id="{CE651B94-CA85-3BD0-D65E-6380C40F2740}"/>
              </a:ext>
            </a:extLst>
          </p:cNvPr>
          <p:cNvSpPr txBox="1"/>
          <p:nvPr/>
        </p:nvSpPr>
        <p:spPr>
          <a:xfrm>
            <a:off x="256478" y="912431"/>
            <a:ext cx="4931691" cy="461665"/>
          </a:xfrm>
          <a:prstGeom prst="rect">
            <a:avLst/>
          </a:prstGeom>
          <a:noFill/>
        </p:spPr>
        <p:txBody>
          <a:bodyPr wrap="square" rtlCol="0">
            <a:spAutoFit/>
          </a:bodyPr>
          <a:lstStyle/>
          <a:p>
            <a:pPr lvl="0">
              <a:defRPr/>
            </a:pPr>
            <a:r>
              <a:rPr lang="my-MM" sz="2400" dirty="0">
                <a:solidFill>
                  <a:srgbClr val="5B9BD5">
                    <a:lumMod val="50000"/>
                  </a:srgbClr>
                </a:solidFill>
                <a:latin typeface="Pyidaungsu" panose="020B0502040204020203" pitchFamily="34" charset="0"/>
                <a:cs typeface="Pyidaungsu" panose="020B0502040204020203" pitchFamily="34" charset="0"/>
              </a:rPr>
              <a:t>ပဉ္စမတတ်ကျွမ်းမှု လွှမ်းခြုံခဲ့သည်မှာ -</a:t>
            </a:r>
            <a:endParaRPr lang="en-US" sz="2400" dirty="0">
              <a:solidFill>
                <a:srgbClr val="5B9BD5">
                  <a:lumMod val="50000"/>
                </a:srgbClr>
              </a:solidFill>
              <a:latin typeface="Pyidaungsu" panose="020B0502040204020203" pitchFamily="34" charset="0"/>
              <a:cs typeface="Pyidaungsu" panose="020B0502040204020203" pitchFamily="34" charset="0"/>
            </a:endParaRPr>
          </a:p>
        </p:txBody>
      </p:sp>
      <p:graphicFrame>
        <p:nvGraphicFramePr>
          <p:cNvPr id="7" name="Table 6"/>
          <p:cNvGraphicFramePr>
            <a:graphicFrameLocks noGrp="1"/>
          </p:cNvGraphicFramePr>
          <p:nvPr/>
        </p:nvGraphicFramePr>
        <p:xfrm>
          <a:off x="1177870" y="1720725"/>
          <a:ext cx="10335842" cy="4138866"/>
        </p:xfrm>
        <a:graphic>
          <a:graphicData uri="http://schemas.openxmlformats.org/drawingml/2006/table">
            <a:tbl>
              <a:tblPr firstRow="1" bandRow="1">
                <a:tableStyleId>{10A1B5D5-9B99-4C35-A422-299274C87663}</a:tableStyleId>
              </a:tblPr>
              <a:tblGrid>
                <a:gridCol w="2116787">
                  <a:extLst>
                    <a:ext uri="{9D8B030D-6E8A-4147-A177-3AD203B41FA5}">
                      <a16:colId xmlns:a16="http://schemas.microsoft.com/office/drawing/2014/main" val="20000"/>
                    </a:ext>
                  </a:extLst>
                </a:gridCol>
                <a:gridCol w="2175401">
                  <a:extLst>
                    <a:ext uri="{9D8B030D-6E8A-4147-A177-3AD203B41FA5}">
                      <a16:colId xmlns:a16="http://schemas.microsoft.com/office/drawing/2014/main" val="20001"/>
                    </a:ext>
                  </a:extLst>
                </a:gridCol>
                <a:gridCol w="2704005">
                  <a:extLst>
                    <a:ext uri="{9D8B030D-6E8A-4147-A177-3AD203B41FA5}">
                      <a16:colId xmlns:a16="http://schemas.microsoft.com/office/drawing/2014/main" val="20002"/>
                    </a:ext>
                  </a:extLst>
                </a:gridCol>
                <a:gridCol w="3339649">
                  <a:extLst>
                    <a:ext uri="{9D8B030D-6E8A-4147-A177-3AD203B41FA5}">
                      <a16:colId xmlns:a16="http://schemas.microsoft.com/office/drawing/2014/main" val="20003"/>
                    </a:ext>
                  </a:extLst>
                </a:gridCol>
              </a:tblGrid>
              <a:tr h="389233">
                <a:tc gridSpan="4">
                  <a:txBody>
                    <a:bodyPr/>
                    <a:lstStyle/>
                    <a:p>
                      <a:r>
                        <a:rPr lang="my-MM" sz="1600" b="1" kern="1200" dirty="0">
                          <a:solidFill>
                            <a:schemeClr val="lt1"/>
                          </a:solidFill>
                          <a:effectLst/>
                          <a:latin typeface="Pyidaungsu" panose="020B0502040204020203" pitchFamily="34" charset="0"/>
                          <a:ea typeface="+mn-ea"/>
                          <a:cs typeface="Pyidaungsu" panose="020B0502040204020203" pitchFamily="34" charset="0"/>
                        </a:rPr>
                        <a:t>၄။ တိုင်းရင်းသားဆရာ၊ဆရာမတစ်ဦး၏ဆရာအတတ်ပညာဆိုင်ရာ တန်ဖိုးထားမှုများနှင့်စိတ်နေသဘောထားများ</a:t>
                      </a:r>
                      <a:endParaRPr lang="en-US" sz="1600" dirty="0">
                        <a:latin typeface="Pyidaungsu" panose="020B0502040204020203" pitchFamily="34" charset="0"/>
                        <a:cs typeface="Pyidaungsu" panose="020B0502040204020203"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7028">
                <a:tc>
                  <a:txBody>
                    <a:bodyPr/>
                    <a:lstStyle/>
                    <a:p>
                      <a:pPr algn="ctr"/>
                      <a:r>
                        <a:rPr lang="my-MM" sz="1400" b="1" kern="1200" dirty="0">
                          <a:effectLst/>
                          <a:latin typeface="Pyidaungsu" panose="020B0502040204020203" pitchFamily="34" charset="0"/>
                          <a:cs typeface="Pyidaungsu" panose="020B0502040204020203" pitchFamily="34" charset="0"/>
                        </a:rPr>
                        <a:t>ယေဘုယျ</a:t>
                      </a:r>
                      <a:endParaRPr lang="en-US" sz="14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400" b="1" kern="1200" dirty="0">
                          <a:effectLst/>
                          <a:latin typeface="Pyidaungsu" panose="020B0502040204020203" pitchFamily="34" charset="0"/>
                          <a:cs typeface="Pyidaungsu" panose="020B0502040204020203" pitchFamily="34" charset="0"/>
                        </a:rPr>
                        <a:t>စွမ်းဆောင်နိုင်မှု</a:t>
                      </a:r>
                      <a:endParaRPr lang="en-US" sz="14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y-MM" sz="1400" b="1" kern="1200" dirty="0">
                          <a:effectLst/>
                          <a:latin typeface="Pyidaungsu" panose="020B0502040204020203" pitchFamily="34" charset="0"/>
                          <a:cs typeface="Pyidaungsu" panose="020B0502040204020203" pitchFamily="34" charset="0"/>
                        </a:rPr>
                        <a:t>အောင်မြင်မှုအညွှန်းကိန်းများ</a:t>
                      </a:r>
                      <a:endParaRPr lang="en-US" sz="14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Pyidaungsu" panose="020B0502040204020203" pitchFamily="34" charset="0"/>
                          <a:cs typeface="Pyidaungsu" panose="020B0502040204020203" pitchFamily="34" charset="0"/>
                        </a:rPr>
                        <a:t>CSE </a:t>
                      </a:r>
                      <a:r>
                        <a:rPr lang="my-MM" sz="1400" b="1" dirty="0">
                          <a:latin typeface="Pyidaungsu" panose="020B0502040204020203" pitchFamily="34" charset="0"/>
                          <a:cs typeface="Pyidaungsu" panose="020B0502040204020203" pitchFamily="34" charset="0"/>
                        </a:rPr>
                        <a:t>ဆိုင်ရာ ဦးစားပေးနယ်ပယ်များ</a:t>
                      </a:r>
                      <a:endParaRPr lang="en-US" sz="1400" b="1"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5892">
                <a:tc rowSpan="4">
                  <a:txBody>
                    <a:bodyPr/>
                    <a:lstStyle/>
                    <a:p>
                      <a:r>
                        <a:rPr lang="my-MM" sz="1400" kern="1200" dirty="0">
                          <a:solidFill>
                            <a:schemeClr val="dk1"/>
                          </a:solidFill>
                          <a:effectLst/>
                          <a:latin typeface="Pyidaungsu" panose="020B0502040204020203" pitchFamily="34" charset="0"/>
                          <a:ea typeface="+mn-ea"/>
                          <a:cs typeface="Pyidaungsu" panose="020B0502040204020203" pitchFamily="34" charset="0"/>
                        </a:rPr>
                        <a:t>၄</a:t>
                      </a:r>
                      <a:r>
                        <a:rPr lang="en-GB" sz="1400" kern="1200" dirty="0">
                          <a:solidFill>
                            <a:schemeClr val="dk1"/>
                          </a:solidFill>
                          <a:effectLst/>
                          <a:latin typeface="Pyidaungsu" panose="020B0502040204020203" pitchFamily="34" charset="0"/>
                          <a:ea typeface="+mn-ea"/>
                          <a:cs typeface="Pyidaungsu" panose="020B0502040204020203" pitchFamily="34" charset="0"/>
                        </a:rPr>
                        <a:t>.</a:t>
                      </a:r>
                      <a:r>
                        <a:rPr lang="my-MM" sz="1400" kern="1200" dirty="0">
                          <a:solidFill>
                            <a:schemeClr val="dk1"/>
                          </a:solidFill>
                          <a:effectLst/>
                          <a:latin typeface="Pyidaungsu" panose="020B0502040204020203" pitchFamily="34" charset="0"/>
                          <a:ea typeface="+mn-ea"/>
                          <a:cs typeface="Pyidaungsu" panose="020B0502040204020203" pitchFamily="34" charset="0"/>
                        </a:rPr>
                        <a:t>၁ တိုင်းရင်း သားပညာရေးနှင့် မြန်မာအစိုးရ ပညာရေးတို့၏ တန်ဖိုးထားမှုများ နှင့် စံသတ်မှတ် ချက်များကို သိရှိ နားလည်ခြင်း</a:t>
                      </a:r>
                      <a:endParaRPr lang="en-US" sz="14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my-MM" sz="1400" kern="1200" dirty="0">
                          <a:solidFill>
                            <a:schemeClr val="dk1"/>
                          </a:solidFill>
                          <a:effectLst/>
                          <a:latin typeface="Pyidaungsu" panose="020B0502040204020203" pitchFamily="34" charset="0"/>
                          <a:ea typeface="+mn-ea"/>
                          <a:cs typeface="Pyidaungsu" panose="020B0502040204020203" pitchFamily="34" charset="0"/>
                        </a:rPr>
                        <a:t>၄</a:t>
                      </a:r>
                      <a:r>
                        <a:rPr lang="en-GB" sz="1400" kern="1200" dirty="0">
                          <a:solidFill>
                            <a:schemeClr val="dk1"/>
                          </a:solidFill>
                          <a:effectLst/>
                          <a:latin typeface="Pyidaungsu" panose="020B0502040204020203" pitchFamily="34" charset="0"/>
                          <a:ea typeface="+mn-ea"/>
                          <a:cs typeface="Pyidaungsu" panose="020B0502040204020203" pitchFamily="34" charset="0"/>
                        </a:rPr>
                        <a:t>.</a:t>
                      </a:r>
                      <a:r>
                        <a:rPr lang="my-MM" sz="1400" kern="1200" dirty="0">
                          <a:solidFill>
                            <a:schemeClr val="dk1"/>
                          </a:solidFill>
                          <a:effectLst/>
                          <a:latin typeface="Pyidaungsu" panose="020B0502040204020203" pitchFamily="34" charset="0"/>
                          <a:ea typeface="+mn-ea"/>
                          <a:cs typeface="Pyidaungsu" panose="020B0502040204020203" pitchFamily="34" charset="0"/>
                        </a:rPr>
                        <a:t>၁</a:t>
                      </a:r>
                      <a:r>
                        <a:rPr lang="en-GB" sz="1400" kern="1200" dirty="0">
                          <a:solidFill>
                            <a:schemeClr val="dk1"/>
                          </a:solidFill>
                          <a:effectLst/>
                          <a:latin typeface="Pyidaungsu" panose="020B0502040204020203" pitchFamily="34" charset="0"/>
                          <a:ea typeface="+mn-ea"/>
                          <a:cs typeface="Pyidaungsu" panose="020B0502040204020203" pitchFamily="34" charset="0"/>
                        </a:rPr>
                        <a:t>.</a:t>
                      </a:r>
                      <a:r>
                        <a:rPr lang="my-MM" sz="1400" kern="1200" dirty="0">
                          <a:solidFill>
                            <a:schemeClr val="dk1"/>
                          </a:solidFill>
                          <a:effectLst/>
                          <a:latin typeface="Pyidaungsu" panose="020B0502040204020203" pitchFamily="34" charset="0"/>
                          <a:ea typeface="+mn-ea"/>
                          <a:cs typeface="Pyidaungsu" panose="020B0502040204020203" pitchFamily="34" charset="0"/>
                        </a:rPr>
                        <a:t>၂ တိုင်းရင်းသားနှင့်</a:t>
                      </a:r>
                      <a:r>
                        <a:rPr lang="en-US" sz="1400" kern="1200" dirty="0">
                          <a:solidFill>
                            <a:schemeClr val="dk1"/>
                          </a:solidFill>
                          <a:effectLst/>
                          <a:latin typeface="Pyidaungsu" panose="020B0502040204020203" pitchFamily="34" charset="0"/>
                          <a:ea typeface="+mn-ea"/>
                          <a:cs typeface="Pyidaungsu" panose="020B0502040204020203" pitchFamily="34" charset="0"/>
                        </a:rPr>
                        <a:t> </a:t>
                      </a:r>
                      <a:r>
                        <a:rPr lang="my-MM" sz="1400" kern="1200" dirty="0">
                          <a:solidFill>
                            <a:schemeClr val="dk1"/>
                          </a:solidFill>
                          <a:effectLst/>
                          <a:latin typeface="Pyidaungsu" panose="020B0502040204020203" pitchFamily="34" charset="0"/>
                          <a:ea typeface="+mn-ea"/>
                          <a:cs typeface="Pyidaungsu" panose="020B0502040204020203" pitchFamily="34" charset="0"/>
                        </a:rPr>
                        <a:t>မြန်မာအစိုးရ ဆရာ၊ဆရာမများအတွက် ဆီလျော် သည့် ကျင့်ဝတ်စည်းကမ်းများနှင့် စံ သတ်မှတ်ချက်များကို ဖော်ထုတ် သည်။</a:t>
                      </a:r>
                      <a:endParaRPr lang="en-US" sz="14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my-MM" sz="1400" kern="1200" dirty="0">
                          <a:solidFill>
                            <a:schemeClr val="dk1"/>
                          </a:solidFill>
                          <a:effectLst/>
                          <a:latin typeface="Pyidaungsu" panose="020B0502040204020203" pitchFamily="34" charset="0"/>
                          <a:ea typeface="+mn-ea"/>
                          <a:cs typeface="Pyidaungsu" panose="020B0502040204020203" pitchFamily="34" charset="0"/>
                        </a:rPr>
                        <a:t>၄</a:t>
                      </a:r>
                      <a:r>
                        <a:rPr lang="en-GB" sz="1400" kern="1200" dirty="0">
                          <a:solidFill>
                            <a:schemeClr val="dk1"/>
                          </a:solidFill>
                          <a:effectLst/>
                          <a:latin typeface="Pyidaungsu" panose="020B0502040204020203" pitchFamily="34" charset="0"/>
                          <a:ea typeface="+mn-ea"/>
                          <a:cs typeface="Pyidaungsu" panose="020B0502040204020203" pitchFamily="34" charset="0"/>
                        </a:rPr>
                        <a:t>.</a:t>
                      </a:r>
                      <a:r>
                        <a:rPr lang="my-MM" sz="1400" kern="1200" dirty="0">
                          <a:solidFill>
                            <a:schemeClr val="dk1"/>
                          </a:solidFill>
                          <a:effectLst/>
                          <a:latin typeface="Pyidaungsu" panose="020B0502040204020203" pitchFamily="34" charset="0"/>
                          <a:ea typeface="+mn-ea"/>
                          <a:cs typeface="Pyidaungsu" panose="020B0502040204020203" pitchFamily="34" charset="0"/>
                        </a:rPr>
                        <a:t>၁</a:t>
                      </a:r>
                      <a:r>
                        <a:rPr lang="en-GB" sz="1400" kern="1200" dirty="0">
                          <a:solidFill>
                            <a:schemeClr val="dk1"/>
                          </a:solidFill>
                          <a:effectLst/>
                          <a:latin typeface="Pyidaungsu" panose="020B0502040204020203" pitchFamily="34" charset="0"/>
                          <a:ea typeface="+mn-ea"/>
                          <a:cs typeface="Pyidaungsu" panose="020B0502040204020203" pitchFamily="34" charset="0"/>
                        </a:rPr>
                        <a:t>.</a:t>
                      </a:r>
                      <a:r>
                        <a:rPr lang="my-MM" sz="1400" kern="1200" dirty="0">
                          <a:solidFill>
                            <a:schemeClr val="dk1"/>
                          </a:solidFill>
                          <a:effectLst/>
                          <a:latin typeface="Pyidaungsu" panose="020B0502040204020203" pitchFamily="34" charset="0"/>
                          <a:ea typeface="+mn-ea"/>
                          <a:cs typeface="Pyidaungsu" panose="020B0502040204020203" pitchFamily="34" charset="0"/>
                        </a:rPr>
                        <a:t>၂</a:t>
                      </a:r>
                      <a:r>
                        <a:rPr lang="en-GB" sz="1400" kern="1200" dirty="0">
                          <a:solidFill>
                            <a:schemeClr val="dk1"/>
                          </a:solidFill>
                          <a:effectLst/>
                          <a:latin typeface="Pyidaungsu" panose="020B0502040204020203" pitchFamily="34" charset="0"/>
                          <a:ea typeface="+mn-ea"/>
                          <a:cs typeface="Pyidaungsu" panose="020B0502040204020203" pitchFamily="34" charset="0"/>
                        </a:rPr>
                        <a:t>.</a:t>
                      </a:r>
                      <a:r>
                        <a:rPr lang="my-MM" sz="1400" kern="1200" dirty="0">
                          <a:solidFill>
                            <a:schemeClr val="dk1"/>
                          </a:solidFill>
                          <a:effectLst/>
                          <a:latin typeface="Pyidaungsu" panose="020B0502040204020203" pitchFamily="34" charset="0"/>
                          <a:ea typeface="+mn-ea"/>
                          <a:cs typeface="Pyidaungsu" panose="020B0502040204020203" pitchFamily="34" charset="0"/>
                        </a:rPr>
                        <a:t>၁ တိုင်းရင်းသားနှင့်</a:t>
                      </a:r>
                      <a:r>
                        <a:rPr lang="en-US" sz="1400" kern="1200" dirty="0">
                          <a:solidFill>
                            <a:schemeClr val="dk1"/>
                          </a:solidFill>
                          <a:effectLst/>
                          <a:latin typeface="Pyidaungsu" panose="020B0502040204020203" pitchFamily="34" charset="0"/>
                          <a:ea typeface="+mn-ea"/>
                          <a:cs typeface="Pyidaungsu" panose="020B0502040204020203" pitchFamily="34" charset="0"/>
                        </a:rPr>
                        <a:t> </a:t>
                      </a:r>
                      <a:r>
                        <a:rPr lang="my-MM" sz="1400" kern="1200" dirty="0">
                          <a:solidFill>
                            <a:schemeClr val="dk1"/>
                          </a:solidFill>
                          <a:effectLst/>
                          <a:latin typeface="Pyidaungsu" panose="020B0502040204020203" pitchFamily="34" charset="0"/>
                          <a:ea typeface="+mn-ea"/>
                          <a:cs typeface="Pyidaungsu" panose="020B0502040204020203" pitchFamily="34" charset="0"/>
                        </a:rPr>
                        <a:t>မြန်မာအစိုးရပညာရေးစနစ်တို့တွင် လိုက်နာရမည့် ကျောင်းစည်းမျဉ်းစည်းကမ်းများကို နားလည်သဘောပေါက်သည်။</a:t>
                      </a:r>
                      <a:endParaRPr lang="en-US" sz="1400" dirty="0">
                        <a:latin typeface="Pyidaungsu" panose="020B0502040204020203" pitchFamily="34" charset="0"/>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Pyidaungsu" panose="020B0502040204020203" pitchFamily="34" charset="0"/>
                          <a:ea typeface="+mn-ea"/>
                          <a:cs typeface="Pyidaungsu" panose="020B0502040204020203" pitchFamily="34" charset="0"/>
                        </a:rPr>
                        <a:t>CSE </a:t>
                      </a:r>
                      <a:r>
                        <a:rPr lang="my-MM" sz="1400" kern="1200" dirty="0">
                          <a:solidFill>
                            <a:schemeClr val="dk1"/>
                          </a:solidFill>
                          <a:effectLst/>
                          <a:latin typeface="Pyidaungsu" panose="020B0502040204020203" pitchFamily="34" charset="0"/>
                          <a:ea typeface="+mn-ea"/>
                          <a:cs typeface="Pyidaungsu" panose="020B0502040204020203" pitchFamily="34" charset="0"/>
                        </a:rPr>
                        <a:t>၂၂။ ဆရာ၏ အခန်းကဏ္ဍနှင့် ကိုယ်စိတ်နှစ်ဖြာ ကျန်းမာချမ်းသာခြင်း</a:t>
                      </a:r>
                      <a:endParaRPr lang="en-US" sz="14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5851">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Pyidaungsu" panose="020B0502040204020203" pitchFamily="34" charset="0"/>
                          <a:ea typeface="+mn-ea"/>
                          <a:cs typeface="Pyidaungsu" panose="020B0502040204020203" pitchFamily="34" charset="0"/>
                        </a:rPr>
                        <a:t>CSE </a:t>
                      </a:r>
                      <a:r>
                        <a:rPr lang="my-MM" sz="1400" kern="1200" dirty="0">
                          <a:solidFill>
                            <a:schemeClr val="dk1"/>
                          </a:solidFill>
                          <a:effectLst/>
                          <a:latin typeface="Pyidaungsu" panose="020B0502040204020203" pitchFamily="34" charset="0"/>
                          <a:ea typeface="+mn-ea"/>
                          <a:cs typeface="Pyidaungsu" panose="020B0502040204020203" pitchFamily="34" charset="0"/>
                        </a:rPr>
                        <a:t>၂၂.၁။ ဆရာ့ကျင့်ဝတ်များကိုနားလည်သဘောပေါက်ပြီး လက်တွေ့ကျင့်သုံးသည်။ </a:t>
                      </a:r>
                      <a:endParaRPr lang="en-US" sz="14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55727">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Pyidaungsu" panose="020B0502040204020203" pitchFamily="34" charset="0"/>
                          <a:ea typeface="+mn-ea"/>
                          <a:cs typeface="Pyidaungsu" panose="020B0502040204020203" pitchFamily="34" charset="0"/>
                        </a:rPr>
                        <a:t>CSE </a:t>
                      </a:r>
                      <a:r>
                        <a:rPr lang="my-MM" sz="1400" kern="1200" dirty="0">
                          <a:solidFill>
                            <a:schemeClr val="dk1"/>
                          </a:solidFill>
                          <a:effectLst/>
                          <a:latin typeface="Pyidaungsu" panose="020B0502040204020203" pitchFamily="34" charset="0"/>
                          <a:ea typeface="+mn-ea"/>
                          <a:cs typeface="Pyidaungsu" panose="020B0502040204020203" pitchFamily="34" charset="0"/>
                        </a:rPr>
                        <a:t>၂၂.၂။ ဆရာသည် မိမိ၏ စာသင်ခန်းနှင့် စာသင်ကျောင်းရှိ ကျောင်းသားအားလုံး၏ ကိုယ်စိတ်နှစ်ဖြာ ကျန်းမာချမ်းသာမှုနှင့် သင်ယူတတ်မြောက်မှုအတွက် မိမိတို့တွင် ဥပဒေရေးအရနှင့် ကျင့်ဝတ်အရပါ တာဝန်ရှိကြောင်း သိရှိနားလည်သည်။ </a:t>
                      </a:r>
                      <a:endParaRPr lang="en-US" sz="14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1325">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x-none" sz="1400" kern="1200" dirty="0">
                          <a:solidFill>
                            <a:schemeClr val="dk1"/>
                          </a:solidFill>
                          <a:effectLst/>
                          <a:latin typeface="Pyidaungsu" panose="020B0502040204020203" pitchFamily="34" charset="0"/>
                          <a:ea typeface="+mn-ea"/>
                          <a:cs typeface="Pyidaungsu" panose="020B0502040204020203" pitchFamily="34" charset="0"/>
                        </a:rPr>
                        <a:t>C</a:t>
                      </a:r>
                      <a:r>
                        <a:rPr lang="en-US" sz="1400" kern="1200" dirty="0">
                          <a:solidFill>
                            <a:schemeClr val="dk1"/>
                          </a:solidFill>
                          <a:effectLst/>
                          <a:latin typeface="Pyidaungsu" panose="020B0502040204020203" pitchFamily="34" charset="0"/>
                          <a:ea typeface="+mn-ea"/>
                          <a:cs typeface="Pyidaungsu" panose="020B0502040204020203" pitchFamily="34" charset="0"/>
                        </a:rPr>
                        <a:t>SE </a:t>
                      </a:r>
                      <a:r>
                        <a:rPr lang="my-MM" sz="1400" kern="1200" dirty="0">
                          <a:solidFill>
                            <a:schemeClr val="dk1"/>
                          </a:solidFill>
                          <a:effectLst/>
                          <a:latin typeface="Pyidaungsu" panose="020B0502040204020203" pitchFamily="34" charset="0"/>
                          <a:ea typeface="+mn-ea"/>
                          <a:cs typeface="Pyidaungsu" panose="020B0502040204020203" pitchFamily="34" charset="0"/>
                        </a:rPr>
                        <a:t>၂၃။ ဆရာသည် ဒစ်ဂျစ်တယ်</a:t>
                      </a:r>
                      <a:r>
                        <a:rPr lang="en-US" sz="1400" kern="1200" dirty="0">
                          <a:solidFill>
                            <a:schemeClr val="dk1"/>
                          </a:solidFill>
                          <a:effectLst/>
                          <a:latin typeface="Pyidaungsu" panose="020B0502040204020203" pitchFamily="34" charset="0"/>
                          <a:ea typeface="+mn-ea"/>
                          <a:cs typeface="Pyidaungsu" panose="020B0502040204020203" pitchFamily="34" charset="0"/>
                        </a:rPr>
                        <a:t> </a:t>
                      </a:r>
                      <a:r>
                        <a:rPr lang="my-MM" sz="1400" kern="1200" dirty="0">
                          <a:solidFill>
                            <a:schemeClr val="dk1"/>
                          </a:solidFill>
                          <a:effectLst/>
                          <a:latin typeface="Pyidaungsu" panose="020B0502040204020203" pitchFamily="34" charset="0"/>
                          <a:ea typeface="+mn-ea"/>
                          <a:cs typeface="Pyidaungsu" panose="020B0502040204020203" pitchFamily="34" charset="0"/>
                        </a:rPr>
                        <a:t>နိုင်ငံသားဖြစ်မှု၏ အခြေခံသဘောသဘာဝနှင့်</a:t>
                      </a:r>
                      <a:r>
                        <a:rPr lang="en-US" sz="1400" kern="1200" dirty="0">
                          <a:solidFill>
                            <a:schemeClr val="dk1"/>
                          </a:solidFill>
                          <a:effectLst/>
                          <a:latin typeface="Pyidaungsu" panose="020B0502040204020203" pitchFamily="34" charset="0"/>
                          <a:ea typeface="+mn-ea"/>
                          <a:cs typeface="Pyidaungsu" panose="020B0502040204020203" pitchFamily="34" charset="0"/>
                        </a:rPr>
                        <a:t> </a:t>
                      </a:r>
                      <a:r>
                        <a:rPr lang="my-MM" sz="1400" kern="1200" dirty="0">
                          <a:solidFill>
                            <a:schemeClr val="dk1"/>
                          </a:solidFill>
                          <a:effectLst/>
                          <a:latin typeface="Pyidaungsu" panose="020B0502040204020203" pitchFamily="34" charset="0"/>
                          <a:ea typeface="+mn-ea"/>
                          <a:cs typeface="Pyidaungsu" panose="020B0502040204020203" pitchFamily="34" charset="0"/>
                        </a:rPr>
                        <a:t>သဘောတရားများကို</a:t>
                      </a:r>
                      <a:r>
                        <a:rPr lang="en-US" sz="1400" kern="1200" dirty="0">
                          <a:solidFill>
                            <a:schemeClr val="dk1"/>
                          </a:solidFill>
                          <a:effectLst/>
                          <a:latin typeface="Pyidaungsu" panose="020B0502040204020203" pitchFamily="34" charset="0"/>
                          <a:ea typeface="+mn-ea"/>
                          <a:cs typeface="Pyidaungsu" panose="020B0502040204020203" pitchFamily="34" charset="0"/>
                        </a:rPr>
                        <a:t> </a:t>
                      </a:r>
                      <a:r>
                        <a:rPr lang="my-MM" sz="1400" kern="1200" dirty="0">
                          <a:solidFill>
                            <a:schemeClr val="dk1"/>
                          </a:solidFill>
                          <a:effectLst/>
                          <a:latin typeface="Pyidaungsu" panose="020B0502040204020203" pitchFamily="34" charset="0"/>
                          <a:ea typeface="+mn-ea"/>
                          <a:cs typeface="Pyidaungsu" panose="020B0502040204020203" pitchFamily="34" charset="0"/>
                        </a:rPr>
                        <a:t>သတိပြုမိသည်။</a:t>
                      </a:r>
                      <a:endParaRPr lang="en-US" sz="1400" kern="1200" dirty="0">
                        <a:solidFill>
                          <a:schemeClr val="dk1"/>
                        </a:solidFill>
                        <a:effectLst/>
                        <a:latin typeface="Pyidaungsu" panose="020B0502040204020203" pitchFamily="34" charset="0"/>
                        <a:ea typeface="+mn-ea"/>
                        <a:cs typeface="Pyidaungsu"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TextBox 12">
            <a:extLst>
              <a:ext uri="{FF2B5EF4-FFF2-40B4-BE49-F238E27FC236}">
                <a16:creationId xmlns:a16="http://schemas.microsoft.com/office/drawing/2014/main" id="{977CD3C1-8B79-5C42-4F49-61B3F57CC847}"/>
              </a:ext>
            </a:extLst>
          </p:cNvPr>
          <p:cNvSpPr txBox="1"/>
          <p:nvPr/>
        </p:nvSpPr>
        <p:spPr>
          <a:xfrm>
            <a:off x="8152328" y="5039303"/>
            <a:ext cx="3361388" cy="822960"/>
          </a:xfrm>
          <a:prstGeom prst="rect">
            <a:avLst/>
          </a:prstGeom>
          <a:noFill/>
          <a:ln w="38100">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532741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endParaRPr lang="en-US" dirty="0"/>
          </a:p>
        </p:txBody>
      </p:sp>
      <p:sp>
        <p:nvSpPr>
          <p:cNvPr id="6" name="Text Placeholder 5"/>
          <p:cNvSpPr>
            <a:spLocks noGrp="1"/>
          </p:cNvSpPr>
          <p:nvPr>
            <p:ph type="body" sz="quarter" idx="16"/>
          </p:nvPr>
        </p:nvSpPr>
        <p:spPr>
          <a:xfrm>
            <a:off x="376044" y="1823480"/>
            <a:ext cx="11350208" cy="4463043"/>
          </a:xfrm>
        </p:spPr>
        <p:txBody>
          <a:bodyPr/>
          <a:lstStyle/>
          <a:p>
            <a:pPr algn="ctr">
              <a:lnSpc>
                <a:spcPct val="150000"/>
              </a:lnSpc>
            </a:pPr>
            <a:endParaRPr lang="en-US" b="0" dirty="0">
              <a:latin typeface="Pyidaungsu" panose="020B0502040204020203" pitchFamily="34" charset="0"/>
              <a:cs typeface="Pyidaungsu" panose="020B0502040204020203" pitchFamily="34" charset="0"/>
            </a:endParaRPr>
          </a:p>
          <a:p>
            <a:pPr algn="ctr">
              <a:lnSpc>
                <a:spcPct val="150000"/>
              </a:lnSpc>
            </a:pPr>
            <a:r>
              <a:rPr lang="my-MM" sz="2800" dirty="0">
                <a:latin typeface="Pyidaungsu" panose="020B0502040204020203" pitchFamily="34" charset="0"/>
                <a:cs typeface="Pyidaungsu" panose="020B0502040204020203" pitchFamily="34" charset="0"/>
              </a:rPr>
              <a:t>အပိုင်း ၁</a:t>
            </a:r>
            <a:endParaRPr lang="en-US" sz="2800" dirty="0">
              <a:latin typeface="Pyidaungsu" panose="020B0502040204020203" pitchFamily="34" charset="0"/>
              <a:cs typeface="Pyidaungsu" panose="020B0502040204020203" pitchFamily="34" charset="0"/>
            </a:endParaRPr>
          </a:p>
          <a:p>
            <a:pPr algn="ctr">
              <a:lnSpc>
                <a:spcPct val="150000"/>
              </a:lnSpc>
            </a:pPr>
            <a:r>
              <a:rPr lang="my-MM" sz="2800" b="0" dirty="0">
                <a:latin typeface="Pyidaungsu" panose="020B0502040204020203" pitchFamily="34" charset="0"/>
                <a:cs typeface="Pyidaungsu" panose="020B0502040204020203" pitchFamily="34" charset="0"/>
              </a:rPr>
              <a:t>သတင်းအချက်အလက် ဖရိုဖရဲဖြစ်မှု -</a:t>
            </a:r>
            <a:r>
              <a:rPr lang="en-US" sz="2800" b="0" dirty="0">
                <a:latin typeface="Pyidaungsu" panose="020B0502040204020203" pitchFamily="34" charset="0"/>
                <a:cs typeface="Pyidaungsu" panose="020B0502040204020203" pitchFamily="34" charset="0"/>
              </a:rPr>
              <a:t> </a:t>
            </a:r>
            <a:r>
              <a:rPr lang="my-MM" sz="2800" b="0" dirty="0">
                <a:latin typeface="Pyidaungsu" panose="020B0502040204020203" pitchFamily="34" charset="0"/>
                <a:cs typeface="Pyidaungsu" panose="020B0502040204020203" pitchFamily="34" charset="0"/>
              </a:rPr>
              <a:t>အဓိပ္ပာယ်ဖွင့်ဆိုချက်နှင့် အမျိုးအစားများ</a:t>
            </a:r>
            <a:r>
              <a:rPr lang="en-US" sz="2800" b="0" dirty="0">
                <a:latin typeface="Pyidaungsu" panose="020B0502040204020203" pitchFamily="34" charset="0"/>
                <a:cs typeface="Pyidaungsu" panose="020B0502040204020203" pitchFamily="34" charset="0"/>
              </a:rPr>
              <a:t> </a:t>
            </a:r>
            <a:endParaRPr lang="en-US" sz="2800"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8036074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a:xfrm>
            <a:off x="420894" y="201037"/>
            <a:ext cx="11350193" cy="455408"/>
          </a:xfrm>
        </p:spPr>
        <p:txBody>
          <a:bodyPr>
            <a:normAutofit/>
          </a:bodyPr>
          <a:lstStyle/>
          <a:p>
            <a:r>
              <a:rPr lang="my-MM" dirty="0">
                <a:latin typeface="Pyidaungsu" panose="020B0502040204020203" pitchFamily="34" charset="0"/>
                <a:cs typeface="Pyidaungsu" panose="020B0502040204020203" pitchFamily="34" charset="0"/>
              </a:rPr>
              <a:t>သတင်းအချက်အလက်</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ဖရိုဖရဲဖြစ်မှုဆိုသည်မှာ အဘယ်နည်း။</a:t>
            </a:r>
            <a:endParaRPr lang="en-US" dirty="0">
              <a:latin typeface="Pyidaungsu" panose="020B0502040204020203" pitchFamily="34" charset="0"/>
              <a:cs typeface="Pyidaungsu" panose="020B0502040204020203" pitchFamily="34" charset="0"/>
            </a:endParaRPr>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B31F6FDD-4573-DF4C-FC5F-EEA31B0102DF}"/>
              </a:ext>
            </a:extLst>
          </p:cNvPr>
          <p:cNvSpPr txBox="1"/>
          <p:nvPr/>
        </p:nvSpPr>
        <p:spPr>
          <a:xfrm>
            <a:off x="797986" y="965146"/>
            <a:ext cx="10705171" cy="707886"/>
          </a:xfrm>
          <a:prstGeom prst="rect">
            <a:avLst/>
          </a:prstGeom>
          <a:noFill/>
        </p:spPr>
        <p:txBody>
          <a:bodyPr wrap="square" rtlCol="0">
            <a:spAutoFit/>
          </a:bodyPr>
          <a:lstStyle/>
          <a:p>
            <a:pPr algn="ctr"/>
            <a:r>
              <a:rPr lang="my-MM" sz="2000" b="1" i="1" u="none" strike="noStrike" cap="none" dirty="0">
                <a:latin typeface="Pyidaungsu" panose="020B0502040204020203" pitchFamily="34" charset="0"/>
                <a:ea typeface="Century Gothic"/>
                <a:cs typeface="Pyidaungsu" panose="020B0502040204020203" pitchFamily="34" charset="0"/>
                <a:sym typeface="Century Gothic"/>
              </a:rPr>
              <a:t>သတင်းအချက်အလက်</a:t>
            </a:r>
            <a:r>
              <a:rPr lang="en-US" sz="2000" b="1" i="1" u="none" strike="noStrike" cap="none" dirty="0">
                <a:latin typeface="Pyidaungsu" panose="020B0502040204020203" pitchFamily="34" charset="0"/>
                <a:ea typeface="Century Gothic"/>
                <a:cs typeface="Pyidaungsu" panose="020B0502040204020203" pitchFamily="34" charset="0"/>
                <a:sym typeface="Century Gothic"/>
              </a:rPr>
              <a:t> </a:t>
            </a:r>
            <a:r>
              <a:rPr lang="my-MM" sz="2000" b="1" i="1" u="none" strike="noStrike" cap="none" dirty="0">
                <a:latin typeface="Pyidaungsu" panose="020B0502040204020203" pitchFamily="34" charset="0"/>
                <a:ea typeface="Century Gothic"/>
                <a:cs typeface="Pyidaungsu" panose="020B0502040204020203" pitchFamily="34" charset="0"/>
                <a:sym typeface="Century Gothic"/>
              </a:rPr>
              <a:t>ဖရိုဖရဲဖြစ်မှု </a:t>
            </a: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‌စနစ်ပုံစံတွင် လုပ်ကြံသတင်း၊ သတင်းမှားနှင့် မသမာသတင်းများပါ ပေါင်းစပ်ပါဝင်လာကြပြီဖြစ်သည်။</a:t>
            </a:r>
            <a:endParaRPr lang="en-US" sz="2000" dirty="0">
              <a:latin typeface="Pyidaungsu" panose="020B0502040204020203" pitchFamily="34" charset="0"/>
              <a:cs typeface="Pyidaungsu" panose="020B0502040204020203" pitchFamily="34" charset="0"/>
              <a:sym typeface="Century Gothic"/>
            </a:endParaRPr>
          </a:p>
        </p:txBody>
      </p:sp>
      <p:sp>
        <p:nvSpPr>
          <p:cNvPr id="12" name="TextBox 11">
            <a:extLst>
              <a:ext uri="{FF2B5EF4-FFF2-40B4-BE49-F238E27FC236}">
                <a16:creationId xmlns:a16="http://schemas.microsoft.com/office/drawing/2014/main" id="{71FF52C1-C5D7-F395-455B-D66B7322F95D}"/>
              </a:ext>
            </a:extLst>
          </p:cNvPr>
          <p:cNvSpPr txBox="1"/>
          <p:nvPr/>
        </p:nvSpPr>
        <p:spPr>
          <a:xfrm>
            <a:off x="626497" y="1708524"/>
            <a:ext cx="11144589" cy="2246769"/>
          </a:xfrm>
          <a:prstGeom prst="rect">
            <a:avLst/>
          </a:prstGeom>
          <a:noFill/>
        </p:spPr>
        <p:txBody>
          <a:bodyPr wrap="square">
            <a:spAutoFit/>
          </a:bodyPr>
          <a:lstStyle/>
          <a:p>
            <a:pPr marL="12066" marR="0" lvl="0" algn="l" rtl="0">
              <a:spcAft>
                <a:spcPts val="0"/>
              </a:spcAft>
              <a:buClr>
                <a:srgbClr val="1E4E79"/>
              </a:buClr>
              <a:buSzPts val="2800"/>
            </a:pPr>
            <a:r>
              <a:rPr lang="my-MM" sz="2000" b="1" i="0" u="none" strike="noStrike" cap="none" dirty="0">
                <a:latin typeface="Pyidaungsu" panose="020B0502040204020203" pitchFamily="34" charset="0"/>
                <a:ea typeface="Century Gothic"/>
                <a:cs typeface="Pyidaungsu" panose="020B0502040204020203" pitchFamily="34" charset="0"/>
                <a:sym typeface="Century Gothic"/>
              </a:rPr>
              <a:t>လုပ်ကြံသတင်း (</a:t>
            </a:r>
            <a:r>
              <a:rPr lang="en-US" sz="2000" b="1" i="0" u="none" strike="noStrike" cap="none" dirty="0">
                <a:latin typeface="Pyidaungsu" panose="020B0502040204020203" pitchFamily="34" charset="0"/>
                <a:ea typeface="Century Gothic"/>
                <a:cs typeface="Pyidaungsu" panose="020B0502040204020203" pitchFamily="34" charset="0"/>
                <a:sym typeface="Century Gothic"/>
              </a:rPr>
              <a:t>Disinformation</a:t>
            </a:r>
            <a:r>
              <a:rPr lang="my-MM" sz="2000" b="1" i="0" u="none" strike="noStrike" cap="none" dirty="0">
                <a:latin typeface="Pyidaungsu" panose="020B0502040204020203" pitchFamily="34" charset="0"/>
                <a:ea typeface="Century Gothic"/>
                <a:cs typeface="Pyidaungsu" panose="020B0502040204020203" pitchFamily="34" charset="0"/>
                <a:sym typeface="Century Gothic"/>
              </a:rPr>
              <a:t>)</a:t>
            </a:r>
            <a:r>
              <a:rPr lang="en-US" sz="2000" b="1" i="0" u="none" strike="noStrike" cap="none" dirty="0">
                <a:latin typeface="Pyidaungsu" panose="020B0502040204020203" pitchFamily="34" charset="0"/>
                <a:ea typeface="Century Gothic"/>
                <a:cs typeface="Pyidaungsu" panose="020B0502040204020203" pitchFamily="34" charset="0"/>
                <a:sym typeface="Century Gothic"/>
              </a:rPr>
              <a:t> </a:t>
            </a:r>
          </a:p>
          <a:p>
            <a:pPr marL="241300" marR="0" lvl="0" indent="-229234" algn="l" rtl="0">
              <a:spcAft>
                <a:spcPts val="0"/>
              </a:spcAft>
              <a:buClr>
                <a:srgbClr val="1E4E79"/>
              </a:buClr>
              <a:buSzPts val="28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သတင်းအချက်အလက်က မှားနေပြီး၊ ဖြန့်ဝေသည့်သူကလည်း မှားနေမှန်းသိသည်။</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241300" marR="0" lvl="0" indent="-229234" algn="l" rtl="0">
              <a:spcAft>
                <a:spcPts val="0"/>
              </a:spcAft>
              <a:buClr>
                <a:srgbClr val="1E4E79"/>
              </a:buClr>
              <a:buSzPts val="2800"/>
              <a:buFont typeface="Arial"/>
              <a:buChar char="•"/>
            </a:pPr>
            <a:r>
              <a:rPr lang="my-MM" sz="2000" dirty="0">
                <a:latin typeface="Pyidaungsu" panose="020B0502040204020203" pitchFamily="34" charset="0"/>
                <a:ea typeface="Century Gothic"/>
                <a:cs typeface="Pyidaungsu" panose="020B0502040204020203" pitchFamily="34" charset="0"/>
                <a:sym typeface="Century Gothic"/>
              </a:rPr>
              <a:t>တမင်ရည်ရွယ်ချက်ရှိရှိဖြင့် မုသားဖြန့်ခြင်းဖြစ်သည်။</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241300" marR="949960" lvl="0" indent="-229234" algn="l" rtl="0">
              <a:spcAft>
                <a:spcPts val="0"/>
              </a:spcAft>
              <a:buClr>
                <a:srgbClr val="1E4E79"/>
              </a:buClr>
              <a:buSzPts val="28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ဂုဏ်သတင်း၊ နိုင်ငံရေး၊ စီးပွားရေးနှင့် ကိုယ်ထိလက်ရောက် ဘေးရန် စသည့် ထိခိုက်နစ်နာမှုဖြစ်စေရန် ရည်ရွယ်ဖြန့်ဝေသည်။ </a:t>
            </a:r>
            <a:endParaRPr lang="en-US" sz="2000" b="0" i="0" u="none" strike="noStrike" cap="none" dirty="0">
              <a:latin typeface="Pyidaungsu" panose="020B0502040204020203" pitchFamily="34" charset="0"/>
              <a:ea typeface="Century Gothic"/>
              <a:cs typeface="Pyidaungsu" panose="020B0502040204020203" pitchFamily="34" charset="0"/>
              <a:sym typeface="Century Gothic"/>
            </a:endParaRPr>
          </a:p>
          <a:p>
            <a:pPr marL="241300" marR="1202055" lvl="0" indent="-229234" algn="l" rtl="0">
              <a:spcAft>
                <a:spcPts val="0"/>
              </a:spcAft>
              <a:buClr>
                <a:srgbClr val="1E4E79"/>
              </a:buClr>
              <a:buSzPts val="2800"/>
              <a:buFont typeface="Arial"/>
              <a:buChar char="•"/>
            </a:pPr>
            <a:r>
              <a:rPr lang="my-MM" sz="2000" b="0" i="0" u="none" strike="noStrike" cap="none" dirty="0">
                <a:latin typeface="Pyidaungsu" panose="020B0502040204020203" pitchFamily="34" charset="0"/>
                <a:ea typeface="Century Gothic"/>
                <a:cs typeface="Pyidaungsu" panose="020B0502040204020203" pitchFamily="34" charset="0"/>
                <a:sym typeface="Century Gothic"/>
              </a:rPr>
              <a:t>စနစ်တကျ စုစည်းမှု၊ ငွေကြေးထောက်ပံ့မှုရှိပြီး များသောအားဖြင့် အလိုအလျောက်နည်းပညာများကို အသုံးပြုတတ်ကြသည်။</a:t>
            </a:r>
            <a:endParaRPr lang="en-US" b="0"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endParaRPr>
          </a:p>
        </p:txBody>
      </p:sp>
      <p:sp>
        <p:nvSpPr>
          <p:cNvPr id="15" name="TextBox 14">
            <a:extLst>
              <a:ext uri="{FF2B5EF4-FFF2-40B4-BE49-F238E27FC236}">
                <a16:creationId xmlns:a16="http://schemas.microsoft.com/office/drawing/2014/main" id="{A657C7B8-4B3F-C1F3-B2D0-7736E3314D57}"/>
              </a:ext>
            </a:extLst>
          </p:cNvPr>
          <p:cNvSpPr txBox="1"/>
          <p:nvPr/>
        </p:nvSpPr>
        <p:spPr>
          <a:xfrm>
            <a:off x="626498" y="5298674"/>
            <a:ext cx="11144588" cy="1015663"/>
          </a:xfrm>
          <a:prstGeom prst="rect">
            <a:avLst/>
          </a:prstGeom>
          <a:noFill/>
        </p:spPr>
        <p:txBody>
          <a:bodyPr wrap="square">
            <a:spAutoFit/>
          </a:bodyPr>
          <a:lstStyle/>
          <a:p>
            <a:r>
              <a:rPr lang="my-MM" sz="2000" b="1" dirty="0">
                <a:latin typeface="Pyidaungsu" panose="020B0502040204020203" pitchFamily="34" charset="0"/>
                <a:cs typeface="Pyidaungsu" panose="020B0502040204020203" pitchFamily="34" charset="0"/>
              </a:rPr>
              <a:t>မသမာသတင်း (</a:t>
            </a:r>
            <a:r>
              <a:rPr lang="en-US" sz="2000" b="1" dirty="0">
                <a:latin typeface="Pyidaungsu" panose="020B0502040204020203" pitchFamily="34" charset="0"/>
                <a:cs typeface="Pyidaungsu" panose="020B0502040204020203" pitchFamily="34" charset="0"/>
              </a:rPr>
              <a:t>Mal-information</a:t>
            </a:r>
            <a:r>
              <a:rPr lang="my-MM" sz="2000" b="1" dirty="0">
                <a:latin typeface="Pyidaungsu" panose="020B0502040204020203" pitchFamily="34" charset="0"/>
                <a:cs typeface="Pyidaungsu" panose="020B0502040204020203" pitchFamily="34" charset="0"/>
              </a:rPr>
              <a:t>)</a:t>
            </a:r>
            <a:endParaRPr lang="en-US" sz="2000" b="1" dirty="0">
              <a:latin typeface="Pyidaungsu" panose="020B0502040204020203" pitchFamily="34" charset="0"/>
              <a:cs typeface="Pyidaungsu" panose="020B0502040204020203" pitchFamily="34" charset="0"/>
            </a:endParaRPr>
          </a:p>
          <a:p>
            <a:pPr marL="285750" indent="-285750">
              <a:buFont typeface="Arial" panose="020B0604020202020204" pitchFamily="34" charset="0"/>
              <a:buChar char="•"/>
            </a:pPr>
            <a:r>
              <a:rPr lang="my-MM" sz="2000" dirty="0">
                <a:latin typeface="Pyidaungsu" panose="020B0502040204020203" pitchFamily="34" charset="0"/>
                <a:cs typeface="Pyidaungsu" panose="020B0502040204020203" pitchFamily="34" charset="0"/>
                <a:sym typeface="Century Gothic"/>
              </a:rPr>
              <a:t>သတင်းအချက်အလက်က အဖြစ်မှန်‌အပေါ် အခြေခံသော်လည်း ဘေးရန်ဖြစ်အောင် လှုံ့ဆော် နှိုးဆွ ဖြန့်ဝေသည်။</a:t>
            </a:r>
            <a:endParaRPr lang="en-US" sz="2000" dirty="0">
              <a:latin typeface="Pyidaungsu" panose="020B0502040204020203" pitchFamily="34" charset="0"/>
              <a:cs typeface="Pyidaungsu" panose="020B0502040204020203" pitchFamily="34" charset="0"/>
              <a:sym typeface="Century Gothic"/>
            </a:endParaRPr>
          </a:p>
        </p:txBody>
      </p:sp>
      <p:sp>
        <p:nvSpPr>
          <p:cNvPr id="18" name="TextBox 17">
            <a:extLst>
              <a:ext uri="{FF2B5EF4-FFF2-40B4-BE49-F238E27FC236}">
                <a16:creationId xmlns:a16="http://schemas.microsoft.com/office/drawing/2014/main" id="{D9B7B823-0408-9678-67EF-30442B762402}"/>
              </a:ext>
            </a:extLst>
          </p:cNvPr>
          <p:cNvSpPr txBox="1"/>
          <p:nvPr/>
        </p:nvSpPr>
        <p:spPr>
          <a:xfrm>
            <a:off x="626498" y="4101754"/>
            <a:ext cx="11144589" cy="1015663"/>
          </a:xfrm>
          <a:prstGeom prst="rect">
            <a:avLst/>
          </a:prstGeom>
          <a:solidFill>
            <a:schemeClr val="accent1">
              <a:lumMod val="20000"/>
              <a:lumOff val="80000"/>
            </a:schemeClr>
          </a:solidFill>
        </p:spPr>
        <p:txBody>
          <a:bodyPr wrap="square">
            <a:spAutoFit/>
          </a:bodyPr>
          <a:lstStyle/>
          <a:p>
            <a:pPr marL="12066" marR="5080" lvl="0" algn="l" rtl="0">
              <a:spcAft>
                <a:spcPts val="0"/>
              </a:spcAft>
              <a:buClr>
                <a:srgbClr val="1E4E79"/>
              </a:buClr>
              <a:buSzPts val="3000"/>
            </a:pPr>
            <a:r>
              <a:rPr lang="my-MM" sz="2000" b="1" dirty="0">
                <a:latin typeface="Pyidaungsu" panose="020B0502040204020203" pitchFamily="34" charset="0"/>
                <a:cs typeface="Pyidaungsu" panose="020B0502040204020203" pitchFamily="34" charset="0"/>
                <a:sym typeface="Century Gothic"/>
              </a:rPr>
              <a:t>သတင်းမှား (</a:t>
            </a:r>
            <a:r>
              <a:rPr lang="en-US" sz="2000" b="1" dirty="0">
                <a:latin typeface="Pyidaungsu" panose="020B0502040204020203" pitchFamily="34" charset="0"/>
                <a:cs typeface="Pyidaungsu" panose="020B0502040204020203" pitchFamily="34" charset="0"/>
                <a:sym typeface="Century Gothic"/>
              </a:rPr>
              <a:t>Misinformation</a:t>
            </a:r>
            <a:r>
              <a:rPr lang="my-MM" sz="2000" b="1" dirty="0">
                <a:latin typeface="Pyidaungsu" panose="020B0502040204020203" pitchFamily="34" charset="0"/>
                <a:cs typeface="Pyidaungsu" panose="020B0502040204020203" pitchFamily="34" charset="0"/>
                <a:sym typeface="Century Gothic"/>
              </a:rPr>
              <a:t>)</a:t>
            </a:r>
            <a:r>
              <a:rPr lang="en-US" sz="2000" b="1" dirty="0">
                <a:latin typeface="Pyidaungsu" panose="020B0502040204020203" pitchFamily="34" charset="0"/>
                <a:cs typeface="Pyidaungsu" panose="020B0502040204020203" pitchFamily="34" charset="0"/>
                <a:sym typeface="Century Gothic"/>
              </a:rPr>
              <a:t> </a:t>
            </a:r>
          </a:p>
          <a:p>
            <a:pPr marL="241300" marR="5080" lvl="0" indent="-229234" algn="l" rtl="0">
              <a:spcAft>
                <a:spcPts val="0"/>
              </a:spcAft>
              <a:buClr>
                <a:srgbClr val="1E4E79"/>
              </a:buClr>
              <a:buSzPts val="3000"/>
              <a:buFont typeface="Arial"/>
              <a:buChar char="•"/>
            </a:pPr>
            <a:r>
              <a:rPr lang="my-MM" sz="2000" dirty="0">
                <a:latin typeface="Pyidaungsu" panose="020B0502040204020203" pitchFamily="34" charset="0"/>
                <a:cs typeface="Pyidaungsu" panose="020B0502040204020203" pitchFamily="34" charset="0"/>
                <a:sym typeface="Century Gothic"/>
              </a:rPr>
              <a:t>သတင်းအချက်အလက်က မှားနေသည်။ သို့သော် ဖြန့်ဝေသည့်သူကလည်း မှန်သည်ဟုထင်၍ ဖြန့်ခြင်းဖြစ်သည်။</a:t>
            </a:r>
            <a:endParaRPr lang="en-US" sz="2000" dirty="0">
              <a:latin typeface="Pyidaungsu" panose="020B0502040204020203" pitchFamily="34" charset="0"/>
              <a:cs typeface="Pyidaungsu" panose="020B0502040204020203" pitchFamily="34" charset="0"/>
              <a:sym typeface="Century Gothic"/>
            </a:endParaRPr>
          </a:p>
          <a:p>
            <a:pPr marL="241300" marR="5080" lvl="0" indent="-229234" algn="l" rtl="0">
              <a:spcAft>
                <a:spcPts val="0"/>
              </a:spcAft>
              <a:buClr>
                <a:srgbClr val="1E4E79"/>
              </a:buClr>
              <a:buSzPts val="3000"/>
              <a:buFont typeface="Arial"/>
              <a:buChar char="•"/>
            </a:pPr>
            <a:r>
              <a:rPr lang="my-MM" sz="2000" dirty="0">
                <a:latin typeface="Pyidaungsu" panose="020B0502040204020203" pitchFamily="34" charset="0"/>
                <a:cs typeface="Pyidaungsu" panose="020B0502040204020203" pitchFamily="34" charset="0"/>
                <a:sym typeface="Century Gothic"/>
              </a:rPr>
              <a:t>သတင်းရင်းမြစ်တွင် ခြယ်လှယ်လိုသည့်၊ မသမာသည့် ရည်ရွယ်ချက်မရှိ။</a:t>
            </a:r>
            <a:endParaRPr lang="en-US" sz="2000" dirty="0">
              <a:latin typeface="Pyidaungsu" panose="020B0502040204020203" pitchFamily="34" charset="0"/>
              <a:cs typeface="Pyidaungsu" panose="020B0502040204020203" pitchFamily="34" charset="0"/>
              <a:sym typeface="Century Gothic"/>
            </a:endParaRPr>
          </a:p>
        </p:txBody>
      </p:sp>
    </p:spTree>
    <p:custDataLst>
      <p:tags r:id="rId1"/>
    </p:custDataLst>
    <p:extLst>
      <p:ext uri="{BB962C8B-B14F-4D97-AF65-F5344CB8AC3E}">
        <p14:creationId xmlns:p14="http://schemas.microsoft.com/office/powerpoint/2010/main" val="587581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fontScale="90000"/>
          </a:bodyPr>
          <a:lstStyle/>
          <a:p>
            <a:r>
              <a:rPr lang="my-MM" dirty="0">
                <a:latin typeface="Pyidaungsu" panose="020B0502040204020203" pitchFamily="34" charset="0"/>
                <a:cs typeface="Pyidaungsu" panose="020B0502040204020203" pitchFamily="34" charset="0"/>
              </a:rPr>
              <a:t>သတင်းအချက်အလက်</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ဖရိုဖရဲဖြစ်မှု အမျိုးအစားအမျိုးမျိုးမှာ မည်သည်တို့ဖြစ်ကြသနည်း။ </a:t>
            </a:r>
            <a:endParaRPr lang="en-US"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2" name="TextBox 1">
            <a:extLst>
              <a:ext uri="{FF2B5EF4-FFF2-40B4-BE49-F238E27FC236}">
                <a16:creationId xmlns:a16="http://schemas.microsoft.com/office/drawing/2014/main" id="{49FCB30D-9896-6FE2-D5C3-7DCCCAA45C79}"/>
              </a:ext>
            </a:extLst>
          </p:cNvPr>
          <p:cNvSpPr txBox="1"/>
          <p:nvPr/>
        </p:nvSpPr>
        <p:spPr>
          <a:xfrm>
            <a:off x="564609" y="1300615"/>
            <a:ext cx="5230884" cy="4401205"/>
          </a:xfrm>
          <a:prstGeom prst="rect">
            <a:avLst/>
          </a:prstGeom>
          <a:solidFill>
            <a:schemeClr val="accent1">
              <a:lumMod val="20000"/>
              <a:lumOff val="80000"/>
            </a:schemeClr>
          </a:solidFill>
        </p:spPr>
        <p:txBody>
          <a:bodyPr wrap="square" rtlCol="0">
            <a:spAutoFit/>
          </a:bodyPr>
          <a:lstStyle/>
          <a:p>
            <a:r>
              <a:rPr lang="my-MM" sz="2000" b="1" dirty="0">
                <a:latin typeface="Pyidaungsu" panose="020B0502040204020203" pitchFamily="34" charset="0"/>
                <a:cs typeface="Pyidaungsu" panose="020B0502040204020203" pitchFamily="34" charset="0"/>
              </a:rPr>
              <a:t>လုပ်ကြံသတင်း -</a:t>
            </a:r>
            <a:endParaRPr lang="en-US" sz="2000" b="1" dirty="0">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sz="2000" dirty="0">
                <a:solidFill>
                  <a:srgbClr val="000000"/>
                </a:solidFill>
                <a:latin typeface="Pyidaungsu" panose="020B0502040204020203" pitchFamily="34" charset="0"/>
                <a:cs typeface="Pyidaungsu" panose="020B0502040204020203" pitchFamily="34" charset="0"/>
              </a:rPr>
              <a:t>တမင်တကာ</a:t>
            </a:r>
            <a:r>
              <a:rPr lang="my-MM" sz="2000" b="0" i="0" dirty="0">
                <a:solidFill>
                  <a:srgbClr val="000000"/>
                </a:solidFill>
                <a:effectLst/>
                <a:latin typeface="Pyidaungsu" panose="020B0502040204020203" pitchFamily="34" charset="0"/>
                <a:cs typeface="Pyidaungsu" panose="020B0502040204020203" pitchFamily="34" charset="0"/>
              </a:rPr>
              <a:t> အမှား</a:t>
            </a:r>
            <a:r>
              <a:rPr lang="en-US" sz="2000" b="0" i="0" dirty="0">
                <a:solidFill>
                  <a:srgbClr val="000000"/>
                </a:solidFill>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r>
              <a:rPr lang="my-MM" sz="2000" dirty="0">
                <a:solidFill>
                  <a:srgbClr val="000000"/>
                </a:solidFill>
                <a:latin typeface="Pyidaungsu" panose="020B0502040204020203" pitchFamily="34" charset="0"/>
                <a:cs typeface="Pyidaungsu" panose="020B0502040204020203" pitchFamily="34" charset="0"/>
              </a:rPr>
              <a:t>ဘေးရန်ဖြစ်စေရန် ဖန်တီးထားသည်</a:t>
            </a:r>
            <a:endParaRPr lang="en-US" sz="2000" b="0" i="0" dirty="0">
              <a:solidFill>
                <a:srgbClr val="000000"/>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sz="2000" b="0" i="0" dirty="0">
                <a:solidFill>
                  <a:srgbClr val="000000"/>
                </a:solidFill>
                <a:effectLst/>
                <a:latin typeface="Pyidaungsu" panose="020B0502040204020203" pitchFamily="34" charset="0"/>
                <a:cs typeface="Pyidaungsu" panose="020B0502040204020203" pitchFamily="34" charset="0"/>
              </a:rPr>
              <a:t>ထင်ရှားသောအကြောင်းရင်း သုံးခုဖြင့် အရင်းခံဖြစ်ပေါ်စေသည် -</a:t>
            </a:r>
            <a:r>
              <a:rPr lang="en-US" sz="2000" b="0" i="0" dirty="0">
                <a:solidFill>
                  <a:srgbClr val="000000"/>
                </a:solidFill>
                <a:effectLst/>
                <a:latin typeface="Pyidaungsu" panose="020B0502040204020203" pitchFamily="34" charset="0"/>
                <a:cs typeface="Pyidaungsu" panose="020B0502040204020203" pitchFamily="34" charset="0"/>
              </a:rPr>
              <a:t> </a:t>
            </a:r>
          </a:p>
          <a:p>
            <a:pPr marL="714375" indent="-536575" algn="l">
              <a:buFont typeface="Wingdings" panose="05000000000000000000" pitchFamily="2" charset="2"/>
              <a:buChar char="à"/>
            </a:pPr>
            <a:r>
              <a:rPr lang="my-MM" sz="2000" b="0" i="0" dirty="0">
                <a:solidFill>
                  <a:srgbClr val="000000"/>
                </a:solidFill>
                <a:effectLst/>
                <a:latin typeface="Pyidaungsu" panose="020B0502040204020203" pitchFamily="34" charset="0"/>
                <a:cs typeface="Pyidaungsu" panose="020B0502040204020203" pitchFamily="34" charset="0"/>
              </a:rPr>
              <a:t>ငွေဝင်ကောင်းစေရန်၊</a:t>
            </a:r>
            <a:r>
              <a:rPr lang="en-US" sz="2000" b="0" i="0" dirty="0">
                <a:solidFill>
                  <a:srgbClr val="000000"/>
                </a:solidFill>
                <a:effectLst/>
                <a:latin typeface="Pyidaungsu" panose="020B0502040204020203" pitchFamily="34" charset="0"/>
                <a:cs typeface="Pyidaungsu" panose="020B0502040204020203" pitchFamily="34" charset="0"/>
              </a:rPr>
              <a:t> </a:t>
            </a:r>
          </a:p>
          <a:p>
            <a:pPr marL="714375" indent="-536575" algn="l">
              <a:buFont typeface="Wingdings" panose="05000000000000000000" pitchFamily="2" charset="2"/>
              <a:buChar char="à"/>
            </a:pPr>
            <a:r>
              <a:rPr lang="my-MM" sz="2000" b="0" i="0" dirty="0">
                <a:solidFill>
                  <a:srgbClr val="000000"/>
                </a:solidFill>
                <a:effectLst/>
                <a:latin typeface="Pyidaungsu" panose="020B0502040204020203" pitchFamily="34" charset="0"/>
                <a:cs typeface="Pyidaungsu" panose="020B0502040204020203" pitchFamily="34" charset="0"/>
              </a:rPr>
              <a:t>ပြည်တွင်း၌ဖြစ်စေ ပြည်ပ၌ဖြစ်စေ နိုင်ငံရေးအရ လွှမ်းမိုးမှုရှိရှန်၊ သို့မဟုတ်</a:t>
            </a:r>
          </a:p>
          <a:p>
            <a:pPr marL="714375" indent="-536575" algn="l">
              <a:buFont typeface="Wingdings" panose="05000000000000000000" pitchFamily="2" charset="2"/>
              <a:buChar char="à"/>
            </a:pPr>
            <a:r>
              <a:rPr lang="my-MM" sz="2000" dirty="0">
                <a:solidFill>
                  <a:srgbClr val="000000"/>
                </a:solidFill>
                <a:latin typeface="Pyidaungsu" panose="020B0502040204020203" pitchFamily="34" charset="0"/>
                <a:cs typeface="Pyidaungsu" panose="020B0502040204020203" pitchFamily="34" charset="0"/>
              </a:rPr>
              <a:t>ထိုအကျိုးစီးပွားရရန်</a:t>
            </a:r>
            <a:r>
              <a:rPr lang="my-MM" sz="2000" b="0" i="0" dirty="0">
                <a:solidFill>
                  <a:srgbClr val="000000"/>
                </a:solidFill>
                <a:effectLst/>
                <a:latin typeface="Pyidaungsu" panose="020B0502040204020203" pitchFamily="34" charset="0"/>
                <a:cs typeface="Pyidaungsu" panose="020B0502040204020203" pitchFamily="34" charset="0"/>
              </a:rPr>
              <a:t>အတွက် ပြဿနာဖြစ်ပွားစေရန်။</a:t>
            </a:r>
            <a:endParaRPr lang="en-US" sz="2000" b="0" i="0" dirty="0">
              <a:solidFill>
                <a:srgbClr val="000000"/>
              </a:solidFill>
              <a:effectLst/>
              <a:latin typeface="Pyidaungsu" panose="020B0502040204020203" pitchFamily="34" charset="0"/>
              <a:cs typeface="Pyidaungsu" panose="020B0502040204020203" pitchFamily="34" charset="0"/>
            </a:endParaRPr>
          </a:p>
          <a:p>
            <a:pPr marL="714375" indent="-536575" algn="l">
              <a:buFont typeface="Wingdings" panose="05000000000000000000" pitchFamily="2" charset="2"/>
              <a:buChar char="à"/>
            </a:pPr>
            <a:endParaRPr lang="en-US" sz="2000" b="0" i="0" dirty="0">
              <a:solidFill>
                <a:srgbClr val="000000"/>
              </a:solidFill>
              <a:effectLst/>
              <a:latin typeface="Pyidaungsu" panose="020B0502040204020203" pitchFamily="34" charset="0"/>
              <a:cs typeface="Pyidaungsu" panose="020B0502040204020203" pitchFamily="34" charset="0"/>
            </a:endParaRPr>
          </a:p>
          <a:p>
            <a:pPr algn="ctr"/>
            <a:r>
              <a:rPr lang="my-MM" sz="2000" b="0" i="0" dirty="0">
                <a:solidFill>
                  <a:srgbClr val="000000"/>
                </a:solidFill>
                <a:effectLst/>
                <a:latin typeface="Pyidaungsu" panose="020B0502040204020203" pitchFamily="34" charset="0"/>
                <a:cs typeface="Pyidaungsu" panose="020B0502040204020203" pitchFamily="34" charset="0"/>
              </a:rPr>
              <a:t>လုပ်ကြံသတင်းကို ဖြန့်ဝေသောအခါတွင် ၄င်းသည် </a:t>
            </a:r>
            <a:r>
              <a:rPr lang="my-MM" sz="2000" b="1" dirty="0">
                <a:solidFill>
                  <a:srgbClr val="000000"/>
                </a:solidFill>
                <a:latin typeface="Pyidaungsu" panose="020B0502040204020203" pitchFamily="34" charset="0"/>
                <a:cs typeface="Pyidaungsu" panose="020B0502040204020203" pitchFamily="34" charset="0"/>
              </a:rPr>
              <a:t>သတင်းမှား</a:t>
            </a:r>
            <a:r>
              <a:rPr lang="my-MM" sz="2000" b="0" i="0" dirty="0">
                <a:solidFill>
                  <a:srgbClr val="000000"/>
                </a:solidFill>
                <a:effectLst/>
                <a:latin typeface="Pyidaungsu" panose="020B0502040204020203" pitchFamily="34" charset="0"/>
                <a:cs typeface="Pyidaungsu" panose="020B0502040204020203" pitchFamily="34" charset="0"/>
              </a:rPr>
              <a:t>အဖြစ် မကြာခဏ ပြောင်းလဲသွားလေ့ရှိသည်။</a:t>
            </a:r>
            <a:endParaRPr lang="en-US" sz="2000" dirty="0">
              <a:latin typeface="Pyidaungsu" panose="020B0502040204020203" pitchFamily="34" charset="0"/>
              <a:cs typeface="Pyidaungsu" panose="020B0502040204020203" pitchFamily="34" charset="0"/>
            </a:endParaRPr>
          </a:p>
        </p:txBody>
      </p:sp>
      <p:sp>
        <p:nvSpPr>
          <p:cNvPr id="8" name="TextBox 7">
            <a:extLst>
              <a:ext uri="{FF2B5EF4-FFF2-40B4-BE49-F238E27FC236}">
                <a16:creationId xmlns:a16="http://schemas.microsoft.com/office/drawing/2014/main" id="{EB131CFD-BE09-6B94-3612-08813935699E}"/>
              </a:ext>
            </a:extLst>
          </p:cNvPr>
          <p:cNvSpPr txBox="1"/>
          <p:nvPr/>
        </p:nvSpPr>
        <p:spPr>
          <a:xfrm>
            <a:off x="6437967" y="888173"/>
            <a:ext cx="5189425" cy="1754326"/>
          </a:xfrm>
          <a:prstGeom prst="rect">
            <a:avLst/>
          </a:prstGeom>
          <a:noFill/>
        </p:spPr>
        <p:txBody>
          <a:bodyPr wrap="square" rtlCol="0">
            <a:spAutoFit/>
          </a:bodyPr>
          <a:lstStyle/>
          <a:p>
            <a:r>
              <a:rPr lang="my-MM" b="1" dirty="0">
                <a:latin typeface="Pyidaungsu" panose="020B0502040204020203" pitchFamily="34" charset="0"/>
                <a:cs typeface="Pyidaungsu" panose="020B0502040204020203" pitchFamily="34" charset="0"/>
              </a:rPr>
              <a:t>သတင်းမှား -</a:t>
            </a:r>
            <a:endParaRPr lang="en-US" b="1" dirty="0">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dirty="0">
                <a:solidFill>
                  <a:srgbClr val="000000"/>
                </a:solidFill>
                <a:latin typeface="Pyidaungsu" panose="020B0502040204020203" pitchFamily="34" charset="0"/>
                <a:cs typeface="Pyidaungsu" panose="020B0502040204020203" pitchFamily="34" charset="0"/>
              </a:rPr>
              <a:t>မှားယွင်းနေကြောင်း၊ အထင်အမြင်မှားစေကြောင်း သတိမမူမိသည့်သူတစ်ဦးဦးက မျှဝေသည့် အကြောင်းအရာမှား</a:t>
            </a:r>
            <a:endParaRPr lang="en-US" b="0" i="0" dirty="0">
              <a:solidFill>
                <a:srgbClr val="000000"/>
              </a:solidFill>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b="0" i="0" dirty="0">
                <a:solidFill>
                  <a:srgbClr val="000000"/>
                </a:solidFill>
                <a:effectLst/>
                <a:latin typeface="Pyidaungsu" panose="020B0502040204020203" pitchFamily="34" charset="0"/>
                <a:cs typeface="Pyidaungsu" panose="020B0502040204020203" pitchFamily="34" charset="0"/>
              </a:rPr>
              <a:t>သတင်းမှား ဖြန့်ဝေမှုကို လူမှုစိတ်ပိုင်းဆိုင်ရာ အကြောင်းရင်းများက စေ့ဆော်သည်။</a:t>
            </a:r>
            <a:endParaRPr lang="en-US" dirty="0">
              <a:latin typeface="Pyidaungsu" panose="020B0502040204020203" pitchFamily="34" charset="0"/>
              <a:cs typeface="Pyidaungsu" panose="020B0502040204020203" pitchFamily="34" charset="0"/>
            </a:endParaRPr>
          </a:p>
        </p:txBody>
      </p:sp>
      <p:sp>
        <p:nvSpPr>
          <p:cNvPr id="12" name="Arrow: Right 11">
            <a:extLst>
              <a:ext uri="{FF2B5EF4-FFF2-40B4-BE49-F238E27FC236}">
                <a16:creationId xmlns:a16="http://schemas.microsoft.com/office/drawing/2014/main" id="{B7273F90-81C0-234E-4721-9CB42D5E2BA7}"/>
              </a:ext>
            </a:extLst>
          </p:cNvPr>
          <p:cNvSpPr/>
          <p:nvPr/>
        </p:nvSpPr>
        <p:spPr>
          <a:xfrm>
            <a:off x="5538470" y="1303537"/>
            <a:ext cx="827644" cy="9032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D31A9A-5B58-A03B-2129-A3884E030B88}"/>
              </a:ext>
            </a:extLst>
          </p:cNvPr>
          <p:cNvSpPr txBox="1"/>
          <p:nvPr/>
        </p:nvSpPr>
        <p:spPr>
          <a:xfrm>
            <a:off x="6437967" y="2840278"/>
            <a:ext cx="5333120" cy="3416320"/>
          </a:xfrm>
          <a:prstGeom prst="rect">
            <a:avLst/>
          </a:prstGeom>
          <a:noFill/>
        </p:spPr>
        <p:txBody>
          <a:bodyPr wrap="square" rtlCol="0">
            <a:spAutoFit/>
          </a:bodyPr>
          <a:lstStyle/>
          <a:p>
            <a:r>
              <a:rPr lang="my-MM" b="1" dirty="0">
                <a:latin typeface="Pyidaungsu" panose="020B0502040204020203" pitchFamily="34" charset="0"/>
                <a:cs typeface="Pyidaungsu" panose="020B0502040204020203" pitchFamily="34" charset="0"/>
              </a:rPr>
              <a:t>မသမာသတင်း -</a:t>
            </a:r>
            <a:endParaRPr lang="en-US" b="1" dirty="0">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b="0" i="0" dirty="0">
                <a:effectLst/>
                <a:latin typeface="Pyidaungsu" panose="020B0502040204020203" pitchFamily="34" charset="0"/>
                <a:cs typeface="Pyidaungsu" panose="020B0502040204020203" pitchFamily="34" charset="0"/>
              </a:rPr>
              <a:t>ထိခိုက်နစ်နာစေရန် ရည်ရွယ်ချက်ဖြင့် မျှဝေသော စစ်မှန် မှန်ကန်သည့် သတင်းအချက်အလက် </a:t>
            </a:r>
            <a:endParaRPr lang="en-US" b="0" i="0" dirty="0">
              <a:effectLst/>
              <a:latin typeface="Pyidaungsu" panose="020B0502040204020203" pitchFamily="34" charset="0"/>
              <a:cs typeface="Pyidaungsu" panose="020B0502040204020203" pitchFamily="34" charset="0"/>
            </a:endParaRPr>
          </a:p>
          <a:p>
            <a:pPr marL="285750" indent="-285750" algn="l">
              <a:buFont typeface="Arial" panose="020B0604020202020204" pitchFamily="34" charset="0"/>
              <a:buChar char="•"/>
            </a:pPr>
            <a:r>
              <a:rPr lang="my-MM" dirty="0">
                <a:latin typeface="Pyidaungsu" panose="020B0502040204020203" pitchFamily="34" charset="0"/>
                <a:cs typeface="Pyidaungsu" panose="020B0502040204020203" pitchFamily="34" charset="0"/>
              </a:rPr>
              <a:t>လူပုဂ္ဂိုလ်၊ အဖွဲ့အစည်း သို့မဟုတ် အုပ်စုတစ်ခုခုကို ထိခိုက်နစ်နာစေလိုသော ရည်ရွယ်ချက်ဖြင့် မှားယွင်းသော၊ အထင်အမြင်မှားစေသော သတင်းအချက်အလက်ကို ဖြန့်ဝေခြင်း</a:t>
            </a:r>
            <a:r>
              <a:rPr lang="en-US" b="0" i="0" dirty="0">
                <a:effectLst/>
                <a:latin typeface="Pyidaungsu" panose="020B0502040204020203" pitchFamily="34" charset="0"/>
                <a:cs typeface="Pyidaungsu" panose="020B0502040204020203" pitchFamily="34" charset="0"/>
              </a:rPr>
              <a:t> </a:t>
            </a:r>
          </a:p>
          <a:p>
            <a:pPr marL="285750" indent="-285750" algn="l">
              <a:buFont typeface="Arial" panose="020B0604020202020204" pitchFamily="34" charset="0"/>
              <a:buChar char="•"/>
            </a:pPr>
            <a:r>
              <a:rPr lang="my-MM" b="0" i="0" dirty="0">
                <a:effectLst/>
                <a:latin typeface="Pyidaungsu" panose="020B0502040204020203" pitchFamily="34" charset="0"/>
                <a:cs typeface="Pyidaungsu" panose="020B0502040204020203" pitchFamily="34" charset="0"/>
              </a:rPr>
              <a:t>မသမာသတင်း ဥပမာများတွင် စာဖတ်သူများ အထင်အမြင်မှားစေရန် ကောလာဟလအမှားများ ဖြန့်ဝေခြင်း၊ </a:t>
            </a:r>
            <a:r>
              <a:rPr lang="my-MM" dirty="0">
                <a:latin typeface="Pyidaungsu" panose="020B0502040204020203" pitchFamily="34" charset="0"/>
                <a:cs typeface="Pyidaungsu" panose="020B0502040204020203" pitchFamily="34" charset="0"/>
              </a:rPr>
              <a:t>သတင်းဆောင်းပါး အတုများ ဖန်တီးခြင်းနှင့် ကလစ်မျှားသည့် ခေါင်းစီးများ အသုံးပြုခြင်း</a:t>
            </a:r>
            <a:r>
              <a:rPr lang="my-MM" b="0" i="0" dirty="0">
                <a:effectLst/>
                <a:latin typeface="Pyidaungsu" panose="020B0502040204020203" pitchFamily="34" charset="0"/>
                <a:cs typeface="Pyidaungsu" panose="020B0502040204020203" pitchFamily="34" charset="0"/>
              </a:rPr>
              <a:t>တို့ ပါဝင်သည်။</a:t>
            </a:r>
            <a:endParaRPr lang="en-US" dirty="0">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2394550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sz="2400" dirty="0">
                <a:latin typeface="Pyidaungsu" panose="020B0502040204020203" pitchFamily="34" charset="0"/>
                <a:cs typeface="Pyidaungsu" panose="020B0502040204020203" pitchFamily="34" charset="0"/>
              </a:rPr>
              <a:t>သတင်းမှား၊ လုပ်ကြံသတင်းနှင့် မသမာသတင်းများကို မည်ကဲ့သို့ ခွဲခြားသတ်မှတ်နိုင်မည်နည်း။ </a:t>
            </a:r>
            <a:endParaRPr lang="en-US" sz="2400" dirty="0">
              <a:latin typeface="Pyidaungsu" panose="020B0502040204020203" pitchFamily="34" charset="0"/>
              <a:cs typeface="Pyidaungsu" panose="020B0502040204020203" pitchFamily="34" charset="0"/>
            </a:endParaRPr>
          </a:p>
        </p:txBody>
      </p:sp>
      <p:sp>
        <p:nvSpPr>
          <p:cNvPr id="7" name="Google Shape;439;p11">
            <a:extLst>
              <a:ext uri="{FF2B5EF4-FFF2-40B4-BE49-F238E27FC236}">
                <a16:creationId xmlns:a16="http://schemas.microsoft.com/office/drawing/2014/main" id="{35AAA98D-9C60-C76D-4F55-A4DE14D312FD}"/>
              </a:ext>
            </a:extLst>
          </p:cNvPr>
          <p:cNvSpPr txBox="1"/>
          <p:nvPr/>
        </p:nvSpPr>
        <p:spPr>
          <a:xfrm>
            <a:off x="425303" y="6049356"/>
            <a:ext cx="11341394" cy="228268"/>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1E4E79"/>
              </a:buClr>
              <a:buSzPts val="1800"/>
              <a:buFont typeface="Century Gothic"/>
              <a:buNone/>
            </a:pPr>
            <a:r>
              <a:rPr lang="my-MM" sz="1400" dirty="0">
                <a:solidFill>
                  <a:srgbClr val="1E4E79"/>
                </a:solidFill>
                <a:latin typeface="Pyidaungsu" panose="020B0502040204020203" pitchFamily="34" charset="0"/>
                <a:ea typeface="Century Gothic"/>
                <a:cs typeface="Pyidaungsu" panose="020B0502040204020203" pitchFamily="34" charset="0"/>
                <a:sym typeface="Century Gothic"/>
              </a:rPr>
              <a:t>ရင်းမြစ် -</a:t>
            </a:r>
            <a:r>
              <a:rPr lang="en-US" sz="1400" b="0"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rPr>
              <a:t> The Age of Information Disorder by Claire Wardle</a:t>
            </a:r>
            <a:endParaRPr sz="1400" b="0"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endParaRPr>
          </a:p>
        </p:txBody>
      </p:sp>
      <p:graphicFrame>
        <p:nvGraphicFramePr>
          <p:cNvPr id="10" name="Diagram 9"/>
          <p:cNvGraphicFramePr/>
          <p:nvPr/>
        </p:nvGraphicFramePr>
        <p:xfrm>
          <a:off x="2331075" y="1450602"/>
          <a:ext cx="6980349" cy="4595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370489" y="2878532"/>
            <a:ext cx="1287888" cy="2177519"/>
          </a:xfrm>
          <a:prstGeom prst="rect">
            <a:avLst/>
          </a:prstGeom>
          <a:noFill/>
        </p:spPr>
        <p:txBody>
          <a:bodyPr wrap="square" rtlCol="0">
            <a:spAutoFit/>
          </a:bodyPr>
          <a:lstStyle/>
          <a:p>
            <a:pPr algn="ctr">
              <a:spcBef>
                <a:spcPts val="300"/>
              </a:spcBef>
            </a:pPr>
            <a:r>
              <a:rPr lang="my-MM" sz="1300" b="1" u="sng" dirty="0">
                <a:solidFill>
                  <a:schemeClr val="bg1"/>
                </a:solidFill>
                <a:latin typeface="Pyidaungsu" panose="020B0502040204020203" pitchFamily="34" charset="0"/>
                <a:cs typeface="Pyidaungsu" panose="020B0502040204020203" pitchFamily="34" charset="0"/>
              </a:rPr>
              <a:t>လုပ်ကြံသတင်း</a:t>
            </a:r>
          </a:p>
          <a:p>
            <a:pPr algn="ctr">
              <a:spcBef>
                <a:spcPts val="300"/>
              </a:spcBef>
            </a:pPr>
            <a:r>
              <a:rPr lang="my-MM" sz="1200" dirty="0">
                <a:solidFill>
                  <a:schemeClr val="bg1"/>
                </a:solidFill>
                <a:latin typeface="Pyidaungsu" panose="020B0502040204020203" pitchFamily="34" charset="0"/>
                <a:cs typeface="Pyidaungsu" panose="020B0502040204020203" pitchFamily="34" charset="0"/>
              </a:rPr>
              <a:t>လုပ်ကြံဖန်တီးထား/ တမင်စီမံ ပြုပြင်ထားသည့် ရုပ်သံများ၊ ကောလာဟလ လွှင့်ရန်၊ လျှို့ဝှက် ပူးပေါင်း ကြံစည်မှု သီအိုရိများ ပျံ့စေရန် ရည်ရွယ် ဖြန့်ဝေသည်။</a:t>
            </a:r>
            <a:endParaRPr lang="en-US" sz="1200" dirty="0">
              <a:solidFill>
                <a:schemeClr val="bg1"/>
              </a:solidFill>
              <a:latin typeface="Pyidaungsu" panose="020B0502040204020203" pitchFamily="34" charset="0"/>
              <a:cs typeface="Pyidaungsu" panose="020B0502040204020203" pitchFamily="34" charset="0"/>
            </a:endParaRPr>
          </a:p>
        </p:txBody>
      </p:sp>
      <p:sp>
        <p:nvSpPr>
          <p:cNvPr id="12" name="TextBox 11"/>
          <p:cNvSpPr txBox="1"/>
          <p:nvPr/>
        </p:nvSpPr>
        <p:spPr>
          <a:xfrm>
            <a:off x="3788125" y="1492786"/>
            <a:ext cx="1930095" cy="369332"/>
          </a:xfrm>
          <a:prstGeom prst="rect">
            <a:avLst/>
          </a:prstGeom>
          <a:noFill/>
        </p:spPr>
        <p:txBody>
          <a:bodyPr wrap="square" rtlCol="0">
            <a:spAutoFit/>
          </a:bodyPr>
          <a:lstStyle/>
          <a:p>
            <a:pPr algn="ctr"/>
            <a:r>
              <a:rPr lang="my-MM" dirty="0">
                <a:latin typeface="Pyidaungsu" panose="020B0502040204020203" pitchFamily="34" charset="0"/>
                <a:cs typeface="Pyidaungsu" panose="020B0502040204020203" pitchFamily="34" charset="0"/>
              </a:rPr>
              <a:t>မှားယွင်းမှု</a:t>
            </a:r>
            <a:endParaRPr lang="en-US" dirty="0">
              <a:latin typeface="Pyidaungsu" panose="020B0502040204020203" pitchFamily="34" charset="0"/>
              <a:cs typeface="Pyidaungsu" panose="020B0502040204020203" pitchFamily="34" charset="0"/>
            </a:endParaRPr>
          </a:p>
        </p:txBody>
      </p:sp>
      <p:sp>
        <p:nvSpPr>
          <p:cNvPr id="13" name="TextBox 12"/>
          <p:cNvSpPr txBox="1"/>
          <p:nvPr/>
        </p:nvSpPr>
        <p:spPr>
          <a:xfrm>
            <a:off x="5718220" y="1480613"/>
            <a:ext cx="3085069" cy="378610"/>
          </a:xfrm>
          <a:prstGeom prst="rect">
            <a:avLst/>
          </a:prstGeom>
          <a:noFill/>
        </p:spPr>
        <p:txBody>
          <a:bodyPr wrap="square" rtlCol="0">
            <a:spAutoFit/>
          </a:bodyPr>
          <a:lstStyle/>
          <a:p>
            <a:pPr algn="ctr"/>
            <a:r>
              <a:rPr lang="my-MM" dirty="0">
                <a:latin typeface="Pyidaungsu" panose="020B0502040204020203" pitchFamily="34" charset="0"/>
                <a:cs typeface="Pyidaungsu" panose="020B0502040204020203" pitchFamily="34" charset="0"/>
              </a:rPr>
              <a:t>ဘေးဖြစ်စေရန် ရည်ရွယ်မှု</a:t>
            </a:r>
            <a:endParaRPr lang="en-US" dirty="0">
              <a:latin typeface="Pyidaungsu" panose="020B0502040204020203" pitchFamily="34" charset="0"/>
              <a:cs typeface="Pyidaungsu" panose="020B0502040204020203" pitchFamily="34" charset="0"/>
            </a:endParaRPr>
          </a:p>
        </p:txBody>
      </p:sp>
      <p:sp>
        <p:nvSpPr>
          <p:cNvPr id="14" name="TextBox 13"/>
          <p:cNvSpPr txBox="1"/>
          <p:nvPr/>
        </p:nvSpPr>
        <p:spPr>
          <a:xfrm>
            <a:off x="1919619" y="1000186"/>
            <a:ext cx="8189628" cy="492443"/>
          </a:xfrm>
          <a:prstGeom prst="rect">
            <a:avLst/>
          </a:prstGeom>
          <a:noFill/>
        </p:spPr>
        <p:txBody>
          <a:bodyPr wrap="square" rtlCol="0">
            <a:spAutoFit/>
          </a:bodyPr>
          <a:lstStyle/>
          <a:p>
            <a:pPr algn="ctr"/>
            <a:r>
              <a:rPr lang="my-MM" sz="2600" b="1" dirty="0">
                <a:solidFill>
                  <a:schemeClr val="tx2">
                    <a:lumMod val="50000"/>
                  </a:schemeClr>
                </a:solidFill>
                <a:latin typeface="Pyidaungsu" panose="020B0502040204020203" pitchFamily="34" charset="0"/>
                <a:cs typeface="Pyidaungsu" panose="020B0502040204020203" pitchFamily="34" charset="0"/>
              </a:rPr>
              <a:t>လုပ်ကြံသတင်း ပုံစံ အမျိုးအစားများ</a:t>
            </a:r>
            <a:endParaRPr lang="en-US" sz="2600" b="1" dirty="0">
              <a:solidFill>
                <a:schemeClr val="tx2">
                  <a:lumMod val="50000"/>
                </a:schemeClr>
              </a:solidFill>
              <a:latin typeface="Pyidaungsu" panose="020B0502040204020203" pitchFamily="34" charset="0"/>
              <a:cs typeface="Pyidaungsu" panose="020B0502040204020203" pitchFamily="34" charset="0"/>
            </a:endParaRPr>
          </a:p>
        </p:txBody>
      </p:sp>
      <p:sp>
        <p:nvSpPr>
          <p:cNvPr id="15" name="TextBox 14"/>
          <p:cNvSpPr txBox="1"/>
          <p:nvPr/>
        </p:nvSpPr>
        <p:spPr>
          <a:xfrm>
            <a:off x="6918651" y="2855001"/>
            <a:ext cx="1858881" cy="2139047"/>
          </a:xfrm>
          <a:prstGeom prst="rect">
            <a:avLst/>
          </a:prstGeom>
          <a:noFill/>
        </p:spPr>
        <p:txBody>
          <a:bodyPr wrap="square" rtlCol="0">
            <a:spAutoFit/>
          </a:bodyPr>
          <a:lstStyle/>
          <a:p>
            <a:pPr lvl="0" algn="ctr">
              <a:lnSpc>
                <a:spcPct val="100000"/>
              </a:lnSpc>
              <a:spcAft>
                <a:spcPts val="0"/>
              </a:spcAft>
            </a:pPr>
            <a:r>
              <a:rPr lang="my-MM" sz="1300" b="1" u="sng" dirty="0">
                <a:solidFill>
                  <a:schemeClr val="bg1"/>
                </a:solidFill>
                <a:latin typeface="Pyidaungsu" panose="020B0502040204020203" pitchFamily="34" charset="0"/>
                <a:cs typeface="Pyidaungsu" panose="020B0502040204020203" pitchFamily="34" charset="0"/>
              </a:rPr>
              <a:t>မသမာသတင်း</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ကိုယ်ရေးကိုယ်တာနှင့်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အဖွဲ့အစည်း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အကျိုးစီးပွားအတွက်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အခြားသူ၏ ကိုယ်ရေး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အချက်အလက်ကို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ဖွင့်ချခြင်း၊ ဥပမာ -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ကလဲ့စားချေရန် </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ဖွင့်ချသည့် ညစ်ညမ်းရုပ်သံ၊</a:t>
            </a:r>
          </a:p>
          <a:p>
            <a:pPr lvl="0" algn="ctr">
              <a:lnSpc>
                <a:spcPct val="100000"/>
              </a:lnSpc>
              <a:spcAft>
                <a:spcPts val="0"/>
              </a:spcAft>
            </a:pPr>
            <a:r>
              <a:rPr lang="my-MM" sz="1200" dirty="0">
                <a:solidFill>
                  <a:schemeClr val="bg1"/>
                </a:solidFill>
                <a:latin typeface="Pyidaungsu" panose="020B0502040204020203" pitchFamily="34" charset="0"/>
                <a:cs typeface="Pyidaungsu" panose="020B0502040204020203" pitchFamily="34" charset="0"/>
              </a:rPr>
              <a:t> အဖြစ်မှန်တစ်ခုကို နေ့စွဲ အချိန် တမင်ပြောင်းလဲခြင်း။</a:t>
            </a:r>
            <a:endParaRPr lang="en-US" sz="1200" dirty="0">
              <a:solidFill>
                <a:schemeClr val="bg1"/>
              </a:solidFill>
              <a:latin typeface="Pyidaungsu" panose="020B0502040204020203" pitchFamily="34" charset="0"/>
              <a:cs typeface="Pyidaungsu" panose="020B0502040204020203" pitchFamily="34" charset="0"/>
            </a:endParaRPr>
          </a:p>
        </p:txBody>
      </p:sp>
      <p:sp>
        <p:nvSpPr>
          <p:cNvPr id="16" name="TextBox 15"/>
          <p:cNvSpPr txBox="1"/>
          <p:nvPr/>
        </p:nvSpPr>
        <p:spPr>
          <a:xfrm>
            <a:off x="3595347" y="3021805"/>
            <a:ext cx="1440288" cy="1749197"/>
          </a:xfrm>
          <a:prstGeom prst="rect">
            <a:avLst/>
          </a:prstGeom>
          <a:noFill/>
        </p:spPr>
        <p:txBody>
          <a:bodyPr wrap="square" rtlCol="0">
            <a:spAutoFit/>
          </a:bodyPr>
          <a:lstStyle/>
          <a:p>
            <a:pPr lvl="0" algn="ctr">
              <a:lnSpc>
                <a:spcPct val="100000"/>
              </a:lnSpc>
              <a:spcBef>
                <a:spcPts val="200"/>
              </a:spcBef>
              <a:spcAft>
                <a:spcPts val="0"/>
              </a:spcAft>
            </a:pPr>
            <a:r>
              <a:rPr lang="my-MM" sz="1300" b="1" u="sng" dirty="0">
                <a:solidFill>
                  <a:schemeClr val="bg1"/>
                </a:solidFill>
                <a:latin typeface="Pyidaungsu" panose="020B0502040204020203" pitchFamily="34" charset="0"/>
                <a:cs typeface="Pyidaungsu" panose="020B0502040204020203" pitchFamily="34" charset="0"/>
              </a:rPr>
              <a:t>သတင်းမှား</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မရည်ရွယ်သည့် </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အမှားများ - ဥပမာ</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ပုံအမည်မှားခြင်း၊ </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နေ့စွဲ ကိန်းဂဏန်း </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ဘာသာပြန်မှားခြင်း၊ </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သရော်စာကို </a:t>
            </a:r>
          </a:p>
          <a:p>
            <a:pPr lvl="0" algn="ctr">
              <a:lnSpc>
                <a:spcPct val="100000"/>
              </a:lnSpc>
              <a:spcBef>
                <a:spcPts val="200"/>
              </a:spcBef>
              <a:spcAft>
                <a:spcPts val="0"/>
              </a:spcAft>
            </a:pPr>
            <a:r>
              <a:rPr lang="my-MM" sz="1200" dirty="0">
                <a:solidFill>
                  <a:schemeClr val="bg1"/>
                </a:solidFill>
                <a:latin typeface="Pyidaungsu" panose="020B0502040204020203" pitchFamily="34" charset="0"/>
                <a:cs typeface="Pyidaungsu" panose="020B0502040204020203" pitchFamily="34" charset="0"/>
              </a:rPr>
              <a:t>အတည်ထင်မိခြင်း။</a:t>
            </a:r>
          </a:p>
        </p:txBody>
      </p:sp>
    </p:spTree>
    <p:custDataLst>
      <p:tags r:id="rId1"/>
    </p:custDataLst>
    <p:extLst>
      <p:ext uri="{BB962C8B-B14F-4D97-AF65-F5344CB8AC3E}">
        <p14:creationId xmlns:p14="http://schemas.microsoft.com/office/powerpoint/2010/main" val="2303346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my-MM" dirty="0">
                <a:latin typeface="Pyidaungsu" panose="020B0502040204020203" pitchFamily="34" charset="0"/>
                <a:cs typeface="Pyidaungsu" panose="020B0502040204020203" pitchFamily="34" charset="0"/>
              </a:rPr>
              <a:t>‘သတင်းအချက်အလက် ဖရိုဖရဲဖြစ်မှု နယ်ပယ်အစဉ်’၏ ဆိုလိုရင်းမှာ အဘယ်နည်း။</a:t>
            </a:r>
            <a:endParaRPr lang="en-US"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sp>
        <p:nvSpPr>
          <p:cNvPr id="8" name="Google Shape;439;p11">
            <a:extLst>
              <a:ext uri="{FF2B5EF4-FFF2-40B4-BE49-F238E27FC236}">
                <a16:creationId xmlns:a16="http://schemas.microsoft.com/office/drawing/2014/main" id="{DFB39C14-1109-D8E9-114C-32FF19720640}"/>
              </a:ext>
            </a:extLst>
          </p:cNvPr>
          <p:cNvSpPr txBox="1"/>
          <p:nvPr/>
        </p:nvSpPr>
        <p:spPr>
          <a:xfrm>
            <a:off x="425303" y="6016983"/>
            <a:ext cx="11341394" cy="19749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1E4E79"/>
              </a:buClr>
              <a:buSzPts val="1800"/>
              <a:buFont typeface="Century Gothic"/>
              <a:buNone/>
            </a:pPr>
            <a:r>
              <a:rPr lang="my-MM" sz="1200" dirty="0">
                <a:solidFill>
                  <a:srgbClr val="1E4E79"/>
                </a:solidFill>
                <a:latin typeface="Pyidaungsu" panose="020B0502040204020203" pitchFamily="34" charset="0"/>
                <a:ea typeface="Century Gothic"/>
                <a:cs typeface="Pyidaungsu" panose="020B0502040204020203" pitchFamily="34" charset="0"/>
                <a:sym typeface="Century Gothic"/>
              </a:rPr>
              <a:t>ရင်းမြစ် -</a:t>
            </a:r>
            <a:r>
              <a:rPr lang="en-US" sz="1200" b="0"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rPr>
              <a:t> The Age of Information Disorder by Claire Wardle</a:t>
            </a:r>
            <a:endParaRPr sz="1200" b="0" i="0" u="none" strike="noStrike" cap="none" dirty="0">
              <a:solidFill>
                <a:srgbClr val="1E4E79"/>
              </a:solidFill>
              <a:latin typeface="Pyidaungsu" panose="020B0502040204020203" pitchFamily="34" charset="0"/>
              <a:ea typeface="Century Gothic"/>
              <a:cs typeface="Pyidaungsu" panose="020B0502040204020203" pitchFamily="34" charset="0"/>
              <a:sym typeface="Century Gothic"/>
            </a:endParaRPr>
          </a:p>
        </p:txBody>
      </p:sp>
      <p:sp>
        <p:nvSpPr>
          <p:cNvPr id="20" name="TextBox 19">
            <a:extLst>
              <a:ext uri="{FF2B5EF4-FFF2-40B4-BE49-F238E27FC236}">
                <a16:creationId xmlns:a16="http://schemas.microsoft.com/office/drawing/2014/main" id="{F1338B43-F9A1-FFB6-584E-630A267C3BB6}"/>
              </a:ext>
            </a:extLst>
          </p:cNvPr>
          <p:cNvSpPr txBox="1"/>
          <p:nvPr/>
        </p:nvSpPr>
        <p:spPr>
          <a:xfrm>
            <a:off x="3426896" y="1255155"/>
            <a:ext cx="6086097" cy="523220"/>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လှည့်စားရန် ဘေးရန်ပြုရန် ရည်ရွယ်ဖန်တီးထားသည့် ရာနှုန်းပြည့် အမှားများနှင့် </a:t>
            </a:r>
          </a:p>
          <a:p>
            <a:r>
              <a:rPr lang="my-MM" sz="1400" dirty="0">
                <a:latin typeface="Pyidaungsu" panose="020B0502040204020203" pitchFamily="34" charset="0"/>
                <a:cs typeface="Pyidaungsu" panose="020B0502040204020203" pitchFamily="34" charset="0"/>
              </a:rPr>
              <a:t>တင်ဆက်ချက်အသစ်။</a:t>
            </a:r>
            <a:endParaRPr lang="en-US" sz="1400" dirty="0">
              <a:latin typeface="Pyidaungsu" panose="020B0502040204020203" pitchFamily="34" charset="0"/>
              <a:cs typeface="Pyidaungsu" panose="020B0502040204020203" pitchFamily="34" charset="0"/>
            </a:endParaRPr>
          </a:p>
        </p:txBody>
      </p:sp>
      <p:sp>
        <p:nvSpPr>
          <p:cNvPr id="21" name="TextBox 20">
            <a:extLst>
              <a:ext uri="{FF2B5EF4-FFF2-40B4-BE49-F238E27FC236}">
                <a16:creationId xmlns:a16="http://schemas.microsoft.com/office/drawing/2014/main" id="{47EEA22A-DBA0-E790-CB54-382797267B7A}"/>
              </a:ext>
            </a:extLst>
          </p:cNvPr>
          <p:cNvSpPr txBox="1"/>
          <p:nvPr/>
        </p:nvSpPr>
        <p:spPr>
          <a:xfrm>
            <a:off x="3426897" y="2024070"/>
            <a:ext cx="6086096" cy="523220"/>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သတင်းအချက်အလက်မှန်၊ ပုံအမှန်များဖြစ်သော်လည်း လှည့်ဖျားရန် ရည်ရွယ်ပြီး ပြုပြင်ထားခြင်း။</a:t>
            </a:r>
            <a:endParaRPr lang="en-US" sz="1400" dirty="0">
              <a:latin typeface="Pyidaungsu" panose="020B0502040204020203" pitchFamily="34" charset="0"/>
              <a:cs typeface="Pyidaungsu" panose="020B0502040204020203" pitchFamily="34" charset="0"/>
            </a:endParaRPr>
          </a:p>
        </p:txBody>
      </p:sp>
      <p:sp>
        <p:nvSpPr>
          <p:cNvPr id="22" name="TextBox 21">
            <a:extLst>
              <a:ext uri="{FF2B5EF4-FFF2-40B4-BE49-F238E27FC236}">
                <a16:creationId xmlns:a16="http://schemas.microsoft.com/office/drawing/2014/main" id="{E2801F31-C2C1-8A9A-C330-1EA1BE4CD19F}"/>
              </a:ext>
            </a:extLst>
          </p:cNvPr>
          <p:cNvSpPr txBox="1"/>
          <p:nvPr/>
        </p:nvSpPr>
        <p:spPr>
          <a:xfrm>
            <a:off x="3426896" y="2839436"/>
            <a:ext cx="6086097" cy="307777"/>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သတင်းဌာန အစစ်အမှန်တို့အလား အယောင်ဆောင် တင်ပြခြင်း။</a:t>
            </a:r>
            <a:endParaRPr lang="en-US" sz="1400" dirty="0">
              <a:latin typeface="Pyidaungsu" panose="020B0502040204020203" pitchFamily="34" charset="0"/>
              <a:cs typeface="Pyidaungsu" panose="020B0502040204020203" pitchFamily="34" charset="0"/>
            </a:endParaRPr>
          </a:p>
        </p:txBody>
      </p:sp>
      <p:sp>
        <p:nvSpPr>
          <p:cNvPr id="23" name="TextBox 22">
            <a:extLst>
              <a:ext uri="{FF2B5EF4-FFF2-40B4-BE49-F238E27FC236}">
                <a16:creationId xmlns:a16="http://schemas.microsoft.com/office/drawing/2014/main" id="{730CC9EB-BFCD-88E9-FAFC-3BE6EE91C410}"/>
              </a:ext>
            </a:extLst>
          </p:cNvPr>
          <p:cNvSpPr txBox="1"/>
          <p:nvPr/>
        </p:nvSpPr>
        <p:spPr>
          <a:xfrm>
            <a:off x="3426896" y="3576134"/>
            <a:ext cx="6086097" cy="307777"/>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အချက်အလက်အမှန်ကို အခြေအနေ အခင်းအကျင်းအလွဲနှင့် တင်ဆက်ခြင်း။</a:t>
            </a:r>
            <a:endParaRPr lang="en-US" sz="1400" dirty="0">
              <a:latin typeface="Pyidaungsu" panose="020B0502040204020203" pitchFamily="34" charset="0"/>
              <a:cs typeface="Pyidaungsu" panose="020B0502040204020203" pitchFamily="34" charset="0"/>
            </a:endParaRPr>
          </a:p>
        </p:txBody>
      </p:sp>
      <p:sp>
        <p:nvSpPr>
          <p:cNvPr id="24" name="TextBox 23">
            <a:extLst>
              <a:ext uri="{FF2B5EF4-FFF2-40B4-BE49-F238E27FC236}">
                <a16:creationId xmlns:a16="http://schemas.microsoft.com/office/drawing/2014/main" id="{38140678-CF57-B5F9-C00F-562C7DF389CF}"/>
              </a:ext>
            </a:extLst>
          </p:cNvPr>
          <p:cNvSpPr txBox="1"/>
          <p:nvPr/>
        </p:nvSpPr>
        <p:spPr>
          <a:xfrm>
            <a:off x="3426896" y="4140752"/>
            <a:ext cx="6086097" cy="307777"/>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အရေးအရာ၊ လူပုဂ္ဂိုလ်တို့ကို အလွဲပုံဖော်ရန် သတင်းအချက်အလက်ကို အလွဲသုံးခြင်း။</a:t>
            </a:r>
            <a:endParaRPr lang="en-US" sz="1400" dirty="0">
              <a:latin typeface="Pyidaungsu" panose="020B0502040204020203" pitchFamily="34" charset="0"/>
              <a:cs typeface="Pyidaungsu" panose="020B0502040204020203" pitchFamily="34" charset="0"/>
            </a:endParaRPr>
          </a:p>
        </p:txBody>
      </p:sp>
      <p:sp>
        <p:nvSpPr>
          <p:cNvPr id="25" name="TextBox 24">
            <a:extLst>
              <a:ext uri="{FF2B5EF4-FFF2-40B4-BE49-F238E27FC236}">
                <a16:creationId xmlns:a16="http://schemas.microsoft.com/office/drawing/2014/main" id="{1A7AF491-41DD-87CD-BD1E-85BD607412F8}"/>
              </a:ext>
            </a:extLst>
          </p:cNvPr>
          <p:cNvSpPr txBox="1"/>
          <p:nvPr/>
        </p:nvSpPr>
        <p:spPr>
          <a:xfrm>
            <a:off x="3426896" y="4853664"/>
            <a:ext cx="6086097" cy="314055"/>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ခေါင်းစီး၊ ပုံစာနှင့် ပုံတို့ မကိုက်ညီဘဲ ရောနှေဦတင်ပြထားခြင်း။</a:t>
            </a:r>
            <a:endParaRPr lang="en-US" sz="1400" dirty="0">
              <a:latin typeface="Pyidaungsu" panose="020B0502040204020203" pitchFamily="34" charset="0"/>
              <a:cs typeface="Pyidaungsu" panose="020B0502040204020203" pitchFamily="34" charset="0"/>
            </a:endParaRPr>
          </a:p>
        </p:txBody>
      </p:sp>
      <p:sp>
        <p:nvSpPr>
          <p:cNvPr id="26" name="TextBox 25">
            <a:extLst>
              <a:ext uri="{FF2B5EF4-FFF2-40B4-BE49-F238E27FC236}">
                <a16:creationId xmlns:a16="http://schemas.microsoft.com/office/drawing/2014/main" id="{DFA8C887-AFAC-3C84-C6A1-B2091616A30C}"/>
              </a:ext>
            </a:extLst>
          </p:cNvPr>
          <p:cNvSpPr txBox="1"/>
          <p:nvPr/>
        </p:nvSpPr>
        <p:spPr>
          <a:xfrm>
            <a:off x="3426896" y="5438462"/>
            <a:ext cx="6086097" cy="307777"/>
          </a:xfrm>
          <a:prstGeom prst="rect">
            <a:avLst/>
          </a:prstGeom>
          <a:noFill/>
        </p:spPr>
        <p:txBody>
          <a:bodyPr wrap="square" rtlCol="0">
            <a:spAutoFit/>
          </a:bodyPr>
          <a:lstStyle/>
          <a:p>
            <a:r>
              <a:rPr lang="my-MM" sz="1400" dirty="0">
                <a:latin typeface="Pyidaungsu" panose="020B0502040204020203" pitchFamily="34" charset="0"/>
                <a:cs typeface="Pyidaungsu" panose="020B0502040204020203" pitchFamily="34" charset="0"/>
              </a:rPr>
              <a:t>အန္တရာယ်ဖြစ်စေလို၍ မဟုတ်သော်လည်း အထင်မှားစေရန် ရည်ရွယ်ခြင်း။ </a:t>
            </a:r>
            <a:endParaRPr lang="en-US" sz="1400" dirty="0">
              <a:latin typeface="Pyidaungsu" panose="020B0502040204020203" pitchFamily="34" charset="0"/>
              <a:cs typeface="Pyidaungsu" panose="020B0502040204020203" pitchFamily="34" charset="0"/>
            </a:endParaRPr>
          </a:p>
        </p:txBody>
      </p:sp>
      <p:sp>
        <p:nvSpPr>
          <p:cNvPr id="27" name="Arrow: Up-Down 26">
            <a:extLst>
              <a:ext uri="{FF2B5EF4-FFF2-40B4-BE49-F238E27FC236}">
                <a16:creationId xmlns:a16="http://schemas.microsoft.com/office/drawing/2014/main" id="{E082D58D-9A11-5E22-370D-DEAA55BEDD4E}"/>
              </a:ext>
            </a:extLst>
          </p:cNvPr>
          <p:cNvSpPr/>
          <p:nvPr/>
        </p:nvSpPr>
        <p:spPr>
          <a:xfrm>
            <a:off x="9451932" y="1081825"/>
            <a:ext cx="856098" cy="47204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b"/>
          <a:lstStyle/>
          <a:p>
            <a:pPr algn="ctr"/>
            <a:r>
              <a:rPr lang="my-MM" sz="1600" dirty="0">
                <a:latin typeface="Pyidaungsu" panose="020B0502040204020203" pitchFamily="34" charset="0"/>
                <a:cs typeface="Pyidaungsu" panose="020B0502040204020203" pitchFamily="34" charset="0"/>
              </a:rPr>
              <a:t>သတင်းအချက်အလက် ဖရိုဖရဲဖြစ်မှု နယ်ပယ်အစဉ်</a:t>
            </a:r>
            <a:endParaRPr lang="en-US" sz="1600" dirty="0">
              <a:latin typeface="Pyidaungsu" panose="020B0502040204020203" pitchFamily="34" charset="0"/>
              <a:cs typeface="Pyidaungsu" panose="020B0502040204020203" pitchFamily="34" charset="0"/>
            </a:endParaRPr>
          </a:p>
        </p:txBody>
      </p:sp>
      <p:sp>
        <p:nvSpPr>
          <p:cNvPr id="28" name="TextBox 27">
            <a:extLst>
              <a:ext uri="{FF2B5EF4-FFF2-40B4-BE49-F238E27FC236}">
                <a16:creationId xmlns:a16="http://schemas.microsoft.com/office/drawing/2014/main" id="{6D19FD00-FB26-A9AD-2CCB-D2807A1104AB}"/>
              </a:ext>
            </a:extLst>
          </p:cNvPr>
          <p:cNvSpPr txBox="1"/>
          <p:nvPr/>
        </p:nvSpPr>
        <p:spPr>
          <a:xfrm>
            <a:off x="10375251" y="1182449"/>
            <a:ext cx="1039994" cy="338554"/>
          </a:xfrm>
          <a:prstGeom prst="rect">
            <a:avLst/>
          </a:prstGeom>
          <a:solidFill>
            <a:schemeClr val="accent1">
              <a:lumMod val="20000"/>
              <a:lumOff val="80000"/>
            </a:schemeClr>
          </a:solidFill>
        </p:spPr>
        <p:txBody>
          <a:bodyPr wrap="square" rtlCol="0">
            <a:spAutoFit/>
          </a:bodyPr>
          <a:lstStyle/>
          <a:p>
            <a:pPr algn="ctr"/>
            <a:r>
              <a:rPr lang="my-MM" sz="1600" dirty="0">
                <a:latin typeface="Pyidaungsu" panose="020B0502040204020203" pitchFamily="34" charset="0"/>
                <a:cs typeface="Pyidaungsu" panose="020B0502040204020203" pitchFamily="34" charset="0"/>
              </a:rPr>
              <a:t>အမြင့်ဆုံး</a:t>
            </a:r>
            <a:endParaRPr lang="en-US" sz="1600" dirty="0">
              <a:latin typeface="Pyidaungsu" panose="020B0502040204020203" pitchFamily="34" charset="0"/>
              <a:cs typeface="Pyidaungsu" panose="020B0502040204020203" pitchFamily="34" charset="0"/>
            </a:endParaRPr>
          </a:p>
        </p:txBody>
      </p:sp>
      <p:sp>
        <p:nvSpPr>
          <p:cNvPr id="29" name="TextBox 28">
            <a:extLst>
              <a:ext uri="{FF2B5EF4-FFF2-40B4-BE49-F238E27FC236}">
                <a16:creationId xmlns:a16="http://schemas.microsoft.com/office/drawing/2014/main" id="{7FE18FCF-88C2-4259-0784-D618A737343F}"/>
              </a:ext>
            </a:extLst>
          </p:cNvPr>
          <p:cNvSpPr txBox="1"/>
          <p:nvPr/>
        </p:nvSpPr>
        <p:spPr>
          <a:xfrm>
            <a:off x="10374866" y="5379631"/>
            <a:ext cx="1039994" cy="338554"/>
          </a:xfrm>
          <a:prstGeom prst="rect">
            <a:avLst/>
          </a:prstGeom>
          <a:solidFill>
            <a:schemeClr val="accent1">
              <a:lumMod val="20000"/>
              <a:lumOff val="80000"/>
            </a:schemeClr>
          </a:solidFill>
        </p:spPr>
        <p:txBody>
          <a:bodyPr wrap="square" rtlCol="0">
            <a:spAutoFit/>
          </a:bodyPr>
          <a:lstStyle/>
          <a:p>
            <a:pPr algn="ctr"/>
            <a:r>
              <a:rPr lang="my-MM" sz="1600" dirty="0">
                <a:latin typeface="Pyidaungsu" panose="020B0502040204020203" pitchFamily="34" charset="0"/>
                <a:cs typeface="Pyidaungsu" panose="020B0502040204020203" pitchFamily="34" charset="0"/>
              </a:rPr>
              <a:t>အနိမ့်ဆုံး</a:t>
            </a:r>
            <a:endParaRPr lang="en-US" sz="1600" dirty="0">
              <a:latin typeface="Pyidaungsu" panose="020B0502040204020203" pitchFamily="34" charset="0"/>
              <a:cs typeface="Pyidaungsu" panose="020B0502040204020203" pitchFamily="34" charset="0"/>
            </a:endParaRPr>
          </a:p>
        </p:txBody>
      </p:sp>
      <p:graphicFrame>
        <p:nvGraphicFramePr>
          <p:cNvPr id="2" name="Table 1"/>
          <p:cNvGraphicFramePr>
            <a:graphicFrameLocks noGrp="1"/>
          </p:cNvGraphicFramePr>
          <p:nvPr/>
        </p:nvGraphicFramePr>
        <p:xfrm>
          <a:off x="345666" y="1068947"/>
          <a:ext cx="2989961" cy="4897113"/>
        </p:xfrm>
        <a:graphic>
          <a:graphicData uri="http://schemas.openxmlformats.org/drawingml/2006/table">
            <a:tbl>
              <a:tblPr firstRow="1" bandRow="1">
                <a:tableStyleId>{5940675A-B579-460E-94D1-54222C63F5DA}</a:tableStyleId>
              </a:tblPr>
              <a:tblGrid>
                <a:gridCol w="1521770">
                  <a:extLst>
                    <a:ext uri="{9D8B030D-6E8A-4147-A177-3AD203B41FA5}">
                      <a16:colId xmlns:a16="http://schemas.microsoft.com/office/drawing/2014/main" val="20000"/>
                    </a:ext>
                  </a:extLst>
                </a:gridCol>
                <a:gridCol w="1468191">
                  <a:extLst>
                    <a:ext uri="{9D8B030D-6E8A-4147-A177-3AD203B41FA5}">
                      <a16:colId xmlns:a16="http://schemas.microsoft.com/office/drawing/2014/main" val="20001"/>
                    </a:ext>
                  </a:extLst>
                </a:gridCol>
              </a:tblGrid>
              <a:tr h="824936">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လုပ်ကြံစီမံဖန်တီးထားသော တင်ဆက်ချက်</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760900">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ပြုပြင်တည်းဖြတ်</a:t>
                      </a:r>
                      <a:r>
                        <a:rPr lang="my-MM" sz="1400" baseline="0" dirty="0">
                          <a:solidFill>
                            <a:srgbClr val="C00000"/>
                          </a:solidFill>
                          <a:latin typeface="Pyidaungsu" panose="020B0502040204020203" pitchFamily="34" charset="0"/>
                          <a:cs typeface="Pyidaungsu" panose="020B0502040204020203" pitchFamily="34" charset="0"/>
                        </a:rPr>
                        <a:t>ထားသော တင်ဆက်ချက်</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83846">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အယောင်ဆောင် တင်ဆက်ချက်</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06555">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အခင်းအကျင်း အမှား</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60900">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လှည့်စားရန် ရည်ရွယ်သော အကြောင်းအရာ</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64406">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အလွဲချိတ်ဆက်ပြခြင်း</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595570">
                <a:tc>
                  <a:txBody>
                    <a:bodyPr/>
                    <a:lstStyle/>
                    <a:p>
                      <a:pPr algn="ctr"/>
                      <a:endParaRPr lang="en-US" sz="1400" b="1" dirty="0">
                        <a:solidFill>
                          <a:srgbClr val="C00000"/>
                        </a:solidFill>
                        <a:latin typeface="Pyidaungsu" panose="020B0502040204020203" pitchFamily="34" charset="0"/>
                        <a:cs typeface="Pyidaungsu" panose="020B0502040204020203" pitchFamily="34" charset="0"/>
                      </a:endParaRP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my-MM" sz="1400" dirty="0">
                          <a:solidFill>
                            <a:srgbClr val="C00000"/>
                          </a:solidFill>
                          <a:latin typeface="Pyidaungsu" panose="020B0502040204020203" pitchFamily="34" charset="0"/>
                          <a:cs typeface="Pyidaungsu" panose="020B0502040204020203" pitchFamily="34" charset="0"/>
                        </a:rPr>
                        <a:t>သရော်စာ စာပြောင်</a:t>
                      </a:r>
                      <a:endParaRPr lang="en-US" sz="1400" b="1" dirty="0">
                        <a:solidFill>
                          <a:srgbClr val="C00000"/>
                        </a:solidFill>
                        <a:latin typeface="Pyidaungsu" panose="020B0502040204020203" pitchFamily="34" charset="0"/>
                        <a:cs typeface="Pyidaungsu" panose="020B0502040204020203" pitchFamily="34" charset="0"/>
                      </a:endParaRPr>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pic>
        <p:nvPicPr>
          <p:cNvPr id="31" name="Picture 30">
            <a:extLst>
              <a:ext uri="{FF2B5EF4-FFF2-40B4-BE49-F238E27FC236}">
                <a16:creationId xmlns:a16="http://schemas.microsoft.com/office/drawing/2014/main" id="{B5EF3B87-273C-DDA0-0148-E608B42A9AF1}"/>
              </a:ext>
            </a:extLst>
          </p:cNvPr>
          <p:cNvPicPr>
            <a:picLocks noChangeAspect="1"/>
          </p:cNvPicPr>
          <p:nvPr/>
        </p:nvPicPr>
        <p:blipFill rotWithShape="1">
          <a:blip r:embed="rId4"/>
          <a:srcRect l="76784" t="18705" r="1826" b="65585"/>
          <a:stretch/>
        </p:blipFill>
        <p:spPr>
          <a:xfrm>
            <a:off x="378956" y="1149540"/>
            <a:ext cx="1439769" cy="604941"/>
          </a:xfrm>
          <a:prstGeom prst="rect">
            <a:avLst/>
          </a:prstGeom>
        </p:spPr>
      </p:pic>
      <p:pic>
        <p:nvPicPr>
          <p:cNvPr id="32" name="Picture 31">
            <a:extLst>
              <a:ext uri="{FF2B5EF4-FFF2-40B4-BE49-F238E27FC236}">
                <a16:creationId xmlns:a16="http://schemas.microsoft.com/office/drawing/2014/main" id="{8063AC2B-3D9B-8DED-54F2-6EA015C083C4}"/>
              </a:ext>
            </a:extLst>
          </p:cNvPr>
          <p:cNvPicPr>
            <a:picLocks noChangeAspect="1"/>
          </p:cNvPicPr>
          <p:nvPr/>
        </p:nvPicPr>
        <p:blipFill rotWithShape="1">
          <a:blip r:embed="rId4"/>
          <a:srcRect l="63436" t="55190" r="13722" b="29534"/>
          <a:stretch/>
        </p:blipFill>
        <p:spPr>
          <a:xfrm>
            <a:off x="394064" y="1943167"/>
            <a:ext cx="1400080" cy="591713"/>
          </a:xfrm>
          <a:prstGeom prst="rect">
            <a:avLst/>
          </a:prstGeom>
        </p:spPr>
      </p:pic>
      <p:pic>
        <p:nvPicPr>
          <p:cNvPr id="33" name="Picture 32">
            <a:extLst>
              <a:ext uri="{FF2B5EF4-FFF2-40B4-BE49-F238E27FC236}">
                <a16:creationId xmlns:a16="http://schemas.microsoft.com/office/drawing/2014/main" id="{60C10F97-4E24-6692-A55E-24D4AB2AD9B4}"/>
              </a:ext>
            </a:extLst>
          </p:cNvPr>
          <p:cNvPicPr>
            <a:picLocks noChangeAspect="1"/>
          </p:cNvPicPr>
          <p:nvPr/>
        </p:nvPicPr>
        <p:blipFill rotWithShape="1">
          <a:blip r:embed="rId4"/>
          <a:srcRect l="51695" t="17380" r="26552" b="66378"/>
          <a:stretch/>
        </p:blipFill>
        <p:spPr>
          <a:xfrm>
            <a:off x="381185" y="2721379"/>
            <a:ext cx="1450031" cy="529168"/>
          </a:xfrm>
          <a:prstGeom prst="rect">
            <a:avLst/>
          </a:prstGeom>
        </p:spPr>
      </p:pic>
      <p:pic>
        <p:nvPicPr>
          <p:cNvPr id="34" name="Picture 33">
            <a:extLst>
              <a:ext uri="{FF2B5EF4-FFF2-40B4-BE49-F238E27FC236}">
                <a16:creationId xmlns:a16="http://schemas.microsoft.com/office/drawing/2014/main" id="{B94AE454-FB8B-A8D3-A46C-05ADF2854015}"/>
              </a:ext>
            </a:extLst>
          </p:cNvPr>
          <p:cNvPicPr>
            <a:picLocks noChangeAspect="1"/>
          </p:cNvPicPr>
          <p:nvPr/>
        </p:nvPicPr>
        <p:blipFill rotWithShape="1">
          <a:blip r:embed="rId4"/>
          <a:srcRect l="39018" t="58791" r="39562" b="28247"/>
          <a:stretch/>
        </p:blipFill>
        <p:spPr>
          <a:xfrm>
            <a:off x="368306" y="3396512"/>
            <a:ext cx="1450419" cy="494098"/>
          </a:xfrm>
          <a:prstGeom prst="rect">
            <a:avLst/>
          </a:prstGeom>
        </p:spPr>
      </p:pic>
      <p:pic>
        <p:nvPicPr>
          <p:cNvPr id="35" name="Picture 34">
            <a:extLst>
              <a:ext uri="{FF2B5EF4-FFF2-40B4-BE49-F238E27FC236}">
                <a16:creationId xmlns:a16="http://schemas.microsoft.com/office/drawing/2014/main" id="{CB074470-E4F3-8882-F18B-CED3454391A2}"/>
              </a:ext>
            </a:extLst>
          </p:cNvPr>
          <p:cNvPicPr>
            <a:picLocks noChangeAspect="1"/>
          </p:cNvPicPr>
          <p:nvPr/>
        </p:nvPicPr>
        <p:blipFill rotWithShape="1">
          <a:blip r:embed="rId4"/>
          <a:srcRect l="27025" t="19082" r="50914" b="67650"/>
          <a:stretch/>
        </p:blipFill>
        <p:spPr>
          <a:xfrm>
            <a:off x="394064" y="4025645"/>
            <a:ext cx="1429117" cy="520597"/>
          </a:xfrm>
          <a:prstGeom prst="rect">
            <a:avLst/>
          </a:prstGeom>
        </p:spPr>
      </p:pic>
      <p:pic>
        <p:nvPicPr>
          <p:cNvPr id="36" name="Picture 35">
            <a:extLst>
              <a:ext uri="{FF2B5EF4-FFF2-40B4-BE49-F238E27FC236}">
                <a16:creationId xmlns:a16="http://schemas.microsoft.com/office/drawing/2014/main" id="{6CC22FBD-6CE3-A63F-DF54-C537CC924356}"/>
              </a:ext>
            </a:extLst>
          </p:cNvPr>
          <p:cNvPicPr>
            <a:picLocks noChangeAspect="1"/>
          </p:cNvPicPr>
          <p:nvPr/>
        </p:nvPicPr>
        <p:blipFill rotWithShape="1">
          <a:blip r:embed="rId4"/>
          <a:srcRect l="15391" t="56451" r="63897" b="28921"/>
          <a:stretch/>
        </p:blipFill>
        <p:spPr>
          <a:xfrm>
            <a:off x="394064" y="4740233"/>
            <a:ext cx="1425424" cy="557560"/>
          </a:xfrm>
          <a:prstGeom prst="rect">
            <a:avLst/>
          </a:prstGeom>
        </p:spPr>
      </p:pic>
      <p:pic>
        <p:nvPicPr>
          <p:cNvPr id="37" name="Picture 36">
            <a:extLst>
              <a:ext uri="{FF2B5EF4-FFF2-40B4-BE49-F238E27FC236}">
                <a16:creationId xmlns:a16="http://schemas.microsoft.com/office/drawing/2014/main" id="{DCFAE6E5-434E-2330-F99F-2BE2C828309C}"/>
              </a:ext>
            </a:extLst>
          </p:cNvPr>
          <p:cNvPicPr>
            <a:picLocks noChangeAspect="1"/>
          </p:cNvPicPr>
          <p:nvPr/>
        </p:nvPicPr>
        <p:blipFill rotWithShape="1">
          <a:blip r:embed="rId4"/>
          <a:srcRect l="3076" t="18278" r="76124" b="66435"/>
          <a:stretch/>
        </p:blipFill>
        <p:spPr>
          <a:xfrm>
            <a:off x="420449" y="5410553"/>
            <a:ext cx="1371890" cy="548640"/>
          </a:xfrm>
          <a:prstGeom prst="rect">
            <a:avLst/>
          </a:prstGeom>
        </p:spPr>
      </p:pic>
    </p:spTree>
    <p:custDataLst>
      <p:tags r:id="rId1"/>
    </p:custDataLst>
    <p:extLst>
      <p:ext uri="{BB962C8B-B14F-4D97-AF65-F5344CB8AC3E}">
        <p14:creationId xmlns:p14="http://schemas.microsoft.com/office/powerpoint/2010/main" val="1894660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0EA83B-93C0-4C87-6C0E-C911B5D78E52}"/>
              </a:ext>
            </a:extLst>
          </p:cNvPr>
          <p:cNvSpPr>
            <a:spLocks noGrp="1"/>
          </p:cNvSpPr>
          <p:nvPr>
            <p:ph type="body" sz="quarter" idx="14"/>
          </p:nvPr>
        </p:nvSpPr>
        <p:spPr/>
        <p:txBody>
          <a:bodyPr>
            <a:normAutofit lnSpcReduction="10000"/>
          </a:bodyPr>
          <a:lstStyle/>
          <a:p>
            <a:endParaRPr lang="en-GB"/>
          </a:p>
        </p:txBody>
      </p:sp>
      <p:sp>
        <p:nvSpPr>
          <p:cNvPr id="5" name="Title 4"/>
          <p:cNvSpPr>
            <a:spLocks noGrp="1"/>
          </p:cNvSpPr>
          <p:nvPr>
            <p:ph type="ctrTitle"/>
          </p:nvPr>
        </p:nvSpPr>
        <p:spPr/>
        <p:txBody>
          <a:bodyPr>
            <a:normAutofit/>
          </a:bodyPr>
          <a:lstStyle/>
          <a:p>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သတင်းအချက်အလက် ဖရိုဖရဲဖြစ်မှု</a:t>
            </a:r>
            <a:r>
              <a:rPr lang="en-US" dirty="0">
                <a:latin typeface="Pyidaungsu" panose="020B0502040204020203" pitchFamily="34" charset="0"/>
                <a:cs typeface="Pyidaungsu" panose="020B0502040204020203" pitchFamily="34" charset="0"/>
              </a:rPr>
              <a:t>’ </a:t>
            </a:r>
            <a:r>
              <a:rPr lang="my-MM" dirty="0">
                <a:latin typeface="Pyidaungsu" panose="020B0502040204020203" pitchFamily="34" charset="0"/>
                <a:cs typeface="Pyidaungsu" panose="020B0502040204020203" pitchFamily="34" charset="0"/>
              </a:rPr>
              <a:t>ပုံစံ ၇မျိုးက ဘာတွေလဲ။</a:t>
            </a:r>
            <a:endParaRPr lang="en-US" dirty="0"/>
          </a:p>
        </p:txBody>
      </p:sp>
      <p:sp>
        <p:nvSpPr>
          <p:cNvPr id="6" name="Text Placeholder 5"/>
          <p:cNvSpPr>
            <a:spLocks noGrp="1"/>
          </p:cNvSpPr>
          <p:nvPr>
            <p:ph type="body" sz="quarter" idx="16"/>
          </p:nvPr>
        </p:nvSpPr>
        <p:spPr>
          <a:xfrm>
            <a:off x="277188" y="1625768"/>
            <a:ext cx="11350208" cy="1162037"/>
          </a:xfrm>
        </p:spPr>
        <p:txBody>
          <a:bodyPr/>
          <a:lstStyle/>
          <a:p>
            <a:pPr algn="ctr"/>
            <a:endParaRPr lang="en-US" b="0" dirty="0"/>
          </a:p>
          <a:p>
            <a:pPr algn="ctr"/>
            <a:endParaRPr lang="en-US" b="0" dirty="0"/>
          </a:p>
        </p:txBody>
      </p:sp>
      <p:pic>
        <p:nvPicPr>
          <p:cNvPr id="13" name="Picture 12">
            <a:extLst>
              <a:ext uri="{FF2B5EF4-FFF2-40B4-BE49-F238E27FC236}">
                <a16:creationId xmlns:a16="http://schemas.microsoft.com/office/drawing/2014/main" id="{8063AC2B-3D9B-8DED-54F2-6EA015C083C4}"/>
              </a:ext>
            </a:extLst>
          </p:cNvPr>
          <p:cNvPicPr>
            <a:picLocks noChangeAspect="1"/>
          </p:cNvPicPr>
          <p:nvPr/>
        </p:nvPicPr>
        <p:blipFill rotWithShape="1">
          <a:blip r:embed="rId4"/>
          <a:srcRect l="63436" t="55190" r="13722" b="29534"/>
          <a:stretch/>
        </p:blipFill>
        <p:spPr>
          <a:xfrm>
            <a:off x="429483" y="3262518"/>
            <a:ext cx="2149205" cy="807678"/>
          </a:xfrm>
          <a:prstGeom prst="rect">
            <a:avLst/>
          </a:prstGeom>
        </p:spPr>
      </p:pic>
      <p:pic>
        <p:nvPicPr>
          <p:cNvPr id="17" name="Picture 16">
            <a:extLst>
              <a:ext uri="{FF2B5EF4-FFF2-40B4-BE49-F238E27FC236}">
                <a16:creationId xmlns:a16="http://schemas.microsoft.com/office/drawing/2014/main" id="{B5EF3B87-273C-DDA0-0148-E608B42A9AF1}"/>
              </a:ext>
            </a:extLst>
          </p:cNvPr>
          <p:cNvPicPr>
            <a:picLocks noChangeAspect="1"/>
          </p:cNvPicPr>
          <p:nvPr/>
        </p:nvPicPr>
        <p:blipFill rotWithShape="1">
          <a:blip r:embed="rId4"/>
          <a:srcRect l="76784" t="18705" r="1826" b="65585"/>
          <a:stretch/>
        </p:blipFill>
        <p:spPr>
          <a:xfrm>
            <a:off x="436586" y="897371"/>
            <a:ext cx="2149204" cy="903021"/>
          </a:xfrm>
          <a:prstGeom prst="rect">
            <a:avLst/>
          </a:prstGeom>
        </p:spPr>
      </p:pic>
      <p:sp>
        <p:nvSpPr>
          <p:cNvPr id="20" name="TextBox 19">
            <a:extLst>
              <a:ext uri="{FF2B5EF4-FFF2-40B4-BE49-F238E27FC236}">
                <a16:creationId xmlns:a16="http://schemas.microsoft.com/office/drawing/2014/main" id="{F1338B43-F9A1-FFB6-584E-630A267C3BB6}"/>
              </a:ext>
            </a:extLst>
          </p:cNvPr>
          <p:cNvSpPr txBox="1"/>
          <p:nvPr/>
        </p:nvSpPr>
        <p:spPr>
          <a:xfrm>
            <a:off x="333284" y="1996782"/>
            <a:ext cx="6530348" cy="830997"/>
          </a:xfrm>
          <a:prstGeom prst="rect">
            <a:avLst/>
          </a:prstGeom>
          <a:noFill/>
        </p:spPr>
        <p:txBody>
          <a:bodyPr wrap="square" rtlCol="0">
            <a:spAutoFit/>
          </a:bodyPr>
          <a:lstStyle/>
          <a:p>
            <a:r>
              <a:rPr lang="my-MM" sz="1600" dirty="0">
                <a:latin typeface="Pyidaungsu" panose="020B0502040204020203" pitchFamily="34" charset="0"/>
                <a:cs typeface="Pyidaungsu" panose="020B0502040204020203" pitchFamily="34" charset="0"/>
              </a:rPr>
              <a:t>လှည့်စားရန် ဘေးရန်ပြုရန် ရည်ရွယ်ဖန်တီးထားသည့် ရာနှုန်းပြည့် အမှားများနှင့် တင်ဆက်ချက်အသစ်ဖြစ်သည်။ ဥပမာ - လူမှုမီဒီယာအကောင့်အတုများ၊ </a:t>
            </a:r>
            <a:r>
              <a:rPr lang="en-US" sz="1600" dirty="0" err="1">
                <a:latin typeface="Pyidaungsu" panose="020B0502040204020203" pitchFamily="34" charset="0"/>
                <a:cs typeface="Pyidaungsu" panose="020B0502040204020203" pitchFamily="34" charset="0"/>
              </a:rPr>
              <a:t>deepfake</a:t>
            </a:r>
            <a:r>
              <a:rPr lang="my-MM" sz="1600" dirty="0">
                <a:latin typeface="Pyidaungsu" panose="020B0502040204020203" pitchFamily="34" charset="0"/>
                <a:cs typeface="Pyidaungsu" panose="020B0502040204020203" pitchFamily="34" charset="0"/>
              </a:rPr>
              <a:t> နည်းပညာဖြင့် ဖန်တီးထားသော ဗွီဒီယိုအတုများ စသည်တို့ဖြစ်သည်။</a:t>
            </a:r>
            <a:endParaRPr lang="en-US" sz="1600" dirty="0">
              <a:latin typeface="Pyidaungsu" panose="020B0502040204020203" pitchFamily="34" charset="0"/>
              <a:cs typeface="Pyidaungsu" panose="020B0502040204020203" pitchFamily="34" charset="0"/>
            </a:endParaRPr>
          </a:p>
        </p:txBody>
      </p:sp>
      <p:sp>
        <p:nvSpPr>
          <p:cNvPr id="21" name="TextBox 20">
            <a:extLst>
              <a:ext uri="{FF2B5EF4-FFF2-40B4-BE49-F238E27FC236}">
                <a16:creationId xmlns:a16="http://schemas.microsoft.com/office/drawing/2014/main" id="{47EEA22A-DBA0-E790-CB54-382797267B7A}"/>
              </a:ext>
            </a:extLst>
          </p:cNvPr>
          <p:cNvSpPr txBox="1"/>
          <p:nvPr/>
        </p:nvSpPr>
        <p:spPr>
          <a:xfrm>
            <a:off x="333282" y="4212275"/>
            <a:ext cx="6530349" cy="1569660"/>
          </a:xfrm>
          <a:prstGeom prst="rect">
            <a:avLst/>
          </a:prstGeom>
          <a:noFill/>
        </p:spPr>
        <p:txBody>
          <a:bodyPr wrap="square" rtlCol="0">
            <a:spAutoFit/>
          </a:bodyPr>
          <a:lstStyle/>
          <a:p>
            <a:r>
              <a:rPr lang="my-MM" sz="1600" dirty="0">
                <a:latin typeface="Pyidaungsu" panose="020B0502040204020203" pitchFamily="34" charset="0"/>
                <a:cs typeface="Pyidaungsu" panose="020B0502040204020203" pitchFamily="34" charset="0"/>
              </a:rPr>
              <a:t>စစ်မှန် မှန်ကန်သည့် သတင်းအချက်အလက် သို့မဟုတ် ရုပ်ပုံကို လှည့်ဖြားရန် ပြုပြင်တည်းဖြတ်ထားခြင်း။ ဓာတ်ပုံ သို့မဟုတ် ဗွီဒီယိုအစစ်များသုံးကာ ဇာတ်လမ်းအတု တစ်ပုဒ်ဖန်တီးခြင်း။</a:t>
            </a:r>
            <a:r>
              <a:rPr lang="en-US" sz="1600" dirty="0">
                <a:latin typeface="Pyidaungsu" panose="020B0502040204020203" pitchFamily="34" charset="0"/>
                <a:cs typeface="Pyidaungsu" panose="020B0502040204020203" pitchFamily="34" charset="0"/>
              </a:rPr>
              <a:t> </a:t>
            </a:r>
            <a:r>
              <a:rPr lang="my-MM" sz="1600" dirty="0">
                <a:latin typeface="Pyidaungsu" panose="020B0502040204020203" pitchFamily="34" charset="0"/>
                <a:cs typeface="Pyidaungsu" panose="020B0502040204020203" pitchFamily="34" charset="0"/>
              </a:rPr>
              <a:t>မှန်ကန်မှုအချို့ရှိသေးသော်လည်း ရုပ်ပုံကို ပြုပြင်မှုများပြုလုပ်ထားပြီး ချိတ်ဆက်မှုအမှားတစ်ခု ဖန်တီးခြင်းဖြင့် သုံးစွဲသူများကို လှည့်စားသည့် ဇာတ်လမ်းတစ်ခုကို တမင်တကာ သတင်းကြီးအောင်ဖန်တီးခြင်း ဖြစ်သည်။</a:t>
            </a:r>
            <a:endParaRPr lang="en-US" sz="1600" dirty="0">
              <a:latin typeface="Pyidaungsu" panose="020B0502040204020203" pitchFamily="34" charset="0"/>
              <a:cs typeface="Pyidaungsu" panose="020B0502040204020203" pitchFamily="34" charset="0"/>
            </a:endParaRPr>
          </a:p>
        </p:txBody>
      </p:sp>
      <p:pic>
        <p:nvPicPr>
          <p:cNvPr id="2" name="Google Shape;497;p22">
            <a:extLst>
              <a:ext uri="{FF2B5EF4-FFF2-40B4-BE49-F238E27FC236}">
                <a16:creationId xmlns:a16="http://schemas.microsoft.com/office/drawing/2014/main" id="{283B211A-D26E-8101-EF09-90DD07B65D55}"/>
              </a:ext>
            </a:extLst>
          </p:cNvPr>
          <p:cNvPicPr preferRelativeResize="0"/>
          <p:nvPr/>
        </p:nvPicPr>
        <p:blipFill rotWithShape="1">
          <a:blip r:embed="rId5">
            <a:alphaModFix/>
          </a:blip>
          <a:srcRect/>
          <a:stretch/>
        </p:blipFill>
        <p:spPr>
          <a:xfrm>
            <a:off x="8314457" y="994692"/>
            <a:ext cx="3076272" cy="1787769"/>
          </a:xfrm>
          <a:prstGeom prst="rect">
            <a:avLst/>
          </a:prstGeom>
          <a:noFill/>
          <a:ln>
            <a:noFill/>
          </a:ln>
        </p:spPr>
      </p:pic>
      <p:sp>
        <p:nvSpPr>
          <p:cNvPr id="3" name="Google Shape;496;p22">
            <a:extLst>
              <a:ext uri="{FF2B5EF4-FFF2-40B4-BE49-F238E27FC236}">
                <a16:creationId xmlns:a16="http://schemas.microsoft.com/office/drawing/2014/main" id="{50C4F4FA-7B94-01A2-9762-9F40D3172CC6}"/>
              </a:ext>
            </a:extLst>
          </p:cNvPr>
          <p:cNvSpPr txBox="1"/>
          <p:nvPr/>
        </p:nvSpPr>
        <p:spPr>
          <a:xfrm>
            <a:off x="8199706" y="2862229"/>
            <a:ext cx="3562811"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dirty="0">
                <a:solidFill>
                  <a:srgbClr val="1E4E79"/>
                </a:solidFill>
                <a:latin typeface="Century Gothic"/>
                <a:ea typeface="Century Gothic"/>
                <a:cs typeface="Century Gothic"/>
                <a:sym typeface="Century Gothic"/>
              </a:rPr>
              <a:t>Source: http://www.snopes.com/trump-saved-two-cats-after-hurricane-harvey/</a:t>
            </a:r>
            <a:endParaRPr sz="1000" b="0" i="0" u="none" strike="noStrike" cap="none" dirty="0">
              <a:solidFill>
                <a:srgbClr val="000000"/>
              </a:solidFill>
              <a:latin typeface="Arial"/>
              <a:ea typeface="Arial"/>
              <a:cs typeface="Arial"/>
              <a:sym typeface="Arial"/>
            </a:endParaRPr>
          </a:p>
        </p:txBody>
      </p:sp>
      <p:sp>
        <p:nvSpPr>
          <p:cNvPr id="7" name="Arrow: Right 6">
            <a:extLst>
              <a:ext uri="{FF2B5EF4-FFF2-40B4-BE49-F238E27FC236}">
                <a16:creationId xmlns:a16="http://schemas.microsoft.com/office/drawing/2014/main" id="{FB8C14A7-043B-F594-C939-BA37E8E2E5F5}"/>
              </a:ext>
            </a:extLst>
          </p:cNvPr>
          <p:cNvSpPr/>
          <p:nvPr/>
        </p:nvSpPr>
        <p:spPr>
          <a:xfrm>
            <a:off x="6863632" y="2151730"/>
            <a:ext cx="1371600" cy="2882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474;p18">
            <a:extLst>
              <a:ext uri="{FF2B5EF4-FFF2-40B4-BE49-F238E27FC236}">
                <a16:creationId xmlns:a16="http://schemas.microsoft.com/office/drawing/2014/main" id="{724984D1-31AB-0DFC-5EA9-CCEEC93BCCF3}"/>
              </a:ext>
            </a:extLst>
          </p:cNvPr>
          <p:cNvPicPr preferRelativeResize="0"/>
          <p:nvPr/>
        </p:nvPicPr>
        <p:blipFill rotWithShape="1">
          <a:blip r:embed="rId6">
            <a:alphaModFix/>
          </a:blip>
          <a:srcRect/>
          <a:stretch/>
        </p:blipFill>
        <p:spPr>
          <a:xfrm>
            <a:off x="7197378" y="3478470"/>
            <a:ext cx="4430018" cy="1968331"/>
          </a:xfrm>
          <a:prstGeom prst="rect">
            <a:avLst/>
          </a:prstGeom>
          <a:noFill/>
          <a:ln>
            <a:noFill/>
          </a:ln>
        </p:spPr>
      </p:pic>
      <p:sp>
        <p:nvSpPr>
          <p:cNvPr id="10" name="Google Shape;475;p18">
            <a:extLst>
              <a:ext uri="{FF2B5EF4-FFF2-40B4-BE49-F238E27FC236}">
                <a16:creationId xmlns:a16="http://schemas.microsoft.com/office/drawing/2014/main" id="{8900F43A-BA12-2947-F7F6-5FCE94DFAC8F}"/>
              </a:ext>
            </a:extLst>
          </p:cNvPr>
          <p:cNvSpPr txBox="1"/>
          <p:nvPr/>
        </p:nvSpPr>
        <p:spPr>
          <a:xfrm>
            <a:off x="7197379" y="5632195"/>
            <a:ext cx="4430018"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100" b="0" i="0" u="none" strike="noStrike" cap="none" dirty="0">
                <a:solidFill>
                  <a:srgbClr val="1E4E79"/>
                </a:solidFill>
                <a:latin typeface="Century Gothic"/>
                <a:ea typeface="Century Gothic"/>
                <a:cs typeface="Century Gothic"/>
                <a:sym typeface="Century Gothic"/>
              </a:rPr>
              <a:t>Source: https://www.elitereaders.com/wp-content/uploads/2015/09/funny-cropped-photos-2.jpg</a:t>
            </a:r>
            <a:endParaRPr sz="1000" b="0" i="0" u="none" strike="noStrike" cap="none" dirty="0">
              <a:solidFill>
                <a:srgbClr val="000000"/>
              </a:solidFill>
              <a:latin typeface="Arial"/>
              <a:ea typeface="Arial"/>
              <a:cs typeface="Arial"/>
              <a:sym typeface="Arial"/>
            </a:endParaRPr>
          </a:p>
        </p:txBody>
      </p:sp>
      <p:sp>
        <p:nvSpPr>
          <p:cNvPr id="8" name="Rectangle 7"/>
          <p:cNvSpPr/>
          <p:nvPr/>
        </p:nvSpPr>
        <p:spPr>
          <a:xfrm>
            <a:off x="2835093" y="1007271"/>
            <a:ext cx="2743200" cy="775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b="1" dirty="0">
                <a:solidFill>
                  <a:srgbClr val="C00000"/>
                </a:solidFill>
                <a:latin typeface="Pyidaungsu" panose="020B0502040204020203" pitchFamily="34" charset="0"/>
                <a:cs typeface="Pyidaungsu" panose="020B0502040204020203" pitchFamily="34" charset="0"/>
              </a:rPr>
              <a:t>လုပ်ကြံစီမံဖန်တီးထားသော တင်ဆက်ချက်</a:t>
            </a:r>
            <a:endParaRPr lang="en-US" b="1" dirty="0">
              <a:solidFill>
                <a:srgbClr val="C00000"/>
              </a:solidFill>
              <a:latin typeface="Pyidaungsu" panose="020B0502040204020203" pitchFamily="34" charset="0"/>
              <a:cs typeface="Pyidaungsu" panose="020B0502040204020203" pitchFamily="34" charset="0"/>
            </a:endParaRPr>
          </a:p>
        </p:txBody>
      </p:sp>
      <p:sp>
        <p:nvSpPr>
          <p:cNvPr id="15" name="Rectangle 14"/>
          <p:cNvSpPr/>
          <p:nvPr/>
        </p:nvSpPr>
        <p:spPr>
          <a:xfrm>
            <a:off x="2837649" y="3262518"/>
            <a:ext cx="2743200" cy="775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y-MM" b="1" dirty="0">
                <a:solidFill>
                  <a:srgbClr val="C00000"/>
                </a:solidFill>
                <a:latin typeface="Pyidaungsu" panose="020B0502040204020203" pitchFamily="34" charset="0"/>
                <a:cs typeface="Pyidaungsu" panose="020B0502040204020203" pitchFamily="34" charset="0"/>
              </a:rPr>
              <a:t>ပြုပြင်တည်းဖြတ်ထားသော တင်ဆက်ချက်</a:t>
            </a:r>
            <a:endParaRPr lang="en-US" b="1" dirty="0">
              <a:solidFill>
                <a:srgbClr val="C00000"/>
              </a:solidFill>
              <a:latin typeface="Pyidaungsu" panose="020B0502040204020203" pitchFamily="34" charset="0"/>
              <a:cs typeface="Pyidaungsu" panose="020B0502040204020203" pitchFamily="34" charset="0"/>
            </a:endParaRPr>
          </a:p>
        </p:txBody>
      </p:sp>
    </p:spTree>
    <p:custDataLst>
      <p:tags r:id="rId1"/>
    </p:custDataLst>
    <p:extLst>
      <p:ext uri="{BB962C8B-B14F-4D97-AF65-F5344CB8AC3E}">
        <p14:creationId xmlns:p14="http://schemas.microsoft.com/office/powerpoint/2010/main" val="3863682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8" ma:contentTypeDescription="Create a new document." ma:contentTypeScope="" ma:versionID="969d715efb601fe2e3e582c3b4f58360">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57e78e5457c51dae7a126fa1b5db5135"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ea937c-e0f5-48c9-8c2c-e5ecc0322dfb}"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74491F-7635-4337-9E10-05453EEFE504}"/>
</file>

<file path=customXml/itemProps2.xml><?xml version="1.0" encoding="utf-8"?>
<ds:datastoreItem xmlns:ds="http://schemas.openxmlformats.org/officeDocument/2006/customXml" ds:itemID="{CD68AFA3-3D80-49FB-A0DD-5ECA369756BA}"/>
</file>

<file path=customXml/itemProps3.xml><?xml version="1.0" encoding="utf-8"?>
<ds:datastoreItem xmlns:ds="http://schemas.openxmlformats.org/officeDocument/2006/customXml" ds:itemID="{EF7FEE0B-A9DE-4A89-AC0C-570A51807F0A}"/>
</file>

<file path=docProps/app.xml><?xml version="1.0" encoding="utf-8"?>
<Properties xmlns="http://schemas.openxmlformats.org/officeDocument/2006/extended-properties" xmlns:vt="http://schemas.openxmlformats.org/officeDocument/2006/docPropsVTypes">
  <TotalTime>0</TotalTime>
  <Words>80303</Words>
  <Application>Microsoft Office PowerPoint</Application>
  <PresentationFormat>Widescreen</PresentationFormat>
  <Paragraphs>1391</Paragraphs>
  <Slides>131</Slides>
  <Notes>130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131</vt:i4>
      </vt:variant>
    </vt:vector>
  </HeadingPairs>
  <TitlesOfParts>
    <vt:vector size="141" baseType="lpstr">
      <vt:lpstr>Arial</vt:lpstr>
      <vt:lpstr>Calibri</vt:lpstr>
      <vt:lpstr>Calibri Light</vt:lpstr>
      <vt:lpstr>Century Gothic</vt:lpstr>
      <vt:lpstr>Noto Sans Symbols</vt:lpstr>
      <vt:lpstr>OpenSans</vt:lpstr>
      <vt:lpstr>Pyidaungsu</vt:lpstr>
      <vt:lpstr>Times New Roman</vt:lpstr>
      <vt:lpstr>Wingdings</vt:lpstr>
      <vt:lpstr>Office Theme</vt:lpstr>
      <vt:lpstr>ပဋိပက္ခကိုထည့်သွင်းစဉ်းစားသော ပညာရေးမှတစ်ဆင့် မီဒီယာနှင့် သတင်းအချက်အလက်ဆိုင်ရာ သိနားလည်မှု (MIL-CSE)</vt:lpstr>
      <vt:lpstr>ပဋိပက္ခကိုထည့်သွင်းစဉ်းစားသော ပညာရေးမှတစ်ဆင့် မီဒီယာနှင့် သတင်းအချက်အလက် သိနားလည်မှု (MIL-CSE)</vt:lpstr>
      <vt:lpstr>သင်ယူမှုရည်မှန်းချက်များ</vt:lpstr>
      <vt:lpstr>မော်ဂျူးရလဒ်များ</vt:lpstr>
      <vt:lpstr>တတ်ကျွမ်းမှုများ</vt:lpstr>
      <vt:lpstr>တတ်ကျွမ်းမှုများ</vt:lpstr>
      <vt:lpstr>PowerPoint Presentation</vt:lpstr>
      <vt:lpstr>အမုန်းတရားဆိုသည်မှာ အဘယ်နည်း။</vt:lpstr>
      <vt:lpstr>အမုန်းစကားဆိုသည်မှာ အဘယ်နည်း။</vt:lpstr>
      <vt:lpstr>မည်သည်တို့မှာ ‘အမုန်းစကား၏ ဝိသေသလက္ခဏာများ’ ဖြစ်ကြသနည်း။</vt:lpstr>
      <vt:lpstr>အမုန်းစကားများကို အဘယ်ကြောင့် အလွန်အပျက်သ‌ဘောဆောင်သည့် ပြောဆိုဆက်ဆံခြင်း အလေ့အထများဟု သတ်မှတ်ထားသနည်း။</vt:lpstr>
      <vt:lpstr>မည်သည်တို့သည် အမုန်းစကားကို ဖြစ်ပေါ်စေသနည်း။</vt:lpstr>
      <vt:lpstr>အမုန်းစကားသည် ပဋိပက္ခကို မည်ကဲ့သို့ အစပျိုးဖြစ်ပေါ်စေသနည်း။</vt:lpstr>
      <vt:lpstr>အမုန်းစကားသည် ပဋိပက္ခကို မည်ကဲ့သို့ အစပျိုးဖြစ်ပေါ်စေသနည်း။ (အဆက်)</vt:lpstr>
      <vt:lpstr>ဖေ့စ်ဘွတ်ပေါ်မှ ‘အမုန်းစကား’ပျံ့နှံ့မှုအကြောင်း သုတေသနက မည်သည်ကို ညွှန်ပြနေသနည်း။</vt:lpstr>
      <vt:lpstr>ကျွန်ုပ်တို့သည် လူပုဂ္ဂိုလ်တစ်ဦးချင်း၊ လူ့အဖွဲ့အစည်းများအနေဖြင့် အမုန်းစကားကို မည်ကဲ့သို့ တိုက်ဖျက်ချေမှုန်းနိုင်သနည်း။</vt:lpstr>
      <vt:lpstr>ကျွန်ုပ်တို့သည် လူပုဂ္ဂိုလ်တစ်ဦးချင်း၊ လူ့အဖွဲ့အစည်းများအနေဖြင့် အမုန်းစကားကို မည်ကဲ့သို့ တိုက်ဖျက်ချေမှုန်းနိုင်သနည်း။ (အဆက်)</vt:lpstr>
      <vt:lpstr>ကျွန်ုပ်တို့သည် လူပုဂ္ဂိုလ်တစ်ဦးချင်း၊ လူ့အဖွဲ့အစည်းများအနေဖြင့် အမုန်းစကားကို မည်ကဲ့သို့ တိုက်ဖျက်ချေမှုန်းနိုင်သနည်း။ (အဆက်)</vt:lpstr>
      <vt:lpstr>MIL က အမုန်းစကားကို မည်ကဲ့သို့ ကူညီ တိုက်ဖျက်ချေမှုန်းပေးသနည်း။ </vt:lpstr>
      <vt:lpstr>အမုန်းစကားကို တိုက်ဖျက်ချေမှုန်းရာတွင် CSEက မည်သို့ကူညီပေးသနည်း။</vt:lpstr>
      <vt:lpstr>လုပ်ငန်း ၁</vt:lpstr>
      <vt:lpstr>လုပ်ငန်း ၂</vt:lpstr>
      <vt:lpstr>လုပ်ငန်း ၃</vt:lpstr>
      <vt:lpstr>လုပ်ငန်း ၄</vt:lpstr>
      <vt:lpstr>လုပ်ငန်း ၅</vt:lpstr>
      <vt:lpstr>PowerPoint Presentation</vt:lpstr>
      <vt:lpstr>MTTများအနေဖြင့် အမုန်းစကား၊ ဘက်လိုက်မှုနှင့် ခွဲခြားဆက်ဆံမှုများကို တိုက်ဖျက်ချေမှုန်းရန် လုပ်ဆောင်နိုင်သည်များ</vt:lpstr>
      <vt:lpstr>နမူနာဖြစ်ရပ် ၁ - ရှုထောင့်အမျိုးမျိုးကို ပေါင်းစပ်ထည့်သွင်းခြင်း </vt:lpstr>
      <vt:lpstr>နမူနာဖြစ်ရပ် ၁ - မီဒီယာနှင့် သတင်းအချက်အလက်ဆိုင်ရာ သိနားလည်မှုကို မြှင့်တင်ခြင်း</vt:lpstr>
      <vt:lpstr>နမူနာဖြစ်ရပ် ၃ - ပူးပေါင်းဆောင်ရွက်မှုအတွက်  ကျောင်းသားလုပ်ငန်းများ စီစဉ်ဖန်တီးခြင်း</vt:lpstr>
      <vt:lpstr>နမူနာဖြစ်ရပ် ၄ - အစားအသောက်ပွဲတော်များ စီစဉ်ကျင်းပခြင်း</vt:lpstr>
      <vt:lpstr>နမူနာဖြစ်ရပ် ၅ - တူညီမှုများရှာဖွေဖြစ်အောင် အားပေးခြင်း</vt:lpstr>
      <vt:lpstr>လုပ်ငန်း ၆</vt:lpstr>
      <vt:lpstr>လုပ်ငန်း ၇ (မိမိကိုယ်ကို ပြန်လည်သုံးသပ်ခြင်း)</vt:lpstr>
      <vt:lpstr>PowerPoint Presentation</vt:lpstr>
      <vt:lpstr>ပြန်လည်သုံးသပ်ချက်</vt:lpstr>
      <vt:lpstr>အကျဉ်းချုပ်</vt:lpstr>
      <vt:lpstr>ကျမ်းကိုးစာရင်း</vt:lpstr>
      <vt:lpstr>ကျမ်းကိုးစာရင်း</vt:lpstr>
      <vt:lpstr>ကျမ်းကိုးစာရင်း</vt:lpstr>
      <vt:lpstr>PowerPoint Presentation</vt:lpstr>
      <vt:lpstr>ပဋိပက္ခကိုထည့်သွင်းစဉ်းစားသော ပညာရေးမှတစ်ဆင့် မီဒီယာနှင့် သတင်းအချက်အလက်ဆိုင်ရာ သိနားလည်မှု (MIL-CSE)</vt:lpstr>
      <vt:lpstr>ပဋိပက္ခကိုထည့်သွင်းစဉ်းစားသော ပညာရေးမှတစ်ဆင့် မီဒီယာနှင့် သတင်းအချက်အလက် သိနားလည်မှု (MIL-CSE)</vt:lpstr>
      <vt:lpstr>သင်ယူမှုရည်မှန်းချက်များ</vt:lpstr>
      <vt:lpstr>မော်ဂျူးရလဒ်များ</vt:lpstr>
      <vt:lpstr>တတ်ကျွမ်းမှုများ</vt:lpstr>
      <vt:lpstr>တတ်ကျွမ်းမှုများ</vt:lpstr>
      <vt:lpstr>PowerPoint Presentation</vt:lpstr>
      <vt:lpstr>ဘက်လိုက်မှု၏ ဆိုလိုရင်းနှင့် ဘက်လိုက်မှုပုံစံအမျိုးမျိုး</vt:lpstr>
      <vt:lpstr>ဘက်လိုက်မှုရှိသော ပြောဆိုဆက်ဆံမှု သို့မဟုတ် အပြုအမူ၏ အဓိက အင်္ဂါရပ်များမှာ မည်သည်တို့ဖြစ်ကြသနည်း။ </vt:lpstr>
      <vt:lpstr>ဘက်လိုက်မှုရှိသော ပြောဆိုဆက်ဆံမှု သို့မဟုတ် အပြုအမူ၏ အဓိက အင်္ဂါရပ်များမှာ မည်သည်တို့ဖြစ်ကြသနည်း။ (အဆက်)</vt:lpstr>
      <vt:lpstr>ခွဲခြားဆက်ဆံမှု၏ ရည်ညွှန်းဖော်ပြချက်နှင့် ပုံစံအမျိုးမျိုး</vt:lpstr>
      <vt:lpstr>ဘက်လိုက်မှုနှင့် ခွဲခြားဆက်ဆံမှုကြား ကွဲပြားမှုမှာ အဘယ်နည်း။ </vt:lpstr>
      <vt:lpstr>PowerPoint Presentation</vt:lpstr>
      <vt:lpstr>လုပ်ငန်း ၁</vt:lpstr>
      <vt:lpstr>လုပ်ငန်း ၂</vt:lpstr>
      <vt:lpstr>PowerPoint Presentation</vt:lpstr>
      <vt:lpstr>မီဒီယာပေါ် ကိုယ်စားပြုပုံဖော်မှု အလွဲ၏ ဆိုလိုရင်းမှာ အဘယ်နည်း။</vt:lpstr>
      <vt:lpstr>မီဒီယာပေါ် ကိုယ်စားပြုပုံဖော်မှု အလွဲ ပုံစံအမျိုးမျိုးမှာ မည်သည်တို့ဖြစ်ကြသနည်း။</vt:lpstr>
      <vt:lpstr>မီဒီယာပေါ် ကိုယ်စားပြုပုံဖော်မှု အလွဲ၏ အဓိက ဝိသေသလက္ခဏာရပ်များမှာ မည်သည်တို့ဖြစ်ကြသနည်း။</vt:lpstr>
      <vt:lpstr>မီဒီယာပေါ် ကိုယ်စားပြုပုံဖော်မှု အလွဲကို အဘယ်ကြောင့် ‘လူတိုင်း၏ တာဝန်’ဟု ယူဆထားသနည်း။</vt:lpstr>
      <vt:lpstr>လုပ်ငန်း ၃</vt:lpstr>
      <vt:lpstr>လုပ်ငန်း ၄</vt:lpstr>
      <vt:lpstr>ဂျန်ဒါ (ကျား-မရေးရာ)ပိုင်း ဘက်လိုက်မှုမှာ အဘယ်နည်း။ ၄င်းအား အဘယ်ကြောင့် ထိခိုက်နစ်နာမှုဖြစ်စေသည်ဟု ယူဆသနည်း။</vt:lpstr>
      <vt:lpstr>မီဒီယာပေါ် ကိုယ်စားပြုပုံဖော်မှု အလွဲသည် ဂျန်ဒါ (ကျား-မရေးရာ)ပိုင်း ဘက်လိုက်မှုကို မည်သို့ဖြစ်ပေါ်စေသနည်း။ </vt:lpstr>
      <vt:lpstr>PowerPoint Presentation</vt:lpstr>
      <vt:lpstr>နိုင်ငံရေးနှင့်ပတ်သက်သည့် သတင်းများတွင် အမျိုးသမီးများကို မည်ကဲ့သို့ ကိုယ်စားပြုပုံဖော်ထားသနည်း။</vt:lpstr>
      <vt:lpstr>ဂျန်ဒါ (ကျား-မရေးရာ)ပိုင်း ဘက်လိုက်မှုကို တိုက်ဖျက်ချေမှုန်းရန် စာသင်ကျောင်းများအနေဖြင့် လုပ်ဆောင်နိုင်သည်များ</vt:lpstr>
      <vt:lpstr>လုပ်ငန်း ၅</vt:lpstr>
      <vt:lpstr>လုပ်ငန်း ၆</vt:lpstr>
      <vt:lpstr>PowerPoint Presentation</vt:lpstr>
      <vt:lpstr>နမူနာဖြစ်ရပ် ၁ - အမြင်ဖွင့်ခြင်းနှင့် တတ်ကျွမ်းမှုများကို မြှင့်တင်ခြင်း</vt:lpstr>
      <vt:lpstr>နမူနာဖြစ်ရပ် ၂ -“လေးစားမှုကတိ (Respect Pledge)”မှတစ်ဆင့် ဂျန်ဒါ (ကျား-မရေးရာ)ပိုင်း ဘက်လိုက်မှုကို တိုက်ဖျက်ချေမှုန်းခြင်း</vt:lpstr>
      <vt:lpstr>နမူနာဖြစ်ရပ် ၂ -“လေးစားမှုကတိ (Respect Pledge)”မှတစ်ဆင့် ဂျန်ဒါ (ကျား-မရေးရာ)ပိုင်း ဘက်လိုက်မှုကို တိုက်ဖျက်ချေမှုန်းခြင်း (အဆက်)</vt:lpstr>
      <vt:lpstr>နမူနာဖြစ်ရပ် ၃ - မီဒီယာပေါ်မှ ဂျန်ဒါ (ကျား-မရေးရာ) တစ်ဖက်သတ်အယူအစွဲများကို စိစစ် အကဲဖြတ်ခြင်း  (အဆက်)</vt:lpstr>
      <vt:lpstr>နမူနာဖြစ်ရပ် ၃ - မီဒီယာပေါ်မှ ဂျန်ဒါ (ကျား-မရေးရာ) တစ်ဖက်သတ်အယူအစွဲများကို စိစစ် အကဲဖြတ်ခြင်း </vt:lpstr>
      <vt:lpstr>လုပ်ငန်း ၇</vt:lpstr>
      <vt:lpstr>လုပ်ငန်း ၈ (မိမိကိုယ်ကို ပြန်လည်သုံးသပ်ခြင်း)</vt:lpstr>
      <vt:lpstr>လုပ်ငန်း ၉ (မိမိကိုယ်ကို ပြန်လည်သုံးသပ်ခြင်း)</vt:lpstr>
      <vt:lpstr>လုပ်ငန်း ၁၀ (မိမိကိုယ်ကို ပြန်လည်သုံးသပ်ခြင်း)</vt:lpstr>
      <vt:lpstr>အကျဉ်းချုပ်</vt:lpstr>
      <vt:lpstr>ကျမ်းကိုးစာရင်း</vt:lpstr>
      <vt:lpstr>ကျမ်းကိုးစာရင်း</vt:lpstr>
      <vt:lpstr>PowerPoint Presentation</vt:lpstr>
      <vt:lpstr>ပဋိပက္ခကိုထည့်သွင်းစဉ်းစားသော ပညာရေးမှတစ်ဆင့် မီဒီယာနှင့် သတင်းအချက်အလက်ဆိုင်ရာ သိနားလည်မှု (MIL-CSE)</vt:lpstr>
      <vt:lpstr>ပဋိပက္ခကိုထည့်သွင်းစဉ်းစားသော ပညာရေးမှတစ်ဆင့် မီဒီယာနှင့် သတင်းအချက်အလက် သိနားလည်မှု (MIL-CSE)</vt:lpstr>
      <vt:lpstr>သင်ယူမှုရည်မှန်းချက်များ</vt:lpstr>
      <vt:lpstr>မော်ဂျူးရလဒ်များ</vt:lpstr>
      <vt:lpstr>တတ်ကျွမ်းမှုများ</vt:lpstr>
      <vt:lpstr>တတ်ကျွမ်းမှုများ</vt:lpstr>
      <vt:lpstr>တတ်ကျွမ်းမှုများ</vt:lpstr>
      <vt:lpstr>တတ်ကျွမ်းမှုများ</vt:lpstr>
      <vt:lpstr>တတ်ကျွမ်းမှုများ</vt:lpstr>
      <vt:lpstr>PowerPoint Presentation</vt:lpstr>
      <vt:lpstr>သတင်းအချက်အလက် ဖရိုဖရဲဖြစ်မှုဆိုသည်မှာ အဘယ်နည်း။</vt:lpstr>
      <vt:lpstr>သတင်းအချက်အလက် ဖရိုဖရဲဖြစ်မှု အမျိုးအစားအမျိုးမျိုးမှာ မည်သည်တို့ဖြစ်ကြသနည်း။ </vt:lpstr>
      <vt:lpstr>သတင်းမှား၊ လုပ်ကြံသတင်းနှင့် မသမာသတင်းများကို မည်ကဲ့သို့ ခွဲခြားသတ်မှတ်နိုင်မည်နည်း။ </vt:lpstr>
      <vt:lpstr>‘သတင်းအချက်အလက် ဖရိုဖရဲဖြစ်မှု နယ်ပယ်အစဉ်’၏ ဆိုလိုရင်းမှာ အဘယ်နည်း။</vt:lpstr>
      <vt:lpstr>‘သတင်းအချက်အလက် ဖရိုဖရဲဖြစ်မှု’ ပုံစံ ၇မျိုးက ဘာတွေလဲ။</vt:lpstr>
      <vt:lpstr>‘သတင်းအချက်အလက် ဖရိုဖရဲဖြစ်မှု’ ပုံစံ ၇မျိုးက ဘာတွေလဲ။</vt:lpstr>
      <vt:lpstr>‘သတင်းအချက်အလက် ဖရိုဖရဲဖြစ်မှု’ ပုံစံ ၇မျိုးက ဘာတွေလဲ။</vt:lpstr>
      <vt:lpstr>‘သတင်းအချက်အလက် ဖရိုဖရဲဖြစ်မှု နယ်ပယ်အစဉ်’၏ ဆိုလိုရင်းမှာ အဘယ်နည်း။</vt:lpstr>
      <vt:lpstr>‘သတင်းအချက်အလက် ဖရိုဖရဲဖြစ်မှု’ ပုံစံ ၇မျိုးက ဘာတွေလဲ။</vt:lpstr>
      <vt:lpstr>PowerPoint Presentation</vt:lpstr>
      <vt:lpstr>လုပ်ငန်း ၁</vt:lpstr>
      <vt:lpstr>လုပ်ငန်း ၂</vt:lpstr>
      <vt:lpstr>PowerPoint Presentation</vt:lpstr>
      <vt:lpstr>သတင်းအချက်အလက် ဖရိုဖရဲဖြစ်မှုအကြောင်း သင်ကြားပေးခြင်းက အဘယ်ကြောင့် အလွန်အရေးကြီးရသလဲ။</vt:lpstr>
      <vt:lpstr>သတင်းအချက်အလက် ဖရိုဖရဲဖြစ်မှုအကြောင်း သင်ကြားပေးခြင်းက အဘယ်ကြောင့် အလွန်အရေးကြီးရသလဲ။ (အဆက်)</vt:lpstr>
      <vt:lpstr>နမူနာဖြစ်ရပ် ၁ - ကလစ်မျှားခြင်းအကြောင်း သင်ကြားပေးခြင်း </vt:lpstr>
      <vt:lpstr>နမူနာဖြစ်ရပ် ၁ - ကလစ်မျှားခြင်းအကြောင်း သင်ကြားပေးခြင်း (အဆက်)</vt:lpstr>
      <vt:lpstr>နမူနာဖြစ်ရပ် ၁ - ကလစ်မျှားခြင်းအကြောင်း သင်ကြားပေးခြင်း (အဆက်)</vt:lpstr>
      <vt:lpstr>နမူနာဖြစ်ရပ် ၁ - ကလစ်မျှားခြင်းအကြောင်း သင်ကြားပေးခြင်း (အဆက်)</vt:lpstr>
      <vt:lpstr>နမူနာဖြစ်ရပ် ၂ - လုပ်ကြံဖန်တီး / ပြုပြင်တည်းဖြတ်ထားသည့် တင်ဆက်ချက်များအကြောင်း သင်ကြားပေးခြင်း</vt:lpstr>
      <vt:lpstr>နမူနာဖြစ်ရပ် ၂ - လုပ်ကြံဖန်တီး / ပြုပြင်တည်းဖြတ်ထားသည့် တင်ဆက်ချက်များအကြောင်း သင်ကြားပေးခြင်း (အဆက်)</vt:lpstr>
      <vt:lpstr>နမူနာဖြစ်ရပ် ၂ - လုပ်ကြံဖန်တီး / ပြုပြင်တည်းဖြတ်ထားသည့် တင်ဆက်ချက်များအကြောင်း သင်ကြားပေးခြင်း (အဆက်)</vt:lpstr>
      <vt:lpstr>နမူနာဖြစ်ရပ် ၂ - လုပ်ကြံဖန်တီး / ပြုပြင်တည်းဖြတ်ထားသည့် တင်ဆက်ချက်များအကြောင်း သင်ကြားပေးခြင်း (အဆက်)</vt:lpstr>
      <vt:lpstr>နမူနာဖြစ်ရပ် ၃ - မှန်ကန်မှု စစ်ဆေးခြင်းအကြောင်း သင်ကြားပေးခြင်း </vt:lpstr>
      <vt:lpstr>နမူနာဖြစ်ရပ် ၃ - မှန်ကန်မှု စစ်ဆေးခြင်းအကြောင်း သင်ကြားပေးခြင်း (အဆက်)</vt:lpstr>
      <vt:lpstr>နမူနာဖြစ်ရပ် ၃ - မှန်ကန်မှု စစ်ဆေးခြင်းအကြောင်း သင်ကြားပေးခြင်း (အဆက်)</vt:lpstr>
      <vt:lpstr>လုပ်ငန်း ၃</vt:lpstr>
      <vt:lpstr>လုပ်ငန်း ၄</vt:lpstr>
      <vt:lpstr>လုပ်ငန်း ၅ - (မိမိကိုယ်မိမိပြန်လည်သုံးသပ်ခြင်း)</vt:lpstr>
      <vt:lpstr>လုပ်ငန်း ၆ - (မိမိကိုယ်မိမိပြန်လည်သုံးသပ်ခြင်း)</vt:lpstr>
      <vt:lpstr>လုပ်ငန်း ၇ - (မိမိကိုယ်မိမိပြန်လည်သုံးသပ်ခြင်း)</vt:lpstr>
      <vt:lpstr>အကျဉ်းချုပ်</vt:lpstr>
      <vt:lpstr>ကျမ်းကိုးစာရင်း</vt:lpstr>
      <vt:lpstr>ကျမ်းကိုးစာရင်း</vt:lpstr>
      <vt:lpstr>ကျမ်းကိုးစာရင်း</vt:lpstr>
      <vt:lpstr>ကျမ်းကိုးစာရင်း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2024-11-12T08:20:50Z</dcterms:created>
  <dcterms:modified xsi:type="dcterms:W3CDTF">2024-11-12T08:22:17Z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