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Masters/slideMaster1.xml" ContentType="application/vnd.openxmlformats-officedocument.presentationml.slideMaster+xml"/>
  <Override PartName="/ppt/notesSlides/notesSlide6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76.xml" ContentType="application/vnd.openxmlformats-officedocument.presentationml.notesSlide+xml"/>
  <Override PartName="/ppt/notesSlides/notesSlide73.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1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1.xml" ContentType="application/vnd.openxmlformats-officedocument.presentationml.tags+xml"/>
  <Override PartName="/ppt/tags/tag51.xml" ContentType="application/vnd.openxmlformats-officedocument.presentationml.tags+xml"/>
  <Override PartName="/ppt/tags/tag49.xml" ContentType="application/vnd.openxmlformats-officedocument.presentationml.tags+xml"/>
  <Override PartName="/ppt/tags/tag2.xml" ContentType="application/vnd.openxmlformats-officedocument.presentationml.tags+xml"/>
  <Override PartName="/ppt/tags/tag50.xml" ContentType="application/vnd.openxmlformats-officedocument.presentationml.tags+xml"/>
  <Override PartName="/ppt/tags/tag56.xml" ContentType="application/vnd.openxmlformats-officedocument.presentationml.tags+xml"/>
  <Override PartName="/ppt/tags/tag3.xml" ContentType="application/vnd.openxmlformats-officedocument.presentationml.tags+xml"/>
  <Override PartName="/ppt/tags/tag22.xml" ContentType="application/vnd.openxmlformats-officedocument.presentationml.tags+xml"/>
  <Override PartName="/ppt/tags/tag4.xml" ContentType="application/vnd.openxmlformats-officedocument.presentationml.tags+xml"/>
  <Override PartName="/ppt/tags/tag55.xml" ContentType="application/vnd.openxmlformats-officedocument.presentationml.tags+xml"/>
  <Override PartName="/ppt/tags/tag5.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2.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8"/>
  </p:notesMasterIdLst>
  <p:sldIdLst>
    <p:sldId id="476" r:id="rId2"/>
    <p:sldId id="566" r:id="rId3"/>
    <p:sldId id="280" r:id="rId4"/>
    <p:sldId id="412" r:id="rId5"/>
    <p:sldId id="513" r:id="rId6"/>
    <p:sldId id="562" r:id="rId7"/>
    <p:sldId id="549" r:id="rId8"/>
    <p:sldId id="343" r:id="rId9"/>
    <p:sldId id="520" r:id="rId10"/>
    <p:sldId id="515" r:id="rId11"/>
    <p:sldId id="560" r:id="rId12"/>
    <p:sldId id="563" r:id="rId13"/>
    <p:sldId id="261" r:id="rId14"/>
    <p:sldId id="518" r:id="rId15"/>
    <p:sldId id="568" r:id="rId16"/>
    <p:sldId id="546" r:id="rId17"/>
    <p:sldId id="564" r:id="rId18"/>
    <p:sldId id="569" r:id="rId19"/>
    <p:sldId id="517" r:id="rId20"/>
    <p:sldId id="521" r:id="rId21"/>
    <p:sldId id="522" r:id="rId22"/>
    <p:sldId id="523" r:id="rId23"/>
    <p:sldId id="524" r:id="rId24"/>
    <p:sldId id="525" r:id="rId25"/>
    <p:sldId id="565" r:id="rId26"/>
    <p:sldId id="547" r:id="rId27"/>
    <p:sldId id="570" r:id="rId28"/>
    <p:sldId id="527" r:id="rId29"/>
    <p:sldId id="537" r:id="rId30"/>
    <p:sldId id="550" r:id="rId31"/>
    <p:sldId id="461" r:id="rId32"/>
    <p:sldId id="538" r:id="rId33"/>
    <p:sldId id="552" r:id="rId34"/>
    <p:sldId id="551" r:id="rId35"/>
    <p:sldId id="555" r:id="rId36"/>
    <p:sldId id="543" r:id="rId37"/>
    <p:sldId id="553" r:id="rId38"/>
    <p:sldId id="571" r:id="rId39"/>
    <p:sldId id="544" r:id="rId40"/>
    <p:sldId id="545" r:id="rId41"/>
    <p:sldId id="535" r:id="rId42"/>
    <p:sldId id="536" r:id="rId43"/>
    <p:sldId id="516" r:id="rId44"/>
    <p:sldId id="572" r:id="rId45"/>
    <p:sldId id="275" r:id="rId46"/>
    <p:sldId id="558" r:id="rId47"/>
    <p:sldId id="573" r:id="rId48"/>
    <p:sldId id="274" r:id="rId49"/>
    <p:sldId id="574" r:id="rId50"/>
    <p:sldId id="581" r:id="rId51"/>
    <p:sldId id="582" r:id="rId52"/>
    <p:sldId id="583" r:id="rId53"/>
    <p:sldId id="584" r:id="rId54"/>
    <p:sldId id="585" r:id="rId55"/>
    <p:sldId id="586" r:id="rId56"/>
    <p:sldId id="472" r:id="rId57"/>
    <p:sldId id="587" r:id="rId58"/>
    <p:sldId id="588" r:id="rId59"/>
    <p:sldId id="580" r:id="rId60"/>
    <p:sldId id="589" r:id="rId61"/>
    <p:sldId id="590" r:id="rId62"/>
    <p:sldId id="591" r:id="rId63"/>
    <p:sldId id="592" r:id="rId64"/>
    <p:sldId id="593" r:id="rId65"/>
    <p:sldId id="575" r:id="rId66"/>
    <p:sldId id="554" r:id="rId67"/>
    <p:sldId id="594" r:id="rId68"/>
    <p:sldId id="595" r:id="rId69"/>
    <p:sldId id="258" r:id="rId70"/>
    <p:sldId id="596" r:id="rId71"/>
    <p:sldId id="597" r:id="rId72"/>
    <p:sldId id="576" r:id="rId73"/>
    <p:sldId id="556" r:id="rId74"/>
    <p:sldId id="598" r:id="rId75"/>
    <p:sldId id="599" r:id="rId76"/>
    <p:sldId id="557" r:id="rId77"/>
    <p:sldId id="600" r:id="rId78"/>
    <p:sldId id="601" r:id="rId79"/>
    <p:sldId id="567" r:id="rId80"/>
    <p:sldId id="559" r:id="rId81"/>
    <p:sldId id="578" r:id="rId82"/>
    <p:sldId id="579" r:id="rId83"/>
    <p:sldId id="602" r:id="rId84"/>
    <p:sldId id="603" r:id="rId85"/>
    <p:sldId id="561" r:id="rId86"/>
    <p:sldId id="269" r:id="rId87"/>
    <p:sldId id="270" r:id="rId88"/>
    <p:sldId id="604" r:id="rId89"/>
    <p:sldId id="450" r:id="rId90"/>
    <p:sldId id="605" r:id="rId91"/>
    <p:sldId id="542" r:id="rId92"/>
    <p:sldId id="447" r:id="rId93"/>
    <p:sldId id="606" r:id="rId94"/>
    <p:sldId id="279" r:id="rId95"/>
    <p:sldId id="607" r:id="rId96"/>
    <p:sldId id="306"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431" autoAdjust="0"/>
    <p:restoredTop sz="94660"/>
  </p:normalViewPr>
  <p:slideViewPr>
    <p:cSldViewPr snapToGrid="0">
      <p:cViewPr varScale="1">
        <p:scale>
          <a:sx n="76" d="100"/>
          <a:sy n="76" d="100"/>
        </p:scale>
        <p:origin x="67"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customXml" Target="../customXml/item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105"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5A49C-DC62-4429-A6FB-34754BA239DC}"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405420-999C-420C-AB0C-631FEF86C825}" type="slidenum">
              <a:rPr lang="en-US" smtClean="0"/>
              <a:t>‹#›</a:t>
            </a:fld>
            <a:endParaRPr lang="en-US"/>
          </a:p>
        </p:txBody>
      </p:sp>
    </p:spTree>
    <p:extLst>
      <p:ext uri="{BB962C8B-B14F-4D97-AF65-F5344CB8AC3E}">
        <p14:creationId xmlns:p14="http://schemas.microsoft.com/office/powerpoint/2010/main" val="741731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31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400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0" name="Google Shape;2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7998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0" name="Google Shape;2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7998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0" name="Google Shape;2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7712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0" name="Google Shape;2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9900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454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40" name="Google Shape;2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286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454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0" name="Google Shape;2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286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0" name="Google Shape;2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0970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326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0" name="Google Shape;2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9195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0" name="Google Shape;2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2869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0" name="Google Shape;2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136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0" name="Google Shape;2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265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0" name="Google Shape;2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3716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5679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454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316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665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176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4806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8704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7911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9567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61185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73085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559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729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6262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98297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3260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4630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1470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41235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9" name="Google Shape;35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65756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9" name="Google Shape;35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56670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4" name="Google Shape;35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4832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317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3265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4806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4630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024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0241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0241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8097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12388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8095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2414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2414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4750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4750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3829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031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6171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6934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2965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46579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8729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80640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8" name="Google Shape;2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395949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4155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18905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8" name="Google Shape;2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95919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8" name="Google Shape;2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44185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6171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8" name="Google Shape;2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378377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8" name="Google Shape;2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94467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8" name="Google Shape;2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07456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8" name="Google Shape;2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07456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8" name="Google Shape;2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073565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218" name="Google Shape;2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89204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7529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254821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218" name="Google Shape;2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255029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5483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8097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262166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31" name="Google Shape;33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234080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39" name="Google Shape;33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467856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39013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E205E-CD73-4305-88CF-892B440D76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722558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738995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E205E-CD73-4305-88CF-892B440D76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084860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800"/>
              </a:spcAft>
              <a:buFont typeface="Arial" panose="020B0604020202020204" pitchFamily="34" charset="0"/>
              <a:buChar char="•"/>
            </a:pPr>
            <a:endParaRPr lang="en-US" dirty="0">
              <a:sym typeface="Century Gothic"/>
            </a:endParaRPr>
          </a:p>
        </p:txBody>
      </p:sp>
      <p:sp>
        <p:nvSpPr>
          <p:cNvPr id="4" name="Slide Number Placeholder 3"/>
          <p:cNvSpPr>
            <a:spLocks noGrp="1"/>
          </p:cNvSpPr>
          <p:nvPr>
            <p:ph type="sldNum" sz="quarter" idx="5"/>
          </p:nvPr>
        </p:nvSpPr>
        <p:spPr/>
        <p:txBody>
          <a:bodyPr/>
          <a:lstStyle/>
          <a:p>
            <a:fld id="{4E90AB24-1F36-49BD-90D9-1384725B1E4F}" type="slidenum">
              <a:rPr lang="en-GB" smtClean="0"/>
              <a:t>92</a:t>
            </a:fld>
            <a:endParaRPr lang="en-GB"/>
          </a:p>
        </p:txBody>
      </p:sp>
    </p:spTree>
    <p:extLst>
      <p:ext uri="{BB962C8B-B14F-4D97-AF65-F5344CB8AC3E}">
        <p14:creationId xmlns:p14="http://schemas.microsoft.com/office/powerpoint/2010/main" val="315240618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5" name="Google Shape;32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0712847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5" name="Google Shape;32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1912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8" name="Google Shape;28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879242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6" name="Google Shape;806;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93617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99065-F05F-B95F-A989-3DDD17D8B6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A24801-8120-8913-4E52-C83C81F4A9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C5DFE8-0763-FD64-60ED-C57910A6B057}"/>
              </a:ext>
            </a:extLst>
          </p:cNvPr>
          <p:cNvSpPr>
            <a:spLocks noGrp="1"/>
          </p:cNvSpPr>
          <p:nvPr>
            <p:ph type="dt" sz="half" idx="10"/>
          </p:nvPr>
        </p:nvSpPr>
        <p:spPr/>
        <p:txBody>
          <a:bodyPr/>
          <a:lstStyle/>
          <a:p>
            <a:fld id="{17F0F19E-3CF9-432C-9167-2608845AF3E2}" type="datetimeFigureOut">
              <a:rPr lang="en-US" smtClean="0"/>
              <a:t>11/13/2024</a:t>
            </a:fld>
            <a:endParaRPr lang="en-US"/>
          </a:p>
        </p:txBody>
      </p:sp>
      <p:sp>
        <p:nvSpPr>
          <p:cNvPr id="5" name="Footer Placeholder 4">
            <a:extLst>
              <a:ext uri="{FF2B5EF4-FFF2-40B4-BE49-F238E27FC236}">
                <a16:creationId xmlns:a16="http://schemas.microsoft.com/office/drawing/2014/main" id="{0B14E124-F4D9-ADCD-78D7-85A190A216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FEADE9-3C6C-3EC5-B3D6-DE77EC48564A}"/>
              </a:ext>
            </a:extLst>
          </p:cNvPr>
          <p:cNvSpPr>
            <a:spLocks noGrp="1"/>
          </p:cNvSpPr>
          <p:nvPr>
            <p:ph type="sldNum" sz="quarter" idx="12"/>
          </p:nvPr>
        </p:nvSpPr>
        <p:spPr/>
        <p:txBody>
          <a:bodyPr/>
          <a:lstStyle/>
          <a:p>
            <a:fld id="{3D58F2DA-59A1-4BB2-AC95-16E5297A25DB}" type="slidenum">
              <a:rPr lang="en-US" smtClean="0"/>
              <a:t>‹#›</a:t>
            </a:fld>
            <a:endParaRPr lang="en-US"/>
          </a:p>
        </p:txBody>
      </p:sp>
    </p:spTree>
    <p:extLst>
      <p:ext uri="{BB962C8B-B14F-4D97-AF65-F5344CB8AC3E}">
        <p14:creationId xmlns:p14="http://schemas.microsoft.com/office/powerpoint/2010/main" val="4246003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68B4C-714D-87B9-A850-1B87FD71A4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CC060A-185C-DE0E-2158-89C143F45A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75FC18-0A4C-9DB7-F62A-09019552DFA6}"/>
              </a:ext>
            </a:extLst>
          </p:cNvPr>
          <p:cNvSpPr>
            <a:spLocks noGrp="1"/>
          </p:cNvSpPr>
          <p:nvPr>
            <p:ph type="dt" sz="half" idx="10"/>
          </p:nvPr>
        </p:nvSpPr>
        <p:spPr/>
        <p:txBody>
          <a:bodyPr/>
          <a:lstStyle/>
          <a:p>
            <a:fld id="{17F0F19E-3CF9-432C-9167-2608845AF3E2}" type="datetimeFigureOut">
              <a:rPr lang="en-US" smtClean="0"/>
              <a:t>11/13/2024</a:t>
            </a:fld>
            <a:endParaRPr lang="en-US"/>
          </a:p>
        </p:txBody>
      </p:sp>
      <p:sp>
        <p:nvSpPr>
          <p:cNvPr id="5" name="Footer Placeholder 4">
            <a:extLst>
              <a:ext uri="{FF2B5EF4-FFF2-40B4-BE49-F238E27FC236}">
                <a16:creationId xmlns:a16="http://schemas.microsoft.com/office/drawing/2014/main" id="{B0C9658D-9EA7-53DB-19E7-9FDFBF2245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8EDD6F-4A23-DE7C-4C27-2EC5BF77916D}"/>
              </a:ext>
            </a:extLst>
          </p:cNvPr>
          <p:cNvSpPr>
            <a:spLocks noGrp="1"/>
          </p:cNvSpPr>
          <p:nvPr>
            <p:ph type="sldNum" sz="quarter" idx="12"/>
          </p:nvPr>
        </p:nvSpPr>
        <p:spPr/>
        <p:txBody>
          <a:bodyPr/>
          <a:lstStyle/>
          <a:p>
            <a:fld id="{3D58F2DA-59A1-4BB2-AC95-16E5297A25DB}" type="slidenum">
              <a:rPr lang="en-US" smtClean="0"/>
              <a:t>‹#›</a:t>
            </a:fld>
            <a:endParaRPr lang="en-US"/>
          </a:p>
        </p:txBody>
      </p:sp>
    </p:spTree>
    <p:extLst>
      <p:ext uri="{BB962C8B-B14F-4D97-AF65-F5344CB8AC3E}">
        <p14:creationId xmlns:p14="http://schemas.microsoft.com/office/powerpoint/2010/main" val="333989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1B3C52-F352-651D-675B-B57EE98FBE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7398DD-9915-58D5-2586-96E5F4CA0E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4FB656-642B-927D-1858-DE124DCCEB73}"/>
              </a:ext>
            </a:extLst>
          </p:cNvPr>
          <p:cNvSpPr>
            <a:spLocks noGrp="1"/>
          </p:cNvSpPr>
          <p:nvPr>
            <p:ph type="dt" sz="half" idx="10"/>
          </p:nvPr>
        </p:nvSpPr>
        <p:spPr/>
        <p:txBody>
          <a:bodyPr/>
          <a:lstStyle/>
          <a:p>
            <a:fld id="{17F0F19E-3CF9-432C-9167-2608845AF3E2}" type="datetimeFigureOut">
              <a:rPr lang="en-US" smtClean="0"/>
              <a:t>11/13/2024</a:t>
            </a:fld>
            <a:endParaRPr lang="en-US"/>
          </a:p>
        </p:txBody>
      </p:sp>
      <p:sp>
        <p:nvSpPr>
          <p:cNvPr id="5" name="Footer Placeholder 4">
            <a:extLst>
              <a:ext uri="{FF2B5EF4-FFF2-40B4-BE49-F238E27FC236}">
                <a16:creationId xmlns:a16="http://schemas.microsoft.com/office/drawing/2014/main" id="{34318590-0BA5-F26D-C557-5B7B10436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716B02-EF00-6498-F671-24A80BA1B3C9}"/>
              </a:ext>
            </a:extLst>
          </p:cNvPr>
          <p:cNvSpPr>
            <a:spLocks noGrp="1"/>
          </p:cNvSpPr>
          <p:nvPr>
            <p:ph type="sldNum" sz="quarter" idx="12"/>
          </p:nvPr>
        </p:nvSpPr>
        <p:spPr/>
        <p:txBody>
          <a:bodyPr/>
          <a:lstStyle/>
          <a:p>
            <a:fld id="{3D58F2DA-59A1-4BB2-AC95-16E5297A25DB}" type="slidenum">
              <a:rPr lang="en-US" smtClean="0"/>
              <a:t>‹#›</a:t>
            </a:fld>
            <a:endParaRPr lang="en-US"/>
          </a:p>
        </p:txBody>
      </p:sp>
    </p:spTree>
    <p:extLst>
      <p:ext uri="{BB962C8B-B14F-4D97-AF65-F5344CB8AC3E}">
        <p14:creationId xmlns:p14="http://schemas.microsoft.com/office/powerpoint/2010/main" val="2267039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C1422C-A4FA-45ED-BD29-9E6ACF047CFD}"/>
              </a:ext>
            </a:extLst>
          </p:cNvPr>
          <p:cNvSpPr/>
          <p:nvPr userDrawn="1"/>
        </p:nvSpPr>
        <p:spPr>
          <a:xfrm>
            <a:off x="0" y="949152"/>
            <a:ext cx="12192000" cy="5973131"/>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Title 1">
            <a:extLst>
              <a:ext uri="{FF2B5EF4-FFF2-40B4-BE49-F238E27FC236}">
                <a16:creationId xmlns:a16="http://schemas.microsoft.com/office/drawing/2014/main" id="{A9A7EDBE-D01B-4254-BDF5-4D04579FF374}"/>
              </a:ext>
            </a:extLst>
          </p:cNvPr>
          <p:cNvSpPr>
            <a:spLocks noGrp="1"/>
          </p:cNvSpPr>
          <p:nvPr>
            <p:ph type="ctrTitle" hasCustomPrompt="1"/>
          </p:nvPr>
        </p:nvSpPr>
        <p:spPr>
          <a:xfrm>
            <a:off x="293828" y="1462927"/>
            <a:ext cx="10584108" cy="800302"/>
          </a:xfrm>
          <a:prstGeom prst="rect">
            <a:avLst/>
          </a:prstGeom>
        </p:spPr>
        <p:txBody>
          <a:bodyPr lIns="0" tIns="0" rIns="0" bIns="0" anchor="ctr">
            <a:normAutofit/>
          </a:bodyPr>
          <a:lstStyle>
            <a:lvl1pPr algn="l">
              <a:lnSpc>
                <a:spcPts val="2775"/>
              </a:lnSpc>
              <a:defRPr sz="3200" b="1">
                <a:solidFill>
                  <a:schemeClr val="bg1"/>
                </a:solidFill>
              </a:defRPr>
            </a:lvl1pPr>
          </a:lstStyle>
          <a:p>
            <a:r>
              <a:rPr lang="en-GB" dirty="0"/>
              <a:t>CLICK TO ADD TITLE OF YEAR AND SEMESTER: TITLE OF PRESENTATION</a:t>
            </a:r>
            <a:endParaRPr lang="en-US" dirty="0"/>
          </a:p>
        </p:txBody>
      </p:sp>
      <p:sp>
        <p:nvSpPr>
          <p:cNvPr id="12"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293828" y="2464403"/>
            <a:ext cx="9112560" cy="397532"/>
          </a:xfrm>
          <a:prstGeom prst="rect">
            <a:avLst/>
          </a:prstGeom>
        </p:spPr>
        <p:txBody>
          <a:bodyPr lIns="0" tIns="0" rIns="0" bIns="0" anchor="ctr">
            <a:normAutofit/>
          </a:bodyPr>
          <a:lstStyle>
            <a:lvl1pPr marL="0" indent="0" algn="l">
              <a:buNone/>
              <a:defRPr sz="280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a:t>
            </a:r>
          </a:p>
        </p:txBody>
      </p:sp>
      <p:sp>
        <p:nvSpPr>
          <p:cNvPr id="13" name="Espace réservé pour une image  2">
            <a:extLst>
              <a:ext uri="{FF2B5EF4-FFF2-40B4-BE49-F238E27FC236}">
                <a16:creationId xmlns:a16="http://schemas.microsoft.com/office/drawing/2014/main" id="{D0B637B1-A9C8-4913-8C41-59CF46A14632}"/>
              </a:ext>
            </a:extLst>
          </p:cNvPr>
          <p:cNvSpPr>
            <a:spLocks noGrp="1"/>
          </p:cNvSpPr>
          <p:nvPr>
            <p:ph type="pic" sz="quarter" idx="10" hasCustomPrompt="1"/>
          </p:nvPr>
        </p:nvSpPr>
        <p:spPr>
          <a:xfrm>
            <a:off x="-14990" y="3162238"/>
            <a:ext cx="12192000" cy="3760045"/>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aseline="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dirty="0"/>
              <a:t>CLICK ON THE ICON TO ADD AN IMAGE. THIS IS A TITLE SLIDE, DO NOT USE THIS SLIDE TO WRITE CONTENT. ONLY THE TITLE &amp; IMAGE.</a:t>
            </a:r>
          </a:p>
        </p:txBody>
      </p:sp>
      <p:grpSp>
        <p:nvGrpSpPr>
          <p:cNvPr id="4" name="Group 3">
            <a:extLst>
              <a:ext uri="{FF2B5EF4-FFF2-40B4-BE49-F238E27FC236}">
                <a16:creationId xmlns:a16="http://schemas.microsoft.com/office/drawing/2014/main" id="{801B6017-81D5-4BA7-909F-458F71E37B46}"/>
              </a:ext>
            </a:extLst>
          </p:cNvPr>
          <p:cNvGrpSpPr/>
          <p:nvPr userDrawn="1"/>
        </p:nvGrpSpPr>
        <p:grpSpPr>
          <a:xfrm>
            <a:off x="215077" y="82056"/>
            <a:ext cx="11761846" cy="824891"/>
            <a:chOff x="215077" y="82056"/>
            <a:chExt cx="11761846" cy="824891"/>
          </a:xfrm>
        </p:grpSpPr>
        <p:pic>
          <p:nvPicPr>
            <p:cNvPr id="3" name="Picture 2"/>
            <p:cNvPicPr>
              <a:picLocks noChangeAspect="1"/>
            </p:cNvPicPr>
            <p:nvPr userDrawn="1"/>
          </p:nvPicPr>
          <p:blipFill>
            <a:blip r:embed="rId2"/>
            <a:stretch>
              <a:fillRect/>
            </a:stretch>
          </p:blipFill>
          <p:spPr>
            <a:xfrm>
              <a:off x="10104017" y="82056"/>
              <a:ext cx="1872906" cy="794614"/>
            </a:xfrm>
            <a:prstGeom prst="rect">
              <a:avLst/>
            </a:prstGeom>
          </p:spPr>
        </p:pic>
        <p:grpSp>
          <p:nvGrpSpPr>
            <p:cNvPr id="2" name="Group 1">
              <a:extLst>
                <a:ext uri="{FF2B5EF4-FFF2-40B4-BE49-F238E27FC236}">
                  <a16:creationId xmlns:a16="http://schemas.microsoft.com/office/drawing/2014/main" id="{0AAD906B-13A5-4B63-B2A8-69BA134E7C3D}"/>
                </a:ext>
              </a:extLst>
            </p:cNvPr>
            <p:cNvGrpSpPr/>
            <p:nvPr userDrawn="1"/>
          </p:nvGrpSpPr>
          <p:grpSpPr>
            <a:xfrm>
              <a:off x="215077" y="160595"/>
              <a:ext cx="4754317" cy="746352"/>
              <a:chOff x="215077" y="160595"/>
              <a:chExt cx="4754317" cy="746352"/>
            </a:xfrm>
          </p:grpSpPr>
          <p:pic>
            <p:nvPicPr>
              <p:cNvPr id="9" name="Picture 8">
                <a:extLst>
                  <a:ext uri="{FF2B5EF4-FFF2-40B4-BE49-F238E27FC236}">
                    <a16:creationId xmlns:a16="http://schemas.microsoft.com/office/drawing/2014/main" id="{C48B74A0-31C4-4959-900C-410DB1515A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9542" y="160595"/>
                <a:ext cx="2599852" cy="746352"/>
              </a:xfrm>
              <a:prstGeom prst="rect">
                <a:avLst/>
              </a:prstGeom>
            </p:spPr>
          </p:pic>
          <p:pic>
            <p:nvPicPr>
              <p:cNvPr id="10" name="Picture 9">
                <a:extLst>
                  <a:ext uri="{FF2B5EF4-FFF2-40B4-BE49-F238E27FC236}">
                    <a16:creationId xmlns:a16="http://schemas.microsoft.com/office/drawing/2014/main" id="{A2195C4A-C714-4BD3-A984-49817A4E75C0}"/>
                  </a:ext>
                </a:extLst>
              </p:cNvPr>
              <p:cNvPicPr>
                <a:picLocks noChangeAspect="1"/>
              </p:cNvPicPr>
              <p:nvPr userDrawn="1"/>
            </p:nvPicPr>
            <p:blipFill>
              <a:blip r:embed="rId4"/>
              <a:stretch>
                <a:fillRect/>
              </a:stretch>
            </p:blipFill>
            <p:spPr>
              <a:xfrm>
                <a:off x="215077" y="229902"/>
                <a:ext cx="2179865" cy="498923"/>
              </a:xfrm>
              <a:prstGeom prst="rect">
                <a:avLst/>
              </a:prstGeom>
            </p:spPr>
          </p:pic>
        </p:grpSp>
      </p:grpSp>
    </p:spTree>
    <p:extLst>
      <p:ext uri="{BB962C8B-B14F-4D97-AF65-F5344CB8AC3E}">
        <p14:creationId xmlns:p14="http://schemas.microsoft.com/office/powerpoint/2010/main" val="1015995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821C45-9C17-4B09-A58B-94A9B8A2058C}"/>
              </a:ext>
            </a:extLst>
          </p:cNvPr>
          <p:cNvSpPr/>
          <p:nvPr userDrawn="1"/>
        </p:nvSpPr>
        <p:spPr>
          <a:xfrm>
            <a:off x="0" y="6336080"/>
            <a:ext cx="12192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B7D9E65D-2E58-4CF1-80D7-A1321325AF62}"/>
              </a:ext>
            </a:extLst>
          </p:cNvPr>
          <p:cNvSpPr/>
          <p:nvPr userDrawn="1"/>
        </p:nvSpPr>
        <p:spPr>
          <a:xfrm>
            <a:off x="-1065" y="28"/>
            <a:ext cx="12191997"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8" name="Title 1">
            <a:extLst>
              <a:ext uri="{FF2B5EF4-FFF2-40B4-BE49-F238E27FC236}">
                <a16:creationId xmlns:a16="http://schemas.microsoft.com/office/drawing/2014/main" id="{E49AEBCB-52F6-45B2-A57F-885004950E1E}"/>
              </a:ext>
            </a:extLst>
          </p:cNvPr>
          <p:cNvSpPr>
            <a:spLocks noGrp="1"/>
          </p:cNvSpPr>
          <p:nvPr>
            <p:ph type="ctrTitle" hasCustomPrompt="1"/>
          </p:nvPr>
        </p:nvSpPr>
        <p:spPr>
          <a:xfrm>
            <a:off x="420894" y="151609"/>
            <a:ext cx="11350193" cy="455408"/>
          </a:xfrm>
          <a:prstGeom prst="rect">
            <a:avLst/>
          </a:prstGeom>
        </p:spPr>
        <p:txBody>
          <a:bodyPr lIns="0" tIns="0" rIns="0" bIns="0">
            <a:normAutofit/>
          </a:bodyPr>
          <a:lstStyle>
            <a:lvl1pPr algn="l">
              <a:lnSpc>
                <a:spcPts val="2775"/>
              </a:lnSpc>
              <a:defRPr sz="2800" b="1">
                <a:solidFill>
                  <a:schemeClr val="bg1"/>
                </a:solidFill>
              </a:defRPr>
            </a:lvl1pPr>
          </a:lstStyle>
          <a:p>
            <a:r>
              <a:rPr lang="en-GB" dirty="0"/>
              <a:t>Insert title of the slide</a:t>
            </a:r>
            <a:endParaRPr lang="en-US" dirty="0"/>
          </a:p>
        </p:txBody>
      </p:sp>
      <p:sp>
        <p:nvSpPr>
          <p:cNvPr id="9" name="Text Placeholder 2">
            <a:extLst>
              <a:ext uri="{FF2B5EF4-FFF2-40B4-BE49-F238E27FC236}">
                <a16:creationId xmlns:a16="http://schemas.microsoft.com/office/drawing/2014/main" id="{57C7FD5E-15F4-43A5-8E6C-29529CD2A767}"/>
              </a:ext>
            </a:extLst>
          </p:cNvPr>
          <p:cNvSpPr>
            <a:spLocks noGrp="1"/>
          </p:cNvSpPr>
          <p:nvPr>
            <p:ph type="body" sz="quarter" idx="16"/>
          </p:nvPr>
        </p:nvSpPr>
        <p:spPr>
          <a:xfrm>
            <a:off x="420879" y="959562"/>
            <a:ext cx="11350208" cy="4463043"/>
          </a:xfrm>
          <a:prstGeom prst="rect">
            <a:avLst/>
          </a:prstGeom>
          <a:effectLst/>
        </p:spPr>
        <p:txBody>
          <a:bodyPr/>
          <a:lstStyle>
            <a:lvl1pPr marL="0" indent="0" algn="l">
              <a:buClr>
                <a:srgbClr val="024A84"/>
              </a:buClr>
              <a:buFont typeface="Arial" panose="020B0604020202020204" pitchFamily="34" charset="0"/>
              <a:buNone/>
              <a:defRPr sz="2400" b="1">
                <a:solidFill>
                  <a:schemeClr val="bg2">
                    <a:lumMod val="10000"/>
                  </a:schemeClr>
                </a:solidFill>
              </a:defRPr>
            </a:lvl1pPr>
            <a:lvl2pPr marL="0" indent="0" algn="l">
              <a:buClr>
                <a:srgbClr val="024A84"/>
              </a:buClr>
              <a:buFont typeface="Arial" panose="020B0604020202020204" pitchFamily="34" charset="0"/>
              <a:buNone/>
              <a:defRPr sz="2200" b="1">
                <a:solidFill>
                  <a:srgbClr val="0077D4"/>
                </a:solidFill>
              </a:defRPr>
            </a:lvl2pPr>
            <a:lvl3pPr marL="0" indent="0" algn="l">
              <a:buClr>
                <a:srgbClr val="024A84"/>
              </a:buClr>
              <a:buFont typeface="Arial" panose="020B0604020202020204" pitchFamily="34" charset="0"/>
              <a:buNone/>
              <a:defRPr sz="2000"/>
            </a:lvl3pPr>
            <a:lvl4pPr marL="1199970" indent="-171426" algn="just">
              <a:buClr>
                <a:srgbClr val="024A84"/>
              </a:buClr>
              <a:buFont typeface="Arial" panose="020B0604020202020204" pitchFamily="34" charset="0"/>
              <a:buChar char="•"/>
              <a:defRPr sz="825"/>
            </a:lvl4pPr>
            <a:lvl5pPr marL="1542818" indent="-171426" algn="just">
              <a:buClr>
                <a:srgbClr val="024A84"/>
              </a:buClr>
              <a:buFont typeface="Arial" panose="020B0604020202020204" pitchFamily="34" charset="0"/>
              <a:buChar char="•"/>
              <a:defRPr sz="750"/>
            </a:lvl5pPr>
          </a:lstStyle>
          <a:p>
            <a:pPr lvl="0"/>
            <a:r>
              <a:rPr lang="en-US" dirty="0"/>
              <a:t>Edit Master text styles</a:t>
            </a:r>
          </a:p>
          <a:p>
            <a:pPr lvl="1"/>
            <a:r>
              <a:rPr lang="en-US" dirty="0"/>
              <a:t>Second level</a:t>
            </a:r>
          </a:p>
          <a:p>
            <a:pPr lvl="2"/>
            <a:r>
              <a:rPr lang="en-US" dirty="0"/>
              <a:t>Third level</a:t>
            </a:r>
          </a:p>
          <a:p>
            <a:pPr lvl="2"/>
            <a:endParaRPr lang="en-US" dirty="0"/>
          </a:p>
        </p:txBody>
      </p:sp>
      <p:sp>
        <p:nvSpPr>
          <p:cNvPr id="10" name="TextBox 24">
            <a:extLst>
              <a:ext uri="{FF2B5EF4-FFF2-40B4-BE49-F238E27FC236}">
                <a16:creationId xmlns:a16="http://schemas.microsoft.com/office/drawing/2014/main" id="{17336C9A-B076-4656-8BBA-963E90A9405C}"/>
              </a:ext>
            </a:extLst>
          </p:cNvPr>
          <p:cNvSpPr txBox="1"/>
          <p:nvPr userDrawn="1"/>
        </p:nvSpPr>
        <p:spPr>
          <a:xfrm>
            <a:off x="9995157" y="4419115"/>
            <a:ext cx="380267" cy="300724"/>
          </a:xfrm>
          <a:prstGeom prst="rect">
            <a:avLst/>
          </a:prstGeom>
          <a:noFill/>
        </p:spPr>
        <p:txBody>
          <a:bodyPr wrap="square" lIns="0" tIns="0" rIns="0" bIns="0" rtlCol="0" anchor="ctr" anchorCtr="0">
            <a:noAutofit/>
          </a:bodyPr>
          <a:lstStyle/>
          <a:p>
            <a:pPr algn="r"/>
            <a:endParaRPr lang="en-US" sz="1000" dirty="0">
              <a:solidFill>
                <a:srgbClr val="C5192D"/>
              </a:solidFill>
            </a:endParaRPr>
          </a:p>
        </p:txBody>
      </p:sp>
      <p:sp>
        <p:nvSpPr>
          <p:cNvPr id="12" name="Espace réservé du texte 4">
            <a:extLst>
              <a:ext uri="{FF2B5EF4-FFF2-40B4-BE49-F238E27FC236}">
                <a16:creationId xmlns:a16="http://schemas.microsoft.com/office/drawing/2014/main" id="{EEA29732-7844-43C8-8145-B8D9665017DA}"/>
              </a:ext>
            </a:extLst>
          </p:cNvPr>
          <p:cNvSpPr>
            <a:spLocks noGrp="1"/>
          </p:cNvSpPr>
          <p:nvPr>
            <p:ph type="body" sz="quarter" idx="14" hasCustomPrompt="1"/>
          </p:nvPr>
        </p:nvSpPr>
        <p:spPr>
          <a:xfrm>
            <a:off x="8515774" y="6485281"/>
            <a:ext cx="3255313" cy="223515"/>
          </a:xfrm>
          <a:prstGeom prst="rect">
            <a:avLst/>
          </a:prstGeom>
        </p:spPr>
        <p:txBody>
          <a:bodyPr/>
          <a:lstStyle>
            <a:lvl1pPr marL="0" indent="0" algn="r">
              <a:buNone/>
              <a:defRPr sz="1000">
                <a:solidFill>
                  <a:schemeClr val="bg1"/>
                </a:solidFill>
              </a:defRPr>
            </a:lvl1pPr>
          </a:lstStyle>
          <a:p>
            <a:pPr lvl="0"/>
            <a:r>
              <a:rPr lang="fr-FR" dirty="0"/>
              <a:t>Insert the </a:t>
            </a:r>
            <a:r>
              <a:rPr lang="fr-FR" dirty="0" err="1"/>
              <a:t>title</a:t>
            </a:r>
            <a:r>
              <a:rPr lang="fr-FR" dirty="0"/>
              <a:t> of the </a:t>
            </a:r>
            <a:r>
              <a:rPr lang="fr-FR" dirty="0" err="1"/>
              <a:t>presentation</a:t>
            </a:r>
            <a:endParaRPr lang="fr-FR" dirty="0"/>
          </a:p>
        </p:txBody>
      </p:sp>
      <p:pic>
        <p:nvPicPr>
          <p:cNvPr id="13" name="Picture 12" descr="A black and white logo&#10;&#10;Description automatically generated with medium confidence">
            <a:extLst>
              <a:ext uri="{FF2B5EF4-FFF2-40B4-BE49-F238E27FC236}">
                <a16:creationId xmlns:a16="http://schemas.microsoft.com/office/drawing/2014/main" id="{96210B95-FEB4-44B5-9739-F23E710DD2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156" y="6367184"/>
            <a:ext cx="2181802" cy="459711"/>
          </a:xfrm>
          <a:prstGeom prst="rect">
            <a:avLst/>
          </a:prstGeom>
        </p:spPr>
      </p:pic>
    </p:spTree>
    <p:extLst>
      <p:ext uri="{BB962C8B-B14F-4D97-AF65-F5344CB8AC3E}">
        <p14:creationId xmlns:p14="http://schemas.microsoft.com/office/powerpoint/2010/main" val="3072693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SLide BLUE">
  <p:cSld name="Quote SLide BLUE">
    <p:spTree>
      <p:nvGrpSpPr>
        <p:cNvPr id="1" name="Shape 61"/>
        <p:cNvGrpSpPr/>
        <p:nvPr/>
      </p:nvGrpSpPr>
      <p:grpSpPr>
        <a:xfrm>
          <a:off x="0" y="0"/>
          <a:ext cx="0" cy="0"/>
          <a:chOff x="0" y="0"/>
          <a:chExt cx="0" cy="0"/>
        </a:xfrm>
      </p:grpSpPr>
      <p:sp>
        <p:nvSpPr>
          <p:cNvPr id="62" name="Google Shape;62;p30"/>
          <p:cNvSpPr/>
          <p:nvPr/>
        </p:nvSpPr>
        <p:spPr>
          <a:xfrm>
            <a:off x="-1066" y="0"/>
            <a:ext cx="12193067" cy="6858000"/>
          </a:xfrm>
          <a:prstGeom prst="rect">
            <a:avLst/>
          </a:prstGeom>
          <a:gradFill>
            <a:gsLst>
              <a:gs pos="0">
                <a:srgbClr val="004983"/>
              </a:gs>
              <a:gs pos="100000">
                <a:srgbClr val="0077D4"/>
              </a:gs>
            </a:gsLst>
            <a:lin ang="135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300"/>
              <a:buFont typeface="Calibri"/>
              <a:buNone/>
            </a:pPr>
            <a:endParaRPr sz="1300" b="0" i="0" u="none" strike="noStrike" cap="none" baseline="-25000" dirty="0">
              <a:solidFill>
                <a:srgbClr val="000000"/>
              </a:solidFill>
              <a:latin typeface="Calibri"/>
              <a:ea typeface="Calibri"/>
              <a:cs typeface="Calibri"/>
              <a:sym typeface="Calibri"/>
            </a:endParaRPr>
          </a:p>
        </p:txBody>
      </p:sp>
      <p:sp>
        <p:nvSpPr>
          <p:cNvPr id="63" name="Google Shape;63;p30"/>
          <p:cNvSpPr txBox="1">
            <a:spLocks noGrp="1"/>
          </p:cNvSpPr>
          <p:nvPr>
            <p:ph type="body" idx="1"/>
          </p:nvPr>
        </p:nvSpPr>
        <p:spPr>
          <a:xfrm>
            <a:off x="1595116" y="1777526"/>
            <a:ext cx="9183980" cy="29782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EEF3FA"/>
              </a:buClr>
              <a:buSzPts val="2700"/>
              <a:buFont typeface="Calibri"/>
              <a:buNone/>
              <a:defRPr sz="2700">
                <a:solidFill>
                  <a:srgbClr val="EEF3FA"/>
                </a:solidFill>
              </a:defRPr>
            </a:lvl1pPr>
            <a:lvl2pPr marL="914400" lvl="1" indent="-228600" algn="l">
              <a:lnSpc>
                <a:spcPct val="90000"/>
              </a:lnSpc>
              <a:spcBef>
                <a:spcPts val="1000"/>
              </a:spcBef>
              <a:spcAft>
                <a:spcPts val="0"/>
              </a:spcAft>
              <a:buClr>
                <a:srgbClr val="EEF3FA"/>
              </a:buClr>
              <a:buSzPts val="2700"/>
              <a:buFont typeface="Calibri"/>
              <a:buNone/>
              <a:defRPr sz="2700">
                <a:solidFill>
                  <a:srgbClr val="EEF3FA"/>
                </a:solidFill>
              </a:defRPr>
            </a:lvl2pPr>
            <a:lvl3pPr marL="1371600" lvl="2" indent="-400050" algn="l">
              <a:lnSpc>
                <a:spcPct val="90000"/>
              </a:lnSpc>
              <a:spcBef>
                <a:spcPts val="1000"/>
              </a:spcBef>
              <a:spcAft>
                <a:spcPts val="0"/>
              </a:spcAft>
              <a:buClr>
                <a:srgbClr val="EEF3FA"/>
              </a:buClr>
              <a:buSzPts val="2700"/>
              <a:buFont typeface="Calibri"/>
              <a:buChar char="•"/>
              <a:defRPr sz="2700">
                <a:solidFill>
                  <a:srgbClr val="EEF3FA"/>
                </a:solidFill>
              </a:defRPr>
            </a:lvl3pPr>
            <a:lvl4pPr marL="1828800" lvl="3" indent="-400050" algn="l">
              <a:lnSpc>
                <a:spcPct val="90000"/>
              </a:lnSpc>
              <a:spcBef>
                <a:spcPts val="1000"/>
              </a:spcBef>
              <a:spcAft>
                <a:spcPts val="0"/>
              </a:spcAft>
              <a:buClr>
                <a:srgbClr val="EEF3FA"/>
              </a:buClr>
              <a:buSzPts val="2700"/>
              <a:buFont typeface="Calibri"/>
              <a:buChar char="•"/>
              <a:defRPr sz="2700">
                <a:solidFill>
                  <a:srgbClr val="EEF3FA"/>
                </a:solidFill>
              </a:defRPr>
            </a:lvl4pPr>
            <a:lvl5pPr marL="2286000" lvl="4" indent="-400050" algn="l">
              <a:lnSpc>
                <a:spcPct val="90000"/>
              </a:lnSpc>
              <a:spcBef>
                <a:spcPts val="1000"/>
              </a:spcBef>
              <a:spcAft>
                <a:spcPts val="0"/>
              </a:spcAft>
              <a:buClr>
                <a:srgbClr val="EEF3FA"/>
              </a:buClr>
              <a:buSzPts val="2700"/>
              <a:buFont typeface="Calibri"/>
              <a:buChar char="•"/>
              <a:defRPr sz="2700">
                <a:solidFill>
                  <a:srgbClr val="EEF3FA"/>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64" name="Google Shape;64;p30"/>
          <p:cNvSpPr txBox="1">
            <a:spLocks noGrp="1"/>
          </p:cNvSpPr>
          <p:nvPr>
            <p:ph type="body" idx="2"/>
          </p:nvPr>
        </p:nvSpPr>
        <p:spPr>
          <a:xfrm>
            <a:off x="7452428" y="5003641"/>
            <a:ext cx="3326670" cy="547689"/>
          </a:xfrm>
          <a:prstGeom prst="rect">
            <a:avLst/>
          </a:prstGeom>
          <a:noFill/>
          <a:ln>
            <a:noFill/>
          </a:ln>
        </p:spPr>
        <p:txBody>
          <a:bodyPr spcFirstLastPara="1" wrap="square" lIns="45700" tIns="45700" rIns="45700" bIns="45700" anchor="t" anchorCtr="0">
            <a:normAutofit/>
          </a:bodyPr>
          <a:lstStyle>
            <a:lvl1pPr marL="457200" lvl="0" indent="-228600" algn="r">
              <a:lnSpc>
                <a:spcPct val="90000"/>
              </a:lnSpc>
              <a:spcBef>
                <a:spcPts val="1000"/>
              </a:spcBef>
              <a:spcAft>
                <a:spcPts val="0"/>
              </a:spcAft>
              <a:buClr>
                <a:srgbClr val="EEF3FA"/>
              </a:buClr>
              <a:buSzPts val="1500"/>
              <a:buFont typeface="Calibri"/>
              <a:buNone/>
              <a:defRPr sz="1500">
                <a:solidFill>
                  <a:srgbClr val="EEF3FA"/>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65" name="Google Shape;65;p30"/>
          <p:cNvSpPr txBox="1"/>
          <p:nvPr/>
        </p:nvSpPr>
        <p:spPr>
          <a:xfrm>
            <a:off x="747619" y="1433374"/>
            <a:ext cx="660590" cy="1102926"/>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EEF3FA"/>
              </a:buClr>
              <a:buSzPts val="7200"/>
              <a:buFont typeface="Arial"/>
              <a:buNone/>
            </a:pPr>
            <a:r>
              <a:rPr lang="en-US" sz="7200" b="0" i="0" u="none" strike="noStrike" cap="none" dirty="0">
                <a:solidFill>
                  <a:srgbClr val="EEF3FA"/>
                </a:solidFill>
                <a:latin typeface="Arial"/>
                <a:ea typeface="Arial"/>
                <a:cs typeface="Arial"/>
                <a:sym typeface="Arial"/>
              </a:rPr>
              <a:t>“</a:t>
            </a:r>
            <a:endParaRPr dirty="0"/>
          </a:p>
        </p:txBody>
      </p:sp>
      <p:sp>
        <p:nvSpPr>
          <p:cNvPr id="66" name="Google Shape;66;p30"/>
          <p:cNvSpPr txBox="1">
            <a:spLocks noGrp="1"/>
          </p:cNvSpPr>
          <p:nvPr>
            <p:ph type="body" idx="3"/>
          </p:nvPr>
        </p:nvSpPr>
        <p:spPr>
          <a:xfrm>
            <a:off x="4467276" y="6488753"/>
            <a:ext cx="3255314" cy="223515"/>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FFFFFF"/>
              </a:buClr>
              <a:buSzPts val="900"/>
              <a:buFont typeface="Calibri"/>
              <a:buNone/>
              <a:defRPr sz="900">
                <a:solidFill>
                  <a:srgbClr val="FFFFFF"/>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pic>
        <p:nvPicPr>
          <p:cNvPr id="67" name="Google Shape;67;p30" descr="Picture 7"/>
          <p:cNvPicPr preferRelativeResize="0"/>
          <p:nvPr/>
        </p:nvPicPr>
        <p:blipFill rotWithShape="1">
          <a:blip r:embed="rId2">
            <a:alphaModFix/>
          </a:blip>
          <a:srcRect/>
          <a:stretch/>
        </p:blipFill>
        <p:spPr>
          <a:xfrm>
            <a:off x="212155" y="6367183"/>
            <a:ext cx="2181804" cy="459712"/>
          </a:xfrm>
          <a:prstGeom prst="rect">
            <a:avLst/>
          </a:prstGeom>
          <a:noFill/>
          <a:ln>
            <a:noFill/>
          </a:ln>
        </p:spPr>
      </p:pic>
      <p:sp>
        <p:nvSpPr>
          <p:cNvPr id="68" name="Google Shape;68;p3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453781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ontent Slide 1">
  <p:cSld name="1_Content Slide 1">
    <p:spTree>
      <p:nvGrpSpPr>
        <p:cNvPr id="1" name="Shape 30"/>
        <p:cNvGrpSpPr/>
        <p:nvPr/>
      </p:nvGrpSpPr>
      <p:grpSpPr>
        <a:xfrm>
          <a:off x="0" y="0"/>
          <a:ext cx="0" cy="0"/>
          <a:chOff x="0" y="0"/>
          <a:chExt cx="0" cy="0"/>
        </a:xfrm>
      </p:grpSpPr>
      <p:sp>
        <p:nvSpPr>
          <p:cNvPr id="31" name="Google Shape;31;p27"/>
          <p:cNvSpPr/>
          <p:nvPr/>
        </p:nvSpPr>
        <p:spPr>
          <a:xfrm>
            <a:off x="0" y="6336079"/>
            <a:ext cx="12192000" cy="521922"/>
          </a:xfrm>
          <a:prstGeom prst="rect">
            <a:avLst/>
          </a:prstGeom>
          <a:gradFill>
            <a:gsLst>
              <a:gs pos="0">
                <a:srgbClr val="004983"/>
              </a:gs>
              <a:gs pos="100000">
                <a:srgbClr val="0077D4"/>
              </a:gs>
            </a:gsLst>
            <a:lin ang="135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2" name="Google Shape;32;p27"/>
          <p:cNvSpPr>
            <a:spLocks noGrp="1"/>
          </p:cNvSpPr>
          <p:nvPr>
            <p:ph type="pic" idx="2"/>
          </p:nvPr>
        </p:nvSpPr>
        <p:spPr>
          <a:xfrm>
            <a:off x="6890876" y="971034"/>
            <a:ext cx="4711702" cy="5129356"/>
          </a:xfrm>
          <a:prstGeom prst="rect">
            <a:avLst/>
          </a:prstGeom>
          <a:noFill/>
          <a:ln>
            <a:noFill/>
          </a:ln>
        </p:spPr>
      </p:sp>
      <p:sp>
        <p:nvSpPr>
          <p:cNvPr id="33" name="Google Shape;33;p27"/>
          <p:cNvSpPr/>
          <p:nvPr/>
        </p:nvSpPr>
        <p:spPr>
          <a:xfrm>
            <a:off x="-1065" y="27"/>
            <a:ext cx="12191997" cy="758621"/>
          </a:xfrm>
          <a:prstGeom prst="rect">
            <a:avLst/>
          </a:prstGeom>
          <a:gradFill>
            <a:gsLst>
              <a:gs pos="0">
                <a:srgbClr val="0077D4"/>
              </a:gs>
              <a:gs pos="100000">
                <a:srgbClr val="004983"/>
              </a:gs>
            </a:gsLst>
            <a:lin ang="0" scaled="0"/>
          </a:gradFill>
          <a:ln>
            <a:noFill/>
          </a:ln>
          <a:effectLst>
            <a:outerShdw blurRad="50800" dist="38100" dir="54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300"/>
              <a:buFont typeface="Calibri"/>
              <a:buNone/>
            </a:pPr>
            <a:endParaRPr sz="1300" b="0" i="0" u="none" strike="noStrike" cap="none" baseline="-25000" dirty="0">
              <a:solidFill>
                <a:srgbClr val="000000"/>
              </a:solidFill>
              <a:latin typeface="Calibri"/>
              <a:ea typeface="Calibri"/>
              <a:cs typeface="Calibri"/>
              <a:sym typeface="Calibri"/>
            </a:endParaRPr>
          </a:p>
        </p:txBody>
      </p:sp>
      <p:sp>
        <p:nvSpPr>
          <p:cNvPr id="34" name="Google Shape;34;p27"/>
          <p:cNvSpPr txBox="1">
            <a:spLocks noGrp="1"/>
          </p:cNvSpPr>
          <p:nvPr>
            <p:ph type="body" idx="1"/>
          </p:nvPr>
        </p:nvSpPr>
        <p:spPr>
          <a:xfrm>
            <a:off x="420877" y="959561"/>
            <a:ext cx="5675123" cy="5140820"/>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300"/>
              <a:buFont typeface="Calibri"/>
              <a:buNone/>
              <a:defRPr sz="1300" b="1"/>
            </a:lvl1pPr>
            <a:lvl2pPr marL="914400" lvl="1" indent="-228600" algn="l">
              <a:lnSpc>
                <a:spcPct val="90000"/>
              </a:lnSpc>
              <a:spcBef>
                <a:spcPts val="1000"/>
              </a:spcBef>
              <a:spcAft>
                <a:spcPts val="0"/>
              </a:spcAft>
              <a:buClr>
                <a:srgbClr val="000000"/>
              </a:buClr>
              <a:buSzPts val="1300"/>
              <a:buFont typeface="Calibri"/>
              <a:buNone/>
              <a:defRPr sz="1300" b="1"/>
            </a:lvl2pPr>
            <a:lvl3pPr marL="1371600" lvl="2" indent="-228600" algn="l">
              <a:lnSpc>
                <a:spcPct val="90000"/>
              </a:lnSpc>
              <a:spcBef>
                <a:spcPts val="1000"/>
              </a:spcBef>
              <a:spcAft>
                <a:spcPts val="0"/>
              </a:spcAft>
              <a:buClr>
                <a:srgbClr val="000000"/>
              </a:buClr>
              <a:buSzPts val="1300"/>
              <a:buFont typeface="Calibri"/>
              <a:buNone/>
              <a:defRPr sz="1300" b="1"/>
            </a:lvl3pPr>
            <a:lvl4pPr marL="1828800" lvl="3" indent="-311150" algn="l">
              <a:lnSpc>
                <a:spcPct val="90000"/>
              </a:lnSpc>
              <a:spcBef>
                <a:spcPts val="1000"/>
              </a:spcBef>
              <a:spcAft>
                <a:spcPts val="0"/>
              </a:spcAft>
              <a:buClr>
                <a:srgbClr val="000000"/>
              </a:buClr>
              <a:buSzPts val="1300"/>
              <a:buFont typeface="Calibri"/>
              <a:buChar char="•"/>
              <a:defRPr sz="1300" b="1"/>
            </a:lvl4pPr>
            <a:lvl5pPr marL="2286000" lvl="4" indent="-311150" algn="l">
              <a:lnSpc>
                <a:spcPct val="90000"/>
              </a:lnSpc>
              <a:spcBef>
                <a:spcPts val="1000"/>
              </a:spcBef>
              <a:spcAft>
                <a:spcPts val="0"/>
              </a:spcAft>
              <a:buClr>
                <a:srgbClr val="000000"/>
              </a:buClr>
              <a:buSzPts val="1300"/>
              <a:buFont typeface="Calibri"/>
              <a:buChar char="•"/>
              <a:defRPr sz="13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5" name="Google Shape;35;p27"/>
          <p:cNvSpPr txBox="1">
            <a:spLocks noGrp="1"/>
          </p:cNvSpPr>
          <p:nvPr>
            <p:ph type="title"/>
          </p:nvPr>
        </p:nvSpPr>
        <p:spPr>
          <a:xfrm>
            <a:off x="420893" y="151608"/>
            <a:ext cx="11350195" cy="455410"/>
          </a:xfrm>
          <a:prstGeom prst="rect">
            <a:avLst/>
          </a:prstGeom>
          <a:noFill/>
          <a:ln>
            <a:noFill/>
          </a:ln>
        </p:spPr>
        <p:txBody>
          <a:bodyPr spcFirstLastPara="1" wrap="square" lIns="0" tIns="0" rIns="0" bIns="0" anchor="ctr" anchorCtr="0">
            <a:normAutofit/>
          </a:bodyPr>
          <a:lstStyle>
            <a:lvl1pPr lvl="0" algn="l">
              <a:lnSpc>
                <a:spcPct val="112500"/>
              </a:lnSpc>
              <a:spcBef>
                <a:spcPts val="0"/>
              </a:spcBef>
              <a:spcAft>
                <a:spcPts val="0"/>
              </a:spcAft>
              <a:buClr>
                <a:srgbClr val="FFFFFF"/>
              </a:buClr>
              <a:buSzPts val="2400"/>
              <a:buFont typeface="Calibri"/>
              <a:buNone/>
              <a:defRPr sz="2400">
                <a:solidFill>
                  <a:srgbClr val="FFFFFF"/>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6" name="Google Shape;36;p27"/>
          <p:cNvSpPr txBox="1">
            <a:spLocks noGrp="1"/>
          </p:cNvSpPr>
          <p:nvPr>
            <p:ph type="body" idx="3"/>
          </p:nvPr>
        </p:nvSpPr>
        <p:spPr>
          <a:xfrm>
            <a:off x="4467276" y="6488753"/>
            <a:ext cx="3255314" cy="223515"/>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FFFFFF"/>
              </a:buClr>
              <a:buSzPts val="900"/>
              <a:buFont typeface="Calibri"/>
              <a:buNone/>
              <a:defRPr sz="900">
                <a:solidFill>
                  <a:srgbClr val="FFFFFF"/>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pic>
        <p:nvPicPr>
          <p:cNvPr id="37" name="Google Shape;37;p27" descr="Picture 10"/>
          <p:cNvPicPr preferRelativeResize="0"/>
          <p:nvPr/>
        </p:nvPicPr>
        <p:blipFill rotWithShape="1">
          <a:blip r:embed="rId2">
            <a:alphaModFix/>
          </a:blip>
          <a:srcRect/>
          <a:stretch/>
        </p:blipFill>
        <p:spPr>
          <a:xfrm>
            <a:off x="212155" y="6367183"/>
            <a:ext cx="2181804" cy="459712"/>
          </a:xfrm>
          <a:prstGeom prst="rect">
            <a:avLst/>
          </a:prstGeom>
          <a:noFill/>
          <a:ln>
            <a:noFill/>
          </a:ln>
        </p:spPr>
      </p:pic>
      <p:sp>
        <p:nvSpPr>
          <p:cNvPr id="38" name="Google Shape;38;p2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870359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Slide">
  <p:cSld name="Table Slide">
    <p:spTree>
      <p:nvGrpSpPr>
        <p:cNvPr id="1" name="Shape 22"/>
        <p:cNvGrpSpPr/>
        <p:nvPr/>
      </p:nvGrpSpPr>
      <p:grpSpPr>
        <a:xfrm>
          <a:off x="0" y="0"/>
          <a:ext cx="0" cy="0"/>
          <a:chOff x="0" y="0"/>
          <a:chExt cx="0" cy="0"/>
        </a:xfrm>
      </p:grpSpPr>
      <p:sp>
        <p:nvSpPr>
          <p:cNvPr id="23" name="Google Shape;23;p26"/>
          <p:cNvSpPr/>
          <p:nvPr/>
        </p:nvSpPr>
        <p:spPr>
          <a:xfrm>
            <a:off x="0" y="6336079"/>
            <a:ext cx="12192000" cy="521922"/>
          </a:xfrm>
          <a:prstGeom prst="rect">
            <a:avLst/>
          </a:prstGeom>
          <a:gradFill>
            <a:gsLst>
              <a:gs pos="0">
                <a:srgbClr val="004983"/>
              </a:gs>
              <a:gs pos="100000">
                <a:srgbClr val="0077D4"/>
              </a:gs>
            </a:gsLst>
            <a:lin ang="135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4" name="Google Shape;24;p26"/>
          <p:cNvSpPr/>
          <p:nvPr/>
        </p:nvSpPr>
        <p:spPr>
          <a:xfrm>
            <a:off x="-1065" y="27"/>
            <a:ext cx="12191997" cy="758621"/>
          </a:xfrm>
          <a:prstGeom prst="rect">
            <a:avLst/>
          </a:prstGeom>
          <a:gradFill>
            <a:gsLst>
              <a:gs pos="0">
                <a:srgbClr val="0077D4"/>
              </a:gs>
              <a:gs pos="100000">
                <a:srgbClr val="004983"/>
              </a:gs>
            </a:gsLst>
            <a:lin ang="0" scaled="0"/>
          </a:gradFill>
          <a:ln>
            <a:noFill/>
          </a:ln>
          <a:effectLst>
            <a:outerShdw blurRad="50800" dist="38100" dir="54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300"/>
              <a:buFont typeface="Calibri"/>
              <a:buNone/>
            </a:pPr>
            <a:endParaRPr sz="1300" b="0" i="0" u="none" strike="noStrike" cap="none" baseline="-25000" dirty="0">
              <a:solidFill>
                <a:srgbClr val="000000"/>
              </a:solidFill>
              <a:latin typeface="Calibri"/>
              <a:ea typeface="Calibri"/>
              <a:cs typeface="Calibri"/>
              <a:sym typeface="Calibri"/>
            </a:endParaRPr>
          </a:p>
        </p:txBody>
      </p:sp>
      <p:sp>
        <p:nvSpPr>
          <p:cNvPr id="25" name="Google Shape;25;p26"/>
          <p:cNvSpPr txBox="1">
            <a:spLocks noGrp="1"/>
          </p:cNvSpPr>
          <p:nvPr>
            <p:ph type="title"/>
          </p:nvPr>
        </p:nvSpPr>
        <p:spPr>
          <a:xfrm>
            <a:off x="420893" y="151608"/>
            <a:ext cx="11350195" cy="455410"/>
          </a:xfrm>
          <a:prstGeom prst="rect">
            <a:avLst/>
          </a:prstGeom>
          <a:noFill/>
          <a:ln>
            <a:noFill/>
          </a:ln>
        </p:spPr>
        <p:txBody>
          <a:bodyPr spcFirstLastPara="1" wrap="square" lIns="0" tIns="0" rIns="0" bIns="0" anchor="ctr" anchorCtr="0">
            <a:normAutofit/>
          </a:bodyPr>
          <a:lstStyle>
            <a:lvl1pPr lvl="0" algn="l">
              <a:lnSpc>
                <a:spcPct val="112500"/>
              </a:lnSpc>
              <a:spcBef>
                <a:spcPts val="0"/>
              </a:spcBef>
              <a:spcAft>
                <a:spcPts val="0"/>
              </a:spcAft>
              <a:buClr>
                <a:srgbClr val="FFFFFF"/>
              </a:buClr>
              <a:buSzPts val="2400"/>
              <a:buFont typeface="Calibri"/>
              <a:buNone/>
              <a:defRPr sz="2400">
                <a:solidFill>
                  <a:srgbClr val="FFFFFF"/>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6" name="Google Shape;26;p26"/>
          <p:cNvSpPr txBox="1">
            <a:spLocks noGrp="1"/>
          </p:cNvSpPr>
          <p:nvPr>
            <p:ph type="body" idx="1"/>
          </p:nvPr>
        </p:nvSpPr>
        <p:spPr>
          <a:xfrm>
            <a:off x="420879" y="959561"/>
            <a:ext cx="11350208" cy="971791"/>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181717"/>
              </a:buClr>
              <a:buSzPts val="1300"/>
              <a:buFont typeface="Calibri"/>
              <a:buNone/>
              <a:defRPr sz="1300" b="1">
                <a:solidFill>
                  <a:srgbClr val="181717"/>
                </a:solidFill>
              </a:defRPr>
            </a:lvl1pPr>
            <a:lvl2pPr marL="914400" lvl="1" indent="-228600" algn="l">
              <a:lnSpc>
                <a:spcPct val="90000"/>
              </a:lnSpc>
              <a:spcBef>
                <a:spcPts val="1000"/>
              </a:spcBef>
              <a:spcAft>
                <a:spcPts val="0"/>
              </a:spcAft>
              <a:buClr>
                <a:srgbClr val="181717"/>
              </a:buClr>
              <a:buSzPts val="1300"/>
              <a:buFont typeface="Calibri"/>
              <a:buNone/>
              <a:defRPr sz="1300" b="1">
                <a:solidFill>
                  <a:srgbClr val="181717"/>
                </a:solidFill>
              </a:defRPr>
            </a:lvl2pPr>
            <a:lvl3pPr marL="1371600" lvl="2" indent="-228600" algn="l">
              <a:lnSpc>
                <a:spcPct val="90000"/>
              </a:lnSpc>
              <a:spcBef>
                <a:spcPts val="1000"/>
              </a:spcBef>
              <a:spcAft>
                <a:spcPts val="0"/>
              </a:spcAft>
              <a:buClr>
                <a:srgbClr val="181717"/>
              </a:buClr>
              <a:buSzPts val="1300"/>
              <a:buFont typeface="Calibri"/>
              <a:buNone/>
              <a:defRPr sz="1300" b="1">
                <a:solidFill>
                  <a:srgbClr val="181717"/>
                </a:solidFill>
              </a:defRPr>
            </a:lvl3pPr>
            <a:lvl4pPr marL="1828800" lvl="3" indent="-311150" algn="l">
              <a:lnSpc>
                <a:spcPct val="90000"/>
              </a:lnSpc>
              <a:spcBef>
                <a:spcPts val="1000"/>
              </a:spcBef>
              <a:spcAft>
                <a:spcPts val="0"/>
              </a:spcAft>
              <a:buClr>
                <a:srgbClr val="181717"/>
              </a:buClr>
              <a:buSzPts val="1300"/>
              <a:buFont typeface="Calibri"/>
              <a:buChar char="•"/>
              <a:defRPr sz="1300" b="1">
                <a:solidFill>
                  <a:srgbClr val="181717"/>
                </a:solidFill>
              </a:defRPr>
            </a:lvl4pPr>
            <a:lvl5pPr marL="2286000" lvl="4" indent="-311150" algn="l">
              <a:lnSpc>
                <a:spcPct val="90000"/>
              </a:lnSpc>
              <a:spcBef>
                <a:spcPts val="1000"/>
              </a:spcBef>
              <a:spcAft>
                <a:spcPts val="0"/>
              </a:spcAft>
              <a:buClr>
                <a:srgbClr val="181717"/>
              </a:buClr>
              <a:buSzPts val="1300"/>
              <a:buFont typeface="Calibri"/>
              <a:buChar char="•"/>
              <a:defRPr sz="1300" b="1">
                <a:solidFill>
                  <a:srgbClr val="181717"/>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7" name="Google Shape;27;p26"/>
          <p:cNvSpPr txBox="1">
            <a:spLocks noGrp="1"/>
          </p:cNvSpPr>
          <p:nvPr>
            <p:ph type="body" idx="2"/>
          </p:nvPr>
        </p:nvSpPr>
        <p:spPr>
          <a:xfrm>
            <a:off x="4467276" y="6488753"/>
            <a:ext cx="3255314" cy="223515"/>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FFFFFF"/>
              </a:buClr>
              <a:buSzPts val="900"/>
              <a:buFont typeface="Calibri"/>
              <a:buNone/>
              <a:defRPr sz="900">
                <a:solidFill>
                  <a:srgbClr val="FFFFFF"/>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pic>
        <p:nvPicPr>
          <p:cNvPr id="28" name="Google Shape;28;p26" descr="Picture 9"/>
          <p:cNvPicPr preferRelativeResize="0"/>
          <p:nvPr/>
        </p:nvPicPr>
        <p:blipFill rotWithShape="1">
          <a:blip r:embed="rId2">
            <a:alphaModFix/>
          </a:blip>
          <a:srcRect/>
          <a:stretch/>
        </p:blipFill>
        <p:spPr>
          <a:xfrm>
            <a:off x="212155" y="6367183"/>
            <a:ext cx="2181804" cy="459712"/>
          </a:xfrm>
          <a:prstGeom prst="rect">
            <a:avLst/>
          </a:prstGeom>
          <a:noFill/>
          <a:ln>
            <a:noFill/>
          </a:ln>
        </p:spPr>
      </p:pic>
      <p:sp>
        <p:nvSpPr>
          <p:cNvPr id="29" name="Google Shape;29;p2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553938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 you slide OPTION 2">
  <p:cSld name="Thank you slide OPTION 2">
    <p:spTree>
      <p:nvGrpSpPr>
        <p:cNvPr id="1" name="Shape 77"/>
        <p:cNvGrpSpPr/>
        <p:nvPr/>
      </p:nvGrpSpPr>
      <p:grpSpPr>
        <a:xfrm>
          <a:off x="0" y="0"/>
          <a:ext cx="0" cy="0"/>
          <a:chOff x="0" y="0"/>
          <a:chExt cx="0" cy="0"/>
        </a:xfrm>
      </p:grpSpPr>
      <p:sp>
        <p:nvSpPr>
          <p:cNvPr id="78" name="Google Shape;78;p32"/>
          <p:cNvSpPr/>
          <p:nvPr/>
        </p:nvSpPr>
        <p:spPr>
          <a:xfrm>
            <a:off x="-1065" y="30"/>
            <a:ext cx="12191997" cy="3335384"/>
          </a:xfrm>
          <a:prstGeom prst="rect">
            <a:avLst/>
          </a:prstGeom>
          <a:gradFill>
            <a:gsLst>
              <a:gs pos="0">
                <a:srgbClr val="004983"/>
              </a:gs>
              <a:gs pos="100000">
                <a:srgbClr val="0077D4"/>
              </a:gs>
            </a:gsLst>
            <a:lin ang="13500000" scaled="0"/>
          </a:gradFill>
          <a:ln>
            <a:noFill/>
          </a:ln>
          <a:effectLst>
            <a:outerShdw blurRad="50800" dist="38100" dir="54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300"/>
              <a:buFont typeface="Calibri"/>
              <a:buNone/>
            </a:pPr>
            <a:endParaRPr sz="1300" b="0" i="0" u="none" strike="noStrike" cap="none" baseline="-25000" dirty="0">
              <a:solidFill>
                <a:srgbClr val="000000"/>
              </a:solidFill>
              <a:latin typeface="Calibri"/>
              <a:ea typeface="Calibri"/>
              <a:cs typeface="Calibri"/>
              <a:sym typeface="Calibri"/>
            </a:endParaRPr>
          </a:p>
        </p:txBody>
      </p:sp>
      <p:cxnSp>
        <p:nvCxnSpPr>
          <p:cNvPr id="79" name="Google Shape;79;p32"/>
          <p:cNvCxnSpPr/>
          <p:nvPr/>
        </p:nvCxnSpPr>
        <p:spPr>
          <a:xfrm>
            <a:off x="3061471" y="6324867"/>
            <a:ext cx="1" cy="538186"/>
          </a:xfrm>
          <a:prstGeom prst="straightConnector1">
            <a:avLst/>
          </a:prstGeom>
          <a:noFill/>
          <a:ln w="9525" cap="flat" cmpd="sng">
            <a:solidFill>
              <a:srgbClr val="FFFFFF"/>
            </a:solidFill>
            <a:prstDash val="solid"/>
            <a:miter lim="8000"/>
            <a:headEnd type="none" w="sm" len="sm"/>
            <a:tailEnd type="none" w="sm" len="sm"/>
          </a:ln>
        </p:spPr>
      </p:cxnSp>
      <p:cxnSp>
        <p:nvCxnSpPr>
          <p:cNvPr id="80" name="Google Shape;80;p32"/>
          <p:cNvCxnSpPr/>
          <p:nvPr/>
        </p:nvCxnSpPr>
        <p:spPr>
          <a:xfrm>
            <a:off x="10560519" y="6314539"/>
            <a:ext cx="1" cy="538186"/>
          </a:xfrm>
          <a:prstGeom prst="straightConnector1">
            <a:avLst/>
          </a:prstGeom>
          <a:noFill/>
          <a:ln w="9525" cap="flat" cmpd="sng">
            <a:solidFill>
              <a:srgbClr val="FFFFFF"/>
            </a:solidFill>
            <a:prstDash val="solid"/>
            <a:miter lim="8000"/>
            <a:headEnd type="none" w="sm" len="sm"/>
            <a:tailEnd type="none" w="sm" len="sm"/>
          </a:ln>
        </p:spPr>
      </p:cxnSp>
      <p:sp>
        <p:nvSpPr>
          <p:cNvPr id="81" name="Google Shape;81;p32"/>
          <p:cNvSpPr txBox="1"/>
          <p:nvPr/>
        </p:nvSpPr>
        <p:spPr>
          <a:xfrm>
            <a:off x="0" y="1065816"/>
            <a:ext cx="12192000" cy="140617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FFFFFF"/>
              </a:buClr>
              <a:buSzPts val="11000"/>
              <a:buFont typeface="Calibri"/>
              <a:buNone/>
            </a:pPr>
            <a:r>
              <a:rPr lang="en-US" sz="11000" b="0" i="0" u="none" strike="noStrike" cap="none" dirty="0">
                <a:solidFill>
                  <a:srgbClr val="FFFFFF"/>
                </a:solidFill>
                <a:latin typeface="Calibri"/>
                <a:ea typeface="Calibri"/>
                <a:cs typeface="Calibri"/>
                <a:sym typeface="Calibri"/>
              </a:rPr>
              <a:t>Thank you</a:t>
            </a:r>
            <a:endParaRPr dirty="0"/>
          </a:p>
        </p:txBody>
      </p:sp>
      <p:pic>
        <p:nvPicPr>
          <p:cNvPr id="82" name="Google Shape;82;p32" descr="Picture 2"/>
          <p:cNvPicPr preferRelativeResize="0"/>
          <p:nvPr/>
        </p:nvPicPr>
        <p:blipFill rotWithShape="1">
          <a:blip r:embed="rId2">
            <a:alphaModFix/>
          </a:blip>
          <a:srcRect/>
          <a:stretch/>
        </p:blipFill>
        <p:spPr>
          <a:xfrm>
            <a:off x="92042" y="5118751"/>
            <a:ext cx="1766577" cy="1595087"/>
          </a:xfrm>
          <a:prstGeom prst="rect">
            <a:avLst/>
          </a:prstGeom>
          <a:noFill/>
          <a:ln>
            <a:noFill/>
          </a:ln>
        </p:spPr>
      </p:pic>
      <p:sp>
        <p:nvSpPr>
          <p:cNvPr id="83" name="Google Shape;83;p3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335035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ab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7821C45-9C17-4B09-A58B-94A9B8A2058C}"/>
              </a:ext>
            </a:extLst>
          </p:cNvPr>
          <p:cNvSpPr/>
          <p:nvPr userDrawn="1"/>
        </p:nvSpPr>
        <p:spPr>
          <a:xfrm>
            <a:off x="0" y="6336080"/>
            <a:ext cx="12192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B7D9E65D-2E58-4CF1-80D7-A1321325AF62}"/>
              </a:ext>
            </a:extLst>
          </p:cNvPr>
          <p:cNvSpPr/>
          <p:nvPr userDrawn="1"/>
        </p:nvSpPr>
        <p:spPr>
          <a:xfrm>
            <a:off x="-1065" y="28"/>
            <a:ext cx="12191997"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21" name="Title 1">
            <a:extLst>
              <a:ext uri="{FF2B5EF4-FFF2-40B4-BE49-F238E27FC236}">
                <a16:creationId xmlns:a16="http://schemas.microsoft.com/office/drawing/2014/main" id="{E49AEBCB-52F6-45B2-A57F-885004950E1E}"/>
              </a:ext>
            </a:extLst>
          </p:cNvPr>
          <p:cNvSpPr>
            <a:spLocks noGrp="1"/>
          </p:cNvSpPr>
          <p:nvPr>
            <p:ph type="ctrTitle" hasCustomPrompt="1"/>
          </p:nvPr>
        </p:nvSpPr>
        <p:spPr>
          <a:xfrm>
            <a:off x="420894" y="151609"/>
            <a:ext cx="11350193" cy="455408"/>
          </a:xfrm>
          <a:prstGeom prst="rect">
            <a:avLst/>
          </a:prstGeom>
        </p:spPr>
        <p:txBody>
          <a:bodyPr lIns="0" tIns="0" rIns="0" bIns="0"/>
          <a:lstStyle>
            <a:lvl1pPr algn="l">
              <a:lnSpc>
                <a:spcPts val="2775"/>
              </a:lnSpc>
              <a:defRPr sz="2400">
                <a:solidFill>
                  <a:schemeClr val="bg1"/>
                </a:solidFill>
              </a:defRPr>
            </a:lvl1pPr>
          </a:lstStyle>
          <a:p>
            <a:r>
              <a:rPr lang="en-GB" dirty="0"/>
              <a:t>Insert title of the slide</a:t>
            </a:r>
            <a:endParaRPr lang="en-US" dirty="0"/>
          </a:p>
        </p:txBody>
      </p:sp>
      <p:sp>
        <p:nvSpPr>
          <p:cNvPr id="23" name="Text Placeholder 2">
            <a:extLst>
              <a:ext uri="{FF2B5EF4-FFF2-40B4-BE49-F238E27FC236}">
                <a16:creationId xmlns:a16="http://schemas.microsoft.com/office/drawing/2014/main" id="{57C7FD5E-15F4-43A5-8E6C-29529CD2A767}"/>
              </a:ext>
            </a:extLst>
          </p:cNvPr>
          <p:cNvSpPr>
            <a:spLocks noGrp="1"/>
          </p:cNvSpPr>
          <p:nvPr>
            <p:ph type="body" sz="quarter" idx="16"/>
          </p:nvPr>
        </p:nvSpPr>
        <p:spPr>
          <a:xfrm>
            <a:off x="420879" y="959562"/>
            <a:ext cx="11350208" cy="971789"/>
          </a:xfrm>
          <a:prstGeom prst="rect">
            <a:avLst/>
          </a:prstGeom>
          <a:effectLst/>
        </p:spPr>
        <p:txBody>
          <a:bodyPr/>
          <a:lstStyle>
            <a:lvl1pPr marL="0" indent="0" algn="l">
              <a:buClr>
                <a:srgbClr val="024A84"/>
              </a:buClr>
              <a:buFont typeface="Arial" panose="020B0604020202020204" pitchFamily="34" charset="0"/>
              <a:buNone/>
              <a:defRPr sz="1350" b="1">
                <a:solidFill>
                  <a:schemeClr val="bg2">
                    <a:lumMod val="10000"/>
                  </a:schemeClr>
                </a:solidFill>
              </a:defRPr>
            </a:lvl1pPr>
            <a:lvl2pPr marL="0" indent="0" algn="l">
              <a:buClr>
                <a:srgbClr val="024A84"/>
              </a:buClr>
              <a:buFont typeface="Arial" panose="020B0604020202020204" pitchFamily="34" charset="0"/>
              <a:buNone/>
              <a:defRPr sz="1050" b="1">
                <a:solidFill>
                  <a:srgbClr val="0077D4"/>
                </a:solidFill>
              </a:defRPr>
            </a:lvl2pPr>
            <a:lvl3pPr marL="0" indent="0" algn="l">
              <a:buClr>
                <a:srgbClr val="024A84"/>
              </a:buClr>
              <a:buFont typeface="Arial" panose="020B0604020202020204" pitchFamily="34" charset="0"/>
              <a:buNone/>
              <a:defRPr sz="900"/>
            </a:lvl3pPr>
            <a:lvl4pPr marL="1199970" indent="-171426" algn="just">
              <a:buClr>
                <a:srgbClr val="024A84"/>
              </a:buClr>
              <a:buFont typeface="Arial" panose="020B0604020202020204" pitchFamily="34" charset="0"/>
              <a:buChar char="•"/>
              <a:defRPr sz="825"/>
            </a:lvl4pPr>
            <a:lvl5pPr marL="1542818" indent="-171426" algn="just">
              <a:buClr>
                <a:srgbClr val="024A84"/>
              </a:buClr>
              <a:buFont typeface="Arial" panose="020B0604020202020204" pitchFamily="34" charset="0"/>
              <a:buChar char="•"/>
              <a:defRPr sz="750"/>
            </a:lvl5pPr>
          </a:lstStyle>
          <a:p>
            <a:pPr lvl="0"/>
            <a:r>
              <a:rPr lang="en-US" dirty="0"/>
              <a:t>Edit Master text styles</a:t>
            </a:r>
          </a:p>
          <a:p>
            <a:pPr lvl="1"/>
            <a:r>
              <a:rPr lang="en-US" dirty="0"/>
              <a:t>Second level</a:t>
            </a:r>
          </a:p>
          <a:p>
            <a:pPr lvl="2"/>
            <a:r>
              <a:rPr lang="en-US" dirty="0"/>
              <a:t>Third level</a:t>
            </a:r>
          </a:p>
          <a:p>
            <a:pPr lvl="2"/>
            <a:endParaRPr lang="en-US" dirty="0"/>
          </a:p>
        </p:txBody>
      </p:sp>
      <p:sp>
        <p:nvSpPr>
          <p:cNvPr id="11" name="TextBox 24">
            <a:extLst>
              <a:ext uri="{FF2B5EF4-FFF2-40B4-BE49-F238E27FC236}">
                <a16:creationId xmlns:a16="http://schemas.microsoft.com/office/drawing/2014/main" id="{17336C9A-B076-4656-8BBA-963E90A9405C}"/>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2" name="TextBox 24">
            <a:extLst>
              <a:ext uri="{FF2B5EF4-FFF2-40B4-BE49-F238E27FC236}">
                <a16:creationId xmlns:a16="http://schemas.microsoft.com/office/drawing/2014/main" id="{AA8FC206-02A5-43F9-849D-DC76261D0734}"/>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5" name="Espace réservé du texte 4">
            <a:extLst>
              <a:ext uri="{FF2B5EF4-FFF2-40B4-BE49-F238E27FC236}">
                <a16:creationId xmlns:a16="http://schemas.microsoft.com/office/drawing/2014/main" id="{EEA29732-7844-43C8-8145-B8D9665017DA}"/>
              </a:ext>
            </a:extLst>
          </p:cNvPr>
          <p:cNvSpPr>
            <a:spLocks noGrp="1"/>
          </p:cNvSpPr>
          <p:nvPr>
            <p:ph type="body" sz="quarter" idx="14" hasCustomPrompt="1"/>
          </p:nvPr>
        </p:nvSpPr>
        <p:spPr>
          <a:xfrm>
            <a:off x="4467277" y="6488753"/>
            <a:ext cx="3255313" cy="223515"/>
          </a:xfrm>
          <a:prstGeom prst="rect">
            <a:avLst/>
          </a:prstGeom>
        </p:spPr>
        <p:txBody>
          <a:bodyPr/>
          <a:lstStyle>
            <a:lvl1pPr marL="0" indent="0" algn="ctr">
              <a:buNone/>
              <a:defRPr sz="900">
                <a:solidFill>
                  <a:schemeClr val="bg1"/>
                </a:solidFill>
              </a:defRPr>
            </a:lvl1pPr>
          </a:lstStyle>
          <a:p>
            <a:pPr lvl="0"/>
            <a:r>
              <a:rPr lang="fr-FR" dirty="0"/>
              <a:t>Insert the </a:t>
            </a:r>
            <a:r>
              <a:rPr lang="fr-FR" dirty="0" err="1"/>
              <a:t>title</a:t>
            </a:r>
            <a:r>
              <a:rPr lang="fr-FR" dirty="0"/>
              <a:t> of the </a:t>
            </a:r>
            <a:r>
              <a:rPr lang="fr-FR" dirty="0" err="1"/>
              <a:t>presentation</a:t>
            </a:r>
            <a:endParaRPr lang="fr-FR" dirty="0"/>
          </a:p>
        </p:txBody>
      </p:sp>
      <p:pic>
        <p:nvPicPr>
          <p:cNvPr id="10" name="Picture 9" descr="A black and white logo&#10;&#10;Description automatically generated with medium confidence">
            <a:extLst>
              <a:ext uri="{FF2B5EF4-FFF2-40B4-BE49-F238E27FC236}">
                <a16:creationId xmlns:a16="http://schemas.microsoft.com/office/drawing/2014/main" id="{96210B95-FEB4-44B5-9739-F23E710DD2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156" y="6367184"/>
            <a:ext cx="2181802" cy="459711"/>
          </a:xfrm>
          <a:prstGeom prst="rect">
            <a:avLst/>
          </a:prstGeom>
        </p:spPr>
      </p:pic>
    </p:spTree>
    <p:extLst>
      <p:ext uri="{BB962C8B-B14F-4D97-AF65-F5344CB8AC3E}">
        <p14:creationId xmlns:p14="http://schemas.microsoft.com/office/powerpoint/2010/main" val="3082973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ransition Slide">
  <p:cSld name="Transition Slide">
    <p:spTree>
      <p:nvGrpSpPr>
        <p:cNvPr id="1" name="Shape 27"/>
        <p:cNvGrpSpPr/>
        <p:nvPr/>
      </p:nvGrpSpPr>
      <p:grpSpPr>
        <a:xfrm>
          <a:off x="0" y="0"/>
          <a:ext cx="0" cy="0"/>
          <a:chOff x="0" y="0"/>
          <a:chExt cx="0" cy="0"/>
        </a:xfrm>
      </p:grpSpPr>
      <p:sp>
        <p:nvSpPr>
          <p:cNvPr id="28" name="Google Shape;28;p46"/>
          <p:cNvSpPr/>
          <p:nvPr/>
        </p:nvSpPr>
        <p:spPr>
          <a:xfrm>
            <a:off x="-1065" y="33"/>
            <a:ext cx="12191997" cy="3335383"/>
          </a:xfrm>
          <a:prstGeom prst="rect">
            <a:avLst/>
          </a:prstGeom>
          <a:gradFill>
            <a:gsLst>
              <a:gs pos="0">
                <a:srgbClr val="004983"/>
              </a:gs>
              <a:gs pos="100000">
                <a:srgbClr val="0077D4"/>
              </a:gs>
            </a:gsLst>
            <a:lin ang="13500000" scaled="0"/>
          </a:gra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baseline="-25000">
              <a:solidFill>
                <a:schemeClr val="dk1"/>
              </a:solidFill>
              <a:latin typeface="Calibri"/>
              <a:ea typeface="Calibri"/>
              <a:cs typeface="Calibri"/>
              <a:sym typeface="Calibri"/>
            </a:endParaRPr>
          </a:p>
        </p:txBody>
      </p:sp>
      <p:sp>
        <p:nvSpPr>
          <p:cNvPr id="29" name="Google Shape;29;p46"/>
          <p:cNvSpPr txBox="1">
            <a:spLocks noGrp="1"/>
          </p:cNvSpPr>
          <p:nvPr>
            <p:ph type="body" idx="1"/>
          </p:nvPr>
        </p:nvSpPr>
        <p:spPr>
          <a:xfrm>
            <a:off x="2146291" y="3655002"/>
            <a:ext cx="7897284" cy="60669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77D4"/>
              </a:buClr>
              <a:buSzPts val="2800"/>
              <a:buNone/>
              <a:defRPr b="1">
                <a:solidFill>
                  <a:srgbClr val="0077D4"/>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6"/>
          <p:cNvSpPr txBox="1">
            <a:spLocks noGrp="1"/>
          </p:cNvSpPr>
          <p:nvPr>
            <p:ph type="body" idx="2"/>
          </p:nvPr>
        </p:nvSpPr>
        <p:spPr>
          <a:xfrm>
            <a:off x="2146291" y="4444580"/>
            <a:ext cx="7897284" cy="60669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63636"/>
              </a:buClr>
              <a:buSzPts val="1500"/>
              <a:buNone/>
              <a:defRPr sz="1500" b="1">
                <a:solidFill>
                  <a:srgbClr val="363636"/>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6"/>
          <p:cNvSpPr txBox="1">
            <a:spLocks noGrp="1"/>
          </p:cNvSpPr>
          <p:nvPr>
            <p:ph type="body" idx="3"/>
          </p:nvPr>
        </p:nvSpPr>
        <p:spPr>
          <a:xfrm>
            <a:off x="2146291" y="1845102"/>
            <a:ext cx="1499196" cy="11555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6000"/>
              <a:buNone/>
              <a:defRPr sz="60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6"/>
          <p:cNvSpPr txBox="1"/>
          <p:nvPr/>
        </p:nvSpPr>
        <p:spPr>
          <a:xfrm>
            <a:off x="11602576" y="6552000"/>
            <a:ext cx="287024" cy="300724"/>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75"/>
              <a:buFont typeface="Arial"/>
              <a:buNone/>
            </a:pPr>
            <a:endParaRPr sz="675" b="0" i="0" u="none" strike="noStrike" cap="none">
              <a:solidFill>
                <a:srgbClr val="C5192D"/>
              </a:solidFill>
              <a:latin typeface="Calibri"/>
              <a:ea typeface="Calibri"/>
              <a:cs typeface="Calibri"/>
              <a:sym typeface="Calibri"/>
            </a:endParaRPr>
          </a:p>
        </p:txBody>
      </p:sp>
      <p:sp>
        <p:nvSpPr>
          <p:cNvPr id="33" name="Google Shape;33;p46"/>
          <p:cNvSpPr txBox="1"/>
          <p:nvPr/>
        </p:nvSpPr>
        <p:spPr>
          <a:xfrm>
            <a:off x="11602576" y="6552000"/>
            <a:ext cx="287024" cy="300724"/>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75"/>
              <a:buFont typeface="Arial"/>
              <a:buNone/>
            </a:pPr>
            <a:endParaRPr sz="675" b="0" i="0" u="none" strike="noStrike" cap="none">
              <a:solidFill>
                <a:srgbClr val="C5192D"/>
              </a:solidFill>
              <a:latin typeface="Calibri"/>
              <a:ea typeface="Calibri"/>
              <a:cs typeface="Calibri"/>
              <a:sym typeface="Calibri"/>
            </a:endParaRPr>
          </a:p>
        </p:txBody>
      </p:sp>
      <p:cxnSp>
        <p:nvCxnSpPr>
          <p:cNvPr id="34" name="Google Shape;34;p46"/>
          <p:cNvCxnSpPr/>
          <p:nvPr/>
        </p:nvCxnSpPr>
        <p:spPr>
          <a:xfrm>
            <a:off x="3061471" y="6324869"/>
            <a:ext cx="0" cy="538185"/>
          </a:xfrm>
          <a:prstGeom prst="straightConnector1">
            <a:avLst/>
          </a:prstGeom>
          <a:noFill/>
          <a:ln w="9525" cap="flat" cmpd="sng">
            <a:solidFill>
              <a:schemeClr val="lt1"/>
            </a:solidFill>
            <a:prstDash val="solid"/>
            <a:miter lim="800000"/>
            <a:headEnd type="none" w="sm" len="sm"/>
            <a:tailEnd type="none" w="sm" len="sm"/>
          </a:ln>
        </p:spPr>
      </p:cxnSp>
      <p:sp>
        <p:nvSpPr>
          <p:cNvPr id="35" name="Google Shape;35;p46"/>
          <p:cNvSpPr txBox="1">
            <a:spLocks noGrp="1"/>
          </p:cNvSpPr>
          <p:nvPr>
            <p:ph type="body" idx="4"/>
          </p:nvPr>
        </p:nvSpPr>
        <p:spPr>
          <a:xfrm>
            <a:off x="4467278" y="6488755"/>
            <a:ext cx="3255313" cy="22351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2E75B5"/>
              </a:buClr>
              <a:buSzPts val="900"/>
              <a:buNone/>
              <a:defRPr sz="900">
                <a:solidFill>
                  <a:srgbClr val="2E75B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6" name="Google Shape;36;p46"/>
          <p:cNvPicPr preferRelativeResize="0"/>
          <p:nvPr/>
        </p:nvPicPr>
        <p:blipFill rotWithShape="1">
          <a:blip r:embed="rId2">
            <a:alphaModFix/>
          </a:blip>
          <a:srcRect/>
          <a:stretch/>
        </p:blipFill>
        <p:spPr>
          <a:xfrm>
            <a:off x="219629" y="6361885"/>
            <a:ext cx="2181802" cy="462497"/>
          </a:xfrm>
          <a:prstGeom prst="rect">
            <a:avLst/>
          </a:prstGeom>
          <a:noFill/>
          <a:ln>
            <a:noFill/>
          </a:ln>
        </p:spPr>
      </p:pic>
    </p:spTree>
    <p:extLst>
      <p:ext uri="{BB962C8B-B14F-4D97-AF65-F5344CB8AC3E}">
        <p14:creationId xmlns:p14="http://schemas.microsoft.com/office/powerpoint/2010/main" val="2689059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C370F-F070-D86C-9F1B-3987B08A7D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E6567A-45E5-25AE-C940-9CB144C12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4B8E2C-ED61-FCA7-FF4A-56F800E0CA44}"/>
              </a:ext>
            </a:extLst>
          </p:cNvPr>
          <p:cNvSpPr>
            <a:spLocks noGrp="1"/>
          </p:cNvSpPr>
          <p:nvPr>
            <p:ph type="dt" sz="half" idx="10"/>
          </p:nvPr>
        </p:nvSpPr>
        <p:spPr/>
        <p:txBody>
          <a:bodyPr/>
          <a:lstStyle/>
          <a:p>
            <a:fld id="{17F0F19E-3CF9-432C-9167-2608845AF3E2}" type="datetimeFigureOut">
              <a:rPr lang="en-US" smtClean="0"/>
              <a:t>11/13/2024</a:t>
            </a:fld>
            <a:endParaRPr lang="en-US"/>
          </a:p>
        </p:txBody>
      </p:sp>
      <p:sp>
        <p:nvSpPr>
          <p:cNvPr id="5" name="Footer Placeholder 4">
            <a:extLst>
              <a:ext uri="{FF2B5EF4-FFF2-40B4-BE49-F238E27FC236}">
                <a16:creationId xmlns:a16="http://schemas.microsoft.com/office/drawing/2014/main" id="{FE34FEAE-C979-4B5C-1F8C-DDF8D7AA2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140C2C-44B0-08E0-A1D0-C07B32AEE825}"/>
              </a:ext>
            </a:extLst>
          </p:cNvPr>
          <p:cNvSpPr>
            <a:spLocks noGrp="1"/>
          </p:cNvSpPr>
          <p:nvPr>
            <p:ph type="sldNum" sz="quarter" idx="12"/>
          </p:nvPr>
        </p:nvSpPr>
        <p:spPr/>
        <p:txBody>
          <a:bodyPr/>
          <a:lstStyle/>
          <a:p>
            <a:fld id="{3D58F2DA-59A1-4BB2-AC95-16E5297A25DB}" type="slidenum">
              <a:rPr lang="en-US" smtClean="0"/>
              <a:t>‹#›</a:t>
            </a:fld>
            <a:endParaRPr lang="en-US"/>
          </a:p>
        </p:txBody>
      </p:sp>
    </p:spTree>
    <p:extLst>
      <p:ext uri="{BB962C8B-B14F-4D97-AF65-F5344CB8AC3E}">
        <p14:creationId xmlns:p14="http://schemas.microsoft.com/office/powerpoint/2010/main" val="2669439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A4145-17E5-0089-9730-61E9FAF7DD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25E4B8-426C-A267-BE81-F81467F95D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A426A5-08F1-DDF3-2DED-3731C39548EC}"/>
              </a:ext>
            </a:extLst>
          </p:cNvPr>
          <p:cNvSpPr>
            <a:spLocks noGrp="1"/>
          </p:cNvSpPr>
          <p:nvPr>
            <p:ph type="dt" sz="half" idx="10"/>
          </p:nvPr>
        </p:nvSpPr>
        <p:spPr/>
        <p:txBody>
          <a:bodyPr/>
          <a:lstStyle/>
          <a:p>
            <a:fld id="{17F0F19E-3CF9-432C-9167-2608845AF3E2}" type="datetimeFigureOut">
              <a:rPr lang="en-US" smtClean="0"/>
              <a:t>11/13/2024</a:t>
            </a:fld>
            <a:endParaRPr lang="en-US"/>
          </a:p>
        </p:txBody>
      </p:sp>
      <p:sp>
        <p:nvSpPr>
          <p:cNvPr id="5" name="Footer Placeholder 4">
            <a:extLst>
              <a:ext uri="{FF2B5EF4-FFF2-40B4-BE49-F238E27FC236}">
                <a16:creationId xmlns:a16="http://schemas.microsoft.com/office/drawing/2014/main" id="{4D1E4CFA-9FA2-35BB-5170-40E1003010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1EA55-EBC1-2CE9-BFC4-C283D8E6F208}"/>
              </a:ext>
            </a:extLst>
          </p:cNvPr>
          <p:cNvSpPr>
            <a:spLocks noGrp="1"/>
          </p:cNvSpPr>
          <p:nvPr>
            <p:ph type="sldNum" sz="quarter" idx="12"/>
          </p:nvPr>
        </p:nvSpPr>
        <p:spPr/>
        <p:txBody>
          <a:bodyPr/>
          <a:lstStyle/>
          <a:p>
            <a:fld id="{3D58F2DA-59A1-4BB2-AC95-16E5297A25DB}" type="slidenum">
              <a:rPr lang="en-US" smtClean="0"/>
              <a:t>‹#›</a:t>
            </a:fld>
            <a:endParaRPr lang="en-US"/>
          </a:p>
        </p:txBody>
      </p:sp>
    </p:spTree>
    <p:extLst>
      <p:ext uri="{BB962C8B-B14F-4D97-AF65-F5344CB8AC3E}">
        <p14:creationId xmlns:p14="http://schemas.microsoft.com/office/powerpoint/2010/main" val="2728447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1D953-76F0-9413-EF5B-97E0446A74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3915B1-1898-6214-FAEA-4D102FAC50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7CEE94-5643-E7FF-F729-8F55C1DA5B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64F9B6-C60A-EEFA-D9F2-C53130027BC4}"/>
              </a:ext>
            </a:extLst>
          </p:cNvPr>
          <p:cNvSpPr>
            <a:spLocks noGrp="1"/>
          </p:cNvSpPr>
          <p:nvPr>
            <p:ph type="dt" sz="half" idx="10"/>
          </p:nvPr>
        </p:nvSpPr>
        <p:spPr/>
        <p:txBody>
          <a:bodyPr/>
          <a:lstStyle/>
          <a:p>
            <a:fld id="{17F0F19E-3CF9-432C-9167-2608845AF3E2}" type="datetimeFigureOut">
              <a:rPr lang="en-US" smtClean="0"/>
              <a:t>11/13/2024</a:t>
            </a:fld>
            <a:endParaRPr lang="en-US"/>
          </a:p>
        </p:txBody>
      </p:sp>
      <p:sp>
        <p:nvSpPr>
          <p:cNvPr id="6" name="Footer Placeholder 5">
            <a:extLst>
              <a:ext uri="{FF2B5EF4-FFF2-40B4-BE49-F238E27FC236}">
                <a16:creationId xmlns:a16="http://schemas.microsoft.com/office/drawing/2014/main" id="{1A062616-A911-3681-17F0-AEC95D4E45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454AE9-8033-DA64-80EA-F8775032BF09}"/>
              </a:ext>
            </a:extLst>
          </p:cNvPr>
          <p:cNvSpPr>
            <a:spLocks noGrp="1"/>
          </p:cNvSpPr>
          <p:nvPr>
            <p:ph type="sldNum" sz="quarter" idx="12"/>
          </p:nvPr>
        </p:nvSpPr>
        <p:spPr/>
        <p:txBody>
          <a:bodyPr/>
          <a:lstStyle/>
          <a:p>
            <a:fld id="{3D58F2DA-59A1-4BB2-AC95-16E5297A25DB}" type="slidenum">
              <a:rPr lang="en-US" smtClean="0"/>
              <a:t>‹#›</a:t>
            </a:fld>
            <a:endParaRPr lang="en-US"/>
          </a:p>
        </p:txBody>
      </p:sp>
    </p:spTree>
    <p:extLst>
      <p:ext uri="{BB962C8B-B14F-4D97-AF65-F5344CB8AC3E}">
        <p14:creationId xmlns:p14="http://schemas.microsoft.com/office/powerpoint/2010/main" val="2380479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2B5A0-3AF3-7BB8-5612-2649292915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6A5072-ED0A-3574-1B8B-76B9BFF866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9CD4A7-C59C-47B2-21CB-D20562846C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C69D19-ECCE-B5FA-72CC-2F635B8807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6CFC58-DFDB-23A7-4990-D65142D875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F5BB78-1377-908C-6DF6-527DD105B7BA}"/>
              </a:ext>
            </a:extLst>
          </p:cNvPr>
          <p:cNvSpPr>
            <a:spLocks noGrp="1"/>
          </p:cNvSpPr>
          <p:nvPr>
            <p:ph type="dt" sz="half" idx="10"/>
          </p:nvPr>
        </p:nvSpPr>
        <p:spPr/>
        <p:txBody>
          <a:bodyPr/>
          <a:lstStyle/>
          <a:p>
            <a:fld id="{17F0F19E-3CF9-432C-9167-2608845AF3E2}" type="datetimeFigureOut">
              <a:rPr lang="en-US" smtClean="0"/>
              <a:t>11/13/2024</a:t>
            </a:fld>
            <a:endParaRPr lang="en-US"/>
          </a:p>
        </p:txBody>
      </p:sp>
      <p:sp>
        <p:nvSpPr>
          <p:cNvPr id="8" name="Footer Placeholder 7">
            <a:extLst>
              <a:ext uri="{FF2B5EF4-FFF2-40B4-BE49-F238E27FC236}">
                <a16:creationId xmlns:a16="http://schemas.microsoft.com/office/drawing/2014/main" id="{2C6BB944-96B1-05AF-A3F2-77D7F706C2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0551F4-E076-5D98-11B2-195BD6DD690E}"/>
              </a:ext>
            </a:extLst>
          </p:cNvPr>
          <p:cNvSpPr>
            <a:spLocks noGrp="1"/>
          </p:cNvSpPr>
          <p:nvPr>
            <p:ph type="sldNum" sz="quarter" idx="12"/>
          </p:nvPr>
        </p:nvSpPr>
        <p:spPr/>
        <p:txBody>
          <a:bodyPr/>
          <a:lstStyle/>
          <a:p>
            <a:fld id="{3D58F2DA-59A1-4BB2-AC95-16E5297A25DB}" type="slidenum">
              <a:rPr lang="en-US" smtClean="0"/>
              <a:t>‹#›</a:t>
            </a:fld>
            <a:endParaRPr lang="en-US"/>
          </a:p>
        </p:txBody>
      </p:sp>
    </p:spTree>
    <p:extLst>
      <p:ext uri="{BB962C8B-B14F-4D97-AF65-F5344CB8AC3E}">
        <p14:creationId xmlns:p14="http://schemas.microsoft.com/office/powerpoint/2010/main" val="3525707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58818-00C7-0F64-8774-AF3E3CCEA1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D7AFD8-C57A-3217-8F8E-6248230B2360}"/>
              </a:ext>
            </a:extLst>
          </p:cNvPr>
          <p:cNvSpPr>
            <a:spLocks noGrp="1"/>
          </p:cNvSpPr>
          <p:nvPr>
            <p:ph type="dt" sz="half" idx="10"/>
          </p:nvPr>
        </p:nvSpPr>
        <p:spPr/>
        <p:txBody>
          <a:bodyPr/>
          <a:lstStyle/>
          <a:p>
            <a:fld id="{17F0F19E-3CF9-432C-9167-2608845AF3E2}" type="datetimeFigureOut">
              <a:rPr lang="en-US" smtClean="0"/>
              <a:t>11/13/2024</a:t>
            </a:fld>
            <a:endParaRPr lang="en-US"/>
          </a:p>
        </p:txBody>
      </p:sp>
      <p:sp>
        <p:nvSpPr>
          <p:cNvPr id="4" name="Footer Placeholder 3">
            <a:extLst>
              <a:ext uri="{FF2B5EF4-FFF2-40B4-BE49-F238E27FC236}">
                <a16:creationId xmlns:a16="http://schemas.microsoft.com/office/drawing/2014/main" id="{16F0E773-3E4C-B057-AC9F-CB333ACCDF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5F54FE-5B5D-5BE2-CCFD-3D3AC94FC440}"/>
              </a:ext>
            </a:extLst>
          </p:cNvPr>
          <p:cNvSpPr>
            <a:spLocks noGrp="1"/>
          </p:cNvSpPr>
          <p:nvPr>
            <p:ph type="sldNum" sz="quarter" idx="12"/>
          </p:nvPr>
        </p:nvSpPr>
        <p:spPr/>
        <p:txBody>
          <a:bodyPr/>
          <a:lstStyle/>
          <a:p>
            <a:fld id="{3D58F2DA-59A1-4BB2-AC95-16E5297A25DB}" type="slidenum">
              <a:rPr lang="en-US" smtClean="0"/>
              <a:t>‹#›</a:t>
            </a:fld>
            <a:endParaRPr lang="en-US"/>
          </a:p>
        </p:txBody>
      </p:sp>
    </p:spTree>
    <p:extLst>
      <p:ext uri="{BB962C8B-B14F-4D97-AF65-F5344CB8AC3E}">
        <p14:creationId xmlns:p14="http://schemas.microsoft.com/office/powerpoint/2010/main" val="265599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E3B838-AD3E-7486-46FB-5AFB0892F52B}"/>
              </a:ext>
            </a:extLst>
          </p:cNvPr>
          <p:cNvSpPr>
            <a:spLocks noGrp="1"/>
          </p:cNvSpPr>
          <p:nvPr>
            <p:ph type="dt" sz="half" idx="10"/>
          </p:nvPr>
        </p:nvSpPr>
        <p:spPr/>
        <p:txBody>
          <a:bodyPr/>
          <a:lstStyle/>
          <a:p>
            <a:fld id="{17F0F19E-3CF9-432C-9167-2608845AF3E2}" type="datetimeFigureOut">
              <a:rPr lang="en-US" smtClean="0"/>
              <a:t>11/13/2024</a:t>
            </a:fld>
            <a:endParaRPr lang="en-US"/>
          </a:p>
        </p:txBody>
      </p:sp>
      <p:sp>
        <p:nvSpPr>
          <p:cNvPr id="3" name="Footer Placeholder 2">
            <a:extLst>
              <a:ext uri="{FF2B5EF4-FFF2-40B4-BE49-F238E27FC236}">
                <a16:creationId xmlns:a16="http://schemas.microsoft.com/office/drawing/2014/main" id="{3C99A82B-3FEE-57AC-E914-40D40EFF8B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B2CC0E-1720-BD5B-5F8A-3EDCF0EDD38E}"/>
              </a:ext>
            </a:extLst>
          </p:cNvPr>
          <p:cNvSpPr>
            <a:spLocks noGrp="1"/>
          </p:cNvSpPr>
          <p:nvPr>
            <p:ph type="sldNum" sz="quarter" idx="12"/>
          </p:nvPr>
        </p:nvSpPr>
        <p:spPr/>
        <p:txBody>
          <a:bodyPr/>
          <a:lstStyle/>
          <a:p>
            <a:fld id="{3D58F2DA-59A1-4BB2-AC95-16E5297A25DB}" type="slidenum">
              <a:rPr lang="en-US" smtClean="0"/>
              <a:t>‹#›</a:t>
            </a:fld>
            <a:endParaRPr lang="en-US"/>
          </a:p>
        </p:txBody>
      </p:sp>
    </p:spTree>
    <p:extLst>
      <p:ext uri="{BB962C8B-B14F-4D97-AF65-F5344CB8AC3E}">
        <p14:creationId xmlns:p14="http://schemas.microsoft.com/office/powerpoint/2010/main" val="789697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50117-3CD0-CF26-67E5-459C3EC8EC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D2985D-49F9-B6B7-0F17-5A95B7C78F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8BB471-85A7-DA50-31D9-F8BD8613D2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870076-F945-546E-639C-2B92E597192A}"/>
              </a:ext>
            </a:extLst>
          </p:cNvPr>
          <p:cNvSpPr>
            <a:spLocks noGrp="1"/>
          </p:cNvSpPr>
          <p:nvPr>
            <p:ph type="dt" sz="half" idx="10"/>
          </p:nvPr>
        </p:nvSpPr>
        <p:spPr/>
        <p:txBody>
          <a:bodyPr/>
          <a:lstStyle/>
          <a:p>
            <a:fld id="{17F0F19E-3CF9-432C-9167-2608845AF3E2}" type="datetimeFigureOut">
              <a:rPr lang="en-US" smtClean="0"/>
              <a:t>11/13/2024</a:t>
            </a:fld>
            <a:endParaRPr lang="en-US"/>
          </a:p>
        </p:txBody>
      </p:sp>
      <p:sp>
        <p:nvSpPr>
          <p:cNvPr id="6" name="Footer Placeholder 5">
            <a:extLst>
              <a:ext uri="{FF2B5EF4-FFF2-40B4-BE49-F238E27FC236}">
                <a16:creationId xmlns:a16="http://schemas.microsoft.com/office/drawing/2014/main" id="{5C9DB407-D086-265B-7A93-0ECC791C98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E2136D-A309-9B42-9070-3BE3A55A00D0}"/>
              </a:ext>
            </a:extLst>
          </p:cNvPr>
          <p:cNvSpPr>
            <a:spLocks noGrp="1"/>
          </p:cNvSpPr>
          <p:nvPr>
            <p:ph type="sldNum" sz="quarter" idx="12"/>
          </p:nvPr>
        </p:nvSpPr>
        <p:spPr/>
        <p:txBody>
          <a:bodyPr/>
          <a:lstStyle/>
          <a:p>
            <a:fld id="{3D58F2DA-59A1-4BB2-AC95-16E5297A25DB}" type="slidenum">
              <a:rPr lang="en-US" smtClean="0"/>
              <a:t>‹#›</a:t>
            </a:fld>
            <a:endParaRPr lang="en-US"/>
          </a:p>
        </p:txBody>
      </p:sp>
    </p:spTree>
    <p:extLst>
      <p:ext uri="{BB962C8B-B14F-4D97-AF65-F5344CB8AC3E}">
        <p14:creationId xmlns:p14="http://schemas.microsoft.com/office/powerpoint/2010/main" val="71212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5143A-7F12-92E9-8F44-6DFFB9EE07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E169D2-D794-9D62-D695-849B3BA70B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15FF4E-712A-A873-6D08-4234D028F2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EFF88B-4804-F130-7DA0-935D0BFD80F7}"/>
              </a:ext>
            </a:extLst>
          </p:cNvPr>
          <p:cNvSpPr>
            <a:spLocks noGrp="1"/>
          </p:cNvSpPr>
          <p:nvPr>
            <p:ph type="dt" sz="half" idx="10"/>
          </p:nvPr>
        </p:nvSpPr>
        <p:spPr/>
        <p:txBody>
          <a:bodyPr/>
          <a:lstStyle/>
          <a:p>
            <a:fld id="{17F0F19E-3CF9-432C-9167-2608845AF3E2}" type="datetimeFigureOut">
              <a:rPr lang="en-US" smtClean="0"/>
              <a:t>11/13/2024</a:t>
            </a:fld>
            <a:endParaRPr lang="en-US"/>
          </a:p>
        </p:txBody>
      </p:sp>
      <p:sp>
        <p:nvSpPr>
          <p:cNvPr id="6" name="Footer Placeholder 5">
            <a:extLst>
              <a:ext uri="{FF2B5EF4-FFF2-40B4-BE49-F238E27FC236}">
                <a16:creationId xmlns:a16="http://schemas.microsoft.com/office/drawing/2014/main" id="{8AEECAEE-ACC9-ECFD-E5F5-992E1A56F1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294714-5F0E-2417-DC58-6E151E92E59B}"/>
              </a:ext>
            </a:extLst>
          </p:cNvPr>
          <p:cNvSpPr>
            <a:spLocks noGrp="1"/>
          </p:cNvSpPr>
          <p:nvPr>
            <p:ph type="sldNum" sz="quarter" idx="12"/>
          </p:nvPr>
        </p:nvSpPr>
        <p:spPr/>
        <p:txBody>
          <a:bodyPr/>
          <a:lstStyle/>
          <a:p>
            <a:fld id="{3D58F2DA-59A1-4BB2-AC95-16E5297A25DB}" type="slidenum">
              <a:rPr lang="en-US" smtClean="0"/>
              <a:t>‹#›</a:t>
            </a:fld>
            <a:endParaRPr lang="en-US"/>
          </a:p>
        </p:txBody>
      </p:sp>
    </p:spTree>
    <p:extLst>
      <p:ext uri="{BB962C8B-B14F-4D97-AF65-F5344CB8AC3E}">
        <p14:creationId xmlns:p14="http://schemas.microsoft.com/office/powerpoint/2010/main" val="3973472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A35005-813E-282E-8B90-85A39A3581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2AA86A-F7EA-817E-9D23-A1E18CB596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B81A9C-CBBA-B656-8C4A-A3036A27F8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0F19E-3CF9-432C-9167-2608845AF3E2}" type="datetimeFigureOut">
              <a:rPr lang="en-US" smtClean="0"/>
              <a:t>11/13/2024</a:t>
            </a:fld>
            <a:endParaRPr lang="en-US"/>
          </a:p>
        </p:txBody>
      </p:sp>
      <p:sp>
        <p:nvSpPr>
          <p:cNvPr id="5" name="Footer Placeholder 4">
            <a:extLst>
              <a:ext uri="{FF2B5EF4-FFF2-40B4-BE49-F238E27FC236}">
                <a16:creationId xmlns:a16="http://schemas.microsoft.com/office/drawing/2014/main" id="{D05F2B21-E27F-FBD1-E622-0E7479D708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C39009-6955-9141-5C4E-6C56EEBB7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58F2DA-59A1-4BB2-AC95-16E5297A25DB}" type="slidenum">
              <a:rPr lang="en-US" smtClean="0"/>
              <a:t>‹#›</a:t>
            </a:fld>
            <a:endParaRPr lang="en-US"/>
          </a:p>
        </p:txBody>
      </p:sp>
    </p:spTree>
    <p:extLst>
      <p:ext uri="{BB962C8B-B14F-4D97-AF65-F5344CB8AC3E}">
        <p14:creationId xmlns:p14="http://schemas.microsoft.com/office/powerpoint/2010/main" val="3713014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hyperlink" Target="https://www.rvasia.org/myanmar-country-cultural-diversity"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ags" Target="../tags/tag2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27.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s://doi.org/10.1177/1043659608317093" TargetMode="External"/><Relationship Id="rId2" Type="http://schemas.openxmlformats.org/officeDocument/2006/relationships/notesSlide" Target="../notesSlides/notesSlide42.xml"/><Relationship Id="rId1" Type="http://schemas.openxmlformats.org/officeDocument/2006/relationships/slideLayout" Target="../slideLayouts/slideLayout16.xml"/><Relationship Id="rId5" Type="http://schemas.openxmlformats.org/officeDocument/2006/relationships/hyperlink" Target="https://www.lawinsider.com/dictionary/cultural-sensitivity" TargetMode="External"/><Relationship Id="rId4" Type="http://schemas.openxmlformats.org/officeDocument/2006/relationships/hyperlink" Target="https://unesdoc.unesco.org/ark:/48223/pf0000377068"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rvasia.org/myanmar-country-cultural-diversity" TargetMode="External"/><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tags" Target="../tags/tag3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tags" Target="../tags/tag3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tags" Target="../tags/tag3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tags" Target="../tags/tag3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3.xml"/><Relationship Id="rId1" Type="http://schemas.openxmlformats.org/officeDocument/2006/relationships/tags" Target="../tags/tag3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3.xml"/><Relationship Id="rId1" Type="http://schemas.openxmlformats.org/officeDocument/2006/relationships/tags" Target="../tags/tag3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tags" Target="../tags/tag3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tags" Target="../tags/tag3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xml"/><Relationship Id="rId1" Type="http://schemas.openxmlformats.org/officeDocument/2006/relationships/tags" Target="../tags/tag3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3.xml"/><Relationship Id="rId1" Type="http://schemas.openxmlformats.org/officeDocument/2006/relationships/tags" Target="../tags/tag3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tags" Target="../tags/tag40.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3.xml"/><Relationship Id="rId1" Type="http://schemas.openxmlformats.org/officeDocument/2006/relationships/tags" Target="../tags/tag4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3.xml"/><Relationship Id="rId1" Type="http://schemas.openxmlformats.org/officeDocument/2006/relationships/tags" Target="../tags/tag4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3.xml"/><Relationship Id="rId1" Type="http://schemas.openxmlformats.org/officeDocument/2006/relationships/tags" Target="../tags/tag43.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3.xml"/><Relationship Id="rId1" Type="http://schemas.openxmlformats.org/officeDocument/2006/relationships/tags" Target="../tags/tag44.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3.xml"/><Relationship Id="rId1" Type="http://schemas.openxmlformats.org/officeDocument/2006/relationships/tags" Target="../tags/tag45.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3.xml"/><Relationship Id="rId1" Type="http://schemas.openxmlformats.org/officeDocument/2006/relationships/tags" Target="../tags/tag46.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3.xml"/><Relationship Id="rId1" Type="http://schemas.openxmlformats.org/officeDocument/2006/relationships/tags" Target="../tags/tag4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3.xml"/><Relationship Id="rId1" Type="http://schemas.openxmlformats.org/officeDocument/2006/relationships/tags" Target="../tags/tag48.xml"/></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5.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3.xml"/><Relationship Id="rId1" Type="http://schemas.openxmlformats.org/officeDocument/2006/relationships/tags" Target="../tags/tag49.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3.xml"/><Relationship Id="rId1" Type="http://schemas.openxmlformats.org/officeDocument/2006/relationships/tags" Target="../tags/tag5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3.xml"/><Relationship Id="rId1" Type="http://schemas.openxmlformats.org/officeDocument/2006/relationships/tags" Target="../tags/tag51.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3.xml"/><Relationship Id="rId1" Type="http://schemas.openxmlformats.org/officeDocument/2006/relationships/tags" Target="../tags/tag5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3.xml"/><Relationship Id="rId1" Type="http://schemas.openxmlformats.org/officeDocument/2006/relationships/tags" Target="../tags/tag53.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3.xml"/><Relationship Id="rId1" Type="http://schemas.openxmlformats.org/officeDocument/2006/relationships/tags" Target="../tags/tag54.xml"/></Relationships>
</file>

<file path=ppt/slides/_rels/slide8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1.xm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2.xm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3.xml"/><Relationship Id="rId1" Type="http://schemas.openxmlformats.org/officeDocument/2006/relationships/tags" Target="../tags/tag5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3.xml"/><Relationship Id="rId1" Type="http://schemas.openxmlformats.org/officeDocument/2006/relationships/tags" Target="../tags/tag56.xml"/></Relationships>
</file>

<file path=ppt/slides/_rels/slide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6.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hyperlink" Target="https://chat.openai.com/" TargetMode="External"/><Relationship Id="rId2" Type="http://schemas.openxmlformats.org/officeDocument/2006/relationships/notesSlide" Target="../notesSlides/notesSlide88.xml"/><Relationship Id="rId1" Type="http://schemas.openxmlformats.org/officeDocument/2006/relationships/slideLayout" Target="../slideLayouts/slideLayout16.xml"/><Relationship Id="rId4" Type="http://schemas.openxmlformats.org/officeDocument/2006/relationships/hyperlink" Target="https://unesdoc.unesco.org/ark:/48223/pf0000143797?posInSet=9&amp;queryId=N-EXPLORE-f7eeb41c-bca7-4001-910c-760b4455278b"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mmteacherplatform.net/en/courses" TargetMode="External"/><Relationship Id="rId2" Type="http://schemas.openxmlformats.org/officeDocument/2006/relationships/notesSlide" Target="../notesSlides/notesSlide89.xml"/><Relationship Id="rId1" Type="http://schemas.openxmlformats.org/officeDocument/2006/relationships/slideLayout" Target="../slideLayouts/slideLayout16.xml"/><Relationship Id="rId5" Type="http://schemas.openxmlformats.org/officeDocument/2006/relationships/hyperlink" Target="https://unesdoc.unesco.org/ark:/48223/pf0000143889?posInSet=1&amp;queryId=a3e7bb0e-01c9-4482-a271-c1241ee84191" TargetMode="External"/><Relationship Id="rId4" Type="http://schemas.openxmlformats.org/officeDocument/2006/relationships/hyperlink" Target="https://unesdoc.unesco.org/ark:/48223/pf0000143889?posInSet=1&amp;queryId=a3e7bb0e-01c9-4482-a271-" TargetMode="Externa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55271" y="1144306"/>
            <a:ext cx="9731830" cy="2268814"/>
          </a:xfrm>
        </p:spPr>
        <p:txBody>
          <a:bodyPr>
            <a:normAutofit/>
          </a:bodyPr>
          <a:lstStyle/>
          <a:p>
            <a:pPr algn="ctr">
              <a:lnSpc>
                <a:spcPct val="150000"/>
              </a:lnSpc>
            </a:pPr>
            <a:r>
              <a:rPr lang="en-US" sz="2400" dirty="0">
                <a:latin typeface="Pyidaungsu" pitchFamily="34" charset="0"/>
                <a:cs typeface="Pyidaungsu" pitchFamily="34" charset="0"/>
              </a:rPr>
              <a:t>ပဋိပက္ခကို ထည့်သွင်းစဉ်းစားသော ပညာရေးမှတဆင့် </a:t>
            </a:r>
            <a:br>
              <a:rPr lang="en-US" sz="2400" dirty="0">
                <a:latin typeface="Pyidaungsu" pitchFamily="34" charset="0"/>
                <a:cs typeface="Pyidaungsu" pitchFamily="34" charset="0"/>
              </a:rPr>
            </a:br>
            <a:r>
              <a:rPr lang="en-US" sz="2400" dirty="0">
                <a:latin typeface="Pyidaungsu" pitchFamily="34" charset="0"/>
                <a:cs typeface="Pyidaungsu" pitchFamily="34" charset="0"/>
              </a:rPr>
              <a:t>မီဒီယာနှင့် သတင်းအချက်အလက်ဆိုင်ရာ သိနားလည်မှု</a:t>
            </a:r>
            <a:r>
              <a:rPr lang="my-MM" sz="2400" dirty="0">
                <a:latin typeface="Pyidaungsu" pitchFamily="34" charset="0"/>
                <a:cs typeface="Pyidaungsu" pitchFamily="34" charset="0"/>
              </a:rPr>
              <a:t> </a:t>
            </a:r>
            <a:r>
              <a:rPr lang="en-US" sz="2400" dirty="0">
                <a:latin typeface="Pyidaungsu" pitchFamily="34" charset="0"/>
                <a:cs typeface="Pyidaungsu" pitchFamily="34" charset="0"/>
              </a:rPr>
              <a:t>(MIL-CSE)</a:t>
            </a:r>
          </a:p>
        </p:txBody>
      </p:sp>
      <p:sp>
        <p:nvSpPr>
          <p:cNvPr id="3" name="TextBox 2">
            <a:extLst>
              <a:ext uri="{FF2B5EF4-FFF2-40B4-BE49-F238E27FC236}">
                <a16:creationId xmlns:a16="http://schemas.microsoft.com/office/drawing/2014/main" id="{15EB3E30-9BA6-3FB5-AE23-E1813C44576F}"/>
              </a:ext>
            </a:extLst>
          </p:cNvPr>
          <p:cNvSpPr txBox="1"/>
          <p:nvPr/>
        </p:nvSpPr>
        <p:spPr>
          <a:xfrm>
            <a:off x="914400" y="3807974"/>
            <a:ext cx="10439044" cy="193899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b="1" noProof="0" dirty="0">
                <a:solidFill>
                  <a:prstClr val="white"/>
                </a:solidFill>
                <a:latin typeface="Pyidaungsu" pitchFamily="34" charset="0"/>
                <a:cs typeface="Pyidaungsu" pitchFamily="34" charset="0"/>
              </a:rPr>
              <a:t>မော်ဂျူး ၃.၁</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i="0" u="none" strike="noStrike" kern="1200" cap="none" spc="0" normalizeH="0" baseline="0" dirty="0">
                <a:ln>
                  <a:noFill/>
                </a:ln>
                <a:solidFill>
                  <a:prstClr val="white"/>
                </a:solidFill>
                <a:effectLst/>
                <a:uLnTx/>
                <a:uFillTx/>
                <a:latin typeface="Pyidaungsu" pitchFamily="34" charset="0"/>
                <a:cs typeface="Pyidaungsu" pitchFamily="34" charset="0"/>
              </a:rPr>
              <a:t>ယဉ်ကျေးမှု</a:t>
            </a:r>
            <a:r>
              <a:rPr lang="en-US" sz="2000" dirty="0">
                <a:solidFill>
                  <a:prstClr val="white"/>
                </a:solidFill>
                <a:latin typeface="Pyidaungsu" pitchFamily="34" charset="0"/>
                <a:cs typeface="Pyidaungsu" pitchFamily="34" charset="0"/>
              </a:rPr>
              <a:t>အမျိုးမျိုး</a:t>
            </a:r>
            <a:r>
              <a:rPr kumimoji="0" lang="en-US" sz="2000" i="0" u="none" strike="noStrike" kern="1200" cap="none" spc="0" normalizeH="0" baseline="0" dirty="0">
                <a:ln>
                  <a:noFill/>
                </a:ln>
                <a:solidFill>
                  <a:prstClr val="white"/>
                </a:solidFill>
                <a:effectLst/>
                <a:uLnTx/>
                <a:uFillTx/>
                <a:latin typeface="Pyidaungsu" pitchFamily="34" charset="0"/>
                <a:cs typeface="Pyidaungsu" pitchFamily="34" charset="0"/>
              </a:rPr>
              <a:t>နှင့်</a:t>
            </a:r>
            <a:r>
              <a:rPr kumimoji="0" lang="en-US" sz="2000" i="0" u="none" strike="noStrike" kern="1200" cap="none" spc="0" normalizeH="0" dirty="0">
                <a:ln>
                  <a:noFill/>
                </a:ln>
                <a:solidFill>
                  <a:prstClr val="white"/>
                </a:solidFill>
                <a:effectLst/>
                <a:uLnTx/>
                <a:uFillTx/>
                <a:latin typeface="Pyidaungsu" pitchFamily="34" charset="0"/>
                <a:cs typeface="Pyidaungsu" pitchFamily="34" charset="0"/>
              </a:rPr>
              <a:t> </a:t>
            </a:r>
            <a:r>
              <a:rPr kumimoji="0" lang="en-US" sz="2000" i="0" u="none" strike="noStrike" kern="1200" cap="none" spc="0" normalizeH="0" dirty="0" err="1">
                <a:ln>
                  <a:noFill/>
                </a:ln>
                <a:solidFill>
                  <a:prstClr val="white"/>
                </a:solidFill>
                <a:effectLst/>
                <a:uLnTx/>
                <a:uFillTx/>
                <a:latin typeface="Pyidaungsu" pitchFamily="34" charset="0"/>
                <a:cs typeface="Pyidaungsu" pitchFamily="34" charset="0"/>
              </a:rPr>
              <a:t>ဘာသာပေါင်းစုံ</a:t>
            </a:r>
            <a:r>
              <a:rPr lang="my-MM" sz="2000" dirty="0">
                <a:solidFill>
                  <a:prstClr val="white"/>
                </a:solidFill>
                <a:latin typeface="Pyidaungsu" pitchFamily="34" charset="0"/>
                <a:cs typeface="Pyidaungsu" pitchFamily="34" charset="0"/>
              </a:rPr>
              <a:t> </a:t>
            </a:r>
            <a:r>
              <a:rPr kumimoji="0" lang="en-US" sz="2000" i="0" u="none" strike="noStrike" kern="1200" cap="none" spc="0" normalizeH="0" dirty="0" err="1">
                <a:ln>
                  <a:noFill/>
                </a:ln>
                <a:solidFill>
                  <a:prstClr val="white"/>
                </a:solidFill>
                <a:effectLst/>
                <a:uLnTx/>
                <a:uFillTx/>
                <a:latin typeface="Pyidaungsu" pitchFamily="34" charset="0"/>
                <a:cs typeface="Pyidaungsu" pitchFamily="34" charset="0"/>
              </a:rPr>
              <a:t>ဆွေးနွေးဖလှယ်</a:t>
            </a:r>
            <a:r>
              <a:rPr lang="en-US" sz="2000" dirty="0" err="1">
                <a:solidFill>
                  <a:prstClr val="white"/>
                </a:solidFill>
                <a:latin typeface="Pyidaungsu" pitchFamily="34" charset="0"/>
                <a:cs typeface="Pyidaungsu" pitchFamily="34" charset="0"/>
              </a:rPr>
              <a:t>မှု</a:t>
            </a:r>
            <a:r>
              <a:rPr kumimoji="0" lang="en-US" sz="2000" i="0" u="none" strike="noStrike" kern="1200" cap="none" spc="0" normalizeH="0" dirty="0" err="1">
                <a:ln>
                  <a:noFill/>
                </a:ln>
                <a:solidFill>
                  <a:prstClr val="white"/>
                </a:solidFill>
                <a:effectLst/>
                <a:uLnTx/>
                <a:uFillTx/>
                <a:latin typeface="Pyidaungsu" pitchFamily="34" charset="0"/>
                <a:cs typeface="Pyidaungsu" pitchFamily="34" charset="0"/>
              </a:rPr>
              <a:t>အတွက</a:t>
            </a:r>
            <a:r>
              <a:rPr kumimoji="0" lang="en-US" sz="2000" i="0" u="none" strike="noStrike" kern="1200" cap="none" spc="0" normalizeH="0" dirty="0">
                <a:ln>
                  <a:noFill/>
                </a:ln>
                <a:solidFill>
                  <a:prstClr val="white"/>
                </a:solidFill>
                <a:effectLst/>
                <a:uLnTx/>
                <a:uFillTx/>
                <a:latin typeface="Pyidaungsu" pitchFamily="34" charset="0"/>
                <a:cs typeface="Pyidaungsu" pitchFamily="34" charset="0"/>
              </a:rPr>
              <a:t>် မီဒီယာနှင့် သတင်းအချက်အလက်ဆိုင်ရာ သိနားလည်မှု (MIL) နှင့် </a:t>
            </a:r>
            <a:r>
              <a:rPr kumimoji="0" lang="en-US" sz="2000" i="0" u="none" strike="noStrike" kern="1200" cap="none" spc="0" normalizeH="0" dirty="0" err="1">
                <a:ln>
                  <a:noFill/>
                </a:ln>
                <a:solidFill>
                  <a:prstClr val="white"/>
                </a:solidFill>
                <a:effectLst/>
                <a:uLnTx/>
                <a:uFillTx/>
                <a:latin typeface="Pyidaungsu" pitchFamily="34" charset="0"/>
                <a:cs typeface="Pyidaungsu" pitchFamily="34" charset="0"/>
              </a:rPr>
              <a:t>ပဋိပက္ခကိုထည</a:t>
            </a:r>
            <a:r>
              <a:rPr kumimoji="0" lang="en-US" sz="2000" i="0" u="none" strike="noStrike" kern="1200" cap="none" spc="0" normalizeH="0" dirty="0">
                <a:ln>
                  <a:noFill/>
                </a:ln>
                <a:solidFill>
                  <a:prstClr val="white"/>
                </a:solidFill>
                <a:effectLst/>
                <a:uLnTx/>
                <a:uFillTx/>
                <a:latin typeface="Pyidaungsu" pitchFamily="34" charset="0"/>
                <a:cs typeface="Pyidaungsu" pitchFamily="34" charset="0"/>
              </a:rPr>
              <a:t>့်သွင်းစဉ်းစားသော ပညာရေး (CSE) </a:t>
            </a:r>
            <a:endParaRPr kumimoji="0" lang="en-US" sz="2000" i="0" u="none" strike="noStrike" kern="1200" cap="none" spc="0" normalizeH="0" baseline="0" noProof="0" dirty="0">
              <a:ln>
                <a:noFill/>
              </a:ln>
              <a:solidFill>
                <a:prstClr val="white"/>
              </a:solidFill>
              <a:effectLst/>
              <a:uLnTx/>
              <a:uFillTx/>
              <a:latin typeface="Pyidaungsu" pitchFamily="34" charset="0"/>
              <a:cs typeface="Pyidaungsu" pitchFamily="34" charset="0"/>
            </a:endParaRPr>
          </a:p>
        </p:txBody>
      </p:sp>
    </p:spTree>
    <p:custDataLst>
      <p:tags r:id="rId1"/>
    </p:custDataLst>
    <p:extLst>
      <p:ext uri="{BB962C8B-B14F-4D97-AF65-F5344CB8AC3E}">
        <p14:creationId xmlns:p14="http://schemas.microsoft.com/office/powerpoint/2010/main" val="3307173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dirty="0"/>
          </a:p>
        </p:txBody>
      </p:sp>
      <p:sp>
        <p:nvSpPr>
          <p:cNvPr id="5" name="Title 4"/>
          <p:cNvSpPr>
            <a:spLocks noGrp="1"/>
          </p:cNvSpPr>
          <p:nvPr>
            <p:ph type="ctrTitle"/>
          </p:nvPr>
        </p:nvSpPr>
        <p:spPr/>
        <p:txBody>
          <a:bodyPr>
            <a:normAutofit/>
          </a:bodyPr>
          <a:lstStyle/>
          <a:p>
            <a:r>
              <a:rPr lang="en-US" sz="2200" dirty="0">
                <a:latin typeface="Pyidaungsu" pitchFamily="34" charset="0"/>
                <a:cs typeface="Pyidaungsu" pitchFamily="34" charset="0"/>
              </a:rPr>
              <a:t>ယဉ်ကျေးမှုဆိုင်ရာ နားလည်လေးစားမှုဆိုသည်မှာ အဘယ်နည်း။</a:t>
            </a:r>
          </a:p>
        </p:txBody>
      </p:sp>
      <p:sp>
        <p:nvSpPr>
          <p:cNvPr id="6" name="Text Placeholder 5"/>
          <p:cNvSpPr>
            <a:spLocks noGrp="1"/>
          </p:cNvSpPr>
          <p:nvPr>
            <p:ph type="body" sz="quarter" idx="16"/>
          </p:nvPr>
        </p:nvSpPr>
        <p:spPr>
          <a:xfrm>
            <a:off x="277188" y="1112812"/>
            <a:ext cx="11350208" cy="4463043"/>
          </a:xfrm>
        </p:spPr>
        <p:txBody>
          <a:bodyPr/>
          <a:lstStyle/>
          <a:p>
            <a:pPr algn="ctr"/>
            <a:endParaRPr lang="en-US" b="0" dirty="0"/>
          </a:p>
          <a:p>
            <a:pPr algn="ctr"/>
            <a:endParaRPr lang="en-US" b="0" dirty="0"/>
          </a:p>
        </p:txBody>
      </p:sp>
      <p:sp>
        <p:nvSpPr>
          <p:cNvPr id="3" name="TextBox 2">
            <a:extLst>
              <a:ext uri="{FF2B5EF4-FFF2-40B4-BE49-F238E27FC236}">
                <a16:creationId xmlns:a16="http://schemas.microsoft.com/office/drawing/2014/main" id="{2573272A-1311-276A-A08E-3BF5FB7FAE49}"/>
              </a:ext>
            </a:extLst>
          </p:cNvPr>
          <p:cNvSpPr txBox="1"/>
          <p:nvPr/>
        </p:nvSpPr>
        <p:spPr>
          <a:xfrm>
            <a:off x="669074" y="981145"/>
            <a:ext cx="11065726" cy="5043688"/>
          </a:xfrm>
          <a:prstGeom prst="rect">
            <a:avLst/>
          </a:prstGeom>
          <a:noFill/>
        </p:spPr>
        <p:txBody>
          <a:bodyPr wrap="square">
            <a:spAutoFit/>
          </a:bodyPr>
          <a:lstStyle/>
          <a:p>
            <a:pPr>
              <a:lnSpc>
                <a:spcPct val="150000"/>
              </a:lnSpc>
            </a:pPr>
            <a:r>
              <a:rPr lang="en-US" b="1" dirty="0">
                <a:latin typeface="Pyidaungsu" pitchFamily="34" charset="0"/>
                <a:cs typeface="Pyidaungsu" pitchFamily="34" charset="0"/>
              </a:rPr>
              <a:t>ယဉ်ကျေးမှုဆိုင်ရာ နားလည်လေးစားမှုဆိုသည်မှာ - </a:t>
            </a:r>
          </a:p>
          <a:p>
            <a:pPr marL="342900" indent="-342900">
              <a:lnSpc>
                <a:spcPct val="150000"/>
              </a:lnSpc>
              <a:buFont typeface="Arial" pitchFamily="34" charset="0"/>
              <a:buChar char="•"/>
            </a:pPr>
            <a:r>
              <a:rPr lang="en-US" i="0" dirty="0">
                <a:effectLst/>
                <a:latin typeface="Pyidaungsu" pitchFamily="34" charset="0"/>
                <a:cs typeface="Pyidaungsu" pitchFamily="34" charset="0"/>
              </a:rPr>
              <a:t>ယဉ်ကျေးမှုဆိုင်ရာ မတူကွဲပြားမှုများနှင့် တူညီမှုများကို နားလည်လက်ခံကြောင်း နှင့် သတင်းစကားတစ်ခုကို ဆက်သွယ်ပြောဆိုရာတွင် ယဉ်ကျေးမှုဆိုင်ရာ သင်္ကေတများ (ဥပမာ - ဘာသာစကား)ကို အသုံးပြုရာ၌ ထိရောက်မှု</a:t>
            </a:r>
            <a:r>
              <a:rPr lang="en-US" dirty="0">
                <a:latin typeface="Pyidaungsu" pitchFamily="34" charset="0"/>
                <a:cs typeface="Pyidaungsu" pitchFamily="34" charset="0"/>
              </a:rPr>
              <a:t>ရှိကြောင်းကို ပြသခြင်း</a:t>
            </a:r>
            <a:endParaRPr lang="en-US" i="0" dirty="0">
              <a:effectLst/>
              <a:latin typeface="Pyidaungsu" pitchFamily="34" charset="0"/>
              <a:cs typeface="Pyidaungsu" pitchFamily="34" charset="0"/>
            </a:endParaRPr>
          </a:p>
          <a:p>
            <a:pPr marL="342900" indent="-342900">
              <a:lnSpc>
                <a:spcPct val="150000"/>
              </a:lnSpc>
              <a:buFont typeface="Arial" pitchFamily="34" charset="0"/>
              <a:buChar char="•"/>
            </a:pPr>
            <a:r>
              <a:rPr lang="en-US" dirty="0">
                <a:solidFill>
                  <a:srgbClr val="111111"/>
                </a:solidFill>
                <a:latin typeface="Pyidaungsu" pitchFamily="34" charset="0"/>
                <a:cs typeface="Pyidaungsu" pitchFamily="34" charset="0"/>
              </a:rPr>
              <a:t>လူအုပ်စုတစ်စု အထူးသဖြင့် မတူညီသည့် တိုင်းရင်းသားလူမျိုးစုတစ်ခု၏ ယုံကြည်မှုများ၊ တန်ဖိုးထားမှုများ၊ ဓလေ့ထုံးတမ်းများနှင့် အဖွဲ့အစည်းများ (မိသားစု၊ ဘာသာရေးဆိုင်ရာ စသည်) သို့မဟုတ် ထူးခြားသည့် ဝိသေသလက္ခဏာရှိသူများ (ဥပမာ - အကြားအာရုံ ချို့တဲ့ခြင်းကဲ့သို့သော မသန်စွမ်းသည့် ပုဂ္ဂိုလ်များ)၏ ယဉ်ကျေးမှုများကို သိရှိနားလည်သဘောပေါက်ပြီး အပြုသဘောဆောင် တုံ့ပြန်ခြင်း</a:t>
            </a:r>
          </a:p>
          <a:p>
            <a:pPr>
              <a:lnSpc>
                <a:spcPct val="150000"/>
              </a:lnSpc>
            </a:pPr>
            <a:endParaRPr lang="en-US" b="1" dirty="0">
              <a:solidFill>
                <a:srgbClr val="242424"/>
              </a:solidFill>
              <a:latin typeface="Pyidaungsu" pitchFamily="34" charset="0"/>
              <a:cs typeface="Pyidaungsu" pitchFamily="34" charset="0"/>
            </a:endParaRPr>
          </a:p>
          <a:p>
            <a:pPr>
              <a:lnSpc>
                <a:spcPct val="150000"/>
              </a:lnSpc>
            </a:pPr>
            <a:r>
              <a:rPr lang="en-US" b="1" dirty="0">
                <a:solidFill>
                  <a:srgbClr val="242424"/>
                </a:solidFill>
                <a:latin typeface="Pyidaungsu" pitchFamily="34" charset="0"/>
                <a:cs typeface="Pyidaungsu" pitchFamily="34" charset="0"/>
              </a:rPr>
              <a:t>ယဉ်ကျေးမှုဆိုင်ရာ နားလည်လေးစားမှုရှိသော အပြုအမူ၏ အဓိက လက္ခဏာရပ်များမှာ အဘယ်နည်း။</a:t>
            </a:r>
            <a:endParaRPr lang="en-US" dirty="0">
              <a:solidFill>
                <a:srgbClr val="242424"/>
              </a:solidFill>
              <a:latin typeface="Pyidaungsu" pitchFamily="34" charset="0"/>
              <a:cs typeface="Pyidaungsu" pitchFamily="34" charset="0"/>
            </a:endParaRPr>
          </a:p>
          <a:p>
            <a:pPr marL="285750" indent="-285750">
              <a:lnSpc>
                <a:spcPct val="150000"/>
              </a:lnSpc>
              <a:buFont typeface="Arial" panose="020B0604020202020204" pitchFamily="34" charset="0"/>
              <a:buChar char="•"/>
            </a:pPr>
            <a:r>
              <a:rPr lang="en-US" dirty="0">
                <a:solidFill>
                  <a:srgbClr val="242424"/>
                </a:solidFill>
                <a:latin typeface="Pyidaungsu" pitchFamily="34" charset="0"/>
                <a:cs typeface="Pyidaungsu" pitchFamily="34" charset="0"/>
              </a:rPr>
              <a:t>ဘက်လိုက်မှုမရှိသော ကြားနေ စကားအသုံးအနှုန်း</a:t>
            </a:r>
          </a:p>
          <a:p>
            <a:pPr marL="285750" indent="-285750">
              <a:lnSpc>
                <a:spcPct val="150000"/>
              </a:lnSpc>
              <a:buFont typeface="Arial" panose="020B0604020202020204" pitchFamily="34" charset="0"/>
              <a:buChar char="•"/>
            </a:pPr>
            <a:r>
              <a:rPr lang="en-US" dirty="0">
                <a:solidFill>
                  <a:srgbClr val="242424"/>
                </a:solidFill>
                <a:latin typeface="Pyidaungsu" pitchFamily="34" charset="0"/>
                <a:cs typeface="Pyidaungsu" pitchFamily="34" charset="0"/>
              </a:rPr>
              <a:t>ပျူငှာယဉ်ကျေးပြီး ရိုသေလေးစားသည့် အပြုအမူ</a:t>
            </a:r>
            <a:endParaRPr lang="en-US" b="0" i="0" dirty="0">
              <a:effectLst/>
              <a:latin typeface="Pyidaungsu" pitchFamily="34" charset="0"/>
              <a:cs typeface="Pyidaungsu" pitchFamily="34" charset="0"/>
            </a:endParaRPr>
          </a:p>
        </p:txBody>
      </p:sp>
    </p:spTree>
    <p:custDataLst>
      <p:tags r:id="rId1"/>
    </p:custDataLst>
    <p:extLst>
      <p:ext uri="{BB962C8B-B14F-4D97-AF65-F5344CB8AC3E}">
        <p14:creationId xmlns:p14="http://schemas.microsoft.com/office/powerpoint/2010/main" val="3271084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6"/>
          <p:cNvSpPr/>
          <p:nvPr/>
        </p:nvSpPr>
        <p:spPr>
          <a:xfrm>
            <a:off x="6890876" y="6073655"/>
            <a:ext cx="4593829" cy="206178"/>
          </a:xfrm>
          <a:prstGeom prst="roundRect">
            <a:avLst>
              <a:gd name="adj" fmla="val 0"/>
            </a:avLst>
          </a:prstGeom>
          <a:solidFill>
            <a:srgbClr val="000000">
              <a:alpha val="0"/>
            </a:srgbClr>
          </a:solidFill>
          <a:ln>
            <a:noFill/>
          </a:ln>
        </p:spPr>
        <p:txBody>
          <a:bodyPr spcFirstLastPara="1" wrap="square" lIns="50800" tIns="50800" rIns="50800" bIns="50800" anchor="t" anchorCtr="0">
            <a:noAutofit/>
          </a:bodyPr>
          <a:lstStyle/>
          <a:p>
            <a:pPr marL="0" marR="0" lvl="0" indent="0" algn="l" rtl="0">
              <a:lnSpc>
                <a:spcPct val="90000"/>
              </a:lnSpc>
              <a:spcBef>
                <a:spcPts val="0"/>
              </a:spcBef>
              <a:spcAft>
                <a:spcPts val="0"/>
              </a:spcAft>
              <a:buClr>
                <a:srgbClr val="000000"/>
              </a:buClr>
              <a:buSzPts val="800"/>
              <a:buFont typeface="Calibri"/>
              <a:buNone/>
            </a:pPr>
            <a:endParaRPr dirty="0"/>
          </a:p>
        </p:txBody>
      </p:sp>
      <p:sp>
        <p:nvSpPr>
          <p:cNvPr id="244" name="Google Shape;244;p6"/>
          <p:cNvSpPr txBox="1">
            <a:spLocks noGrp="1"/>
          </p:cNvSpPr>
          <p:nvPr>
            <p:ph type="title"/>
          </p:nvPr>
        </p:nvSpPr>
        <p:spPr>
          <a:xfrm>
            <a:off x="420893" y="151608"/>
            <a:ext cx="11350195" cy="455410"/>
          </a:xfrm>
          <a:prstGeom prst="rect">
            <a:avLst/>
          </a:prstGeom>
          <a:noFill/>
          <a:ln>
            <a:noFill/>
          </a:ln>
        </p:spPr>
        <p:txBody>
          <a:bodyPr spcFirstLastPara="1" wrap="square" lIns="0" tIns="0" rIns="0" bIns="0" anchor="ctr" anchorCtr="0">
            <a:noAutofit/>
          </a:bodyPr>
          <a:lstStyle/>
          <a:p>
            <a:pPr lvl="0"/>
            <a:r>
              <a:rPr lang="en-US" sz="2200" b="1" dirty="0">
                <a:solidFill>
                  <a:srgbClr val="FFFFFF"/>
                </a:solidFill>
                <a:latin typeface="Pyidaungsu" pitchFamily="34" charset="0"/>
                <a:cs typeface="Pyidaungsu" pitchFamily="34" charset="0"/>
              </a:rPr>
              <a:t>ဘာသာပေါင်းစုံ ဆွေးနွေးဖလှယ်</a:t>
            </a:r>
            <a:r>
              <a:rPr lang="en-US" sz="2200" b="1" dirty="0">
                <a:latin typeface="Pyidaungsu" pitchFamily="34" charset="0"/>
                <a:cs typeface="Pyidaungsu" pitchFamily="34" charset="0"/>
              </a:rPr>
              <a:t>မှုဆိုသည်မှာ အဘယ်နည်း။</a:t>
            </a:r>
            <a:endParaRPr sz="2200" b="1" dirty="0">
              <a:latin typeface="Pyidaungsu" pitchFamily="34" charset="0"/>
              <a:cs typeface="Pyidaungsu" pitchFamily="34" charset="0"/>
            </a:endParaRPr>
          </a:p>
        </p:txBody>
      </p:sp>
      <p:sp>
        <p:nvSpPr>
          <p:cNvPr id="3" name="Text Placeholder 2">
            <a:extLst>
              <a:ext uri="{FF2B5EF4-FFF2-40B4-BE49-F238E27FC236}">
                <a16:creationId xmlns:a16="http://schemas.microsoft.com/office/drawing/2014/main" id="{3733E080-3FB6-ED2F-6032-712D6DC3C163}"/>
              </a:ext>
            </a:extLst>
          </p:cNvPr>
          <p:cNvSpPr>
            <a:spLocks noGrp="1"/>
          </p:cNvSpPr>
          <p:nvPr>
            <p:ph type="body" idx="1"/>
          </p:nvPr>
        </p:nvSpPr>
        <p:spPr>
          <a:xfrm>
            <a:off x="545585" y="1014514"/>
            <a:ext cx="10953367" cy="5245358"/>
          </a:xfrm>
        </p:spPr>
        <p:txBody>
          <a:bodyPr>
            <a:normAutofit/>
          </a:bodyPr>
          <a:lstStyle/>
          <a:p>
            <a:pPr algn="l">
              <a:lnSpc>
                <a:spcPct val="150000"/>
              </a:lnSpc>
              <a:spcBef>
                <a:spcPts val="0"/>
              </a:spcBef>
            </a:pPr>
            <a:r>
              <a:rPr lang="en-US" sz="1800" dirty="0">
                <a:latin typeface="Pyidaungsu" pitchFamily="34" charset="0"/>
                <a:cs typeface="Pyidaungsu" pitchFamily="34" charset="0"/>
              </a:rPr>
              <a:t>ဘာသာပေါင်းစုံ ဆွေးနွေးဖလှယ်မှုဆိုသည်မှာ </a:t>
            </a:r>
            <a:r>
              <a:rPr lang="en-US" sz="1800" b="0" dirty="0">
                <a:latin typeface="Pyidaungsu" pitchFamily="34" charset="0"/>
                <a:cs typeface="Pyidaungsu" pitchFamily="34" charset="0"/>
              </a:rPr>
              <a:t>မတူညီသော ဘာသာရေးနောက်ခံများမှလာသော လူတစ်ဦး သို့မဟုတ် လူအုပ်စုများအကြား အပြုသဘောဆောင်ပြီး လေးစားသမှုနှင့် ပြောဆိုဆက်ဆံခြင်း၊ အပြန်အလှန် တုံ့ပြန်ခြင်းကို ဆိုလိုသည်။ ဤဆွေးနွေးဖလှယ်မှု၏ မူလရည်မှန်းချက်ပန်းတိုင်မှာ ကွဲပြားစုံလင်သော ကိုးကွယ်ယုံကြည်သူများအကြား နားလည်မှုရှိခြင်း၊ ပူးပေါင်းဆောင်ရွက်ခြင်းနှင့် ငြိမ်းချမ်းစွာအတူယှဉ်တွဲနေထိုင်ခြင်းတို့ကို မြှင့်တင်ပေးရန်ဖြစ်သည်။ ၎င်းတွင် ဘာသာရေးဆိုင်ရာ ယုံကြည်မှုများ၊ အလေ့အကျင့်များ၊ တန်ဖိုးထားမှုများနှင့် ရိုးရာဓလေ့များကို ပွင့်ပွင့်လင်းလင်းနှင့် ထိပ်တိုက်ရင်ဆိုင်မှုမရှိဘဲ ဆွေးနွေးမေးမြန်းကာ ရှာဖွေဖော်ထုတ်ခြင်းတို့လည်း ပါဝင်သည်။</a:t>
            </a:r>
            <a:endParaRPr lang="my-MM" sz="1800" b="0" dirty="0">
              <a:latin typeface="Pyidaungsu" pitchFamily="34" charset="0"/>
              <a:cs typeface="Pyidaungsu" pitchFamily="34" charset="0"/>
            </a:endParaRPr>
          </a:p>
          <a:p>
            <a:pPr algn="l">
              <a:lnSpc>
                <a:spcPct val="150000"/>
              </a:lnSpc>
              <a:spcBef>
                <a:spcPts val="0"/>
              </a:spcBef>
            </a:pPr>
            <a:endParaRPr lang="en-US" sz="1800" b="0" dirty="0">
              <a:latin typeface="Pyidaungsu" pitchFamily="34" charset="0"/>
              <a:cs typeface="Pyidaungsu" pitchFamily="34" charset="0"/>
            </a:endParaRPr>
          </a:p>
          <a:p>
            <a:pPr algn="l">
              <a:lnSpc>
                <a:spcPct val="150000"/>
              </a:lnSpc>
              <a:spcBef>
                <a:spcPts val="0"/>
              </a:spcBef>
            </a:pPr>
            <a:r>
              <a:rPr lang="en-US" sz="1800" b="0" i="0" dirty="0">
                <a:effectLst/>
                <a:latin typeface="Pyidaungsu" pitchFamily="34" charset="0"/>
                <a:cs typeface="Pyidaungsu" pitchFamily="34" charset="0"/>
              </a:rPr>
              <a:t>အထူးသဖြင့် </a:t>
            </a:r>
            <a:r>
              <a:rPr lang="en-US" sz="1800" b="0" i="0" dirty="0" err="1">
                <a:effectLst/>
                <a:latin typeface="Pyidaungsu" pitchFamily="34" charset="0"/>
                <a:cs typeface="Pyidaungsu" pitchFamily="34" charset="0"/>
              </a:rPr>
              <a:t>ပဋိပက္ခအဖြစ်များသည</a:t>
            </a:r>
            <a:r>
              <a:rPr lang="en-US" sz="1800" b="0" i="0" dirty="0">
                <a:effectLst/>
                <a:latin typeface="Pyidaungsu" pitchFamily="34" charset="0"/>
                <a:cs typeface="Pyidaungsu" pitchFamily="34" charset="0"/>
              </a:rPr>
              <a:t>့် အခင်းအကျင်းများတွင် ဘာသာပေါင်းစုံ ဆွေးနွေးဖလှယ်မှုကို အောင်မြင်အောင် လုပ်ဆောင်ရန် အရေးကြီးရခြင်းမှာ ဘာသာရေး မတူကွဲပြားမှုများသည် ရံဖန်ရံခါတွင် တင်းမာမှုနှင့် ပဋိပက္ခတို့ကို ဖြစ်စေနိုင်သောကြောင့် ဖြစ်သည်။</a:t>
            </a:r>
          </a:p>
        </p:txBody>
      </p:sp>
    </p:spTree>
    <p:extLst>
      <p:ext uri="{BB962C8B-B14F-4D97-AF65-F5344CB8AC3E}">
        <p14:creationId xmlns:p14="http://schemas.microsoft.com/office/powerpoint/2010/main" val="2229621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6"/>
          <p:cNvSpPr/>
          <p:nvPr/>
        </p:nvSpPr>
        <p:spPr>
          <a:xfrm>
            <a:off x="6890876" y="6073655"/>
            <a:ext cx="4593829" cy="206178"/>
          </a:xfrm>
          <a:prstGeom prst="roundRect">
            <a:avLst>
              <a:gd name="adj" fmla="val 0"/>
            </a:avLst>
          </a:prstGeom>
          <a:solidFill>
            <a:srgbClr val="000000">
              <a:alpha val="0"/>
            </a:srgbClr>
          </a:solidFill>
          <a:ln>
            <a:noFill/>
          </a:ln>
        </p:spPr>
        <p:txBody>
          <a:bodyPr spcFirstLastPara="1" wrap="square" lIns="50800" tIns="50800" rIns="50800" bIns="50800" anchor="t" anchorCtr="0">
            <a:noAutofit/>
          </a:bodyPr>
          <a:lstStyle/>
          <a:p>
            <a:pPr marL="0" marR="0" lvl="0" indent="0" algn="l" rtl="0">
              <a:lnSpc>
                <a:spcPct val="90000"/>
              </a:lnSpc>
              <a:spcBef>
                <a:spcPts val="0"/>
              </a:spcBef>
              <a:spcAft>
                <a:spcPts val="0"/>
              </a:spcAft>
              <a:buClr>
                <a:srgbClr val="000000"/>
              </a:buClr>
              <a:buSzPts val="800"/>
              <a:buFont typeface="Calibri"/>
              <a:buNone/>
            </a:pPr>
            <a:endParaRPr dirty="0"/>
          </a:p>
        </p:txBody>
      </p:sp>
      <p:sp>
        <p:nvSpPr>
          <p:cNvPr id="8" name="Text Placeholder 2">
            <a:extLst>
              <a:ext uri="{FF2B5EF4-FFF2-40B4-BE49-F238E27FC236}">
                <a16:creationId xmlns:a16="http://schemas.microsoft.com/office/drawing/2014/main" id="{67BD1743-3F65-3C1C-BEDD-4F8B5D58B3D9}"/>
              </a:ext>
            </a:extLst>
          </p:cNvPr>
          <p:cNvSpPr>
            <a:spLocks noGrp="1"/>
          </p:cNvSpPr>
          <p:nvPr>
            <p:ph type="body" idx="1"/>
          </p:nvPr>
        </p:nvSpPr>
        <p:spPr>
          <a:xfrm>
            <a:off x="420877" y="959561"/>
            <a:ext cx="10953367" cy="5140820"/>
          </a:xfrm>
        </p:spPr>
        <p:txBody>
          <a:bodyPr>
            <a:normAutofit/>
          </a:bodyPr>
          <a:lstStyle/>
          <a:p>
            <a:pPr algn="l">
              <a:lnSpc>
                <a:spcPct val="150000"/>
              </a:lnSpc>
              <a:spcBef>
                <a:spcPts val="0"/>
              </a:spcBef>
            </a:pPr>
            <a:endParaRPr lang="en-US" sz="1800" i="0" dirty="0">
              <a:effectLst/>
              <a:latin typeface="Pyidaungsu" pitchFamily="34" charset="0"/>
              <a:cs typeface="Pyidaungsu" pitchFamily="34" charset="0"/>
            </a:endParaRPr>
          </a:p>
          <a:p>
            <a:pPr marL="1371600" indent="-1143000" algn="l">
              <a:lnSpc>
                <a:spcPct val="150000"/>
              </a:lnSpc>
              <a:spcBef>
                <a:spcPts val="0"/>
              </a:spcBef>
              <a:buFont typeface="Arial" panose="020B0604020202020204" pitchFamily="34" charset="0"/>
              <a:buChar char="•"/>
            </a:pPr>
            <a:r>
              <a:rPr lang="en-US" sz="1800" b="0" dirty="0">
                <a:latin typeface="Pyidaungsu" pitchFamily="34" charset="0"/>
                <a:cs typeface="Pyidaungsu" pitchFamily="34" charset="0"/>
              </a:rPr>
              <a:t>အပြန်အလှန် နားလည်မှုရှိခြင်း</a:t>
            </a:r>
            <a:endParaRPr lang="en-US" sz="1800" b="0" i="0" dirty="0">
              <a:effectLst/>
              <a:latin typeface="Pyidaungsu" pitchFamily="34" charset="0"/>
              <a:cs typeface="Pyidaungsu" pitchFamily="34" charset="0"/>
            </a:endParaRPr>
          </a:p>
          <a:p>
            <a:pPr marL="1371600" indent="-1143000" algn="l">
              <a:lnSpc>
                <a:spcPct val="150000"/>
              </a:lnSpc>
              <a:spcBef>
                <a:spcPts val="0"/>
              </a:spcBef>
              <a:buFont typeface="Arial" panose="020B0604020202020204" pitchFamily="34" charset="0"/>
              <a:buChar char="•"/>
            </a:pPr>
            <a:r>
              <a:rPr lang="en-US" sz="1800" b="0" dirty="0">
                <a:latin typeface="Pyidaungsu" pitchFamily="34" charset="0"/>
                <a:cs typeface="Pyidaungsu" pitchFamily="34" charset="0"/>
              </a:rPr>
              <a:t>အပြုသဘောဆောင်ခြင်း</a:t>
            </a:r>
            <a:endParaRPr lang="en-US" sz="1800" b="0" i="0" dirty="0">
              <a:effectLst/>
              <a:latin typeface="Pyidaungsu" pitchFamily="34" charset="0"/>
              <a:cs typeface="Pyidaungsu" pitchFamily="34" charset="0"/>
            </a:endParaRPr>
          </a:p>
          <a:p>
            <a:pPr marL="1371600" indent="-1143000" algn="l">
              <a:lnSpc>
                <a:spcPct val="150000"/>
              </a:lnSpc>
              <a:spcBef>
                <a:spcPts val="0"/>
              </a:spcBef>
              <a:buFont typeface="Arial" panose="020B0604020202020204" pitchFamily="34" charset="0"/>
              <a:buChar char="•"/>
            </a:pPr>
            <a:r>
              <a:rPr lang="en-US" sz="1800" b="0" dirty="0">
                <a:latin typeface="Pyidaungsu" pitchFamily="34" charset="0"/>
                <a:cs typeface="Pyidaungsu" pitchFamily="34" charset="0"/>
              </a:rPr>
              <a:t>မျှဝေစာနာမှုရှိခြင်း</a:t>
            </a:r>
            <a:endParaRPr lang="en-US" sz="1800" b="0" i="0" dirty="0">
              <a:effectLst/>
              <a:latin typeface="Pyidaungsu" pitchFamily="34" charset="0"/>
              <a:cs typeface="Pyidaungsu" pitchFamily="34" charset="0"/>
            </a:endParaRPr>
          </a:p>
          <a:p>
            <a:pPr marL="1371600" indent="-1143000" algn="l">
              <a:lnSpc>
                <a:spcPct val="150000"/>
              </a:lnSpc>
              <a:spcBef>
                <a:spcPts val="0"/>
              </a:spcBef>
              <a:buFont typeface="Arial" panose="020B0604020202020204" pitchFamily="34" charset="0"/>
              <a:buChar char="•"/>
            </a:pPr>
            <a:r>
              <a:rPr lang="en-US" sz="1800" b="0" dirty="0">
                <a:latin typeface="Pyidaungsu" pitchFamily="34" charset="0"/>
                <a:cs typeface="Pyidaungsu" pitchFamily="34" charset="0"/>
              </a:rPr>
              <a:t>အကျပ်ကိုင်မှု မရှိခြင်း</a:t>
            </a:r>
            <a:endParaRPr lang="en-US" sz="1800" b="0" i="0" dirty="0">
              <a:effectLst/>
              <a:latin typeface="Pyidaungsu" pitchFamily="34" charset="0"/>
              <a:cs typeface="Pyidaungsu" pitchFamily="34" charset="0"/>
            </a:endParaRPr>
          </a:p>
          <a:p>
            <a:pPr marL="1371600" indent="-1143000" algn="l">
              <a:lnSpc>
                <a:spcPct val="150000"/>
              </a:lnSpc>
              <a:spcBef>
                <a:spcPts val="0"/>
              </a:spcBef>
              <a:buFont typeface="Arial" panose="020B0604020202020204" pitchFamily="34" charset="0"/>
              <a:buChar char="•"/>
            </a:pPr>
            <a:r>
              <a:rPr lang="en-US" sz="1800" b="0" dirty="0">
                <a:latin typeface="Pyidaungsu" pitchFamily="34" charset="0"/>
                <a:cs typeface="Pyidaungsu" pitchFamily="34" charset="0"/>
              </a:rPr>
              <a:t>ပညာရေးနှင့် သိမြင်နားလည်ခြင်း</a:t>
            </a:r>
          </a:p>
          <a:p>
            <a:pPr marL="1371600" indent="-1143000" algn="l">
              <a:lnSpc>
                <a:spcPct val="150000"/>
              </a:lnSpc>
              <a:spcBef>
                <a:spcPts val="0"/>
              </a:spcBef>
              <a:buFont typeface="Arial" panose="020B0604020202020204" pitchFamily="34" charset="0"/>
              <a:buChar char="•"/>
            </a:pPr>
            <a:r>
              <a:rPr lang="en-US" sz="1800" b="0" dirty="0">
                <a:latin typeface="Pyidaungsu" pitchFamily="34" charset="0"/>
                <a:cs typeface="Pyidaungsu" pitchFamily="34" charset="0"/>
              </a:rPr>
              <a:t>အားလုံး အကျုံးဝင်စေခြင်း </a:t>
            </a:r>
            <a:endParaRPr lang="en-US" sz="1800" b="0" i="0" dirty="0">
              <a:effectLst/>
              <a:latin typeface="Pyidaungsu" pitchFamily="34" charset="0"/>
              <a:cs typeface="Pyidaungsu" pitchFamily="34" charset="0"/>
            </a:endParaRPr>
          </a:p>
          <a:p>
            <a:pPr marL="1371600" indent="-1143000" algn="l">
              <a:lnSpc>
                <a:spcPct val="150000"/>
              </a:lnSpc>
              <a:spcBef>
                <a:spcPts val="0"/>
              </a:spcBef>
              <a:buFont typeface="Arial" panose="020B0604020202020204" pitchFamily="34" charset="0"/>
              <a:buChar char="•"/>
            </a:pPr>
            <a:endParaRPr lang="en-US" sz="1800" b="0" i="0" dirty="0">
              <a:effectLst/>
              <a:latin typeface="Pyidaungsu" pitchFamily="34" charset="0"/>
              <a:cs typeface="Pyidaungsu" pitchFamily="34" charset="0"/>
            </a:endParaRPr>
          </a:p>
          <a:p>
            <a:pPr marL="228600" indent="0">
              <a:lnSpc>
                <a:spcPct val="150000"/>
              </a:lnSpc>
              <a:spcBef>
                <a:spcPts val="0"/>
              </a:spcBef>
            </a:pPr>
            <a:r>
              <a:rPr lang="en-US" sz="1800" b="0" dirty="0">
                <a:latin typeface="Pyidaungsu" pitchFamily="34" charset="0"/>
                <a:cs typeface="Pyidaungsu" pitchFamily="34" charset="0"/>
              </a:rPr>
              <a:t>ဘာသာပေါင်းစုံဆွေးနွေးဖလှယ်မှုတွင် မတူကွဲပြားသည့် ဘာသာရေးဆိုင်ရာရိုးရာဓလေ့များရှိ လူတစ်ဦးချင်းနှင့် လူမှုအသိုင်းအဝိုင်းများအကြား ရိုသေလေးစားသည့် စိတ်နေသဘောထား၊ နားလည်မှု ကတိကဝတ်၊ ငြိမ်းချမ်းရေးနှင့် ပူးပေါင်းဆောင်ရွက်ရေးတို့ကို ပေါင်းကူးပေးလိုသည့် ဆန္ဒဟူသည့် လက္ခဏာရပ်များ ပါရှိသည်။</a:t>
            </a:r>
            <a:endParaRPr lang="en-US" sz="1800" b="0" i="0" dirty="0">
              <a:effectLst/>
              <a:latin typeface="Pyidaungsu" pitchFamily="34" charset="0"/>
              <a:cs typeface="Pyidaungsu" pitchFamily="34" charset="0"/>
            </a:endParaRPr>
          </a:p>
          <a:p>
            <a:pPr>
              <a:lnSpc>
                <a:spcPct val="150000"/>
              </a:lnSpc>
              <a:spcBef>
                <a:spcPts val="0"/>
              </a:spcBef>
            </a:pPr>
            <a:endParaRPr lang="en-US" sz="1800" dirty="0">
              <a:latin typeface="Pyidaungsu" pitchFamily="34" charset="0"/>
              <a:cs typeface="Pyidaungsu" pitchFamily="34" charset="0"/>
            </a:endParaRPr>
          </a:p>
        </p:txBody>
      </p:sp>
      <p:sp>
        <p:nvSpPr>
          <p:cNvPr id="10" name="Title 9">
            <a:extLst>
              <a:ext uri="{FF2B5EF4-FFF2-40B4-BE49-F238E27FC236}">
                <a16:creationId xmlns:a16="http://schemas.microsoft.com/office/drawing/2014/main" id="{5CC3A6E0-DF5A-0C8B-E941-9B49FF58452B}"/>
              </a:ext>
            </a:extLst>
          </p:cNvPr>
          <p:cNvSpPr>
            <a:spLocks noGrp="1"/>
          </p:cNvSpPr>
          <p:nvPr>
            <p:ph type="title"/>
          </p:nvPr>
        </p:nvSpPr>
        <p:spPr>
          <a:xfrm>
            <a:off x="420877" y="151608"/>
            <a:ext cx="11771123" cy="451065"/>
          </a:xfrm>
        </p:spPr>
        <p:txBody>
          <a:bodyPr>
            <a:noAutofit/>
          </a:bodyPr>
          <a:lstStyle/>
          <a:p>
            <a:pPr algn="l"/>
            <a:r>
              <a:rPr lang="en-US" sz="2200" b="1" i="0" dirty="0">
                <a:solidFill>
                  <a:schemeClr val="bg1"/>
                </a:solidFill>
                <a:effectLst/>
                <a:latin typeface="Pyidaungsu" pitchFamily="34" charset="0"/>
                <a:cs typeface="Pyidaungsu" pitchFamily="34" charset="0"/>
              </a:rPr>
              <a:t>အပြုသဘောဆောင်သော ဘာသာပေါင်းစုံ ဆွေးနွေးဖလှယ်မှု၏ </a:t>
            </a:r>
            <a:r>
              <a:rPr lang="en-US" sz="2200" b="1" dirty="0" err="1">
                <a:solidFill>
                  <a:schemeClr val="bg1"/>
                </a:solidFill>
                <a:latin typeface="Pyidaungsu" pitchFamily="34" charset="0"/>
                <a:cs typeface="Pyidaungsu" pitchFamily="34" charset="0"/>
              </a:rPr>
              <a:t>အဓိက</a:t>
            </a:r>
            <a:r>
              <a:rPr lang="en-US" sz="2200" b="1" i="0" dirty="0" err="1">
                <a:solidFill>
                  <a:schemeClr val="bg1"/>
                </a:solidFill>
                <a:effectLst/>
                <a:latin typeface="Pyidaungsu" pitchFamily="34" charset="0"/>
                <a:cs typeface="Pyidaungsu" pitchFamily="34" charset="0"/>
              </a:rPr>
              <a:t>လက္ခဏာရပ်များမှာ</a:t>
            </a:r>
            <a:r>
              <a:rPr lang="en-US" sz="2200" b="1" i="0" dirty="0">
                <a:solidFill>
                  <a:schemeClr val="bg1"/>
                </a:solidFill>
                <a:effectLst/>
                <a:latin typeface="Pyidaungsu" pitchFamily="34" charset="0"/>
                <a:cs typeface="Pyidaungsu" pitchFamily="34" charset="0"/>
              </a:rPr>
              <a:t> မည်သည်တို့ ဖြစ်ကြသနည်း။</a:t>
            </a:r>
          </a:p>
        </p:txBody>
      </p:sp>
    </p:spTree>
    <p:extLst>
      <p:ext uri="{BB962C8B-B14F-4D97-AF65-F5344CB8AC3E}">
        <p14:creationId xmlns:p14="http://schemas.microsoft.com/office/powerpoint/2010/main" val="528440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6"/>
          <p:cNvSpPr/>
          <p:nvPr/>
        </p:nvSpPr>
        <p:spPr>
          <a:xfrm>
            <a:off x="6890876" y="6073655"/>
            <a:ext cx="4593829" cy="206178"/>
          </a:xfrm>
          <a:prstGeom prst="roundRect">
            <a:avLst>
              <a:gd name="adj" fmla="val 0"/>
            </a:avLst>
          </a:prstGeom>
          <a:solidFill>
            <a:srgbClr val="000000">
              <a:alpha val="0"/>
            </a:srgbClr>
          </a:solidFill>
          <a:ln>
            <a:noFill/>
          </a:ln>
        </p:spPr>
        <p:txBody>
          <a:bodyPr spcFirstLastPara="1" wrap="square" lIns="50800" tIns="50800" rIns="50800" bIns="50800" anchor="t" anchorCtr="0">
            <a:noAutofit/>
          </a:bodyPr>
          <a:lstStyle/>
          <a:p>
            <a:pPr marL="0" marR="0" lvl="0" indent="0" algn="l" rtl="0">
              <a:lnSpc>
                <a:spcPct val="90000"/>
              </a:lnSpc>
              <a:spcBef>
                <a:spcPts val="0"/>
              </a:spcBef>
              <a:spcAft>
                <a:spcPts val="0"/>
              </a:spcAft>
              <a:buClr>
                <a:srgbClr val="000000"/>
              </a:buClr>
              <a:buSzPts val="800"/>
              <a:buFont typeface="Calibri"/>
              <a:buNone/>
            </a:pPr>
            <a:endParaRPr dirty="0"/>
          </a:p>
        </p:txBody>
      </p:sp>
      <p:sp>
        <p:nvSpPr>
          <p:cNvPr id="244" name="Google Shape;244;p6"/>
          <p:cNvSpPr txBox="1">
            <a:spLocks noGrp="1"/>
          </p:cNvSpPr>
          <p:nvPr>
            <p:ph type="title"/>
          </p:nvPr>
        </p:nvSpPr>
        <p:spPr>
          <a:xfrm>
            <a:off x="420893" y="151608"/>
            <a:ext cx="11671023" cy="455410"/>
          </a:xfrm>
          <a:prstGeom prst="rect">
            <a:avLst/>
          </a:prstGeom>
          <a:noFill/>
          <a:ln>
            <a:noFill/>
          </a:ln>
        </p:spPr>
        <p:txBody>
          <a:bodyPr spcFirstLastPara="1" wrap="square" lIns="0" tIns="0" rIns="0" bIns="0" anchor="ctr" anchorCtr="0">
            <a:noAutofit/>
          </a:bodyPr>
          <a:lstStyle/>
          <a:p>
            <a:pPr marL="0" lvl="0" indent="0" algn="l" rtl="0">
              <a:lnSpc>
                <a:spcPct val="112500"/>
              </a:lnSpc>
              <a:spcBef>
                <a:spcPts val="0"/>
              </a:spcBef>
              <a:spcAft>
                <a:spcPts val="0"/>
              </a:spcAft>
              <a:buClr>
                <a:srgbClr val="FFFFFF"/>
              </a:buClr>
              <a:buSzPts val="2400"/>
              <a:buFont typeface="Calibri"/>
              <a:buNone/>
            </a:pPr>
            <a:r>
              <a:rPr lang="en-US" sz="2200" b="1" dirty="0">
                <a:latin typeface="Pyidaungsu" pitchFamily="34" charset="0"/>
                <a:cs typeface="Pyidaungsu" pitchFamily="34" charset="0"/>
              </a:rPr>
              <a:t>မြန်မာနိုင်ငံတွင် ယဉ်ကျေးမှုအမျိုးမျိုးနှင့် ဘာသာပေါင်းစုံဆွေးနွေးဖလှယ်မှုသည် အဘယ်ကြောင့် အရေးကြီးပါသနည်း။</a:t>
            </a:r>
            <a:endParaRPr sz="2200" b="1" dirty="0">
              <a:latin typeface="Pyidaungsu" pitchFamily="34" charset="0"/>
              <a:cs typeface="Pyidaungsu" pitchFamily="34" charset="0"/>
            </a:endParaRPr>
          </a:p>
        </p:txBody>
      </p:sp>
      <p:sp>
        <p:nvSpPr>
          <p:cNvPr id="245" name="Google Shape;245;p6"/>
          <p:cNvSpPr txBox="1">
            <a:spLocks noGrp="1"/>
          </p:cNvSpPr>
          <p:nvPr>
            <p:ph type="body" idx="1"/>
          </p:nvPr>
        </p:nvSpPr>
        <p:spPr>
          <a:xfrm>
            <a:off x="266700" y="1099090"/>
            <a:ext cx="6029325" cy="5140821"/>
          </a:xfrm>
          <a:prstGeom prst="rect">
            <a:avLst/>
          </a:prstGeom>
          <a:noFill/>
          <a:ln>
            <a:noFill/>
          </a:ln>
        </p:spPr>
        <p:txBody>
          <a:bodyPr spcFirstLastPara="1" wrap="square" lIns="45700" tIns="45700" rIns="45700" bIns="45700" anchor="t" anchorCtr="0">
            <a:noAutofit/>
          </a:bodyPr>
          <a:lstStyle/>
          <a:p>
            <a:pPr marL="0" indent="0">
              <a:lnSpc>
                <a:spcPct val="150000"/>
              </a:lnSpc>
              <a:spcBef>
                <a:spcPts val="0"/>
              </a:spcBef>
            </a:pPr>
            <a:r>
              <a:rPr lang="en-US" sz="1600" b="0" dirty="0">
                <a:latin typeface="Pyidaungsu" pitchFamily="34" charset="0"/>
                <a:cs typeface="Pyidaungsu" pitchFamily="34" charset="0"/>
              </a:rPr>
              <a:t>မြန်မာနိုင်ငံတွင် </a:t>
            </a:r>
            <a:r>
              <a:rPr lang="en-US" sz="1800" dirty="0">
                <a:latin typeface="Pyidaungsu" pitchFamily="34" charset="0"/>
                <a:cs typeface="Pyidaungsu" pitchFamily="34" charset="0"/>
              </a:rPr>
              <a:t>မတူကွဲပြားသည့် တိုင်းရင်းသားလူမျိုးစု အနည်းဆုံး (၁၃၅)စု</a:t>
            </a:r>
            <a:r>
              <a:rPr lang="en-US" sz="1600" dirty="0">
                <a:latin typeface="Pyidaungsu" pitchFamily="34" charset="0"/>
                <a:cs typeface="Pyidaungsu" pitchFamily="34" charset="0"/>
              </a:rPr>
              <a:t> </a:t>
            </a:r>
            <a:r>
              <a:rPr lang="en-US" sz="1600" b="0" dirty="0">
                <a:latin typeface="Pyidaungsu" pitchFamily="34" charset="0"/>
                <a:cs typeface="Pyidaungsu" pitchFamily="34" charset="0"/>
              </a:rPr>
              <a:t>ရှိပြီး၊ တစ်စုစီ၌ ၎င်းတို့၏ ကိုယ်ပိုင် ရိုးရာဓလေ့များ၊ ထုံးတမ်းစဉ်လာများ၊ ယဉ်ကျေးမှုများနှင့် သမိုင်းကြောင်းများ ရှိကြသည်။</a:t>
            </a:r>
            <a:endParaRPr lang="en-US" sz="1600" b="0" i="0" dirty="0">
              <a:effectLst/>
              <a:latin typeface="Pyidaungsu" pitchFamily="34" charset="0"/>
              <a:cs typeface="Pyidaungsu" pitchFamily="34" charset="0"/>
            </a:endParaRPr>
          </a:p>
          <a:p>
            <a:pPr marL="0" indent="0">
              <a:lnSpc>
                <a:spcPct val="150000"/>
              </a:lnSpc>
              <a:spcBef>
                <a:spcPts val="0"/>
              </a:spcBef>
            </a:pPr>
            <a:r>
              <a:rPr lang="en-US" sz="1600" b="0" dirty="0">
                <a:latin typeface="Pyidaungsu" pitchFamily="34" charset="0"/>
                <a:cs typeface="Pyidaungsu" pitchFamily="34" charset="0"/>
              </a:rPr>
              <a:t>အာရှသမ္မာတရား အသံလွှင့်ဌာန (RVA)၏ အစီရင်ခံစာအရ မြန်မာနိုင်ငံသည် အရောင်အသွေး စုံလင်သော ဥယျာဉ်တစ်ခုကဲ့သို့ ယဉ်ကျေးမှု ကွဲပြားစုံလင် ကြွယ်ဝသည်။</a:t>
            </a:r>
            <a:r>
              <a:rPr lang="en-US" sz="1600" dirty="0">
                <a:latin typeface="Pyidaungsu" pitchFamily="34" charset="0"/>
                <a:cs typeface="Pyidaungsu" pitchFamily="34" charset="0"/>
              </a:rPr>
              <a:t> </a:t>
            </a:r>
            <a:r>
              <a:rPr lang="en-US" sz="1600" b="0" dirty="0">
                <a:latin typeface="Pyidaungsu" pitchFamily="34" charset="0"/>
                <a:cs typeface="Pyidaungsu" pitchFamily="34" charset="0"/>
              </a:rPr>
              <a:t>ယဉ်ကျေးမှု ကွဲပြားစုံလင်ခြင်းရှိသည့် နိုင်ငံဖြစ်သည်နှင့်အညီ ဆွေးနွေးဖလှယ်မှု လုပ်ဆောင်ရန်လိုအပ်သည်။ ဆွေးနွေးဖလှယ်မှုသည် ယဉ်ကျေးမှု ကွဲပြား စုံလင်သူများ ငြိမ်းချမ်းစွာ အတူယှဉ်တွဲနေထိုင်ရေးနှင့် သဟဇာတဖြစ်ရေးတို့ကို ဦးတည်စေသည်။</a:t>
            </a:r>
          </a:p>
          <a:p>
            <a:pPr marL="0" indent="0">
              <a:lnSpc>
                <a:spcPct val="150000"/>
              </a:lnSpc>
              <a:spcBef>
                <a:spcPts val="0"/>
              </a:spcBef>
            </a:pPr>
            <a:r>
              <a:rPr lang="en-US" sz="1600" b="0" i="0" dirty="0">
                <a:effectLst/>
                <a:latin typeface="Pyidaungsu" pitchFamily="34" charset="0"/>
                <a:cs typeface="Pyidaungsu" pitchFamily="34" charset="0"/>
              </a:rPr>
              <a:t>သို့သော် မြန်မာနိုင်ငံတွင် လူမျိုးစုဒေသများသို့ မသွားရောက်မီ ကြိုတင်လေ့လာသင့်သော ရိုးရာဓလေ့ထုံးတမ်းစဉ်လာများနှင့် ပတ်သက်သည့် ဆောင်ရန်၊ရှောင်ရန်အကြောင်း ပုံနှိပ်ထုတ်ဝေထားသော စာအုပ်စာတမ်း အနည်းငယ်မျှသာ ရှိသည်။</a:t>
            </a:r>
          </a:p>
        </p:txBody>
      </p:sp>
      <p:pic>
        <p:nvPicPr>
          <p:cNvPr id="1028" name="Picture 4">
            <a:extLst>
              <a:ext uri="{FF2B5EF4-FFF2-40B4-BE49-F238E27FC236}">
                <a16:creationId xmlns:a16="http://schemas.microsoft.com/office/drawing/2014/main" id="{5606BC8B-CED0-B2DB-EB99-BD7C73D7C4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6525" y="1856677"/>
            <a:ext cx="5112248" cy="29271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1CAB31A-A5D4-755D-F207-6B8F7C326984}"/>
              </a:ext>
            </a:extLst>
          </p:cNvPr>
          <p:cNvSpPr txBox="1"/>
          <p:nvPr/>
        </p:nvSpPr>
        <p:spPr>
          <a:xfrm>
            <a:off x="6768790" y="4802628"/>
            <a:ext cx="4593830" cy="261610"/>
          </a:xfrm>
          <a:prstGeom prst="rect">
            <a:avLst/>
          </a:prstGeom>
          <a:noFill/>
        </p:spPr>
        <p:txBody>
          <a:bodyPr wrap="square">
            <a:spAutoFit/>
          </a:bodyPr>
          <a:lstStyle/>
          <a:p>
            <a:r>
              <a:rPr lang="en-US" sz="1100" dirty="0">
                <a:latin typeface="Pyidaungsu" pitchFamily="34" charset="0"/>
                <a:cs typeface="Pyidaungsu" pitchFamily="34" charset="0"/>
                <a:hlinkClick r:id="rId4"/>
              </a:rPr>
              <a:t>ပုံရင်းမြစ် - Myanmar: A Country of cultural diversity | RVA (rvasia.org)</a:t>
            </a:r>
            <a:endParaRPr lang="en-US" sz="1100" dirty="0">
              <a:latin typeface="Pyidaungsu" pitchFamily="34" charset="0"/>
              <a:cs typeface="Pyidaungsu"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6"/>
          <p:cNvSpPr/>
          <p:nvPr/>
        </p:nvSpPr>
        <p:spPr>
          <a:xfrm>
            <a:off x="6890876" y="6073655"/>
            <a:ext cx="4593829" cy="206178"/>
          </a:xfrm>
          <a:prstGeom prst="roundRect">
            <a:avLst>
              <a:gd name="adj" fmla="val 0"/>
            </a:avLst>
          </a:prstGeom>
          <a:solidFill>
            <a:srgbClr val="000000">
              <a:alpha val="0"/>
            </a:srgbClr>
          </a:solidFill>
          <a:ln>
            <a:noFill/>
          </a:ln>
        </p:spPr>
        <p:txBody>
          <a:bodyPr spcFirstLastPara="1" wrap="square" lIns="50800" tIns="50800" rIns="50800" bIns="50800" anchor="t" anchorCtr="0">
            <a:noAutofit/>
          </a:bodyPr>
          <a:lstStyle/>
          <a:p>
            <a:pPr marL="0" marR="0" lvl="0" indent="0" algn="l" rtl="0">
              <a:lnSpc>
                <a:spcPct val="90000"/>
              </a:lnSpc>
              <a:spcBef>
                <a:spcPts val="0"/>
              </a:spcBef>
              <a:spcAft>
                <a:spcPts val="0"/>
              </a:spcAft>
              <a:buClr>
                <a:srgbClr val="000000"/>
              </a:buClr>
              <a:buSzPts val="800"/>
              <a:buFont typeface="Calibri"/>
              <a:buNone/>
            </a:pPr>
            <a:endParaRPr dirty="0"/>
          </a:p>
        </p:txBody>
      </p:sp>
      <p:sp>
        <p:nvSpPr>
          <p:cNvPr id="3" name="Text Placeholder 2">
            <a:extLst>
              <a:ext uri="{FF2B5EF4-FFF2-40B4-BE49-F238E27FC236}">
                <a16:creationId xmlns:a16="http://schemas.microsoft.com/office/drawing/2014/main" id="{6B0D2773-ACFC-F640-2D02-943E8BEC408F}"/>
              </a:ext>
            </a:extLst>
          </p:cNvPr>
          <p:cNvSpPr>
            <a:spLocks noGrp="1"/>
          </p:cNvSpPr>
          <p:nvPr>
            <p:ph type="body" idx="1"/>
          </p:nvPr>
        </p:nvSpPr>
        <p:spPr>
          <a:xfrm>
            <a:off x="727364" y="1505252"/>
            <a:ext cx="10757341" cy="4568403"/>
          </a:xfrm>
        </p:spPr>
        <p:txBody>
          <a:bodyPr>
            <a:noAutofit/>
          </a:bodyPr>
          <a:lstStyle/>
          <a:p>
            <a:pPr marL="0">
              <a:lnSpc>
                <a:spcPct val="150000"/>
              </a:lnSpc>
              <a:spcBef>
                <a:spcPts val="0"/>
              </a:spcBef>
            </a:pPr>
            <a:r>
              <a:rPr lang="en-US" sz="1800" dirty="0">
                <a:latin typeface="Pyidaungsu" pitchFamily="34" charset="0"/>
                <a:cs typeface="Pyidaungsu" pitchFamily="34" charset="0"/>
              </a:rPr>
              <a:t>အသိအမှတ်ပြုနားလည်မှုနှင့် အားလုံးအကျုံးဝင်မှုကို မြှင့်တင်ခြင်း</a:t>
            </a:r>
            <a:r>
              <a:rPr lang="en-US" sz="1800" b="0" dirty="0">
                <a:latin typeface="Pyidaungsu" pitchFamily="34" charset="0"/>
                <a:cs typeface="Pyidaungsu" pitchFamily="34" charset="0"/>
              </a:rPr>
              <a:t>သည် တစ်ဖက်သတ်အမြင်နှင့် ခွဲခြားဆက်ဆံခြင်းတို့ကို ကူညီတိုက်ဖျက်ပြီး ပိုမိုအကျုံးဝင်မှုရှိစေသော လူ့အဖွဲ့အစည်းတစ်ခု ပေါ်ပေါက်လာစေသည်။</a:t>
            </a:r>
            <a:endParaRPr lang="my-MM" sz="1800" b="0" dirty="0">
              <a:latin typeface="Pyidaungsu" pitchFamily="34" charset="0"/>
              <a:cs typeface="Pyidaungsu" pitchFamily="34" charset="0"/>
            </a:endParaRPr>
          </a:p>
          <a:p>
            <a:pPr marL="0">
              <a:lnSpc>
                <a:spcPct val="150000"/>
              </a:lnSpc>
              <a:spcBef>
                <a:spcPts val="0"/>
              </a:spcBef>
            </a:pPr>
            <a:endParaRPr lang="en-US" sz="1800" dirty="0">
              <a:latin typeface="Pyidaungsu" pitchFamily="34" charset="0"/>
              <a:cs typeface="Pyidaungsu" pitchFamily="34" charset="0"/>
            </a:endParaRPr>
          </a:p>
          <a:p>
            <a:pPr marL="0">
              <a:lnSpc>
                <a:spcPct val="150000"/>
              </a:lnSpc>
              <a:spcBef>
                <a:spcPts val="0"/>
              </a:spcBef>
            </a:pPr>
            <a:r>
              <a:rPr lang="en-US" sz="1800" dirty="0">
                <a:latin typeface="Pyidaungsu" pitchFamily="34" charset="0"/>
                <a:cs typeface="Pyidaungsu" pitchFamily="34" charset="0"/>
              </a:rPr>
              <a:t>လူမှု ပေါင်းစည်းခြင်း - </a:t>
            </a:r>
            <a:r>
              <a:rPr lang="en-US" sz="1800" b="0" dirty="0">
                <a:latin typeface="Pyidaungsu" pitchFamily="34" charset="0"/>
                <a:cs typeface="Pyidaungsu" pitchFamily="34" charset="0"/>
              </a:rPr>
              <a:t>မတူကွဲပြားသော နောက်ခံများမှ လာသော လူများ ပိုမိုကောင်းမွန်စွာ အတူယှဉ်တွဲနေထိုင်နိုင်ပြီး ဘုံရည်မှန်းချက်ပန်းတိုင်များသို့ရောက်အောင် အတူတကွ လုပ်ဆောင်နိုင်သည်။</a:t>
            </a:r>
            <a:endParaRPr lang="my-MM" sz="1800" b="0" dirty="0">
              <a:latin typeface="Pyidaungsu" pitchFamily="34" charset="0"/>
              <a:cs typeface="Pyidaungsu" pitchFamily="34" charset="0"/>
            </a:endParaRPr>
          </a:p>
          <a:p>
            <a:pPr marL="0">
              <a:lnSpc>
                <a:spcPct val="150000"/>
              </a:lnSpc>
              <a:spcBef>
                <a:spcPts val="0"/>
              </a:spcBef>
            </a:pPr>
            <a:endParaRPr lang="en-US" sz="1800" dirty="0">
              <a:latin typeface="Pyidaungsu" pitchFamily="34" charset="0"/>
              <a:cs typeface="Pyidaungsu" pitchFamily="34" charset="0"/>
            </a:endParaRPr>
          </a:p>
          <a:p>
            <a:pPr marL="0">
              <a:lnSpc>
                <a:spcPct val="150000"/>
              </a:lnSpc>
              <a:spcBef>
                <a:spcPts val="0"/>
              </a:spcBef>
            </a:pPr>
            <a:r>
              <a:rPr lang="en-US" sz="1800" dirty="0">
                <a:latin typeface="Pyidaungsu" pitchFamily="34" charset="0"/>
                <a:cs typeface="Pyidaungsu" pitchFamily="34" charset="0"/>
              </a:rPr>
              <a:t>ယဉ်ကျေးမှုအမွေအနှစ် ထိန်းသိမ်းစောင့်ရှောက်ခြင်း - </a:t>
            </a:r>
            <a:r>
              <a:rPr lang="en-US" sz="1800" b="0" dirty="0">
                <a:latin typeface="Pyidaungsu" pitchFamily="34" charset="0"/>
                <a:cs typeface="Pyidaungsu" pitchFamily="34" charset="0"/>
              </a:rPr>
              <a:t> ရိုးရာဓလေ့များ၊ ဘာသာစကားများနှင့် သမိုင်းဝင် ရှေးဟောင်းပစ္စည်းများကို ကာကွယ်စောင့်ရှောက်ရန် အရေးကြီးကြောင်း မီးမောင်းထိုးပြလျက်ရှိသည်။</a:t>
            </a:r>
            <a:endParaRPr lang="ar-SA" sz="1800" dirty="0">
              <a:latin typeface="Pyidaungsu" pitchFamily="34" charset="0"/>
            </a:endParaRPr>
          </a:p>
        </p:txBody>
      </p:sp>
      <p:sp>
        <p:nvSpPr>
          <p:cNvPr id="6" name="Google Shape;244;p6">
            <a:extLst>
              <a:ext uri="{FF2B5EF4-FFF2-40B4-BE49-F238E27FC236}">
                <a16:creationId xmlns:a16="http://schemas.microsoft.com/office/drawing/2014/main" id="{0EC9BBD2-439E-8F0B-EB29-EDB1E1EF36B7}"/>
              </a:ext>
            </a:extLst>
          </p:cNvPr>
          <p:cNvSpPr txBox="1">
            <a:spLocks noGrp="1"/>
          </p:cNvSpPr>
          <p:nvPr>
            <p:ph type="title"/>
          </p:nvPr>
        </p:nvSpPr>
        <p:spPr>
          <a:xfrm>
            <a:off x="420893" y="151608"/>
            <a:ext cx="11771107" cy="455410"/>
          </a:xfrm>
          <a:prstGeom prst="rect">
            <a:avLst/>
          </a:prstGeom>
          <a:noFill/>
          <a:ln>
            <a:noFill/>
          </a:ln>
        </p:spPr>
        <p:txBody>
          <a:bodyPr spcFirstLastPara="1" wrap="square" lIns="0" tIns="0" rIns="0" bIns="0" anchor="ctr" anchorCtr="0">
            <a:noAutofit/>
          </a:bodyPr>
          <a:lstStyle/>
          <a:p>
            <a:pPr lvl="0"/>
            <a:r>
              <a:rPr lang="en-US" sz="2200" b="1" dirty="0">
                <a:latin typeface="Pyidaungsu" pitchFamily="34" charset="0"/>
                <a:cs typeface="Pyidaungsu" pitchFamily="34" charset="0"/>
              </a:rPr>
              <a:t>မြန်မာနိုင်ငံတွင် ယဉ်ကျေးမှုနှင့် ဘာသာရေး ကွဲပြားစုံလင်မှုအကြောင်း သင်ယူရန် အဘယ်ကြောင့် အရေးကြီးပါသနည်း။</a:t>
            </a:r>
            <a:endParaRPr sz="2200" b="1" dirty="0">
              <a:latin typeface="Pyidaungsu" pitchFamily="34" charset="0"/>
              <a:cs typeface="Pyidaungsu" pitchFamily="34" charset="0"/>
            </a:endParaRPr>
          </a:p>
        </p:txBody>
      </p:sp>
    </p:spTree>
    <p:extLst>
      <p:ext uri="{BB962C8B-B14F-4D97-AF65-F5344CB8AC3E}">
        <p14:creationId xmlns:p14="http://schemas.microsoft.com/office/powerpoint/2010/main" val="3150158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20894" y="151609"/>
            <a:ext cx="11640477" cy="455408"/>
          </a:xfrm>
        </p:spPr>
        <p:txBody>
          <a:bodyPr>
            <a:noAutofit/>
          </a:bodyPr>
          <a:lstStyle/>
          <a:p>
            <a:r>
              <a:rPr lang="en-US" sz="2200" dirty="0">
                <a:latin typeface="Pyidaungsu" pitchFamily="34" charset="0"/>
                <a:cs typeface="Pyidaungsu" pitchFamily="34" charset="0"/>
              </a:rPr>
              <a:t>မြန်မာနိုင်ငံတွင် ယဉ်ကျေးမှုနှင့် ဘာသာရေး ကွဲပြားစုံလင်မှုအကြောင်း သင်ယူရန် အဘယ်ကြောင့် အရေးကြီးပါသနည်း။</a:t>
            </a:r>
            <a:endParaRPr lang="en-US" sz="2200" dirty="0"/>
          </a:p>
        </p:txBody>
      </p:sp>
      <p:sp>
        <p:nvSpPr>
          <p:cNvPr id="8" name="Text Placeholder 7"/>
          <p:cNvSpPr>
            <a:spLocks noGrp="1"/>
          </p:cNvSpPr>
          <p:nvPr>
            <p:ph type="body" sz="quarter" idx="16"/>
          </p:nvPr>
        </p:nvSpPr>
        <p:spPr>
          <a:xfrm>
            <a:off x="420879" y="1314627"/>
            <a:ext cx="11350208" cy="4463043"/>
          </a:xfrm>
        </p:spPr>
        <p:txBody>
          <a:bodyPr>
            <a:noAutofit/>
          </a:bodyPr>
          <a:lstStyle/>
          <a:p>
            <a:pPr>
              <a:lnSpc>
                <a:spcPct val="150000"/>
              </a:lnSpc>
              <a:spcBef>
                <a:spcPts val="0"/>
              </a:spcBef>
            </a:pPr>
            <a:r>
              <a:rPr lang="en-US" sz="1800" dirty="0">
                <a:latin typeface="Pyidaungsu" pitchFamily="34" charset="0"/>
                <a:cs typeface="Pyidaungsu" pitchFamily="34" charset="0"/>
              </a:rPr>
              <a:t>သမိုင်းနှင့် နိုင်ငံရေးရာတို့ကို သိမြင်နားလည်ခြင်း - </a:t>
            </a:r>
            <a:r>
              <a:rPr lang="en-US" sz="1800" b="0" dirty="0">
                <a:latin typeface="Pyidaungsu" pitchFamily="34" charset="0"/>
                <a:cs typeface="Pyidaungsu" pitchFamily="34" charset="0"/>
              </a:rPr>
              <a:t>သမိုင်းနှင့် နိုင်ငံရေးရာ နောက်ခံအခြေအနေအကြောင်း ပိုမိုသိရှိပါက အချက်အလက်ကျကျ ဆွေးနွေးမှုများနှင့် အလားအလာရှိသော နိုင်ငံရေးဆိုင်ရာ ဖြေရှင်းနည်းများကို ပေါ်ထွန်းလာစေနိုင်သည်။</a:t>
            </a:r>
            <a:endParaRPr lang="my-MM" sz="1800" b="0" dirty="0">
              <a:latin typeface="Pyidaungsu" pitchFamily="34" charset="0"/>
              <a:cs typeface="Pyidaungsu" pitchFamily="34" charset="0"/>
            </a:endParaRPr>
          </a:p>
          <a:p>
            <a:pPr>
              <a:lnSpc>
                <a:spcPct val="150000"/>
              </a:lnSpc>
              <a:spcBef>
                <a:spcPts val="0"/>
              </a:spcBef>
            </a:pPr>
            <a:endParaRPr lang="en-US" sz="1800" dirty="0">
              <a:latin typeface="Pyidaungsu" pitchFamily="34" charset="0"/>
              <a:cs typeface="Pyidaungsu" pitchFamily="34" charset="0"/>
            </a:endParaRPr>
          </a:p>
          <a:p>
            <a:pPr>
              <a:lnSpc>
                <a:spcPct val="150000"/>
              </a:lnSpc>
              <a:spcBef>
                <a:spcPts val="0"/>
              </a:spcBef>
            </a:pPr>
            <a:r>
              <a:rPr lang="en-US" sz="1800" dirty="0">
                <a:latin typeface="Pyidaungsu" pitchFamily="34" charset="0"/>
                <a:cs typeface="Pyidaungsu" pitchFamily="34" charset="0"/>
              </a:rPr>
              <a:t>စီးပွားရေး အခွင့်အလမ်းများ - </a:t>
            </a:r>
            <a:r>
              <a:rPr lang="en-US" sz="1800" b="0" dirty="0">
                <a:latin typeface="Pyidaungsu" pitchFamily="34" charset="0"/>
                <a:cs typeface="Pyidaungsu" pitchFamily="34" charset="0"/>
              </a:rPr>
              <a:t>ဥပမာအားဖြင့် နိုင်ငံအတွင်းရှိ ယဉ်ကျေးမှုဆွဲဆောင်မှုများကို ပိုမို တန်ဖိုးထား အသိအမှတ်ပြုခြင်းဖြင့် ခရီးသွားလုပ်ငန်းတွင် အကျိုးကျေးဇူးများ ရရှိနိုင်သည်။ ထို့အပြင် ယဉ်ကျေးမှု အပြောင်းအလဲများကို နားလည်သဘောပေါက်ကာ လေးစားတတ်သော စီးပွားရေး လုပ်ငန်းများအနေဖြင့် ဈေးကွက်ရှာဖွေရေးနှင့် ကုန်သွယ်ရေးတို့တွင် ပိုမိုထိရောက်စွာ ပါဝင် ဆောင်ရွက်နိုင်လာသည်။</a:t>
            </a:r>
            <a:endParaRPr lang="my-MM" sz="1800" b="0" dirty="0">
              <a:latin typeface="Pyidaungsu" pitchFamily="34" charset="0"/>
              <a:cs typeface="Pyidaungsu" pitchFamily="34" charset="0"/>
            </a:endParaRPr>
          </a:p>
          <a:p>
            <a:pPr>
              <a:lnSpc>
                <a:spcPct val="150000"/>
              </a:lnSpc>
              <a:spcBef>
                <a:spcPts val="0"/>
              </a:spcBef>
            </a:pPr>
            <a:endParaRPr lang="en-US" sz="1800" b="0" dirty="0">
              <a:latin typeface="Pyidaungsu" pitchFamily="34" charset="0"/>
              <a:cs typeface="Pyidaungsu" pitchFamily="34" charset="0"/>
            </a:endParaRPr>
          </a:p>
          <a:p>
            <a:pPr>
              <a:lnSpc>
                <a:spcPct val="150000"/>
              </a:lnSpc>
              <a:spcBef>
                <a:spcPts val="0"/>
              </a:spcBef>
            </a:pPr>
            <a:r>
              <a:rPr lang="en-US" sz="1800" dirty="0">
                <a:latin typeface="Pyidaungsu" pitchFamily="34" charset="0"/>
                <a:cs typeface="Pyidaungsu" pitchFamily="34" charset="0"/>
              </a:rPr>
              <a:t>လူ့အခွင့်အရေးများနှင့် လူမှုရေး တရားမျှတမှု - </a:t>
            </a:r>
            <a:r>
              <a:rPr lang="en-US" sz="1800" b="0" dirty="0">
                <a:latin typeface="Pyidaungsu" pitchFamily="34" charset="0"/>
                <a:cs typeface="Pyidaungsu" pitchFamily="34" charset="0"/>
              </a:rPr>
              <a:t>နိုင်ငံတွင်းသာမက ကမ္ဘာ့အဆင့်မှာပါ လူတစ်ဦးချင်းစီကို လူမှုရေးတရားမျှတမှုနှင့် လူ့အခွင့်အရေးများအကြောင်း အကြံပြုတိုက်တွန်းနှိုးဆော်နိုင်စေသည်။</a:t>
            </a:r>
            <a:endParaRPr lang="en-US" sz="1800" dirty="0">
              <a:latin typeface="Pyidaungsu" pitchFamily="34" charset="0"/>
              <a:cs typeface="Pyidaungsu" pitchFamily="34" charset="0"/>
            </a:endParaRPr>
          </a:p>
        </p:txBody>
      </p:sp>
      <p:sp>
        <p:nvSpPr>
          <p:cNvPr id="7" name="Text Placeholder 6"/>
          <p:cNvSpPr>
            <a:spLocks noGrp="1"/>
          </p:cNvSpPr>
          <p:nvPr>
            <p:ph type="body" sz="quarter" idx="14"/>
          </p:nvPr>
        </p:nvSpPr>
        <p:spPr/>
        <p:txBody>
          <a:bodyPr>
            <a:normAutofit lnSpcReduction="10000"/>
          </a:bodyPr>
          <a:lstStyle/>
          <a:p>
            <a:endParaRPr lang="en-US" dirty="0"/>
          </a:p>
        </p:txBody>
      </p:sp>
    </p:spTree>
    <p:extLst>
      <p:ext uri="{BB962C8B-B14F-4D97-AF65-F5344CB8AC3E}">
        <p14:creationId xmlns:p14="http://schemas.microsoft.com/office/powerpoint/2010/main" val="1365592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dirty="0">
              <a:latin typeface="Pyidaungsu" pitchFamily="34" charset="0"/>
              <a:cs typeface="Pyidaungsu" pitchFamily="34" charset="0"/>
            </a:endParaRPr>
          </a:p>
        </p:txBody>
      </p:sp>
      <p:sp>
        <p:nvSpPr>
          <p:cNvPr id="5" name="Title 4"/>
          <p:cNvSpPr>
            <a:spLocks noGrp="1"/>
          </p:cNvSpPr>
          <p:nvPr>
            <p:ph type="ctrTitle"/>
          </p:nvPr>
        </p:nvSpPr>
        <p:spPr/>
        <p:txBody>
          <a:bodyPr>
            <a:normAutofit/>
          </a:bodyPr>
          <a:lstStyle/>
          <a:p>
            <a:r>
              <a:rPr lang="en-US" sz="2200" dirty="0" err="1">
                <a:latin typeface="Pyidaungsu" pitchFamily="34" charset="0"/>
                <a:cs typeface="Pyidaungsu" pitchFamily="34" charset="0"/>
              </a:rPr>
              <a:t>ဉာဏ်စမ်းမေးခွန်း</a:t>
            </a:r>
            <a:r>
              <a:rPr lang="en-US" sz="2200" dirty="0">
                <a:latin typeface="Pyidaungsu" pitchFamily="34" charset="0"/>
                <a:cs typeface="Pyidaungsu" pitchFamily="34" charset="0"/>
              </a:rPr>
              <a:t> ၁</a:t>
            </a:r>
          </a:p>
        </p:txBody>
      </p:sp>
      <p:sp>
        <p:nvSpPr>
          <p:cNvPr id="6" name="Text Placeholder 5"/>
          <p:cNvSpPr>
            <a:spLocks noGrp="1"/>
          </p:cNvSpPr>
          <p:nvPr>
            <p:ph type="body" sz="quarter" idx="16"/>
          </p:nvPr>
        </p:nvSpPr>
        <p:spPr>
          <a:xfrm>
            <a:off x="277188" y="942269"/>
            <a:ext cx="11350193" cy="4768292"/>
          </a:xfrm>
        </p:spPr>
        <p:txBody>
          <a:bodyPr>
            <a:normAutofit/>
          </a:bodyPr>
          <a:lstStyle/>
          <a:p>
            <a:r>
              <a:rPr lang="en-US" sz="1800" dirty="0">
                <a:latin typeface="Pyidaungsu" pitchFamily="34" charset="0"/>
                <a:cs typeface="Pyidaungsu" pitchFamily="34" charset="0"/>
              </a:rPr>
              <a:t>အောက်ပါ ဖော်ပြချက်များကို မှန်/ မှား အဖြစ် အမှတ်အသား ပြုလုပ်ပါ။</a:t>
            </a:r>
            <a:endParaRPr lang="en-US" sz="1800" i="0" dirty="0">
              <a:solidFill>
                <a:srgbClr val="374151"/>
              </a:solidFill>
              <a:effectLst/>
              <a:latin typeface="Pyidaungsu" pitchFamily="34" charset="0"/>
              <a:cs typeface="Pyidaungsu" pitchFamily="34" charset="0"/>
            </a:endParaRPr>
          </a:p>
        </p:txBody>
      </p:sp>
      <p:graphicFrame>
        <p:nvGraphicFramePr>
          <p:cNvPr id="2" name="Table 2">
            <a:extLst>
              <a:ext uri="{FF2B5EF4-FFF2-40B4-BE49-F238E27FC236}">
                <a16:creationId xmlns:a16="http://schemas.microsoft.com/office/drawing/2014/main" id="{D6691C17-7910-4A78-47D0-DD62395EF9A0}"/>
              </a:ext>
            </a:extLst>
          </p:cNvPr>
          <p:cNvGraphicFramePr>
            <a:graphicFrameLocks noGrp="1"/>
          </p:cNvGraphicFramePr>
          <p:nvPr/>
        </p:nvGraphicFramePr>
        <p:xfrm>
          <a:off x="420893" y="1450851"/>
          <a:ext cx="11393735" cy="4616624"/>
        </p:xfrm>
        <a:graphic>
          <a:graphicData uri="http://schemas.openxmlformats.org/drawingml/2006/table">
            <a:tbl>
              <a:tblPr firstRow="1" bandRow="1">
                <a:tableStyleId>{5C22544A-7EE6-4342-B048-85BDC9FD1C3A}</a:tableStyleId>
              </a:tblPr>
              <a:tblGrid>
                <a:gridCol w="10099850">
                  <a:extLst>
                    <a:ext uri="{9D8B030D-6E8A-4147-A177-3AD203B41FA5}">
                      <a16:colId xmlns:a16="http://schemas.microsoft.com/office/drawing/2014/main" val="1023801132"/>
                    </a:ext>
                  </a:extLst>
                </a:gridCol>
                <a:gridCol w="659875">
                  <a:extLst>
                    <a:ext uri="{9D8B030D-6E8A-4147-A177-3AD203B41FA5}">
                      <a16:colId xmlns:a16="http://schemas.microsoft.com/office/drawing/2014/main" val="708635901"/>
                    </a:ext>
                  </a:extLst>
                </a:gridCol>
                <a:gridCol w="634010">
                  <a:extLst>
                    <a:ext uri="{9D8B030D-6E8A-4147-A177-3AD203B41FA5}">
                      <a16:colId xmlns:a16="http://schemas.microsoft.com/office/drawing/2014/main" val="3004403085"/>
                    </a:ext>
                  </a:extLst>
                </a:gridCol>
              </a:tblGrid>
              <a:tr h="359650">
                <a:tc>
                  <a:txBody>
                    <a:bodyPr/>
                    <a:lstStyle/>
                    <a:p>
                      <a:pPr>
                        <a:lnSpc>
                          <a:spcPct val="150000"/>
                        </a:lnSpc>
                      </a:pPr>
                      <a:r>
                        <a:rPr lang="en-US" sz="1600" dirty="0">
                          <a:solidFill>
                            <a:schemeClr val="bg1"/>
                          </a:solidFill>
                          <a:latin typeface="Pyidaungsu" pitchFamily="34" charset="0"/>
                          <a:cs typeface="Pyidaungsu" pitchFamily="34" charset="0"/>
                        </a:rPr>
                        <a:t>ဖော်ပြချက်</a:t>
                      </a:r>
                    </a:p>
                  </a:txBody>
                  <a:tcPr/>
                </a:tc>
                <a:tc>
                  <a:txBody>
                    <a:bodyPr/>
                    <a:lstStyle/>
                    <a:p>
                      <a:pPr algn="ctr">
                        <a:lnSpc>
                          <a:spcPct val="150000"/>
                        </a:lnSpc>
                      </a:pPr>
                      <a:r>
                        <a:rPr lang="en-US" sz="1600" dirty="0">
                          <a:solidFill>
                            <a:schemeClr val="bg1"/>
                          </a:solidFill>
                          <a:latin typeface="Pyidaungsu" pitchFamily="34" charset="0"/>
                          <a:cs typeface="Pyidaungsu" pitchFamily="34" charset="0"/>
                        </a:rPr>
                        <a:t>မှန်</a:t>
                      </a:r>
                    </a:p>
                  </a:txBody>
                  <a:tcPr/>
                </a:tc>
                <a:tc>
                  <a:txBody>
                    <a:bodyPr/>
                    <a:lstStyle/>
                    <a:p>
                      <a:pPr algn="ctr">
                        <a:lnSpc>
                          <a:spcPct val="150000"/>
                        </a:lnSpc>
                      </a:pPr>
                      <a:r>
                        <a:rPr lang="en-US" sz="1600" dirty="0">
                          <a:solidFill>
                            <a:schemeClr val="bg1"/>
                          </a:solidFill>
                          <a:latin typeface="Pyidaungsu" pitchFamily="34" charset="0"/>
                          <a:cs typeface="Pyidaungsu" pitchFamily="34" charset="0"/>
                        </a:rPr>
                        <a:t>မှား</a:t>
                      </a:r>
                    </a:p>
                  </a:txBody>
                  <a:tcPr/>
                </a:tc>
                <a:extLst>
                  <a:ext uri="{0D108BD9-81ED-4DB2-BD59-A6C34878D82A}">
                    <a16:rowId xmlns:a16="http://schemas.microsoft.com/office/drawing/2014/main" val="2861700231"/>
                  </a:ext>
                </a:extLst>
              </a:tr>
              <a:tr h="985294">
                <a:tc>
                  <a:txBody>
                    <a:bodyPr/>
                    <a:lstStyle/>
                    <a:p>
                      <a:pPr marL="0" marR="0" lvl="0" indent="0" algn="l" defTabSz="914400" rtl="0" eaLnBrk="1" fontAlgn="auto" latinLnBrk="0" hangingPunct="1">
                        <a:lnSpc>
                          <a:spcPct val="150000"/>
                        </a:lnSpc>
                        <a:spcBef>
                          <a:spcPts val="0"/>
                        </a:spcBef>
                        <a:spcAft>
                          <a:spcPts val="0"/>
                        </a:spcAft>
                        <a:buClrTx/>
                        <a:buSzTx/>
                        <a:buFont typeface="+mj-lt"/>
                        <a:buNone/>
                        <a:tabLst/>
                        <a:defRPr/>
                      </a:pPr>
                      <a:r>
                        <a:rPr lang="en-US" sz="1600" b="0" dirty="0">
                          <a:solidFill>
                            <a:schemeClr val="tx1"/>
                          </a:solidFill>
                          <a:latin typeface="Pyidaungsu" pitchFamily="34" charset="0"/>
                          <a:cs typeface="Pyidaungsu" pitchFamily="34" charset="0"/>
                        </a:rPr>
                        <a:t>(က) ကျောင်းသားများကို</a:t>
                      </a:r>
                      <a:r>
                        <a:rPr lang="en-US" sz="1600" b="0" baseline="0" dirty="0">
                          <a:solidFill>
                            <a:schemeClr val="tx1"/>
                          </a:solidFill>
                          <a:latin typeface="Pyidaungsu" pitchFamily="34" charset="0"/>
                          <a:cs typeface="Pyidaungsu" pitchFamily="34" charset="0"/>
                        </a:rPr>
                        <a:t> မိမိတို့နိုင်ငံ၏ ပေါကြွယ်ဝသည့် ယဉ်ကျေးမှုများအကြောင်း သင်ကြားပေးခြင်းဖြင့် ရိုးရာဓလေ့များ၊ ဘာသာစကားများနှင့် သမိုင်းဝင်ရှေးဟောင်းပစ္စည်းများကို ကာကွယ်စောင့်ရှောက်ရန် အရေးကြီးကြောင်း သိမြင်လာစေသည်။</a:t>
                      </a:r>
                      <a:endParaRPr lang="en-US" sz="1600" dirty="0">
                        <a:solidFill>
                          <a:schemeClr val="tx1"/>
                        </a:solidFill>
                        <a:latin typeface="Pyidaungsu" pitchFamily="34" charset="0"/>
                        <a:cs typeface="Pyidaungsu" pitchFamily="34" charset="0"/>
                      </a:endParaRPr>
                    </a:p>
                  </a:txBody>
                  <a:tcPr/>
                </a:tc>
                <a:tc>
                  <a:txBody>
                    <a:bodyPr/>
                    <a:lstStyle/>
                    <a:p>
                      <a:pPr>
                        <a:lnSpc>
                          <a:spcPct val="150000"/>
                        </a:lnSpc>
                      </a:pPr>
                      <a:endParaRPr lang="en-US" sz="1600" dirty="0">
                        <a:solidFill>
                          <a:schemeClr val="tx1"/>
                        </a:solidFill>
                        <a:latin typeface="Pyidaungsu" pitchFamily="34" charset="0"/>
                        <a:cs typeface="Pyidaungsu" pitchFamily="34"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lang="en-US" sz="1600" dirty="0">
                        <a:solidFill>
                          <a:schemeClr val="tx1"/>
                        </a:solidFill>
                        <a:latin typeface="Pyidaungsu" pitchFamily="34" charset="0"/>
                        <a:cs typeface="Pyidaungsu" pitchFamily="34" charset="0"/>
                      </a:endParaRPr>
                    </a:p>
                  </a:txBody>
                  <a:tcPr/>
                </a:tc>
                <a:extLst>
                  <a:ext uri="{0D108BD9-81ED-4DB2-BD59-A6C34878D82A}">
                    <a16:rowId xmlns:a16="http://schemas.microsoft.com/office/drawing/2014/main" val="3455264131"/>
                  </a:ext>
                </a:extLst>
              </a:tr>
              <a:tr h="1365876">
                <a:tc>
                  <a:txBody>
                    <a:bodyPr/>
                    <a:lstStyle/>
                    <a:p>
                      <a:pPr marL="0" indent="0">
                        <a:lnSpc>
                          <a:spcPct val="150000"/>
                        </a:lnSpc>
                        <a:buFont typeface="+mj-lt"/>
                        <a:buNone/>
                      </a:pPr>
                      <a:r>
                        <a:rPr lang="en-US" sz="1600" dirty="0">
                          <a:solidFill>
                            <a:schemeClr val="tx1"/>
                          </a:solidFill>
                          <a:latin typeface="Pyidaungsu" pitchFamily="34" charset="0"/>
                          <a:cs typeface="Pyidaungsu" pitchFamily="34" charset="0"/>
                        </a:rPr>
                        <a:t>(ခ) </a:t>
                      </a:r>
                      <a:r>
                        <a:rPr lang="en-US" sz="1600" baseline="0" dirty="0">
                          <a:solidFill>
                            <a:schemeClr val="tx1"/>
                          </a:solidFill>
                          <a:latin typeface="Pyidaungsu" pitchFamily="34" charset="0"/>
                          <a:cs typeface="Pyidaungsu" pitchFamily="34" charset="0"/>
                        </a:rPr>
                        <a:t>လူတစ်ဦး၏ ကိုယ်ပိုင်ရှုထောင့်များနှင့် ယဉ်ကျေးမှုများထက် ကမ္ဘာနှင့်ဆိုင်သော အမြင်များနှင့် ယဉ်ကျေးမှုများကို လေ့လာသင်ယူရန်မှာ ပိုမိုအရေးကြီးသည်။ အဆုံးသတ်တွင် ကျွနု််ပတို့သည် ဒစ်ဂျစ်တယ်နိုင်ငံသားများ ဖြစ်သည်နှင့်အညီ နိုင်ငံသားဖြစ်မှု ကိုယ်ပိုင်ဝိသေသကို ထိန်းသိမ်းစောင့်ရှောက်ရန် မလိုပေ။</a:t>
                      </a:r>
                      <a:endParaRPr lang="en-US" sz="1600" dirty="0">
                        <a:solidFill>
                          <a:schemeClr val="tx1"/>
                        </a:solidFill>
                        <a:latin typeface="Pyidaungsu" pitchFamily="34" charset="0"/>
                        <a:cs typeface="Pyidaungsu" pitchFamily="34" charset="0"/>
                      </a:endParaRPr>
                    </a:p>
                  </a:txBody>
                  <a:tcPr/>
                </a:tc>
                <a:tc>
                  <a:txBody>
                    <a:bodyPr/>
                    <a:lstStyle/>
                    <a:p>
                      <a:pPr>
                        <a:lnSpc>
                          <a:spcPct val="150000"/>
                        </a:lnSpc>
                      </a:pPr>
                      <a:endParaRPr lang="en-US" sz="1600" dirty="0">
                        <a:solidFill>
                          <a:schemeClr val="tx1"/>
                        </a:solidFill>
                        <a:latin typeface="Pyidaungsu" pitchFamily="34" charset="0"/>
                        <a:cs typeface="Pyidaungsu" pitchFamily="34" charset="0"/>
                      </a:endParaRPr>
                    </a:p>
                  </a:txBody>
                  <a:tcPr/>
                </a:tc>
                <a:tc>
                  <a:txBody>
                    <a:bodyPr/>
                    <a:lstStyle/>
                    <a:p>
                      <a:pPr>
                        <a:lnSpc>
                          <a:spcPct val="150000"/>
                        </a:lnSpc>
                      </a:pPr>
                      <a:endParaRPr lang="en-US" sz="1600" dirty="0">
                        <a:solidFill>
                          <a:schemeClr val="tx1"/>
                        </a:solidFill>
                        <a:latin typeface="Pyidaungsu" pitchFamily="34" charset="0"/>
                        <a:cs typeface="Pyidaungsu" pitchFamily="34" charset="0"/>
                      </a:endParaRPr>
                    </a:p>
                  </a:txBody>
                  <a:tcPr/>
                </a:tc>
                <a:extLst>
                  <a:ext uri="{0D108BD9-81ED-4DB2-BD59-A6C34878D82A}">
                    <a16:rowId xmlns:a16="http://schemas.microsoft.com/office/drawing/2014/main" val="2210431518"/>
                  </a:ext>
                </a:extLst>
              </a:tr>
              <a:tr h="819855">
                <a:tc>
                  <a:txBody>
                    <a:bodyPr/>
                    <a:lstStyle/>
                    <a:p>
                      <a:pPr marL="0" indent="0">
                        <a:lnSpc>
                          <a:spcPct val="150000"/>
                        </a:lnSpc>
                        <a:buFont typeface="+mj-lt"/>
                        <a:buNone/>
                      </a:pPr>
                      <a:r>
                        <a:rPr lang="en-US" sz="1600" b="0" dirty="0">
                          <a:solidFill>
                            <a:schemeClr val="tx1"/>
                          </a:solidFill>
                          <a:latin typeface="Pyidaungsu" pitchFamily="34" charset="0"/>
                          <a:cs typeface="Pyidaungsu" pitchFamily="34" charset="0"/>
                        </a:rPr>
                        <a:t>(ဂ)</a:t>
                      </a:r>
                      <a:r>
                        <a:rPr lang="en-US" sz="1600" b="0" baseline="0" dirty="0">
                          <a:solidFill>
                            <a:schemeClr val="tx1"/>
                          </a:solidFill>
                          <a:latin typeface="Pyidaungsu" pitchFamily="34" charset="0"/>
                          <a:cs typeface="Pyidaungsu" pitchFamily="34" charset="0"/>
                        </a:rPr>
                        <a:t> ခေတ်မီနည်းပညာနှင့်ပတ်သက်သည့် ဗဟုသုတရှိခြင်းသည် အသိအမှတ်ပြု နားလည်မှုနှင့် အားလုံးပါဝင်စေမှုတို့ကို မြှင့်တင်ပေးသည်။</a:t>
                      </a:r>
                      <a:endParaRPr lang="en-US" sz="1600" b="0" dirty="0">
                        <a:solidFill>
                          <a:schemeClr val="tx1"/>
                        </a:solidFill>
                        <a:latin typeface="Pyidaungsu" pitchFamily="34" charset="0"/>
                        <a:cs typeface="Pyidaungsu" pitchFamily="34" charset="0"/>
                      </a:endParaRPr>
                    </a:p>
                  </a:txBody>
                  <a:tcPr/>
                </a:tc>
                <a:tc>
                  <a:txBody>
                    <a:bodyPr/>
                    <a:lstStyle/>
                    <a:p>
                      <a:pPr>
                        <a:lnSpc>
                          <a:spcPct val="150000"/>
                        </a:lnSpc>
                      </a:pPr>
                      <a:endParaRPr lang="en-US" sz="1600" dirty="0">
                        <a:solidFill>
                          <a:schemeClr val="tx1"/>
                        </a:solidFill>
                        <a:latin typeface="Pyidaungsu" pitchFamily="34" charset="0"/>
                        <a:cs typeface="Pyidaungsu" pitchFamily="34" charset="0"/>
                      </a:endParaRPr>
                    </a:p>
                  </a:txBody>
                  <a:tcPr/>
                </a:tc>
                <a:tc>
                  <a:txBody>
                    <a:bodyPr/>
                    <a:lstStyle/>
                    <a:p>
                      <a:pPr>
                        <a:lnSpc>
                          <a:spcPct val="150000"/>
                        </a:lnSpc>
                      </a:pPr>
                      <a:endParaRPr lang="en-US" sz="1600" dirty="0">
                        <a:solidFill>
                          <a:schemeClr val="tx1"/>
                        </a:solidFill>
                        <a:latin typeface="Pyidaungsu" pitchFamily="34" charset="0"/>
                        <a:cs typeface="Pyidaungsu" pitchFamily="34" charset="0"/>
                      </a:endParaRPr>
                    </a:p>
                  </a:txBody>
                  <a:tcPr/>
                </a:tc>
                <a:extLst>
                  <a:ext uri="{0D108BD9-81ED-4DB2-BD59-A6C34878D82A}">
                    <a16:rowId xmlns:a16="http://schemas.microsoft.com/office/drawing/2014/main" val="1464482124"/>
                  </a:ext>
                </a:extLst>
              </a:tr>
              <a:tr h="985294">
                <a:tc>
                  <a:txBody>
                    <a:bodyPr/>
                    <a:lstStyle/>
                    <a:p>
                      <a:pPr marL="0" marR="0" lvl="0" indent="0" algn="l" defTabSz="914400" rtl="0" eaLnBrk="1" fontAlgn="auto" latinLnBrk="0" hangingPunct="1">
                        <a:lnSpc>
                          <a:spcPct val="150000"/>
                        </a:lnSpc>
                        <a:spcBef>
                          <a:spcPts val="0"/>
                        </a:spcBef>
                        <a:spcAft>
                          <a:spcPts val="0"/>
                        </a:spcAft>
                        <a:buClrTx/>
                        <a:buSzTx/>
                        <a:buFont typeface="+mj-lt"/>
                        <a:buNone/>
                        <a:tabLst/>
                        <a:defRPr/>
                      </a:pPr>
                      <a:r>
                        <a:rPr lang="en-US" sz="1600" b="0" i="0" dirty="0">
                          <a:solidFill>
                            <a:schemeClr val="tx1"/>
                          </a:solidFill>
                          <a:effectLst/>
                          <a:latin typeface="Pyidaungsu" pitchFamily="34" charset="0"/>
                          <a:cs typeface="Pyidaungsu" pitchFamily="34" charset="0"/>
                        </a:rPr>
                        <a:t>(ဃ) ပဋိပက္</a:t>
                      </a:r>
                      <a:r>
                        <a:rPr lang="en-US" sz="1600" b="0" i="0" baseline="0" dirty="0">
                          <a:solidFill>
                            <a:schemeClr val="tx1"/>
                          </a:solidFill>
                          <a:effectLst/>
                          <a:latin typeface="Pyidaungsu" pitchFamily="34" charset="0"/>
                          <a:cs typeface="Pyidaungsu" pitchFamily="34" charset="0"/>
                        </a:rPr>
                        <a:t>ခ အဖြစ်များ</a:t>
                      </a:r>
                      <a:r>
                        <a:rPr lang="en-US" sz="1600" b="0" i="0" dirty="0">
                          <a:solidFill>
                            <a:schemeClr val="tx1"/>
                          </a:solidFill>
                          <a:effectLst/>
                          <a:latin typeface="Pyidaungsu" pitchFamily="34" charset="0"/>
                          <a:cs typeface="Pyidaungsu" pitchFamily="34" charset="0"/>
                        </a:rPr>
                        <a:t>သည့် အခင်းအကျင်းများတွင် ဘာသာပေါင်းစုံ ဆွေးနွေးဖလှယ်မှုကို အောင်မြင်အောင် လုပ်ဆောင်ရန် အရေးကြီးရခြင်းမှာ ဘာသာရေး မတူကွဲပြားမှုများသည် ရံဖန်ရံခါတွင် တင်းမာမှုနှင့် ပဋိပက္ခကို ဖြစ်စေနိုင်သောကြောင့် ဖြစ်သည်။</a:t>
                      </a:r>
                    </a:p>
                  </a:txBody>
                  <a:tcPr/>
                </a:tc>
                <a:tc>
                  <a:txBody>
                    <a:bodyPr/>
                    <a:lstStyle/>
                    <a:p>
                      <a:pPr>
                        <a:lnSpc>
                          <a:spcPct val="150000"/>
                        </a:lnSpc>
                      </a:pPr>
                      <a:endParaRPr lang="en-US" sz="1600" dirty="0">
                        <a:solidFill>
                          <a:schemeClr val="tx1"/>
                        </a:solidFill>
                        <a:latin typeface="Pyidaungsu" pitchFamily="34" charset="0"/>
                        <a:cs typeface="Pyidaungsu" pitchFamily="34" charset="0"/>
                      </a:endParaRPr>
                    </a:p>
                  </a:txBody>
                  <a:tcPr/>
                </a:tc>
                <a:tc>
                  <a:txBody>
                    <a:bodyPr/>
                    <a:lstStyle/>
                    <a:p>
                      <a:pPr>
                        <a:lnSpc>
                          <a:spcPct val="150000"/>
                        </a:lnSpc>
                      </a:pPr>
                      <a:endParaRPr lang="en-US" sz="1600" dirty="0">
                        <a:solidFill>
                          <a:schemeClr val="tx1"/>
                        </a:solidFill>
                        <a:latin typeface="Pyidaungsu" pitchFamily="34" charset="0"/>
                        <a:cs typeface="Pyidaungsu" pitchFamily="34" charset="0"/>
                      </a:endParaRPr>
                    </a:p>
                  </a:txBody>
                  <a:tcPr/>
                </a:tc>
                <a:extLst>
                  <a:ext uri="{0D108BD9-81ED-4DB2-BD59-A6C34878D82A}">
                    <a16:rowId xmlns:a16="http://schemas.microsoft.com/office/drawing/2014/main" val="661731187"/>
                  </a:ext>
                </a:extLst>
              </a:tr>
            </a:tbl>
          </a:graphicData>
        </a:graphic>
      </p:graphicFrame>
    </p:spTree>
    <p:custDataLst>
      <p:tags r:id="rId1"/>
    </p:custDataLst>
    <p:extLst>
      <p:ext uri="{BB962C8B-B14F-4D97-AF65-F5344CB8AC3E}">
        <p14:creationId xmlns:p14="http://schemas.microsoft.com/office/powerpoint/2010/main" val="2186871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6"/>
          <p:cNvSpPr/>
          <p:nvPr/>
        </p:nvSpPr>
        <p:spPr>
          <a:xfrm>
            <a:off x="6890876" y="6073655"/>
            <a:ext cx="4593829" cy="206178"/>
          </a:xfrm>
          <a:prstGeom prst="roundRect">
            <a:avLst>
              <a:gd name="adj" fmla="val 0"/>
            </a:avLst>
          </a:prstGeom>
          <a:solidFill>
            <a:srgbClr val="000000">
              <a:alpha val="0"/>
            </a:srgbClr>
          </a:solidFill>
          <a:ln>
            <a:noFill/>
          </a:ln>
        </p:spPr>
        <p:txBody>
          <a:bodyPr spcFirstLastPara="1" wrap="square" lIns="50800" tIns="50800" rIns="50800" bIns="50800" anchor="t" anchorCtr="0">
            <a:noAutofit/>
          </a:bodyPr>
          <a:lstStyle/>
          <a:p>
            <a:pPr marL="0" marR="0" lvl="0" indent="0" algn="l" rtl="0">
              <a:lnSpc>
                <a:spcPct val="90000"/>
              </a:lnSpc>
              <a:spcBef>
                <a:spcPts val="0"/>
              </a:spcBef>
              <a:spcAft>
                <a:spcPts val="0"/>
              </a:spcAft>
              <a:buClr>
                <a:srgbClr val="000000"/>
              </a:buClr>
              <a:buSzPts val="800"/>
              <a:buFont typeface="Calibri"/>
              <a:buNone/>
            </a:pPr>
            <a:endParaRPr dirty="0"/>
          </a:p>
        </p:txBody>
      </p:sp>
      <p:sp>
        <p:nvSpPr>
          <p:cNvPr id="244" name="Google Shape;244;p6"/>
          <p:cNvSpPr txBox="1">
            <a:spLocks noGrp="1"/>
          </p:cNvSpPr>
          <p:nvPr>
            <p:ph type="title"/>
          </p:nvPr>
        </p:nvSpPr>
        <p:spPr>
          <a:xfrm>
            <a:off x="394855" y="234737"/>
            <a:ext cx="11797144" cy="347156"/>
          </a:xfrm>
          <a:prstGeom prst="rect">
            <a:avLst/>
          </a:prstGeom>
          <a:noFill/>
          <a:ln>
            <a:noFill/>
          </a:ln>
        </p:spPr>
        <p:txBody>
          <a:bodyPr spcFirstLastPara="1" wrap="square" lIns="0" tIns="0" rIns="0" bIns="0" anchor="ctr" anchorCtr="0">
            <a:noAutofit/>
          </a:bodyPr>
          <a:lstStyle/>
          <a:p>
            <a:pPr marL="0" lvl="0" indent="0" algn="l" rtl="0">
              <a:lnSpc>
                <a:spcPct val="112500"/>
              </a:lnSpc>
              <a:spcBef>
                <a:spcPts val="0"/>
              </a:spcBef>
              <a:spcAft>
                <a:spcPts val="0"/>
              </a:spcAft>
              <a:buClr>
                <a:srgbClr val="FFFFFF"/>
              </a:buClr>
              <a:buSzPts val="2400"/>
              <a:buFont typeface="Calibri"/>
              <a:buNone/>
            </a:pPr>
            <a:r>
              <a:rPr lang="en-US" sz="2200" b="1" dirty="0">
                <a:latin typeface="Pyidaungsu" pitchFamily="34" charset="0"/>
                <a:cs typeface="Pyidaungsu" pitchFamily="34" charset="0"/>
              </a:rPr>
              <a:t>ဆရာများအနေဖြင့် မိမိကျောင်းသားများကို သင်ကြားရန်လိုအပ်သော အခြေခံဆောင်ရန်၊ ရှောင်ရန်များမှာ မည်သည်တို့ ဖြစ်ကြပါသနည်း။</a:t>
            </a:r>
            <a:endParaRPr sz="2200" b="1" dirty="0">
              <a:latin typeface="Pyidaungsu" pitchFamily="34" charset="0"/>
              <a:cs typeface="Pyidaungsu" pitchFamily="34" charset="0"/>
            </a:endParaRPr>
          </a:p>
        </p:txBody>
      </p:sp>
      <p:sp>
        <p:nvSpPr>
          <p:cNvPr id="245" name="Google Shape;245;p6"/>
          <p:cNvSpPr txBox="1">
            <a:spLocks noGrp="1"/>
          </p:cNvSpPr>
          <p:nvPr>
            <p:ph type="body" idx="1"/>
          </p:nvPr>
        </p:nvSpPr>
        <p:spPr>
          <a:xfrm>
            <a:off x="602673" y="1205345"/>
            <a:ext cx="10882032" cy="5074488"/>
          </a:xfrm>
          <a:prstGeom prst="rect">
            <a:avLst/>
          </a:prstGeom>
          <a:noFill/>
          <a:ln>
            <a:noFill/>
          </a:ln>
        </p:spPr>
        <p:txBody>
          <a:bodyPr spcFirstLastPara="1" wrap="square" lIns="45700" tIns="45700" rIns="45700" bIns="45700" anchor="t" anchorCtr="0">
            <a:normAutofit/>
          </a:bodyPr>
          <a:lstStyle/>
          <a:p>
            <a:pPr marL="0" lvl="0" indent="0" rtl="0">
              <a:lnSpc>
                <a:spcPct val="150000"/>
              </a:lnSpc>
              <a:spcBef>
                <a:spcPts val="0"/>
              </a:spcBef>
              <a:spcAft>
                <a:spcPts val="0"/>
              </a:spcAft>
              <a:buClr>
                <a:srgbClr val="000000"/>
              </a:buClr>
              <a:buSzPts val="1300"/>
              <a:buNone/>
            </a:pPr>
            <a:r>
              <a:rPr lang="en-US" sz="1800" b="0" dirty="0">
                <a:latin typeface="Pyidaungsu" pitchFamily="34" charset="0"/>
                <a:cs typeface="Pyidaungsu" pitchFamily="34" charset="0"/>
              </a:rPr>
              <a:t>ဆရာများအနေဖြင့် မိမိကျောင်းသားများကို သင်ကြားရန်လိုသော ယဉ်ကျေးမှုအမျိုးမျိုးနှင့် ဘာသာပေါင်းစုံ ဆွေးနွေးဖလှယ်မှုကို အားပေးသည့် အလေ့အထများတွင် ဆောင်ရန်၊ ရှောင်ရန်များစွာ ရှိသည်။ ယင်းဆောင်ရန်၊ ရှောင်ရန်များကို အမျိုးအစား (၃)မျိုး ခွဲခြားထားသည်။</a:t>
            </a:r>
            <a:endParaRPr sz="1800" b="0" dirty="0">
              <a:latin typeface="Pyidaungsu" pitchFamily="34" charset="0"/>
              <a:cs typeface="Pyidaungsu" pitchFamily="34" charset="0"/>
            </a:endParaRPr>
          </a:p>
          <a:p>
            <a:pPr marL="342900" lvl="0" indent="-342900" rtl="0">
              <a:lnSpc>
                <a:spcPct val="150000"/>
              </a:lnSpc>
              <a:spcBef>
                <a:spcPts val="0"/>
              </a:spcBef>
              <a:spcAft>
                <a:spcPts val="0"/>
              </a:spcAft>
              <a:buClr>
                <a:srgbClr val="000000"/>
              </a:buClr>
              <a:buSzPts val="1300"/>
              <a:buFontTx/>
              <a:buChar char="-"/>
            </a:pPr>
            <a:r>
              <a:rPr lang="en-US" sz="1800" dirty="0">
                <a:latin typeface="Pyidaungsu" pitchFamily="34" charset="0"/>
                <a:cs typeface="Pyidaungsu" pitchFamily="34" charset="0"/>
              </a:rPr>
              <a:t>ရိုသေလေးစားသမှုနှင့် ပြောဆိုဆက်ဆံခြင်း</a:t>
            </a:r>
            <a:r>
              <a:rPr lang="en-US" sz="1800" b="0" dirty="0">
                <a:latin typeface="Pyidaungsu" pitchFamily="34" charset="0"/>
                <a:cs typeface="Pyidaungsu" pitchFamily="34" charset="0"/>
              </a:rPr>
              <a:t>  (နှုတ်ခွန်းဆက်စကား၊ လူမျိုးစုအမည်များကို သိနားလည်မှု စသည်)</a:t>
            </a:r>
          </a:p>
          <a:p>
            <a:pPr marL="342900" lvl="0" indent="-342900" rtl="0">
              <a:lnSpc>
                <a:spcPct val="150000"/>
              </a:lnSpc>
              <a:spcBef>
                <a:spcPts val="0"/>
              </a:spcBef>
              <a:spcAft>
                <a:spcPts val="0"/>
              </a:spcAft>
              <a:buClr>
                <a:srgbClr val="000000"/>
              </a:buClr>
              <a:buSzPts val="1300"/>
              <a:buFontTx/>
              <a:buChar char="-"/>
            </a:pPr>
            <a:r>
              <a:rPr lang="en-US" sz="1800" b="0" dirty="0">
                <a:latin typeface="Pyidaungsu" pitchFamily="34" charset="0"/>
                <a:cs typeface="Pyidaungsu" pitchFamily="34" charset="0"/>
              </a:rPr>
              <a:t> </a:t>
            </a:r>
            <a:r>
              <a:rPr lang="en-US" sz="1800" dirty="0">
                <a:latin typeface="Pyidaungsu" pitchFamily="34" charset="0"/>
                <a:cs typeface="Pyidaungsu" pitchFamily="34" charset="0"/>
              </a:rPr>
              <a:t>လူမျိုးစုဆိုင်ရာ ရိုးရာဓလေ့များကို လေးစားလိုက်နာခြင်း </a:t>
            </a:r>
            <a:r>
              <a:rPr lang="en-US" sz="1800" b="0" dirty="0">
                <a:latin typeface="Pyidaungsu" pitchFamily="34" charset="0"/>
                <a:cs typeface="Pyidaungsu" pitchFamily="34" charset="0"/>
              </a:rPr>
              <a:t>(ဥပမာ - ရိုးရာအဝတ်အထည်များ၊ စက်ကိရိယာများ၊ ရှေးဟောင်းပစ္စည်းများ စသည်)</a:t>
            </a:r>
          </a:p>
          <a:p>
            <a:pPr marL="342900" indent="-342900">
              <a:lnSpc>
                <a:spcPct val="150000"/>
              </a:lnSpc>
              <a:spcBef>
                <a:spcPts val="0"/>
              </a:spcBef>
              <a:buFontTx/>
              <a:buChar char="-"/>
            </a:pPr>
            <a:r>
              <a:rPr lang="en-US" sz="1800" dirty="0">
                <a:latin typeface="Pyidaungsu" pitchFamily="34" charset="0"/>
                <a:cs typeface="Pyidaungsu" pitchFamily="34" charset="0"/>
              </a:rPr>
              <a:t>ဘာသာရေးဆိုင်ရာ ကိုယ်စားပြုမှုများနှင့် ယုံကြည်မှုများကို </a:t>
            </a:r>
            <a:r>
              <a:rPr lang="en-US" sz="1800" dirty="0" err="1">
                <a:latin typeface="Pyidaungsu" pitchFamily="34" charset="0"/>
                <a:cs typeface="Pyidaungsu" pitchFamily="34" charset="0"/>
              </a:rPr>
              <a:t>လေးစားခြင်း</a:t>
            </a:r>
            <a:endParaRPr lang="en-US" sz="1800" b="0" dirty="0">
              <a:latin typeface="Pyidaungsu" pitchFamily="34" charset="0"/>
              <a:cs typeface="Pyidaungsu" pitchFamily="34" charset="0"/>
            </a:endParaRPr>
          </a:p>
        </p:txBody>
      </p:sp>
    </p:spTree>
    <p:extLst>
      <p:ext uri="{BB962C8B-B14F-4D97-AF65-F5344CB8AC3E}">
        <p14:creationId xmlns:p14="http://schemas.microsoft.com/office/powerpoint/2010/main" val="4276534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dirty="0">
              <a:latin typeface="Pyidaungsu" pitchFamily="34" charset="0"/>
              <a:cs typeface="Pyidaungsu" pitchFamily="34" charset="0"/>
            </a:endParaRPr>
          </a:p>
        </p:txBody>
      </p:sp>
      <p:sp>
        <p:nvSpPr>
          <p:cNvPr id="5" name="Title 4"/>
          <p:cNvSpPr>
            <a:spLocks noGrp="1"/>
          </p:cNvSpPr>
          <p:nvPr>
            <p:ph type="ctrTitle"/>
          </p:nvPr>
        </p:nvSpPr>
        <p:spPr/>
        <p:txBody>
          <a:bodyPr>
            <a:normAutofit/>
          </a:bodyPr>
          <a:lstStyle/>
          <a:p>
            <a:r>
              <a:rPr lang="en-US" sz="2200" dirty="0" err="1">
                <a:latin typeface="Pyidaungsu" pitchFamily="34" charset="0"/>
                <a:cs typeface="Pyidaungsu" pitchFamily="34" charset="0"/>
              </a:rPr>
              <a:t>ဉာဏ်စမ်းမေးခွန်း</a:t>
            </a:r>
            <a:r>
              <a:rPr lang="en-US" sz="2200" dirty="0">
                <a:latin typeface="Pyidaungsu" pitchFamily="34" charset="0"/>
                <a:cs typeface="Pyidaungsu" pitchFamily="34" charset="0"/>
              </a:rPr>
              <a:t> ၂</a:t>
            </a:r>
          </a:p>
        </p:txBody>
      </p:sp>
      <p:sp>
        <p:nvSpPr>
          <p:cNvPr id="6" name="Text Placeholder 5"/>
          <p:cNvSpPr>
            <a:spLocks noGrp="1"/>
          </p:cNvSpPr>
          <p:nvPr>
            <p:ph type="body" sz="quarter" idx="16"/>
          </p:nvPr>
        </p:nvSpPr>
        <p:spPr>
          <a:xfrm>
            <a:off x="339534" y="1025396"/>
            <a:ext cx="11350193" cy="4768292"/>
          </a:xfrm>
        </p:spPr>
        <p:txBody>
          <a:bodyPr>
            <a:normAutofit/>
          </a:bodyPr>
          <a:lstStyle/>
          <a:p>
            <a:pPr algn="l"/>
            <a:r>
              <a:rPr lang="en-US" sz="1800" dirty="0">
                <a:solidFill>
                  <a:schemeClr val="tx1"/>
                </a:solidFill>
                <a:latin typeface="Pyidaungsu" pitchFamily="34" charset="0"/>
                <a:cs typeface="Pyidaungsu" pitchFamily="34" charset="0"/>
              </a:rPr>
              <a:t>အောက်ပါ ဖော်ပြချက်များအနက် မည်သည်တို့က မှန်သနည်း။ သို့မဟုတ် မည်သည်တို့က မှားသနည်း။</a:t>
            </a:r>
          </a:p>
          <a:p>
            <a:pPr algn="l"/>
            <a:endParaRPr lang="en-US" sz="1800" i="0" dirty="0">
              <a:solidFill>
                <a:schemeClr val="tx1"/>
              </a:solidFill>
              <a:effectLst/>
              <a:latin typeface="Pyidaungsu" pitchFamily="34" charset="0"/>
              <a:cs typeface="Pyidaungsu" pitchFamily="34" charset="0"/>
            </a:endParaRPr>
          </a:p>
        </p:txBody>
      </p:sp>
      <p:graphicFrame>
        <p:nvGraphicFramePr>
          <p:cNvPr id="9" name="Table 2">
            <a:extLst>
              <a:ext uri="{FF2B5EF4-FFF2-40B4-BE49-F238E27FC236}">
                <a16:creationId xmlns:a16="http://schemas.microsoft.com/office/drawing/2014/main" id="{D6691C17-7910-4A78-47D0-DD62395EF9A0}"/>
              </a:ext>
            </a:extLst>
          </p:cNvPr>
          <p:cNvGraphicFramePr>
            <a:graphicFrameLocks noGrp="1"/>
          </p:cNvGraphicFramePr>
          <p:nvPr/>
        </p:nvGraphicFramePr>
        <p:xfrm>
          <a:off x="420894" y="1596323"/>
          <a:ext cx="11393735" cy="4383020"/>
        </p:xfrm>
        <a:graphic>
          <a:graphicData uri="http://schemas.openxmlformats.org/drawingml/2006/table">
            <a:tbl>
              <a:tblPr firstRow="1" bandRow="1">
                <a:tableStyleId>{5C22544A-7EE6-4342-B048-85BDC9FD1C3A}</a:tableStyleId>
              </a:tblPr>
              <a:tblGrid>
                <a:gridCol w="10099850">
                  <a:extLst>
                    <a:ext uri="{9D8B030D-6E8A-4147-A177-3AD203B41FA5}">
                      <a16:colId xmlns:a16="http://schemas.microsoft.com/office/drawing/2014/main" val="1023801132"/>
                    </a:ext>
                  </a:extLst>
                </a:gridCol>
                <a:gridCol w="639092">
                  <a:extLst>
                    <a:ext uri="{9D8B030D-6E8A-4147-A177-3AD203B41FA5}">
                      <a16:colId xmlns:a16="http://schemas.microsoft.com/office/drawing/2014/main" val="708635901"/>
                    </a:ext>
                  </a:extLst>
                </a:gridCol>
                <a:gridCol w="654793">
                  <a:extLst>
                    <a:ext uri="{9D8B030D-6E8A-4147-A177-3AD203B41FA5}">
                      <a16:colId xmlns:a16="http://schemas.microsoft.com/office/drawing/2014/main" val="3004403085"/>
                    </a:ext>
                  </a:extLst>
                </a:gridCol>
              </a:tblGrid>
              <a:tr h="418880">
                <a:tc>
                  <a:txBody>
                    <a:bodyPr/>
                    <a:lstStyle/>
                    <a:p>
                      <a:pPr>
                        <a:lnSpc>
                          <a:spcPct val="150000"/>
                        </a:lnSpc>
                      </a:pPr>
                      <a:r>
                        <a:rPr lang="en-US" sz="1600" dirty="0">
                          <a:solidFill>
                            <a:schemeClr val="bg1"/>
                          </a:solidFill>
                          <a:latin typeface="Pyidaungsu" pitchFamily="34" charset="0"/>
                          <a:cs typeface="Pyidaungsu" pitchFamily="34" charset="0"/>
                        </a:rPr>
                        <a:t>ဖော်ပြချက်</a:t>
                      </a:r>
                      <a:endParaRPr lang="en-US" sz="1600" dirty="0">
                        <a:solidFill>
                          <a:schemeClr val="tx1"/>
                        </a:solidFill>
                        <a:latin typeface="Pyidaungsu" pitchFamily="34" charset="0"/>
                        <a:cs typeface="Pyidaungsu" pitchFamily="34" charset="0"/>
                      </a:endParaRPr>
                    </a:p>
                  </a:txBody>
                  <a:tcPr/>
                </a:tc>
                <a:tc>
                  <a:txBody>
                    <a:bodyPr/>
                    <a:lstStyle/>
                    <a:p>
                      <a:pPr algn="ctr">
                        <a:lnSpc>
                          <a:spcPct val="150000"/>
                        </a:lnSpc>
                      </a:pPr>
                      <a:r>
                        <a:rPr lang="en-US" sz="1600" dirty="0">
                          <a:solidFill>
                            <a:schemeClr val="bg1"/>
                          </a:solidFill>
                          <a:latin typeface="Pyidaungsu" pitchFamily="34" charset="0"/>
                          <a:cs typeface="Pyidaungsu" pitchFamily="34" charset="0"/>
                        </a:rPr>
                        <a:t>မှန်</a:t>
                      </a:r>
                    </a:p>
                  </a:txBody>
                  <a:tcPr/>
                </a:tc>
                <a:tc>
                  <a:txBody>
                    <a:bodyPr/>
                    <a:lstStyle/>
                    <a:p>
                      <a:pPr algn="ctr">
                        <a:lnSpc>
                          <a:spcPct val="150000"/>
                        </a:lnSpc>
                      </a:pPr>
                      <a:r>
                        <a:rPr lang="en-US" sz="1600" dirty="0">
                          <a:solidFill>
                            <a:schemeClr val="bg1"/>
                          </a:solidFill>
                          <a:latin typeface="Pyidaungsu" pitchFamily="34" charset="0"/>
                          <a:cs typeface="Pyidaungsu" pitchFamily="34" charset="0"/>
                        </a:rPr>
                        <a:t>မှား</a:t>
                      </a:r>
                    </a:p>
                  </a:txBody>
                  <a:tcPr/>
                </a:tc>
                <a:extLst>
                  <a:ext uri="{0D108BD9-81ED-4DB2-BD59-A6C34878D82A}">
                    <a16:rowId xmlns:a16="http://schemas.microsoft.com/office/drawing/2014/main" val="2861700231"/>
                  </a:ext>
                </a:extLst>
              </a:tr>
              <a:tr h="886412">
                <a:tc>
                  <a:txBody>
                    <a:bodyPr/>
                    <a:lstStyle/>
                    <a:p>
                      <a:pPr marL="0" marR="0" lvl="0" indent="0" algn="l" defTabSz="914400" rtl="0" eaLnBrk="1" fontAlgn="auto" latinLnBrk="0" hangingPunct="1">
                        <a:lnSpc>
                          <a:spcPct val="150000"/>
                        </a:lnSpc>
                        <a:spcBef>
                          <a:spcPts val="0"/>
                        </a:spcBef>
                        <a:spcAft>
                          <a:spcPts val="0"/>
                        </a:spcAft>
                        <a:buClrTx/>
                        <a:buSzTx/>
                        <a:buFont typeface="+mj-lt"/>
                        <a:buNone/>
                        <a:tabLst/>
                        <a:defRPr/>
                      </a:pPr>
                      <a:r>
                        <a:rPr lang="en-US" sz="1600" b="0" dirty="0">
                          <a:solidFill>
                            <a:schemeClr val="tx1"/>
                          </a:solidFill>
                          <a:latin typeface="Pyidaungsu" pitchFamily="34" charset="0"/>
                          <a:cs typeface="Pyidaungsu" pitchFamily="34" charset="0"/>
                        </a:rPr>
                        <a:t>(က) ကျောင်းသားများကို</a:t>
                      </a:r>
                      <a:r>
                        <a:rPr lang="en-US" sz="1600" b="0" baseline="0" dirty="0">
                          <a:solidFill>
                            <a:schemeClr val="tx1"/>
                          </a:solidFill>
                          <a:latin typeface="Pyidaungsu" pitchFamily="34" charset="0"/>
                          <a:cs typeface="Pyidaungsu" pitchFamily="34" charset="0"/>
                        </a:rPr>
                        <a:t> မိမိတို့နိုင်ငံ၏ ပေါကြွယ်ဝသည့် ယဉ်ကျေးမှုများအကြောင်း သင်ကြားပေးခြင်းဖြင့် ရိုးရာဓလေ့များ၊ ဘာသာစကားများနှင့် သမိုင်းဝင်ရှေးဟောင်းပစ္စည်းများကို ကာကွယ်စောင့်ရှောက်ရန် အရေးကြီးကြောင်း သိမြင်လာစေသည်။</a:t>
                      </a:r>
                      <a:endParaRPr lang="en-US" sz="1600" dirty="0">
                        <a:solidFill>
                          <a:schemeClr val="tx1"/>
                        </a:solidFill>
                        <a:latin typeface="Pyidaungsu" pitchFamily="34" charset="0"/>
                        <a:cs typeface="Pyidaungsu" pitchFamily="34" charset="0"/>
                      </a:endParaRPr>
                    </a:p>
                  </a:txBody>
                  <a:tcPr/>
                </a:tc>
                <a:tc>
                  <a:txBody>
                    <a:bodyPr/>
                    <a:lstStyle/>
                    <a:p>
                      <a:pPr>
                        <a:lnSpc>
                          <a:spcPct val="150000"/>
                        </a:lnSpc>
                      </a:pPr>
                      <a:endParaRPr lang="en-US" sz="1600" dirty="0">
                        <a:solidFill>
                          <a:schemeClr val="tx1"/>
                        </a:solidFill>
                        <a:latin typeface="Pyidaungsu" pitchFamily="34" charset="0"/>
                        <a:cs typeface="Pyidaungsu" pitchFamily="34"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lang="en-US" sz="1600" dirty="0">
                        <a:solidFill>
                          <a:schemeClr val="tx1"/>
                        </a:solidFill>
                        <a:latin typeface="Pyidaungsu" pitchFamily="34" charset="0"/>
                        <a:cs typeface="Pyidaungsu" pitchFamily="34" charset="0"/>
                      </a:endParaRPr>
                    </a:p>
                  </a:txBody>
                  <a:tcPr/>
                </a:tc>
                <a:extLst>
                  <a:ext uri="{0D108BD9-81ED-4DB2-BD59-A6C34878D82A}">
                    <a16:rowId xmlns:a16="http://schemas.microsoft.com/office/drawing/2014/main" val="3455264131"/>
                  </a:ext>
                </a:extLst>
              </a:tr>
              <a:tr h="1249256">
                <a:tc>
                  <a:txBody>
                    <a:bodyPr/>
                    <a:lstStyle/>
                    <a:p>
                      <a:pPr marL="0" indent="0">
                        <a:lnSpc>
                          <a:spcPct val="150000"/>
                        </a:lnSpc>
                        <a:buFont typeface="+mj-lt"/>
                        <a:buNone/>
                      </a:pPr>
                      <a:r>
                        <a:rPr lang="en-US" sz="1600" dirty="0">
                          <a:solidFill>
                            <a:schemeClr val="tx1"/>
                          </a:solidFill>
                          <a:latin typeface="Pyidaungsu" pitchFamily="34" charset="0"/>
                          <a:cs typeface="Pyidaungsu" pitchFamily="34" charset="0"/>
                        </a:rPr>
                        <a:t>(ခ) </a:t>
                      </a:r>
                      <a:r>
                        <a:rPr lang="en-US" sz="1600" baseline="0" dirty="0">
                          <a:solidFill>
                            <a:schemeClr val="tx1"/>
                          </a:solidFill>
                          <a:latin typeface="Pyidaungsu" pitchFamily="34" charset="0"/>
                          <a:cs typeface="Pyidaungsu" pitchFamily="34" charset="0"/>
                        </a:rPr>
                        <a:t>လူတစ်ဦး၏ ကိုယ်ပိုင်ရှုထောင့်များနှင့် ယဉ်ကျေးမှုများထက် ကမ္ဘာနှင့်ဆိုင်သော အမြင်များနှင့် ယဉ်ကျေးမှုများကို လေ့လာသင်ယူရန်မှာ ပိုမိုအရေးကြီးသည်။ အဆုံးသတ်တွင် ကျွနု််ပတို့သည် ဒစ်ဂျစ်တယ်နိုင်ငံသားများ ဖြစ်သည်နှင့်အညီ နိုင်ငံသားဖြစ်မှု ကိုယ်ပိုင်ဝိသေသကို ထိန်းသိမ်းစောင့်ရှောက်ရန် မလိုပေ။</a:t>
                      </a:r>
                      <a:endParaRPr lang="en-US" sz="1600" dirty="0">
                        <a:solidFill>
                          <a:schemeClr val="tx1"/>
                        </a:solidFill>
                        <a:latin typeface="Pyidaungsu" pitchFamily="34" charset="0"/>
                        <a:cs typeface="Pyidaungsu" pitchFamily="34" charset="0"/>
                      </a:endParaRPr>
                    </a:p>
                  </a:txBody>
                  <a:tcPr/>
                </a:tc>
                <a:tc>
                  <a:txBody>
                    <a:bodyPr/>
                    <a:lstStyle/>
                    <a:p>
                      <a:pPr>
                        <a:lnSpc>
                          <a:spcPct val="150000"/>
                        </a:lnSpc>
                      </a:pPr>
                      <a:endParaRPr lang="en-US" sz="1600" dirty="0">
                        <a:solidFill>
                          <a:schemeClr val="tx1"/>
                        </a:solidFill>
                        <a:latin typeface="Pyidaungsu" pitchFamily="34" charset="0"/>
                        <a:cs typeface="Pyidaungsu" pitchFamily="34" charset="0"/>
                      </a:endParaRPr>
                    </a:p>
                  </a:txBody>
                  <a:tcPr/>
                </a:tc>
                <a:tc>
                  <a:txBody>
                    <a:bodyPr/>
                    <a:lstStyle/>
                    <a:p>
                      <a:pPr>
                        <a:lnSpc>
                          <a:spcPct val="150000"/>
                        </a:lnSpc>
                      </a:pPr>
                      <a:endParaRPr lang="en-US" sz="1600" dirty="0">
                        <a:solidFill>
                          <a:schemeClr val="tx1"/>
                        </a:solidFill>
                        <a:latin typeface="Pyidaungsu" pitchFamily="34" charset="0"/>
                        <a:cs typeface="Pyidaungsu" pitchFamily="34" charset="0"/>
                      </a:endParaRPr>
                    </a:p>
                  </a:txBody>
                  <a:tcPr/>
                </a:tc>
                <a:extLst>
                  <a:ext uri="{0D108BD9-81ED-4DB2-BD59-A6C34878D82A}">
                    <a16:rowId xmlns:a16="http://schemas.microsoft.com/office/drawing/2014/main" val="2210431518"/>
                  </a:ext>
                </a:extLst>
              </a:tr>
              <a:tr h="777921">
                <a:tc>
                  <a:txBody>
                    <a:bodyPr/>
                    <a:lstStyle/>
                    <a:p>
                      <a:pPr marL="0" indent="0">
                        <a:lnSpc>
                          <a:spcPct val="150000"/>
                        </a:lnSpc>
                        <a:buFont typeface="+mj-lt"/>
                        <a:buNone/>
                      </a:pPr>
                      <a:r>
                        <a:rPr lang="en-US" sz="1600" b="0" dirty="0">
                          <a:solidFill>
                            <a:schemeClr val="tx1"/>
                          </a:solidFill>
                          <a:latin typeface="Pyidaungsu" pitchFamily="34" charset="0"/>
                          <a:cs typeface="Pyidaungsu" pitchFamily="34" charset="0"/>
                        </a:rPr>
                        <a:t>(ဂ)</a:t>
                      </a:r>
                      <a:r>
                        <a:rPr lang="en-US" sz="1600" b="0" baseline="0" dirty="0">
                          <a:solidFill>
                            <a:schemeClr val="tx1"/>
                          </a:solidFill>
                          <a:latin typeface="Pyidaungsu" pitchFamily="34" charset="0"/>
                          <a:cs typeface="Pyidaungsu" pitchFamily="34" charset="0"/>
                        </a:rPr>
                        <a:t> ခေတ်မီနည်းပညာနှင့်ပတ်သက်သည့် ဗဟုသုတရှိခြင်းသည် အသိအမှတ်ပြု နားလည်မှုနှင့် အားလုံးပါဝင်စေမှုတို့ကို မြှင့်တင်ပေးသည်။</a:t>
                      </a:r>
                      <a:endParaRPr lang="en-US" sz="1600" b="0" dirty="0">
                        <a:solidFill>
                          <a:schemeClr val="tx1"/>
                        </a:solidFill>
                        <a:latin typeface="Pyidaungsu" pitchFamily="34" charset="0"/>
                        <a:cs typeface="Pyidaungsu" pitchFamily="34" charset="0"/>
                      </a:endParaRPr>
                    </a:p>
                  </a:txBody>
                  <a:tcPr/>
                </a:tc>
                <a:tc>
                  <a:txBody>
                    <a:bodyPr/>
                    <a:lstStyle/>
                    <a:p>
                      <a:pPr>
                        <a:lnSpc>
                          <a:spcPct val="150000"/>
                        </a:lnSpc>
                      </a:pPr>
                      <a:endParaRPr lang="en-US" sz="1600" dirty="0">
                        <a:solidFill>
                          <a:schemeClr val="tx1"/>
                        </a:solidFill>
                        <a:latin typeface="Pyidaungsu" pitchFamily="34" charset="0"/>
                        <a:cs typeface="Pyidaungsu" pitchFamily="34" charset="0"/>
                      </a:endParaRPr>
                    </a:p>
                  </a:txBody>
                  <a:tcPr/>
                </a:tc>
                <a:tc>
                  <a:txBody>
                    <a:bodyPr/>
                    <a:lstStyle/>
                    <a:p>
                      <a:pPr>
                        <a:lnSpc>
                          <a:spcPct val="150000"/>
                        </a:lnSpc>
                      </a:pPr>
                      <a:endParaRPr lang="en-US" sz="1600" dirty="0">
                        <a:solidFill>
                          <a:schemeClr val="tx1"/>
                        </a:solidFill>
                        <a:latin typeface="Pyidaungsu" pitchFamily="34" charset="0"/>
                        <a:cs typeface="Pyidaungsu" pitchFamily="34" charset="0"/>
                      </a:endParaRPr>
                    </a:p>
                  </a:txBody>
                  <a:tcPr/>
                </a:tc>
                <a:extLst>
                  <a:ext uri="{0D108BD9-81ED-4DB2-BD59-A6C34878D82A}">
                    <a16:rowId xmlns:a16="http://schemas.microsoft.com/office/drawing/2014/main" val="1464482124"/>
                  </a:ext>
                </a:extLst>
              </a:tr>
              <a:tr h="967192">
                <a:tc>
                  <a:txBody>
                    <a:bodyPr/>
                    <a:lstStyle/>
                    <a:p>
                      <a:pPr marL="0" marR="0" lvl="0" indent="0" algn="l" defTabSz="914400" rtl="0" eaLnBrk="1" fontAlgn="auto" latinLnBrk="0" hangingPunct="1">
                        <a:lnSpc>
                          <a:spcPct val="150000"/>
                        </a:lnSpc>
                        <a:spcBef>
                          <a:spcPts val="0"/>
                        </a:spcBef>
                        <a:spcAft>
                          <a:spcPts val="0"/>
                        </a:spcAft>
                        <a:buClrTx/>
                        <a:buSzTx/>
                        <a:buFont typeface="+mj-lt"/>
                        <a:buNone/>
                        <a:tabLst/>
                        <a:defRPr/>
                      </a:pPr>
                      <a:r>
                        <a:rPr lang="en-US" sz="1600" b="0" i="0" dirty="0">
                          <a:solidFill>
                            <a:schemeClr val="tx1"/>
                          </a:solidFill>
                          <a:effectLst/>
                          <a:latin typeface="Pyidaungsu" pitchFamily="34" charset="0"/>
                          <a:cs typeface="Pyidaungsu" pitchFamily="34" charset="0"/>
                        </a:rPr>
                        <a:t>(ဃ) ပဋိပက္</a:t>
                      </a:r>
                      <a:r>
                        <a:rPr lang="en-US" sz="1600" b="0" i="0" baseline="0" dirty="0">
                          <a:solidFill>
                            <a:schemeClr val="tx1"/>
                          </a:solidFill>
                          <a:effectLst/>
                          <a:latin typeface="Pyidaungsu" pitchFamily="34" charset="0"/>
                          <a:cs typeface="Pyidaungsu" pitchFamily="34" charset="0"/>
                        </a:rPr>
                        <a:t>ခ အဖြစ်များ</a:t>
                      </a:r>
                      <a:r>
                        <a:rPr lang="en-US" sz="1600" b="0" i="0" dirty="0">
                          <a:solidFill>
                            <a:schemeClr val="tx1"/>
                          </a:solidFill>
                          <a:effectLst/>
                          <a:latin typeface="Pyidaungsu" pitchFamily="34" charset="0"/>
                          <a:cs typeface="Pyidaungsu" pitchFamily="34" charset="0"/>
                        </a:rPr>
                        <a:t>သည့် အခင်းအကျင်းများတွင် ဘာသာပေါင်းစုံ ဆွေးနွေးဖလှယ်မှုကို အောင်မြင်အောင် လုပ်ဆောင်ရန် အရေးကြီးရခြင်းမှာ ဘာသာရေး မတူကွဲပြားမှုများသည် ရံဖန်ရံခါတွင် တင်းမာမှုနှင့် ပဋိပက္ခကို ဖြစ်စေနိုင်သောကြောင့် ဖြစ်သည်။</a:t>
                      </a:r>
                    </a:p>
                  </a:txBody>
                  <a:tcPr/>
                </a:tc>
                <a:tc>
                  <a:txBody>
                    <a:bodyPr/>
                    <a:lstStyle/>
                    <a:p>
                      <a:pPr>
                        <a:lnSpc>
                          <a:spcPct val="150000"/>
                        </a:lnSpc>
                      </a:pPr>
                      <a:endParaRPr lang="en-US" sz="1600" dirty="0">
                        <a:solidFill>
                          <a:schemeClr val="tx1"/>
                        </a:solidFill>
                        <a:latin typeface="Pyidaungsu" pitchFamily="34" charset="0"/>
                        <a:cs typeface="Pyidaungsu" pitchFamily="34" charset="0"/>
                      </a:endParaRPr>
                    </a:p>
                  </a:txBody>
                  <a:tcPr/>
                </a:tc>
                <a:tc>
                  <a:txBody>
                    <a:bodyPr/>
                    <a:lstStyle/>
                    <a:p>
                      <a:pPr>
                        <a:lnSpc>
                          <a:spcPct val="150000"/>
                        </a:lnSpc>
                      </a:pPr>
                      <a:endParaRPr lang="en-US" sz="1600" dirty="0">
                        <a:solidFill>
                          <a:schemeClr val="tx1"/>
                        </a:solidFill>
                        <a:latin typeface="Pyidaungsu" pitchFamily="34" charset="0"/>
                        <a:cs typeface="Pyidaungsu" pitchFamily="34" charset="0"/>
                      </a:endParaRPr>
                    </a:p>
                  </a:txBody>
                  <a:tcPr/>
                </a:tc>
                <a:extLst>
                  <a:ext uri="{0D108BD9-81ED-4DB2-BD59-A6C34878D82A}">
                    <a16:rowId xmlns:a16="http://schemas.microsoft.com/office/drawing/2014/main" val="661731187"/>
                  </a:ext>
                </a:extLst>
              </a:tr>
            </a:tbl>
          </a:graphicData>
        </a:graphic>
      </p:graphicFrame>
    </p:spTree>
    <p:custDataLst>
      <p:tags r:id="rId1"/>
    </p:custDataLst>
    <p:extLst>
      <p:ext uri="{BB962C8B-B14F-4D97-AF65-F5344CB8AC3E}">
        <p14:creationId xmlns:p14="http://schemas.microsoft.com/office/powerpoint/2010/main" val="17549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6"/>
          <p:cNvSpPr/>
          <p:nvPr/>
        </p:nvSpPr>
        <p:spPr>
          <a:xfrm>
            <a:off x="6890876" y="6073655"/>
            <a:ext cx="4593829" cy="206178"/>
          </a:xfrm>
          <a:prstGeom prst="roundRect">
            <a:avLst>
              <a:gd name="adj" fmla="val 0"/>
            </a:avLst>
          </a:prstGeom>
          <a:solidFill>
            <a:srgbClr val="000000">
              <a:alpha val="0"/>
            </a:srgbClr>
          </a:solidFill>
          <a:ln>
            <a:noFill/>
          </a:ln>
        </p:spPr>
        <p:txBody>
          <a:bodyPr spcFirstLastPara="1" wrap="square" lIns="50800" tIns="50800" rIns="50800" bIns="50800" anchor="t" anchorCtr="0">
            <a:noAutofit/>
          </a:bodyPr>
          <a:lstStyle/>
          <a:p>
            <a:pPr marL="0" marR="0" lvl="0" indent="0" algn="l" rtl="0">
              <a:lnSpc>
                <a:spcPct val="90000"/>
              </a:lnSpc>
              <a:spcBef>
                <a:spcPts val="0"/>
              </a:spcBef>
              <a:spcAft>
                <a:spcPts val="0"/>
              </a:spcAft>
              <a:buClr>
                <a:srgbClr val="000000"/>
              </a:buClr>
              <a:buSzPts val="800"/>
              <a:buFont typeface="Calibri"/>
              <a:buNone/>
            </a:pPr>
            <a:endParaRPr dirty="0"/>
          </a:p>
        </p:txBody>
      </p:sp>
      <p:sp>
        <p:nvSpPr>
          <p:cNvPr id="244" name="Google Shape;244;p6"/>
          <p:cNvSpPr txBox="1">
            <a:spLocks noGrp="1"/>
          </p:cNvSpPr>
          <p:nvPr>
            <p:ph type="title"/>
          </p:nvPr>
        </p:nvSpPr>
        <p:spPr>
          <a:xfrm>
            <a:off x="444644" y="199109"/>
            <a:ext cx="11350195" cy="455410"/>
          </a:xfrm>
          <a:prstGeom prst="rect">
            <a:avLst/>
          </a:prstGeom>
          <a:noFill/>
          <a:ln>
            <a:noFill/>
          </a:ln>
        </p:spPr>
        <p:txBody>
          <a:bodyPr spcFirstLastPara="1" wrap="square" lIns="0" tIns="0" rIns="0" bIns="0" anchor="ctr" anchorCtr="0">
            <a:noAutofit/>
          </a:bodyPr>
          <a:lstStyle/>
          <a:p>
            <a:pPr lvl="0"/>
            <a:r>
              <a:rPr lang="en-US" sz="2200" b="1" dirty="0" err="1">
                <a:latin typeface="Pyidaungsu" pitchFamily="34" charset="0"/>
                <a:cs typeface="Pyidaungsu" pitchFamily="34" charset="0"/>
              </a:rPr>
              <a:t>ဆရာများအနေဖြင</a:t>
            </a:r>
            <a:r>
              <a:rPr lang="en-US" sz="2200" b="1" dirty="0">
                <a:latin typeface="Pyidaungsu" pitchFamily="34" charset="0"/>
                <a:cs typeface="Pyidaungsu" pitchFamily="34" charset="0"/>
              </a:rPr>
              <a:t>့် </a:t>
            </a:r>
            <a:r>
              <a:rPr lang="en-US" sz="2200" b="1" dirty="0" err="1">
                <a:latin typeface="Pyidaungsu" pitchFamily="34" charset="0"/>
                <a:cs typeface="Pyidaungsu" pitchFamily="34" charset="0"/>
              </a:rPr>
              <a:t>မိမိကျောင်းသားများကို</a:t>
            </a:r>
            <a:r>
              <a:rPr lang="en-US" sz="2200" b="1" dirty="0">
                <a:latin typeface="Pyidaungsu" pitchFamily="34" charset="0"/>
                <a:cs typeface="Pyidaungsu" pitchFamily="34" charset="0"/>
              </a:rPr>
              <a:t> </a:t>
            </a:r>
            <a:r>
              <a:rPr lang="en-US" sz="2200" b="1" dirty="0" err="1">
                <a:latin typeface="Pyidaungsu" pitchFamily="34" charset="0"/>
                <a:cs typeface="Pyidaungsu" pitchFamily="34" charset="0"/>
              </a:rPr>
              <a:t>သင်ကြားရန်လိုအပ်သော</a:t>
            </a:r>
            <a:r>
              <a:rPr lang="en-US" sz="2200" b="1" dirty="0">
                <a:latin typeface="Pyidaungsu" pitchFamily="34" charset="0"/>
                <a:cs typeface="Pyidaungsu" pitchFamily="34" charset="0"/>
              </a:rPr>
              <a:t> </a:t>
            </a:r>
            <a:r>
              <a:rPr lang="en-US" sz="2200" b="1" dirty="0" err="1">
                <a:latin typeface="Pyidaungsu" pitchFamily="34" charset="0"/>
                <a:cs typeface="Pyidaungsu" pitchFamily="34" charset="0"/>
              </a:rPr>
              <a:t>အခြေခံဆောင်ရန</a:t>
            </a:r>
            <a:r>
              <a:rPr lang="en-US" sz="2200" b="1" dirty="0">
                <a:latin typeface="Pyidaungsu" pitchFamily="34" charset="0"/>
                <a:cs typeface="Pyidaungsu" pitchFamily="34" charset="0"/>
              </a:rPr>
              <a:t>်၊ </a:t>
            </a:r>
            <a:r>
              <a:rPr lang="en-US" sz="2200" b="1" dirty="0" err="1">
                <a:latin typeface="Pyidaungsu" pitchFamily="34" charset="0"/>
                <a:cs typeface="Pyidaungsu" pitchFamily="34" charset="0"/>
              </a:rPr>
              <a:t>ရှောင်ရန်များမှာ</a:t>
            </a:r>
            <a:r>
              <a:rPr lang="en-US" sz="2200" b="1" dirty="0">
                <a:latin typeface="Pyidaungsu" pitchFamily="34" charset="0"/>
                <a:cs typeface="Pyidaungsu" pitchFamily="34" charset="0"/>
              </a:rPr>
              <a:t> </a:t>
            </a:r>
            <a:r>
              <a:rPr lang="en-US" sz="2200" b="1" dirty="0" err="1">
                <a:latin typeface="Pyidaungsu" pitchFamily="34" charset="0"/>
                <a:cs typeface="Pyidaungsu" pitchFamily="34" charset="0"/>
              </a:rPr>
              <a:t>မည်သည်တို</a:t>
            </a:r>
            <a:r>
              <a:rPr lang="en-US" sz="2200" b="1" dirty="0">
                <a:latin typeface="Pyidaungsu" pitchFamily="34" charset="0"/>
                <a:cs typeface="Pyidaungsu" pitchFamily="34" charset="0"/>
              </a:rPr>
              <a:t>့ </a:t>
            </a:r>
            <a:r>
              <a:rPr lang="en-US" sz="2200" b="1" dirty="0" err="1">
                <a:latin typeface="Pyidaungsu" pitchFamily="34" charset="0"/>
                <a:cs typeface="Pyidaungsu" pitchFamily="34" charset="0"/>
              </a:rPr>
              <a:t>ဖြစ်ကြပါသနည်း</a:t>
            </a:r>
            <a:r>
              <a:rPr lang="en-US" sz="2200" b="1" dirty="0">
                <a:latin typeface="Pyidaungsu" pitchFamily="34" charset="0"/>
                <a:cs typeface="Pyidaungsu" pitchFamily="34" charset="0"/>
              </a:rPr>
              <a:t>။</a:t>
            </a:r>
            <a:endParaRPr sz="2200" b="1" dirty="0">
              <a:latin typeface="Pyidaungsu" pitchFamily="34" charset="0"/>
              <a:cs typeface="Pyidaungsu" pitchFamily="34" charset="0"/>
            </a:endParaRPr>
          </a:p>
        </p:txBody>
      </p:sp>
      <p:sp>
        <p:nvSpPr>
          <p:cNvPr id="245" name="Google Shape;245;p6"/>
          <p:cNvSpPr txBox="1">
            <a:spLocks noGrp="1"/>
          </p:cNvSpPr>
          <p:nvPr>
            <p:ph type="body" idx="1"/>
          </p:nvPr>
        </p:nvSpPr>
        <p:spPr>
          <a:xfrm>
            <a:off x="542489" y="1184564"/>
            <a:ext cx="10942216" cy="5095269"/>
          </a:xfrm>
          <a:prstGeom prst="rect">
            <a:avLst/>
          </a:prstGeom>
          <a:noFill/>
          <a:ln>
            <a:noFill/>
          </a:ln>
        </p:spPr>
        <p:txBody>
          <a:bodyPr spcFirstLastPara="1" wrap="square" lIns="45700" tIns="45700" rIns="45700" bIns="45700" anchor="t" anchorCtr="0">
            <a:normAutofit/>
          </a:bodyPr>
          <a:lstStyle/>
          <a:p>
            <a:pPr marL="0" lvl="0" indent="0">
              <a:lnSpc>
                <a:spcPct val="150000"/>
              </a:lnSpc>
              <a:spcBef>
                <a:spcPts val="0"/>
              </a:spcBef>
            </a:pPr>
            <a:r>
              <a:rPr lang="en-US" sz="1800" dirty="0">
                <a:latin typeface="Pyidaungsu" pitchFamily="34" charset="0"/>
                <a:cs typeface="Pyidaungsu" pitchFamily="34" charset="0"/>
              </a:rPr>
              <a:t>ရိုသေလေးစားသမှုနှင့် ပြောဆိုဆက်ဆံခြင်း</a:t>
            </a:r>
          </a:p>
          <a:p>
            <a:pPr marL="346075" indent="-342900">
              <a:lnSpc>
                <a:spcPct val="150000"/>
              </a:lnSpc>
              <a:spcBef>
                <a:spcPts val="0"/>
              </a:spcBef>
              <a:buFont typeface="Wingdings" pitchFamily="2" charset="2"/>
              <a:buChar char="Ø"/>
            </a:pPr>
            <a:r>
              <a:rPr lang="en-US" sz="1800" b="0" dirty="0">
                <a:latin typeface="Pyidaungsu" pitchFamily="34" charset="0"/>
                <a:cs typeface="Pyidaungsu" pitchFamily="34" charset="0"/>
              </a:rPr>
              <a:t>ဆရာများ၊ သင်ယူသူများသည် လူမျိုးစုဝင်လူကြီးသူမများ၊ လူမျိုးစုအသိုင်းအဝိုင်းဝင်များနှင့် ပြောဆိုဆက်ဆံရာတွင် နှုတ်ခွန်းဆက်စကားအတွက် ဆီလျော်သော ဝေါဟာရ(များ)ကို အသုံးပြုရန် အရေးကြီးသည်။ လျော်ကန်သော နှုတ်ခွန်းဆက်စကားများကို လူမျိုးစုဘာသာစကား အမျိုးမျိုးဖြင့် ပြောတတ်အောင်သင်ခြင်းသည် အလေ့အကျင့်ကောင်းတစ်ခု ဖြစ်သည်။</a:t>
            </a:r>
          </a:p>
          <a:p>
            <a:pPr marL="346075" indent="-342900">
              <a:lnSpc>
                <a:spcPct val="150000"/>
              </a:lnSpc>
              <a:spcBef>
                <a:spcPts val="0"/>
              </a:spcBef>
              <a:buFont typeface="Wingdings" pitchFamily="2" charset="2"/>
              <a:buChar char="Ø"/>
            </a:pPr>
            <a:r>
              <a:rPr lang="en-US" sz="1800" b="0" dirty="0">
                <a:latin typeface="Pyidaungsu" pitchFamily="34" charset="0"/>
                <a:cs typeface="Pyidaungsu" pitchFamily="34" charset="0"/>
              </a:rPr>
              <a:t>တိုင်းရင်းသား အမည်များနှင့် အသံထွက်များကို မှန်မှန်ကန်ကန် သုံးစွဲခြင်း</a:t>
            </a:r>
          </a:p>
          <a:p>
            <a:pPr marL="342900" indent="-342900">
              <a:lnSpc>
                <a:spcPct val="150000"/>
              </a:lnSpc>
              <a:spcBef>
                <a:spcPts val="0"/>
              </a:spcBef>
              <a:buFont typeface="Wingdings" panose="05000000000000000000" pitchFamily="2" charset="2"/>
              <a:buChar char="Ø"/>
            </a:pPr>
            <a:r>
              <a:rPr lang="en-US" sz="1800" b="0" dirty="0">
                <a:latin typeface="Pyidaungsu" pitchFamily="34" charset="0"/>
                <a:cs typeface="Pyidaungsu" pitchFamily="34" charset="0"/>
              </a:rPr>
              <a:t>တိုင်းရင်းသားအမည်များ ရှေ့တွင် “ဦး”၊ “ဒေါ်” ထည့်သုံးခြင်းသည် အချို့သော တိုင်းရင်းသားလူမျိုးစုများအတွက် မသင့်လျော်နိုင်ပေ။</a:t>
            </a:r>
          </a:p>
          <a:p>
            <a:pPr marL="342900" indent="-342900">
              <a:lnSpc>
                <a:spcPct val="150000"/>
              </a:lnSpc>
              <a:spcBef>
                <a:spcPts val="0"/>
              </a:spcBef>
              <a:buFont typeface="Wingdings" panose="05000000000000000000" pitchFamily="2" charset="2"/>
              <a:buChar char="Ø"/>
            </a:pPr>
            <a:r>
              <a:rPr lang="en-US" sz="1800" b="0" dirty="0">
                <a:latin typeface="Pyidaungsu" pitchFamily="34" charset="0"/>
                <a:cs typeface="Pyidaungsu" pitchFamily="34" charset="0"/>
              </a:rPr>
              <a:t>နာမည်ခေါ်ဆိုရာတွင် ‘စိုင်း’၊ ‘နန်း’၊ ‘နိုင်’၊ ‘မိ’၊ ‘စော’၊ ‘မန်း’ ၊ ‘နော်’ စသော လေးစားသမှုဖြင့် ခေါ်ဝေါ်သောအသုံးအနှုန်းများ ထည့်သွင်းခေါ်ဝေါ်</a:t>
            </a:r>
            <a:r>
              <a:rPr lang="en-US" sz="1800" b="0" dirty="0" err="1">
                <a:latin typeface="Pyidaungsu" pitchFamily="34" charset="0"/>
                <a:cs typeface="Pyidaungsu" pitchFamily="34" charset="0"/>
              </a:rPr>
              <a:t>စေခြင်း</a:t>
            </a:r>
            <a:endParaRPr lang="en-US" sz="1800" b="0" dirty="0">
              <a:latin typeface="Pyidaungsu" pitchFamily="34" charset="0"/>
              <a:cs typeface="Pyidaungsu" pitchFamily="34" charset="0"/>
            </a:endParaRPr>
          </a:p>
        </p:txBody>
      </p:sp>
    </p:spTree>
    <p:extLst>
      <p:ext uri="{BB962C8B-B14F-4D97-AF65-F5344CB8AC3E}">
        <p14:creationId xmlns:p14="http://schemas.microsoft.com/office/powerpoint/2010/main" val="3281032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77319" y="208354"/>
            <a:ext cx="11350193" cy="455408"/>
          </a:xfrm>
        </p:spPr>
        <p:txBody>
          <a:bodyPr>
            <a:noAutofit/>
          </a:bodyPr>
          <a:lstStyle/>
          <a:p>
            <a:r>
              <a:rPr lang="my-MM" sz="2400" dirty="0">
                <a:latin typeface="Pyidaungsu" panose="020B0502040204020203" pitchFamily="34" charset="0"/>
                <a:cs typeface="Pyidaungsu" panose="020B0502040204020203" pitchFamily="34" charset="0"/>
              </a:rPr>
              <a:t>ပဋိပက္ခကိုထည့်သွင်းစဉ်းစားသော ပညာရေးမှတစ်ဆင့် မီဒီယာနှင့် သတင်းအချက်အလက်ဆိုင်ရာ သိနားလည်မှု</a:t>
            </a:r>
            <a:r>
              <a:rPr lang="en-US" sz="2400" dirty="0">
                <a:latin typeface="Pyidaungsu" panose="020B0502040204020203" pitchFamily="34" charset="0"/>
                <a:cs typeface="Pyidaungsu" panose="020B0502040204020203" pitchFamily="34" charset="0"/>
              </a:rPr>
              <a:t> (MIL-CSE)</a:t>
            </a:r>
            <a:endParaRPr lang="en-US" sz="2400" b="0" dirty="0"/>
          </a:p>
        </p:txBody>
      </p:sp>
      <p:sp>
        <p:nvSpPr>
          <p:cNvPr id="6" name="Text Placeholder 5"/>
          <p:cNvSpPr>
            <a:spLocks noGrp="1"/>
          </p:cNvSpPr>
          <p:nvPr>
            <p:ph type="body" sz="quarter" idx="16"/>
          </p:nvPr>
        </p:nvSpPr>
        <p:spPr>
          <a:xfrm>
            <a:off x="332944" y="1197478"/>
            <a:ext cx="11350208" cy="4463043"/>
          </a:xfrm>
        </p:spPr>
        <p:txBody>
          <a:bodyPr/>
          <a:lstStyle/>
          <a:p>
            <a:pPr algn="ctr"/>
            <a:endParaRPr lang="en-US" b="0" dirty="0"/>
          </a:p>
          <a:p>
            <a:pPr algn="ctr"/>
            <a:endParaRPr lang="en-US" b="0" dirty="0"/>
          </a:p>
        </p:txBody>
      </p:sp>
      <p:sp>
        <p:nvSpPr>
          <p:cNvPr id="3" name="TextBox 2">
            <a:extLst>
              <a:ext uri="{FF2B5EF4-FFF2-40B4-BE49-F238E27FC236}">
                <a16:creationId xmlns:a16="http://schemas.microsoft.com/office/drawing/2014/main" id="{A870582F-0898-A2A5-65C2-559ABAAA3E32}"/>
              </a:ext>
            </a:extLst>
          </p:cNvPr>
          <p:cNvSpPr txBox="1"/>
          <p:nvPr/>
        </p:nvSpPr>
        <p:spPr>
          <a:xfrm>
            <a:off x="332944" y="1030825"/>
            <a:ext cx="11350208" cy="5093702"/>
          </a:xfrm>
          <a:prstGeom prst="rect">
            <a:avLst/>
          </a:prstGeom>
          <a:noFill/>
        </p:spPr>
        <p:txBody>
          <a:bodyPr wrap="square">
            <a:spAutoFit/>
          </a:bodyPr>
          <a:lstStyle/>
          <a:p>
            <a:pPr marL="342900" indent="-342900">
              <a:spcBef>
                <a:spcPts val="600"/>
              </a:spcBef>
              <a:buFont typeface="Arial" panose="020B0604020202020204" pitchFamily="34" charset="0"/>
              <a:buChar char="•"/>
            </a:pPr>
            <a:r>
              <a:rPr lang="my-MM" sz="2000" dirty="0">
                <a:latin typeface="Pyidaungsu" panose="020B0502040204020203" pitchFamily="34" charset="0"/>
                <a:cs typeface="Pyidaungsu" panose="020B0502040204020203" pitchFamily="34" charset="0"/>
              </a:rPr>
              <a:t>မော်ဂျူး ၁.၁.။</a:t>
            </a:r>
            <a:r>
              <a:rPr lang="en-US" sz="2000" dirty="0">
                <a:latin typeface="Pyidaungsu" panose="020B0502040204020203" pitchFamily="34" charset="0"/>
                <a:cs typeface="Pyidaungsu" panose="020B0502040204020203" pitchFamily="34" charset="0"/>
              </a:rPr>
              <a:t> </a:t>
            </a:r>
            <a:r>
              <a:rPr lang="my-MM" sz="2000" dirty="0">
                <a:latin typeface="Pyidaungsu" panose="020B0502040204020203" pitchFamily="34" charset="0"/>
                <a:cs typeface="Pyidaungsu" panose="020B0502040204020203" pitchFamily="34" charset="0"/>
              </a:rPr>
              <a:t>မီဒီယာနှင့် သတင်းအချက်အလက်ဆိုင်ရာ သိနားလည်မှု (</a:t>
            </a:r>
            <a:r>
              <a:rPr lang="en-US" sz="2000" dirty="0">
                <a:latin typeface="Pyidaungsu" panose="020B0502040204020203" pitchFamily="34" charset="0"/>
                <a:cs typeface="Pyidaungsu" panose="020B0502040204020203" pitchFamily="34" charset="0"/>
              </a:rPr>
              <a:t>MIL)</a:t>
            </a:r>
            <a:r>
              <a:rPr lang="my-MM" sz="2000" dirty="0">
                <a:latin typeface="Pyidaungsu" panose="020B0502040204020203" pitchFamily="34" charset="0"/>
                <a:cs typeface="Pyidaungsu" panose="020B0502040204020203" pitchFamily="34" charset="0"/>
              </a:rPr>
              <a:t> - ၄င်း၏ အဓိပ္ပာယ်ဖွင့်ဆိုချက်၊ အရေးပါပုံနှင့် အကောင်အထည်ဖော်ဆောင်ရွက်ခြင်းဆိုင်ရာ နမူနာဖြစ်ရပ်များ</a:t>
            </a:r>
            <a:endParaRPr lang="en-US" sz="2000" dirty="0">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r>
              <a:rPr lang="my-MM" sz="2000" dirty="0">
                <a:latin typeface="Pyidaungsu" panose="020B0502040204020203" pitchFamily="34" charset="0"/>
                <a:cs typeface="Pyidaungsu" panose="020B0502040204020203" pitchFamily="34" charset="0"/>
              </a:rPr>
              <a:t>မော်ဂျူး ၁.၂.။ ပဋိပက္ခကိုထည့်သွင်းစဉ်းစားသော ပညာရေး </a:t>
            </a:r>
            <a:r>
              <a:rPr lang="en-US" sz="2000" dirty="0">
                <a:latin typeface="Pyidaungsu" panose="020B0502040204020203" pitchFamily="34" charset="0"/>
                <a:cs typeface="Pyidaungsu" panose="020B0502040204020203" pitchFamily="34" charset="0"/>
              </a:rPr>
              <a:t>(CSE) - </a:t>
            </a:r>
            <a:r>
              <a:rPr lang="my-MM" sz="2000" dirty="0">
                <a:latin typeface="Pyidaungsu" panose="020B0502040204020203" pitchFamily="34" charset="0"/>
                <a:cs typeface="Pyidaungsu" panose="020B0502040204020203" pitchFamily="34" charset="0"/>
              </a:rPr>
              <a:t>အဓိပ္ပာယ်ဖွင့်ဆိုချက်၊ အရေးပါပုံနှင့် တတ်ကျွမ်းမှုများ </a:t>
            </a:r>
            <a:endParaRPr lang="en-US" sz="2000" dirty="0">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r>
              <a:rPr lang="my-MM" sz="2000" dirty="0">
                <a:latin typeface="Pyidaungsu" panose="020B0502040204020203" pitchFamily="34" charset="0"/>
                <a:cs typeface="Pyidaungsu" panose="020B0502040204020203" pitchFamily="34" charset="0"/>
              </a:rPr>
              <a:t>မော်ဂျူး ၁.၃.။</a:t>
            </a:r>
            <a:r>
              <a:rPr lang="en-US" sz="2000" dirty="0">
                <a:latin typeface="Pyidaungsu" panose="020B0502040204020203" pitchFamily="34" charset="0"/>
                <a:cs typeface="Pyidaungsu" panose="020B0502040204020203" pitchFamily="34" charset="0"/>
              </a:rPr>
              <a:t> MIL </a:t>
            </a:r>
            <a:r>
              <a:rPr lang="my-MM" sz="2000" dirty="0">
                <a:latin typeface="Pyidaungsu" panose="020B0502040204020203" pitchFamily="34" charset="0"/>
                <a:cs typeface="Pyidaungsu" panose="020B0502040204020203" pitchFamily="34" charset="0"/>
              </a:rPr>
              <a:t>နှင့် </a:t>
            </a:r>
            <a:r>
              <a:rPr lang="en-US" sz="2000" dirty="0">
                <a:latin typeface="Pyidaungsu" panose="020B0502040204020203" pitchFamily="34" charset="0"/>
                <a:cs typeface="Pyidaungsu" panose="020B0502040204020203" pitchFamily="34" charset="0"/>
              </a:rPr>
              <a:t>CSE </a:t>
            </a:r>
            <a:r>
              <a:rPr lang="my-MM" sz="2000" dirty="0">
                <a:latin typeface="Pyidaungsu" panose="020B0502040204020203" pitchFamily="34" charset="0"/>
                <a:cs typeface="Pyidaungsu" panose="020B0502040204020203" pitchFamily="34" charset="0"/>
              </a:rPr>
              <a:t>ကြားဆက်နွှယ်မှုနှင့် ဆရာများအတွက်တတ်ကျွမ်းမှုအညွှန်းဘောင် (</a:t>
            </a:r>
            <a:r>
              <a:rPr lang="en-US" sz="2000" dirty="0">
                <a:latin typeface="Pyidaungsu" panose="020B0502040204020203" pitchFamily="34" charset="0"/>
                <a:cs typeface="Pyidaungsu" panose="020B0502040204020203" pitchFamily="34" charset="0"/>
              </a:rPr>
              <a:t>TCF</a:t>
            </a:r>
            <a:r>
              <a:rPr lang="my-MM" sz="2000" dirty="0">
                <a:latin typeface="Pyidaungsu" panose="020B0502040204020203" pitchFamily="34" charset="0"/>
                <a:cs typeface="Pyidaungsu" panose="020B0502040204020203" pitchFamily="34" charset="0"/>
              </a:rPr>
              <a:t>)အတွင်း ၄င်းတို့တည်ရှိနေမှု</a:t>
            </a:r>
            <a:endParaRPr lang="en-US" sz="2000" dirty="0">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endParaRPr lang="en-US" sz="2000" dirty="0">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r>
              <a:rPr lang="my-MM" sz="2000" dirty="0">
                <a:latin typeface="Pyidaungsu" panose="020B0502040204020203" pitchFamily="34" charset="0"/>
                <a:ea typeface="Calibri" panose="020F0502020204030204" pitchFamily="34" charset="0"/>
                <a:cs typeface="Pyidaungsu" panose="020B0502040204020203" pitchFamily="34" charset="0"/>
              </a:rPr>
              <a:t>မော်ဂျူး ၂.၁.။</a:t>
            </a:r>
            <a:r>
              <a:rPr lang="en-GB" sz="2000" dirty="0">
                <a:latin typeface="Pyidaungsu" panose="020B0502040204020203" pitchFamily="34" charset="0"/>
                <a:ea typeface="Calibri" panose="020F0502020204030204" pitchFamily="34" charset="0"/>
                <a:cs typeface="Pyidaungsu" panose="020B0502040204020203" pitchFamily="34" charset="0"/>
              </a:rPr>
              <a:t> </a:t>
            </a:r>
            <a:r>
              <a:rPr lang="my-MM" sz="2000" dirty="0">
                <a:latin typeface="Pyidaungsu" panose="020B0502040204020203" pitchFamily="34" charset="0"/>
                <a:ea typeface="Calibri" panose="020F0502020204030204" pitchFamily="34" charset="0"/>
                <a:cs typeface="Pyidaungsu" panose="020B0502040204020203" pitchFamily="34" charset="0"/>
              </a:rPr>
              <a:t>အမုန်းစကားဖြစ်စေသည့် </a:t>
            </a:r>
            <a:r>
              <a:rPr lang="my-MM" sz="2000" dirty="0">
                <a:latin typeface="Pyidaungsu" panose="020B0502040204020203" pitchFamily="34" charset="0"/>
                <a:cs typeface="Pyidaungsu" panose="020B0502040204020203" pitchFamily="34" charset="0"/>
              </a:rPr>
              <a:t>ပဋိပက္ခကို တိုက်ဖျက်ချေမှုန်းရန်အတွက် </a:t>
            </a:r>
            <a:r>
              <a:rPr lang="en-US" sz="2000" dirty="0">
                <a:latin typeface="Pyidaungsu" panose="020B0502040204020203" pitchFamily="34" charset="0"/>
                <a:ea typeface="Calibri" panose="020F0502020204030204" pitchFamily="34" charset="0"/>
                <a:cs typeface="Pyidaungsu" panose="020B0502040204020203" pitchFamily="34" charset="0"/>
              </a:rPr>
              <a:t>MIL </a:t>
            </a:r>
            <a:r>
              <a:rPr lang="my-MM" sz="2000" dirty="0">
                <a:latin typeface="Pyidaungsu" panose="020B0502040204020203" pitchFamily="34" charset="0"/>
                <a:ea typeface="Calibri" panose="020F0502020204030204" pitchFamily="34" charset="0"/>
                <a:cs typeface="Pyidaungsu" panose="020B0502040204020203" pitchFamily="34" charset="0"/>
              </a:rPr>
              <a:t>နှင့်</a:t>
            </a:r>
            <a:r>
              <a:rPr lang="en-US" sz="2000" dirty="0">
                <a:latin typeface="Pyidaungsu" panose="020B0502040204020203" pitchFamily="34" charset="0"/>
                <a:ea typeface="Calibri" panose="020F0502020204030204" pitchFamily="34" charset="0"/>
                <a:cs typeface="Pyidaungsu" panose="020B0502040204020203" pitchFamily="34" charset="0"/>
              </a:rPr>
              <a:t> CSE </a:t>
            </a:r>
            <a:endParaRPr lang="my-MM" sz="2000" dirty="0">
              <a:latin typeface="Pyidaungsu" panose="020B0502040204020203" pitchFamily="34" charset="0"/>
              <a:ea typeface="Calibri" panose="020F0502020204030204" pitchFamily="34" charset="0"/>
              <a:cs typeface="Pyidaungsu" panose="020B0502040204020203" pitchFamily="34" charset="0"/>
            </a:endParaRPr>
          </a:p>
          <a:p>
            <a:pPr marL="342900" indent="-342900">
              <a:spcBef>
                <a:spcPts val="600"/>
              </a:spcBef>
              <a:buFont typeface="Arial" panose="020B0604020202020204" pitchFamily="34" charset="0"/>
              <a:buChar char="•"/>
            </a:pPr>
            <a:r>
              <a:rPr lang="my-MM" sz="2000" dirty="0">
                <a:latin typeface="Pyidaungsu" panose="020B0502040204020203" pitchFamily="34" charset="0"/>
                <a:ea typeface="Calibri" panose="020F0502020204030204" pitchFamily="34" charset="0"/>
                <a:cs typeface="Pyidaungsu" panose="020B0502040204020203" pitchFamily="34" charset="0"/>
              </a:rPr>
              <a:t>မော်ဂျူး ၂.၂.။</a:t>
            </a:r>
            <a:r>
              <a:rPr lang="en-GB" sz="2000" dirty="0">
                <a:latin typeface="Pyidaungsu" panose="020B0502040204020203" pitchFamily="34" charset="0"/>
                <a:ea typeface="Calibri" panose="020F0502020204030204" pitchFamily="34" charset="0"/>
                <a:cs typeface="Pyidaungsu" panose="020B0502040204020203" pitchFamily="34" charset="0"/>
              </a:rPr>
              <a:t> </a:t>
            </a:r>
            <a:r>
              <a:rPr lang="my-MM" sz="2000" dirty="0">
                <a:latin typeface="Pyidaungsu" panose="020B0502040204020203" pitchFamily="34" charset="0"/>
                <a:ea typeface="Calibri" panose="020F0502020204030204" pitchFamily="34" charset="0"/>
                <a:cs typeface="Pyidaungsu" panose="020B0502040204020203" pitchFamily="34" charset="0"/>
              </a:rPr>
              <a:t>ဘက်လိုက်မှု၊ ခွဲခြားဆက်ဆံမှုနှင့် ကိုယ်စားပြုပုံဖော်မှုအလွဲများကို ကိုင်တွယ်ဖြေရှင်းရန်အတွက် </a:t>
            </a:r>
            <a:r>
              <a:rPr lang="en-GB" sz="2000" dirty="0">
                <a:latin typeface="Pyidaungsu" panose="020B0502040204020203" pitchFamily="34" charset="0"/>
                <a:ea typeface="Calibri" panose="020F0502020204030204" pitchFamily="34" charset="0"/>
                <a:cs typeface="Pyidaungsu" panose="020B0502040204020203" pitchFamily="34" charset="0"/>
              </a:rPr>
              <a:t>MIL </a:t>
            </a:r>
            <a:r>
              <a:rPr lang="my-MM" sz="2000" dirty="0">
                <a:latin typeface="Pyidaungsu" panose="020B0502040204020203" pitchFamily="34" charset="0"/>
                <a:ea typeface="Calibri" panose="020F0502020204030204" pitchFamily="34" charset="0"/>
                <a:cs typeface="Pyidaungsu" panose="020B0502040204020203" pitchFamily="34" charset="0"/>
              </a:rPr>
              <a:t>နှင့် </a:t>
            </a:r>
            <a:r>
              <a:rPr lang="en-GB" sz="2000" dirty="0">
                <a:latin typeface="Pyidaungsu" panose="020B0502040204020203" pitchFamily="34" charset="0"/>
                <a:ea typeface="Calibri" panose="020F0502020204030204" pitchFamily="34" charset="0"/>
                <a:cs typeface="Pyidaungsu" panose="020B0502040204020203" pitchFamily="34" charset="0"/>
              </a:rPr>
              <a:t>CSE</a:t>
            </a:r>
          </a:p>
          <a:p>
            <a:pPr marL="342900" indent="-342900">
              <a:spcBef>
                <a:spcPts val="600"/>
              </a:spcBef>
              <a:buFont typeface="Arial" panose="020B0604020202020204" pitchFamily="34" charset="0"/>
              <a:buChar char="•"/>
            </a:pPr>
            <a:r>
              <a:rPr lang="my-MM" sz="2000" dirty="0">
                <a:latin typeface="Pyidaungsu" panose="020B0502040204020203" pitchFamily="34" charset="0"/>
                <a:ea typeface="Calibri" panose="020F0502020204030204" pitchFamily="34" charset="0"/>
                <a:cs typeface="Pyidaungsu" panose="020B0502040204020203" pitchFamily="34" charset="0"/>
              </a:rPr>
              <a:t>မော်ဂျူး ၂.၃.။ သတင်းအချက်အလက် ဖရိုဖရဲဖြစ်မှုကို </a:t>
            </a:r>
            <a:r>
              <a:rPr lang="my-MM" sz="2000" dirty="0">
                <a:latin typeface="Pyidaungsu" panose="020B0502040204020203" pitchFamily="34" charset="0"/>
                <a:cs typeface="Pyidaungsu" panose="020B0502040204020203" pitchFamily="34" charset="0"/>
              </a:rPr>
              <a:t>တိုက်ဖျက်ချေမှုန်း</a:t>
            </a:r>
            <a:r>
              <a:rPr lang="my-MM" sz="2000" dirty="0">
                <a:latin typeface="Pyidaungsu" panose="020B0502040204020203" pitchFamily="34" charset="0"/>
                <a:ea typeface="Calibri" panose="020F0502020204030204" pitchFamily="34" charset="0"/>
                <a:cs typeface="Pyidaungsu" panose="020B0502040204020203" pitchFamily="34" charset="0"/>
              </a:rPr>
              <a:t>ရန်အတွက် </a:t>
            </a:r>
            <a:r>
              <a:rPr lang="en-GB" sz="2000" dirty="0">
                <a:latin typeface="Pyidaungsu" panose="020B0502040204020203" pitchFamily="34" charset="0"/>
                <a:ea typeface="Calibri" panose="020F0502020204030204" pitchFamily="34" charset="0"/>
                <a:cs typeface="Pyidaungsu" panose="020B0502040204020203" pitchFamily="34" charset="0"/>
              </a:rPr>
              <a:t>MIL </a:t>
            </a:r>
            <a:r>
              <a:rPr lang="my-MM" sz="2000" dirty="0">
                <a:latin typeface="Pyidaungsu" panose="020B0502040204020203" pitchFamily="34" charset="0"/>
                <a:ea typeface="Calibri" panose="020F0502020204030204" pitchFamily="34" charset="0"/>
                <a:cs typeface="Pyidaungsu" panose="020B0502040204020203" pitchFamily="34" charset="0"/>
              </a:rPr>
              <a:t>နှင့် </a:t>
            </a:r>
            <a:r>
              <a:rPr lang="en-GB" sz="2000" dirty="0">
                <a:latin typeface="Pyidaungsu" panose="020B0502040204020203" pitchFamily="34" charset="0"/>
                <a:ea typeface="Calibri" panose="020F0502020204030204" pitchFamily="34" charset="0"/>
                <a:cs typeface="Pyidaungsu" panose="020B0502040204020203" pitchFamily="34" charset="0"/>
              </a:rPr>
              <a:t>CSE</a:t>
            </a:r>
            <a:endParaRPr lang="my-MM" sz="2000" dirty="0">
              <a:latin typeface="Pyidaungsu" panose="020B0502040204020203" pitchFamily="34" charset="0"/>
              <a:ea typeface="Calibri" panose="020F0502020204030204" pitchFamily="34" charset="0"/>
              <a:cs typeface="Pyidaungsu" panose="020B0502040204020203" pitchFamily="34" charset="0"/>
            </a:endParaRPr>
          </a:p>
          <a:p>
            <a:pPr>
              <a:spcBef>
                <a:spcPts val="600"/>
              </a:spcBef>
            </a:pPr>
            <a:endParaRPr lang="en-GB" sz="2000" b="1" dirty="0">
              <a:latin typeface="Pyidaungsu" panose="020B0502040204020203" pitchFamily="34" charset="0"/>
              <a:ea typeface="Calibri" panose="020F0502020204030204" pitchFamily="34" charset="0"/>
              <a:cs typeface="Pyidaungsu" panose="020B0502040204020203" pitchFamily="34" charset="0"/>
            </a:endParaRPr>
          </a:p>
          <a:p>
            <a:pPr marL="342900" lvl="0" indent="-342900">
              <a:spcBef>
                <a:spcPts val="600"/>
              </a:spcBef>
              <a:buFont typeface="Arial" panose="020B0604020202020204" pitchFamily="34" charset="0"/>
              <a:buChar char="•"/>
              <a:defRPr/>
            </a:pPr>
            <a:r>
              <a:rPr lang="my-MM" sz="2000" b="1" dirty="0">
                <a:latin typeface="Pyidaungsu" panose="020B0502040204020203" pitchFamily="34" charset="0"/>
                <a:cs typeface="Pyidaungsu" panose="020B0502040204020203" pitchFamily="34" charset="0"/>
              </a:rPr>
              <a:t>မော်ဂျူး ၃.၁.။ ယဉ်ကျေးမှုအမျိုးမျိုးနှင့် ဘာသာပေါင်းစုံ ဆွေးနွေးဖလှယ်မှုအတွက် </a:t>
            </a:r>
            <a:r>
              <a:rPr lang="en-GB" sz="2000" b="1" dirty="0">
                <a:latin typeface="Pyidaungsu" panose="020B0502040204020203" pitchFamily="34" charset="0"/>
                <a:cs typeface="Pyidaungsu" panose="020B0502040204020203" pitchFamily="34" charset="0"/>
              </a:rPr>
              <a:t>MIL</a:t>
            </a:r>
            <a:r>
              <a:rPr lang="my-MM" sz="2000" b="1" dirty="0">
                <a:latin typeface="Pyidaungsu" panose="020B0502040204020203" pitchFamily="34" charset="0"/>
                <a:cs typeface="Pyidaungsu" panose="020B0502040204020203" pitchFamily="34" charset="0"/>
              </a:rPr>
              <a:t> နှင့် </a:t>
            </a:r>
            <a:r>
              <a:rPr lang="en-GB" sz="2000" b="1" dirty="0">
                <a:latin typeface="Pyidaungsu" panose="020B0502040204020203" pitchFamily="34" charset="0"/>
                <a:cs typeface="Pyidaungsu" panose="020B0502040204020203" pitchFamily="34" charset="0"/>
              </a:rPr>
              <a:t>CSE</a:t>
            </a:r>
            <a:endParaRPr lang="my-MM" sz="2000" b="1" dirty="0">
              <a:latin typeface="Pyidaungsu" panose="020B0502040204020203" pitchFamily="34" charset="0"/>
              <a:cs typeface="Pyidaungsu" panose="020B0502040204020203" pitchFamily="34" charset="0"/>
            </a:endParaRPr>
          </a:p>
          <a:p>
            <a:pPr marL="342900" lvl="0" indent="-342900">
              <a:spcBef>
                <a:spcPts val="600"/>
              </a:spcBef>
              <a:buFont typeface="Arial" panose="020B0604020202020204" pitchFamily="34" charset="0"/>
              <a:buChar char="•"/>
              <a:defRPr/>
            </a:pPr>
            <a:r>
              <a:rPr lang="my-MM" sz="2000" dirty="0">
                <a:latin typeface="Pyidaungsu" panose="020B0502040204020203" pitchFamily="34" charset="0"/>
                <a:cs typeface="Pyidaungsu" panose="020B0502040204020203" pitchFamily="34" charset="0"/>
              </a:rPr>
              <a:t>မော်ဂျူး ၃.၂.။ ဆိုက်ဘာ (အွန်လိုင်း) ဘေးကင်းလုံခြုံရေးကို မြှင့်တင်ရန်အတွက် </a:t>
            </a:r>
            <a:r>
              <a:rPr lang="en-GB" sz="2000" dirty="0">
                <a:latin typeface="Pyidaungsu" panose="020B0502040204020203" pitchFamily="34" charset="0"/>
                <a:cs typeface="Pyidaungsu" panose="020B0502040204020203" pitchFamily="34" charset="0"/>
              </a:rPr>
              <a:t>MIL </a:t>
            </a:r>
            <a:r>
              <a:rPr lang="my-MM" sz="2000" dirty="0">
                <a:latin typeface="Pyidaungsu" panose="020B0502040204020203" pitchFamily="34" charset="0"/>
                <a:cs typeface="Pyidaungsu" panose="020B0502040204020203" pitchFamily="34" charset="0"/>
              </a:rPr>
              <a:t>နှင့် </a:t>
            </a:r>
            <a:r>
              <a:rPr lang="en-GB" sz="2000" dirty="0">
                <a:latin typeface="Pyidaungsu" panose="020B0502040204020203" pitchFamily="34" charset="0"/>
                <a:cs typeface="Pyidaungsu" panose="020B0502040204020203" pitchFamily="34" charset="0"/>
              </a:rPr>
              <a:t>CSE</a:t>
            </a:r>
            <a:endParaRPr lang="en-US" sz="2000" dirty="0">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1388904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6"/>
          <p:cNvSpPr/>
          <p:nvPr/>
        </p:nvSpPr>
        <p:spPr>
          <a:xfrm>
            <a:off x="6890876" y="6073655"/>
            <a:ext cx="4593829" cy="206178"/>
          </a:xfrm>
          <a:prstGeom prst="roundRect">
            <a:avLst>
              <a:gd name="adj" fmla="val 0"/>
            </a:avLst>
          </a:prstGeom>
          <a:solidFill>
            <a:srgbClr val="000000">
              <a:alpha val="0"/>
            </a:srgbClr>
          </a:solidFill>
          <a:ln>
            <a:noFill/>
          </a:ln>
        </p:spPr>
        <p:txBody>
          <a:bodyPr spcFirstLastPara="1" wrap="square" lIns="50800" tIns="50800" rIns="50800" bIns="50800" anchor="t" anchorCtr="0">
            <a:noAutofit/>
          </a:bodyPr>
          <a:lstStyle/>
          <a:p>
            <a:pPr marL="0" marR="0" lvl="0" indent="0" algn="l" rtl="0">
              <a:lnSpc>
                <a:spcPct val="90000"/>
              </a:lnSpc>
              <a:spcBef>
                <a:spcPts val="0"/>
              </a:spcBef>
              <a:spcAft>
                <a:spcPts val="0"/>
              </a:spcAft>
              <a:buClr>
                <a:srgbClr val="000000"/>
              </a:buClr>
              <a:buSzPts val="800"/>
              <a:buFont typeface="Calibri"/>
              <a:buNone/>
            </a:pPr>
            <a:endParaRPr dirty="0"/>
          </a:p>
        </p:txBody>
      </p:sp>
      <p:sp>
        <p:nvSpPr>
          <p:cNvPr id="245" name="Google Shape;245;p6"/>
          <p:cNvSpPr txBox="1">
            <a:spLocks noGrp="1"/>
          </p:cNvSpPr>
          <p:nvPr>
            <p:ph type="body" idx="1"/>
          </p:nvPr>
        </p:nvSpPr>
        <p:spPr>
          <a:xfrm>
            <a:off x="331077" y="898635"/>
            <a:ext cx="6822430" cy="5606074"/>
          </a:xfrm>
          <a:prstGeom prst="rect">
            <a:avLst/>
          </a:prstGeom>
          <a:noFill/>
          <a:ln>
            <a:noFill/>
          </a:ln>
        </p:spPr>
        <p:txBody>
          <a:bodyPr spcFirstLastPara="1" wrap="square" lIns="45700" tIns="45700" rIns="45700" bIns="45700" anchor="t" anchorCtr="0">
            <a:noAutofit/>
          </a:bodyPr>
          <a:lstStyle/>
          <a:p>
            <a:pPr marL="0" lvl="0" indent="0">
              <a:lnSpc>
                <a:spcPct val="150000"/>
              </a:lnSpc>
              <a:spcBef>
                <a:spcPts val="0"/>
              </a:spcBef>
            </a:pPr>
            <a:r>
              <a:rPr lang="en-US" sz="1800" dirty="0">
                <a:latin typeface="Pyidaungsu" pitchFamily="34" charset="0"/>
                <a:cs typeface="Pyidaungsu" pitchFamily="34" charset="0"/>
              </a:rPr>
              <a:t>တိုင်းရင်းသား ရိုးရာဓလေ့များကို လေးစားလိုက်နာခြင်း</a:t>
            </a:r>
            <a:endParaRPr lang="en-US" sz="1800" b="0" dirty="0">
              <a:latin typeface="Pyidaungsu" pitchFamily="34" charset="0"/>
              <a:cs typeface="Pyidaungsu" pitchFamily="34" charset="0"/>
            </a:endParaRPr>
          </a:p>
          <a:p>
            <a:pPr marL="285750" lvl="0" indent="-285750" algn="l" rtl="0">
              <a:lnSpc>
                <a:spcPct val="150000"/>
              </a:lnSpc>
              <a:spcBef>
                <a:spcPts val="0"/>
              </a:spcBef>
              <a:spcAft>
                <a:spcPts val="0"/>
              </a:spcAft>
              <a:buClr>
                <a:srgbClr val="000000"/>
              </a:buClr>
              <a:buSzPts val="1300"/>
              <a:buFont typeface="Wingdings" panose="05000000000000000000" pitchFamily="2" charset="2"/>
              <a:buChar char="Ø"/>
            </a:pPr>
            <a:r>
              <a:rPr lang="en-US" sz="1800" b="0" dirty="0">
                <a:latin typeface="Pyidaungsu" pitchFamily="34" charset="0"/>
                <a:cs typeface="Pyidaungsu" pitchFamily="34" charset="0"/>
              </a:rPr>
              <a:t>တိုင်းရင်းသား အဝတ်အထည်များ၊ တိုင်းရင်သားပစ္စည်းများကို သင့်လျော်မှန်ကန်စွာ သုံးစွဲမှု </a:t>
            </a:r>
          </a:p>
          <a:p>
            <a:pPr marL="285750" lvl="0" indent="-285750" algn="l" rtl="0">
              <a:lnSpc>
                <a:spcPct val="150000"/>
              </a:lnSpc>
              <a:spcBef>
                <a:spcPts val="0"/>
              </a:spcBef>
              <a:spcAft>
                <a:spcPts val="0"/>
              </a:spcAft>
              <a:buClr>
                <a:srgbClr val="000000"/>
              </a:buClr>
              <a:buSzPts val="1300"/>
              <a:buFont typeface="Wingdings" panose="05000000000000000000" pitchFamily="2" charset="2"/>
              <a:buChar char="Ø"/>
            </a:pPr>
            <a:r>
              <a:rPr lang="en-US" sz="1800" b="0" dirty="0">
                <a:latin typeface="Pyidaungsu" pitchFamily="34" charset="0"/>
                <a:cs typeface="Pyidaungsu" pitchFamily="34" charset="0"/>
              </a:rPr>
              <a:t>ဘာသာရေးဝတ်စုံ၊ ဌာနေလူမျိုးစု/ တိုင်းရင်းသားဝတ်စုံ၊ ရိုးရာဝတ်စုံ သို့မဟုတ် အဝတ်အထည်များ (မွမ်းမံပြုပြင်ထားသော အရာများ အပါအဝင်)ကို မှားယွင်းစွာ အသုံးမပြုမိအောင် အထူးဂရုပြုမှု </a:t>
            </a:r>
          </a:p>
          <a:p>
            <a:pPr marL="285750" lvl="0" indent="-285750" algn="l" rtl="0">
              <a:lnSpc>
                <a:spcPct val="150000"/>
              </a:lnSpc>
              <a:spcBef>
                <a:spcPts val="0"/>
              </a:spcBef>
              <a:spcAft>
                <a:spcPts val="0"/>
              </a:spcAft>
              <a:buClr>
                <a:srgbClr val="000000"/>
              </a:buClr>
              <a:buSzPts val="1300"/>
              <a:buFont typeface="Wingdings" panose="05000000000000000000" pitchFamily="2" charset="2"/>
              <a:buChar char="Ø"/>
            </a:pPr>
            <a:r>
              <a:rPr lang="en-US" sz="1800" b="0" dirty="0">
                <a:latin typeface="Pyidaungsu" pitchFamily="34" charset="0"/>
                <a:cs typeface="Pyidaungsu" pitchFamily="34" charset="0"/>
              </a:rPr>
              <a:t>ယဉ်ကျေးမှုနှင့်ဘာသာရေးဆိုင်ရာ ပွဲအခမ်းအနားများသို့ မသွားရောက်မီ၊ ဘာသာရေး အဆောက်အအုံများနှင့် စေတီပုထိုးများအတွင်းသို့ မဝင်ရောက်မီ ဝတ်စားဆင်ယင်မှုသတ်မှတ်ချက်နှင့် အခြားသော တားမြစ်ချက်များကို စစ်ဆေးခြင်း</a:t>
            </a:r>
          </a:p>
          <a:p>
            <a:pPr marL="285750" lvl="0" indent="-285750" algn="l" rtl="0">
              <a:lnSpc>
                <a:spcPct val="150000"/>
              </a:lnSpc>
              <a:spcBef>
                <a:spcPts val="0"/>
              </a:spcBef>
              <a:spcAft>
                <a:spcPts val="0"/>
              </a:spcAft>
              <a:buClr>
                <a:srgbClr val="000000"/>
              </a:buClr>
              <a:buSzPts val="1300"/>
              <a:buFont typeface="Wingdings" panose="05000000000000000000" pitchFamily="2" charset="2"/>
              <a:buChar char="Ø"/>
            </a:pPr>
            <a:r>
              <a:rPr lang="en-US" sz="1800" b="0" dirty="0">
                <a:latin typeface="Pyidaungsu" pitchFamily="34" charset="0"/>
                <a:cs typeface="Pyidaungsu" pitchFamily="34" charset="0"/>
              </a:rPr>
              <a:t>ယဉ်ကျေးမှုနှင့် ဘာသာရေးဆိုင်ရာ ရှေးဟောင်း အနုသုခုမ ပစ္စည်းများ၏ စစ်မှန်မှုတန်ဖိုးအပေါ် လေးစားခြင်း (ဥပမာ - ဒီဇိုင်း၊ အရောင်၊ ဉာဏပစ္စည်း၊ ဂီတတူရိယာများနှင့် လက်မှုပစ္စည်းများ)</a:t>
            </a:r>
          </a:p>
          <a:p>
            <a:pPr marL="0" lvl="0" indent="0" algn="l" rtl="0">
              <a:lnSpc>
                <a:spcPct val="150000"/>
              </a:lnSpc>
              <a:spcBef>
                <a:spcPts val="0"/>
              </a:spcBef>
              <a:spcAft>
                <a:spcPts val="0"/>
              </a:spcAft>
              <a:buClr>
                <a:srgbClr val="000000"/>
              </a:buClr>
              <a:buSzPts val="1300"/>
              <a:buNone/>
            </a:pPr>
            <a:endParaRPr lang="en-US" sz="1800" dirty="0">
              <a:latin typeface="Pyidaungsu" pitchFamily="34" charset="0"/>
              <a:cs typeface="Pyidaungsu" pitchFamily="34" charset="0"/>
            </a:endParaRPr>
          </a:p>
          <a:p>
            <a:pPr marL="0" lvl="0" indent="0" algn="l" rtl="0">
              <a:lnSpc>
                <a:spcPct val="150000"/>
              </a:lnSpc>
              <a:spcBef>
                <a:spcPts val="0"/>
              </a:spcBef>
              <a:spcAft>
                <a:spcPts val="0"/>
              </a:spcAft>
              <a:buClr>
                <a:srgbClr val="000000"/>
              </a:buClr>
              <a:buSzPts val="1300"/>
              <a:buNone/>
            </a:pPr>
            <a:endParaRPr lang="en-US" sz="1800" dirty="0">
              <a:latin typeface="Pyidaungsu" pitchFamily="34" charset="0"/>
              <a:cs typeface="Pyidaungsu" pitchFamily="34" charset="0"/>
            </a:endParaRPr>
          </a:p>
          <a:p>
            <a:pPr marL="0" lvl="0" indent="0" algn="l" rtl="0">
              <a:lnSpc>
                <a:spcPct val="150000"/>
              </a:lnSpc>
              <a:spcBef>
                <a:spcPts val="0"/>
              </a:spcBef>
              <a:spcAft>
                <a:spcPts val="0"/>
              </a:spcAft>
              <a:buClr>
                <a:srgbClr val="000000"/>
              </a:buClr>
              <a:buSzPts val="1300"/>
              <a:buNone/>
            </a:pPr>
            <a:endParaRPr sz="1800" dirty="0">
              <a:latin typeface="Pyidaungsu" pitchFamily="34" charset="0"/>
              <a:cs typeface="Pyidaungsu" pitchFamily="34" charset="0"/>
            </a:endParaRPr>
          </a:p>
          <a:p>
            <a:pPr marL="0" lvl="0" indent="0" algn="l" rtl="0">
              <a:lnSpc>
                <a:spcPct val="150000"/>
              </a:lnSpc>
              <a:spcBef>
                <a:spcPts val="0"/>
              </a:spcBef>
              <a:spcAft>
                <a:spcPts val="0"/>
              </a:spcAft>
              <a:buClr>
                <a:srgbClr val="000000"/>
              </a:buClr>
              <a:buSzPts val="800"/>
              <a:buNone/>
            </a:pPr>
            <a:endParaRPr sz="1800" dirty="0">
              <a:latin typeface="Pyidaungsu" pitchFamily="34" charset="0"/>
              <a:cs typeface="Pyidaungsu" pitchFamily="34" charset="0"/>
            </a:endParaRPr>
          </a:p>
        </p:txBody>
      </p:sp>
      <p:sp>
        <p:nvSpPr>
          <p:cNvPr id="3" name="TextBox 2">
            <a:extLst>
              <a:ext uri="{FF2B5EF4-FFF2-40B4-BE49-F238E27FC236}">
                <a16:creationId xmlns:a16="http://schemas.microsoft.com/office/drawing/2014/main" id="{0D0AF68D-2E39-CF84-497F-F7995796AE63}"/>
              </a:ext>
            </a:extLst>
          </p:cNvPr>
          <p:cNvSpPr txBox="1"/>
          <p:nvPr/>
        </p:nvSpPr>
        <p:spPr>
          <a:xfrm>
            <a:off x="7543800" y="936848"/>
            <a:ext cx="4331198" cy="5262979"/>
          </a:xfrm>
          <a:prstGeom prst="rect">
            <a:avLst/>
          </a:prstGeom>
          <a:solidFill>
            <a:schemeClr val="accent1">
              <a:lumMod val="20000"/>
              <a:lumOff val="80000"/>
            </a:schemeClr>
          </a:solidFill>
        </p:spPr>
        <p:txBody>
          <a:bodyPr wrap="square" rtlCol="0">
            <a:spAutoFit/>
          </a:bodyPr>
          <a:lstStyle/>
          <a:p>
            <a:pPr marL="0" lvl="0" indent="0" algn="l" rtl="0">
              <a:lnSpc>
                <a:spcPct val="150000"/>
              </a:lnSpc>
              <a:spcAft>
                <a:spcPts val="0"/>
              </a:spcAft>
              <a:buClr>
                <a:srgbClr val="000000"/>
              </a:buClr>
              <a:buSzPts val="1261"/>
              <a:buNone/>
            </a:pPr>
            <a:r>
              <a:rPr lang="en-US" sz="1600" b="1" i="1" dirty="0">
                <a:latin typeface="Pyidaungsu" pitchFamily="34" charset="0"/>
                <a:cs typeface="Pyidaungsu" pitchFamily="34" charset="0"/>
              </a:rPr>
              <a:t>ဥပမာများ   - </a:t>
            </a:r>
          </a:p>
          <a:p>
            <a:pPr marL="342900" lvl="0" indent="-342900" algn="l" rtl="0">
              <a:lnSpc>
                <a:spcPct val="150000"/>
              </a:lnSpc>
              <a:spcAft>
                <a:spcPts val="0"/>
              </a:spcAft>
              <a:buClr>
                <a:srgbClr val="000000"/>
              </a:buClr>
              <a:buSzPts val="1261"/>
              <a:buFont typeface="Arial" panose="020B0604020202020204" pitchFamily="34" charset="0"/>
              <a:buChar char="•"/>
            </a:pPr>
            <a:r>
              <a:rPr lang="en-US" sz="1600" dirty="0">
                <a:latin typeface="Pyidaungsu" pitchFamily="34" charset="0"/>
                <a:cs typeface="Pyidaungsu" pitchFamily="34" charset="0"/>
              </a:rPr>
              <a:t>ချင်းပြည်နယ် ပွဲလမ်းများ၌ ရိုးရာအသုံးအဆောင်ပစ္စည်းအဖြစ် အလေးအနက်ထားပြသလေ့ရှိသော တူမီးသေနတ်များပေါ် ကျော်ခွခြင်းသည် ချင်းရိုးရာနှင့် ယဉ်ကျေးမှုကို မလေးစားရာရောက်သည်။</a:t>
            </a:r>
          </a:p>
          <a:p>
            <a:pPr marL="342900" lvl="0" indent="-342900" algn="l" rtl="0">
              <a:lnSpc>
                <a:spcPct val="150000"/>
              </a:lnSpc>
              <a:spcAft>
                <a:spcPts val="0"/>
              </a:spcAft>
              <a:buClr>
                <a:srgbClr val="000000"/>
              </a:buClr>
              <a:buSzPts val="1261"/>
              <a:buFont typeface="Arial" panose="020B0604020202020204" pitchFamily="34" charset="0"/>
              <a:buChar char="•"/>
            </a:pPr>
            <a:r>
              <a:rPr lang="en-US" sz="1600" dirty="0">
                <a:latin typeface="Pyidaungsu" pitchFamily="34" charset="0"/>
                <a:cs typeface="Pyidaungsu" pitchFamily="34" charset="0"/>
              </a:rPr>
              <a:t>ရှမ်းလူမျိုးများ အမြတ်တနိုး တန်ဖိုးထားသည့် ရိုးရာရှမ်းအိုးစည်များပေါ် ခြေဖြင့်နင်းမိခြင်းကို ရိုင်းပျသည်ဟု သတ်မှတ်ကြသည်။</a:t>
            </a:r>
          </a:p>
          <a:p>
            <a:pPr marL="342900" lvl="0" indent="-342900" algn="l" rtl="0">
              <a:lnSpc>
                <a:spcPct val="150000"/>
              </a:lnSpc>
              <a:spcAft>
                <a:spcPts val="0"/>
              </a:spcAft>
              <a:buClr>
                <a:srgbClr val="000000"/>
              </a:buClr>
              <a:buSzPts val="1261"/>
              <a:buFont typeface="Arial" panose="020B0604020202020204" pitchFamily="34" charset="0"/>
              <a:buChar char="•"/>
            </a:pPr>
            <a:r>
              <a:rPr lang="en-US" sz="1600" dirty="0">
                <a:latin typeface="Pyidaungsu" pitchFamily="34" charset="0"/>
                <a:cs typeface="Pyidaungsu" pitchFamily="34" charset="0"/>
              </a:rPr>
              <a:t>လူမျိုးစုဝင်တို့၏ ကိုယ်ပိုင်သင်္ကေတဖြစ်သော အောက်ချင်းငှက်၊ တူမီးသေနတ်များ၊ ရိုးရာအိုးစည်များ၊ ဓားများ၊ မောင်းနှင့် အခြားပစ္စည်းများကို ရိုသေလေးစားသင့်သည်။</a:t>
            </a:r>
          </a:p>
        </p:txBody>
      </p:sp>
      <p:sp>
        <p:nvSpPr>
          <p:cNvPr id="6" name="Google Shape;244;p6">
            <a:extLst>
              <a:ext uri="{FF2B5EF4-FFF2-40B4-BE49-F238E27FC236}">
                <a16:creationId xmlns:a16="http://schemas.microsoft.com/office/drawing/2014/main" id="{5304E9A0-5658-2CFF-D06B-9BF12DC4AA4E}"/>
              </a:ext>
            </a:extLst>
          </p:cNvPr>
          <p:cNvSpPr txBox="1">
            <a:spLocks noGrp="1"/>
          </p:cNvSpPr>
          <p:nvPr>
            <p:ph type="title"/>
          </p:nvPr>
        </p:nvSpPr>
        <p:spPr>
          <a:xfrm>
            <a:off x="420893" y="222860"/>
            <a:ext cx="11350195" cy="455410"/>
          </a:xfrm>
          <a:prstGeom prst="rect">
            <a:avLst/>
          </a:prstGeom>
          <a:noFill/>
          <a:ln>
            <a:noFill/>
          </a:ln>
        </p:spPr>
        <p:txBody>
          <a:bodyPr spcFirstLastPara="1" wrap="square" lIns="0" tIns="0" rIns="0" bIns="0" anchor="ctr" anchorCtr="0">
            <a:noAutofit/>
          </a:bodyPr>
          <a:lstStyle/>
          <a:p>
            <a:pPr lvl="0"/>
            <a:r>
              <a:rPr lang="en-US" sz="2200" b="1" dirty="0" err="1">
                <a:latin typeface="Pyidaungsu" pitchFamily="34" charset="0"/>
                <a:cs typeface="Pyidaungsu" pitchFamily="34" charset="0"/>
              </a:rPr>
              <a:t>ဆရာများအနေဖြင</a:t>
            </a:r>
            <a:r>
              <a:rPr lang="en-US" sz="2200" b="1" dirty="0">
                <a:latin typeface="Pyidaungsu" pitchFamily="34" charset="0"/>
                <a:cs typeface="Pyidaungsu" pitchFamily="34" charset="0"/>
              </a:rPr>
              <a:t>့် </a:t>
            </a:r>
            <a:r>
              <a:rPr lang="en-US" sz="2200" b="1" dirty="0" err="1">
                <a:latin typeface="Pyidaungsu" pitchFamily="34" charset="0"/>
                <a:cs typeface="Pyidaungsu" pitchFamily="34" charset="0"/>
              </a:rPr>
              <a:t>မိမိကျောင်းသားများကို</a:t>
            </a:r>
            <a:r>
              <a:rPr lang="en-US" sz="2200" b="1" dirty="0">
                <a:latin typeface="Pyidaungsu" pitchFamily="34" charset="0"/>
                <a:cs typeface="Pyidaungsu" pitchFamily="34" charset="0"/>
              </a:rPr>
              <a:t> </a:t>
            </a:r>
            <a:r>
              <a:rPr lang="en-US" sz="2200" b="1" dirty="0" err="1">
                <a:latin typeface="Pyidaungsu" pitchFamily="34" charset="0"/>
                <a:cs typeface="Pyidaungsu" pitchFamily="34" charset="0"/>
              </a:rPr>
              <a:t>သင်ကြားရန်လိုအပ်သော</a:t>
            </a:r>
            <a:r>
              <a:rPr lang="en-US" sz="2200" b="1" dirty="0">
                <a:latin typeface="Pyidaungsu" pitchFamily="34" charset="0"/>
                <a:cs typeface="Pyidaungsu" pitchFamily="34" charset="0"/>
              </a:rPr>
              <a:t> </a:t>
            </a:r>
            <a:r>
              <a:rPr lang="en-US" sz="2200" b="1" dirty="0" err="1">
                <a:latin typeface="Pyidaungsu" pitchFamily="34" charset="0"/>
                <a:cs typeface="Pyidaungsu" pitchFamily="34" charset="0"/>
              </a:rPr>
              <a:t>အခြေခံဆောင်ရန</a:t>
            </a:r>
            <a:r>
              <a:rPr lang="en-US" sz="2200" b="1" dirty="0">
                <a:latin typeface="Pyidaungsu" pitchFamily="34" charset="0"/>
                <a:cs typeface="Pyidaungsu" pitchFamily="34" charset="0"/>
              </a:rPr>
              <a:t>်၊ </a:t>
            </a:r>
            <a:r>
              <a:rPr lang="en-US" sz="2200" b="1" dirty="0" err="1">
                <a:latin typeface="Pyidaungsu" pitchFamily="34" charset="0"/>
                <a:cs typeface="Pyidaungsu" pitchFamily="34" charset="0"/>
              </a:rPr>
              <a:t>ရှောင်ရန်များမှာ</a:t>
            </a:r>
            <a:r>
              <a:rPr lang="en-US" sz="2200" b="1" dirty="0">
                <a:latin typeface="Pyidaungsu" pitchFamily="34" charset="0"/>
                <a:cs typeface="Pyidaungsu" pitchFamily="34" charset="0"/>
              </a:rPr>
              <a:t> </a:t>
            </a:r>
            <a:r>
              <a:rPr lang="en-US" sz="2200" b="1" dirty="0" err="1">
                <a:latin typeface="Pyidaungsu" pitchFamily="34" charset="0"/>
                <a:cs typeface="Pyidaungsu" pitchFamily="34" charset="0"/>
              </a:rPr>
              <a:t>မည်သည်တို</a:t>
            </a:r>
            <a:r>
              <a:rPr lang="en-US" sz="2200" b="1" dirty="0">
                <a:latin typeface="Pyidaungsu" pitchFamily="34" charset="0"/>
                <a:cs typeface="Pyidaungsu" pitchFamily="34" charset="0"/>
              </a:rPr>
              <a:t>့ </a:t>
            </a:r>
            <a:r>
              <a:rPr lang="en-US" sz="2200" b="1" dirty="0" err="1">
                <a:latin typeface="Pyidaungsu" pitchFamily="34" charset="0"/>
                <a:cs typeface="Pyidaungsu" pitchFamily="34" charset="0"/>
              </a:rPr>
              <a:t>ဖြစ်ကြပါသနည်း</a:t>
            </a:r>
            <a:r>
              <a:rPr lang="en-US" sz="2200" b="1" dirty="0">
                <a:latin typeface="Pyidaungsu" pitchFamily="34" charset="0"/>
                <a:cs typeface="Pyidaungsu" pitchFamily="34" charset="0"/>
              </a:rPr>
              <a:t>။</a:t>
            </a:r>
            <a:endParaRPr sz="2200" b="1" dirty="0">
              <a:latin typeface="Pyidaungsu" pitchFamily="34" charset="0"/>
              <a:cs typeface="Pyidaungsu" pitchFamily="34" charset="0"/>
            </a:endParaRPr>
          </a:p>
        </p:txBody>
      </p:sp>
    </p:spTree>
    <p:extLst>
      <p:ext uri="{BB962C8B-B14F-4D97-AF65-F5344CB8AC3E}">
        <p14:creationId xmlns:p14="http://schemas.microsoft.com/office/powerpoint/2010/main" val="2923591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6"/>
          <p:cNvSpPr/>
          <p:nvPr/>
        </p:nvSpPr>
        <p:spPr>
          <a:xfrm>
            <a:off x="6890876" y="6073655"/>
            <a:ext cx="4593829" cy="206178"/>
          </a:xfrm>
          <a:prstGeom prst="roundRect">
            <a:avLst>
              <a:gd name="adj" fmla="val 0"/>
            </a:avLst>
          </a:prstGeom>
          <a:solidFill>
            <a:srgbClr val="000000">
              <a:alpha val="0"/>
            </a:srgbClr>
          </a:solidFill>
          <a:ln>
            <a:noFill/>
          </a:ln>
        </p:spPr>
        <p:txBody>
          <a:bodyPr spcFirstLastPara="1" wrap="square" lIns="50800" tIns="50800" rIns="50800" bIns="50800" anchor="t" anchorCtr="0">
            <a:noAutofit/>
          </a:bodyPr>
          <a:lstStyle/>
          <a:p>
            <a:pPr marL="0" marR="0" lvl="0" indent="0" algn="l" rtl="0">
              <a:lnSpc>
                <a:spcPct val="90000"/>
              </a:lnSpc>
              <a:spcBef>
                <a:spcPts val="0"/>
              </a:spcBef>
              <a:spcAft>
                <a:spcPts val="0"/>
              </a:spcAft>
              <a:buClr>
                <a:srgbClr val="000000"/>
              </a:buClr>
              <a:buSzPts val="800"/>
              <a:buFont typeface="Calibri"/>
              <a:buNone/>
            </a:pPr>
            <a:endParaRPr dirty="0"/>
          </a:p>
        </p:txBody>
      </p:sp>
      <p:sp>
        <p:nvSpPr>
          <p:cNvPr id="245" name="Google Shape;245;p6"/>
          <p:cNvSpPr txBox="1">
            <a:spLocks noGrp="1"/>
          </p:cNvSpPr>
          <p:nvPr>
            <p:ph type="body" idx="1"/>
          </p:nvPr>
        </p:nvSpPr>
        <p:spPr>
          <a:xfrm>
            <a:off x="401842" y="1077487"/>
            <a:ext cx="11580607" cy="5140821"/>
          </a:xfrm>
          <a:prstGeom prst="rect">
            <a:avLst/>
          </a:prstGeom>
          <a:noFill/>
          <a:ln>
            <a:noFill/>
          </a:ln>
        </p:spPr>
        <p:txBody>
          <a:bodyPr spcFirstLastPara="1" wrap="square" lIns="45700" tIns="45700" rIns="45700" bIns="45700" anchor="t" anchorCtr="0">
            <a:noAutofit/>
          </a:bodyPr>
          <a:lstStyle/>
          <a:p>
            <a:pPr marL="0" indent="0">
              <a:lnSpc>
                <a:spcPct val="150000"/>
              </a:lnSpc>
              <a:spcBef>
                <a:spcPts val="0"/>
              </a:spcBef>
            </a:pPr>
            <a:r>
              <a:rPr lang="en-US" sz="1800" dirty="0">
                <a:latin typeface="Pyidaungsu" pitchFamily="34" charset="0"/>
                <a:cs typeface="Pyidaungsu" pitchFamily="34" charset="0"/>
              </a:rPr>
              <a:t>ဘာသာရေးဆိုင်ရာ ကိုယ်စားပြုမှုများနှင့် ယုံကြည်မှုများကို လေးစားခြင်း</a:t>
            </a:r>
          </a:p>
          <a:p>
            <a:pPr marL="342900" lvl="0" indent="-342900" algn="l" rtl="0">
              <a:lnSpc>
                <a:spcPct val="150000"/>
              </a:lnSpc>
              <a:spcBef>
                <a:spcPts val="0"/>
              </a:spcBef>
              <a:spcAft>
                <a:spcPts val="0"/>
              </a:spcAft>
              <a:buClr>
                <a:srgbClr val="000000"/>
              </a:buClr>
              <a:buSzPts val="1300"/>
              <a:buFont typeface="Wingdings" panose="05000000000000000000" pitchFamily="2" charset="2"/>
              <a:buChar char="Ø"/>
            </a:pPr>
            <a:r>
              <a:rPr lang="en-US" sz="1800" b="0" dirty="0">
                <a:latin typeface="Pyidaungsu" pitchFamily="34" charset="0"/>
                <a:cs typeface="Pyidaungsu" pitchFamily="34" charset="0"/>
              </a:rPr>
              <a:t>ဘာသာရေးဆိုင်ရာ နေရာဌာနများထဲ မဝင်ရောက်မီ ဝတ်စားဆင်ယင်မှုသတ်မှတ်ချက်ကို စစ်ဆေးခြင်း</a:t>
            </a:r>
          </a:p>
          <a:p>
            <a:pPr marL="342900" lvl="0" indent="-342900" algn="l" rtl="0">
              <a:lnSpc>
                <a:spcPct val="150000"/>
              </a:lnSpc>
              <a:spcBef>
                <a:spcPts val="0"/>
              </a:spcBef>
              <a:spcAft>
                <a:spcPts val="0"/>
              </a:spcAft>
              <a:buClr>
                <a:srgbClr val="000000"/>
              </a:buClr>
              <a:buSzPts val="1300"/>
              <a:buFont typeface="Wingdings" panose="05000000000000000000" pitchFamily="2" charset="2"/>
              <a:buChar char="Ø"/>
            </a:pPr>
            <a:r>
              <a:rPr lang="en-US" sz="1800" b="0" dirty="0">
                <a:latin typeface="Pyidaungsu" pitchFamily="34" charset="0"/>
                <a:cs typeface="Pyidaungsu" pitchFamily="34" charset="0"/>
              </a:rPr>
              <a:t>ယဉ်ကျေးမှုနှင့် ဘာသာရေးဆိုင်ရာ အထွတ်အမြတ်နေရာများတွင် ဘာသာစကားအသုံးအနှုန်းများကို သင့်လျော်စွာ သုံးခြင်း</a:t>
            </a:r>
          </a:p>
          <a:p>
            <a:pPr marL="342900" lvl="0" indent="-342900" algn="l" rtl="0">
              <a:lnSpc>
                <a:spcPct val="150000"/>
              </a:lnSpc>
              <a:spcBef>
                <a:spcPts val="0"/>
              </a:spcBef>
              <a:spcAft>
                <a:spcPts val="0"/>
              </a:spcAft>
              <a:buClr>
                <a:srgbClr val="000000"/>
              </a:buClr>
              <a:buSzPts val="1300"/>
              <a:buFont typeface="Wingdings" panose="05000000000000000000" pitchFamily="2" charset="2"/>
              <a:buChar char="Ø"/>
            </a:pPr>
            <a:r>
              <a:rPr lang="en-US" sz="1800" b="0" dirty="0">
                <a:latin typeface="Pyidaungsu" pitchFamily="34" charset="0"/>
                <a:cs typeface="Pyidaungsu" pitchFamily="34" charset="0"/>
              </a:rPr>
              <a:t>ရပ်ရွာနှင့် ဘာသာရေးဆိုင်ရာ ဓလေ့များနှင့် ထုံးတမ်းစဉ်လာများကို  လေးစားသမှုရှိကြောင်း ပြသခြင်း</a:t>
            </a:r>
          </a:p>
          <a:p>
            <a:pPr marL="342900" lvl="0" indent="-342900" algn="l" rtl="0">
              <a:lnSpc>
                <a:spcPct val="150000"/>
              </a:lnSpc>
              <a:spcBef>
                <a:spcPts val="0"/>
              </a:spcBef>
              <a:spcAft>
                <a:spcPts val="0"/>
              </a:spcAft>
              <a:buClr>
                <a:srgbClr val="000000"/>
              </a:buClr>
              <a:buSzPts val="1300"/>
              <a:buFont typeface="Wingdings" panose="05000000000000000000" pitchFamily="2" charset="2"/>
              <a:buChar char="Ø"/>
            </a:pPr>
            <a:r>
              <a:rPr lang="en-US" sz="1800" b="0" dirty="0">
                <a:latin typeface="Pyidaungsu" pitchFamily="34" charset="0"/>
                <a:cs typeface="Pyidaungsu" pitchFamily="34" charset="0"/>
              </a:rPr>
              <a:t>ပြဿနာဖြစ်စေနိုင်သည့် ယဉ်ကျေးမှုနှင့် ဘာသာရေးဆိုင်ရာ အထွတ်အမြတ်ထားသော နေရာဌာနအမည်များကို ံမှားယွင်းစွာစာလုံးပေါင်းခြင်းမှ ရှောင်ကြဉ်ခြင်း</a:t>
            </a:r>
          </a:p>
          <a:p>
            <a:pPr marL="342900" lvl="0" indent="-342900" algn="l" rtl="0">
              <a:lnSpc>
                <a:spcPct val="150000"/>
              </a:lnSpc>
              <a:spcBef>
                <a:spcPts val="0"/>
              </a:spcBef>
              <a:spcAft>
                <a:spcPts val="0"/>
              </a:spcAft>
              <a:buClr>
                <a:srgbClr val="000000"/>
              </a:buClr>
              <a:buSzPts val="1300"/>
              <a:buFont typeface="Wingdings" panose="05000000000000000000" pitchFamily="2" charset="2"/>
              <a:buChar char="Ø"/>
            </a:pPr>
            <a:r>
              <a:rPr lang="en-US" sz="1800" b="0" dirty="0">
                <a:latin typeface="Pyidaungsu" pitchFamily="34" charset="0"/>
                <a:cs typeface="Pyidaungsu" pitchFamily="34" charset="0"/>
              </a:rPr>
              <a:t>တစ်ဖက်သတ်အမြင်များ၊ ဘက်လိုက်မှုများ၊ တစ်ဖက်သတ် အယူစွဲများပါသော စကားလုံးများနှင့် ပုံစာသားများကို အသုံးပြုခြင်းမှ </a:t>
            </a:r>
            <a:r>
              <a:rPr lang="en-US" sz="1800" b="0" dirty="0" err="1">
                <a:latin typeface="Pyidaungsu" pitchFamily="34" charset="0"/>
                <a:cs typeface="Pyidaungsu" pitchFamily="34" charset="0"/>
              </a:rPr>
              <a:t>ရှောင်ကြဉ်ခြင်း</a:t>
            </a:r>
            <a:endParaRPr lang="en-US" sz="1800" dirty="0">
              <a:latin typeface="Pyidaungsu" pitchFamily="34" charset="0"/>
              <a:cs typeface="Pyidaungsu" pitchFamily="34" charset="0"/>
            </a:endParaRPr>
          </a:p>
          <a:p>
            <a:pPr marL="0" lvl="0" indent="0" algn="l" rtl="0">
              <a:lnSpc>
                <a:spcPct val="150000"/>
              </a:lnSpc>
              <a:spcBef>
                <a:spcPts val="0"/>
              </a:spcBef>
              <a:spcAft>
                <a:spcPts val="0"/>
              </a:spcAft>
              <a:buClr>
                <a:srgbClr val="000000"/>
              </a:buClr>
              <a:buSzPts val="1300"/>
              <a:buNone/>
            </a:pPr>
            <a:endParaRPr sz="1800" dirty="0">
              <a:latin typeface="Pyidaungsu" pitchFamily="34" charset="0"/>
              <a:cs typeface="Pyidaungsu" pitchFamily="34" charset="0"/>
            </a:endParaRPr>
          </a:p>
          <a:p>
            <a:pPr marL="0" lvl="0" indent="0" algn="l" rtl="0">
              <a:lnSpc>
                <a:spcPct val="150000"/>
              </a:lnSpc>
              <a:spcBef>
                <a:spcPts val="0"/>
              </a:spcBef>
              <a:spcAft>
                <a:spcPts val="0"/>
              </a:spcAft>
              <a:buClr>
                <a:srgbClr val="000000"/>
              </a:buClr>
              <a:buSzPts val="800"/>
              <a:buNone/>
            </a:pPr>
            <a:endParaRPr sz="1800" dirty="0">
              <a:latin typeface="Pyidaungsu" pitchFamily="34" charset="0"/>
              <a:cs typeface="Pyidaungsu" pitchFamily="34" charset="0"/>
            </a:endParaRPr>
          </a:p>
        </p:txBody>
      </p:sp>
      <p:sp>
        <p:nvSpPr>
          <p:cNvPr id="5" name="Google Shape;244;p6">
            <a:extLst>
              <a:ext uri="{FF2B5EF4-FFF2-40B4-BE49-F238E27FC236}">
                <a16:creationId xmlns:a16="http://schemas.microsoft.com/office/drawing/2014/main" id="{C875990B-78C8-5EA4-5BFF-60470FE99417}"/>
              </a:ext>
            </a:extLst>
          </p:cNvPr>
          <p:cNvSpPr txBox="1">
            <a:spLocks noGrp="1"/>
          </p:cNvSpPr>
          <p:nvPr>
            <p:ph type="title"/>
          </p:nvPr>
        </p:nvSpPr>
        <p:spPr>
          <a:xfrm>
            <a:off x="420893" y="151608"/>
            <a:ext cx="11350195" cy="455410"/>
          </a:xfrm>
          <a:prstGeom prst="rect">
            <a:avLst/>
          </a:prstGeom>
          <a:noFill/>
          <a:ln>
            <a:noFill/>
          </a:ln>
        </p:spPr>
        <p:txBody>
          <a:bodyPr spcFirstLastPara="1" wrap="square" lIns="0" tIns="0" rIns="0" bIns="0" anchor="ctr" anchorCtr="0">
            <a:noAutofit/>
          </a:bodyPr>
          <a:lstStyle/>
          <a:p>
            <a:pPr lvl="0"/>
            <a:r>
              <a:rPr lang="en-US" sz="2200" b="1" dirty="0">
                <a:latin typeface="Pyidaungsu" pitchFamily="34" charset="0"/>
                <a:cs typeface="Pyidaungsu" pitchFamily="34" charset="0"/>
              </a:rPr>
              <a:t>ဆရာများအနေဖြင့် မိမိကျောင်းသားများကို သင်ကြားရန်လိုအပ်သော အခြေခံဆောင်ရန်၊ ရှောင်ရန်များမှာ မည်သည်တို့ ဖြစ်ကြပါသနည်း။</a:t>
            </a:r>
            <a:endParaRPr sz="2200" b="1" dirty="0">
              <a:latin typeface="Pyidaungsu" pitchFamily="34" charset="0"/>
              <a:cs typeface="Pyidaungsu" pitchFamily="34" charset="0"/>
            </a:endParaRPr>
          </a:p>
        </p:txBody>
      </p:sp>
    </p:spTree>
    <p:extLst>
      <p:ext uri="{BB962C8B-B14F-4D97-AF65-F5344CB8AC3E}">
        <p14:creationId xmlns:p14="http://schemas.microsoft.com/office/powerpoint/2010/main" val="1474817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6"/>
          <p:cNvSpPr/>
          <p:nvPr/>
        </p:nvSpPr>
        <p:spPr>
          <a:xfrm>
            <a:off x="6890876" y="6073655"/>
            <a:ext cx="4593829" cy="206178"/>
          </a:xfrm>
          <a:prstGeom prst="roundRect">
            <a:avLst>
              <a:gd name="adj" fmla="val 0"/>
            </a:avLst>
          </a:prstGeom>
          <a:solidFill>
            <a:srgbClr val="000000">
              <a:alpha val="0"/>
            </a:srgbClr>
          </a:solidFill>
          <a:ln>
            <a:noFill/>
          </a:ln>
        </p:spPr>
        <p:txBody>
          <a:bodyPr spcFirstLastPara="1" wrap="square" lIns="50800" tIns="50800" rIns="50800" bIns="50800" anchor="t" anchorCtr="0">
            <a:noAutofit/>
          </a:bodyPr>
          <a:lstStyle/>
          <a:p>
            <a:pPr marL="0" marR="0" lvl="0" indent="0" algn="l" rtl="0">
              <a:lnSpc>
                <a:spcPct val="90000"/>
              </a:lnSpc>
              <a:spcBef>
                <a:spcPts val="0"/>
              </a:spcBef>
              <a:spcAft>
                <a:spcPts val="0"/>
              </a:spcAft>
              <a:buClr>
                <a:srgbClr val="000000"/>
              </a:buClr>
              <a:buSzPts val="800"/>
              <a:buFont typeface="Calibri"/>
              <a:buNone/>
            </a:pPr>
            <a:endParaRPr sz="1200" dirty="0"/>
          </a:p>
        </p:txBody>
      </p:sp>
      <p:sp>
        <p:nvSpPr>
          <p:cNvPr id="244" name="Google Shape;244;p6"/>
          <p:cNvSpPr txBox="1">
            <a:spLocks noGrp="1"/>
          </p:cNvSpPr>
          <p:nvPr>
            <p:ph type="title"/>
          </p:nvPr>
        </p:nvSpPr>
        <p:spPr>
          <a:xfrm>
            <a:off x="358556" y="120316"/>
            <a:ext cx="11408328" cy="587798"/>
          </a:xfrm>
          <a:prstGeom prst="rect">
            <a:avLst/>
          </a:prstGeom>
          <a:noFill/>
          <a:ln>
            <a:noFill/>
          </a:ln>
        </p:spPr>
        <p:txBody>
          <a:bodyPr spcFirstLastPara="1" wrap="square" lIns="0" tIns="0" rIns="0" bIns="0" anchor="ctr" anchorCtr="0">
            <a:noAutofit/>
          </a:bodyPr>
          <a:lstStyle/>
          <a:p>
            <a:pPr marL="0" lvl="0" indent="0" algn="l" rtl="0">
              <a:lnSpc>
                <a:spcPct val="112500"/>
              </a:lnSpc>
              <a:spcBef>
                <a:spcPts val="0"/>
              </a:spcBef>
              <a:spcAft>
                <a:spcPts val="0"/>
              </a:spcAft>
              <a:buClr>
                <a:srgbClr val="FFFFFF"/>
              </a:buClr>
              <a:buSzPts val="2400"/>
              <a:buFont typeface="Calibri"/>
              <a:buNone/>
            </a:pPr>
            <a:r>
              <a:rPr lang="en-US" sz="2200" b="1" dirty="0">
                <a:latin typeface="Pyidaungsu" pitchFamily="34" charset="0"/>
                <a:cs typeface="Pyidaungsu" pitchFamily="34" charset="0"/>
              </a:rPr>
              <a:t>ယဉ်ကျေးမှုအမျိုးမျိုး/ ဘာသာပေါင်းစုံဆွေးနွေးမှုကို မြှင့်တင်နိုင်ရန် ဆရာများက </a:t>
            </a:r>
            <a:r>
              <a:rPr lang="en-US" sz="2200" b="1" dirty="0" err="1">
                <a:latin typeface="Pyidaungsu" pitchFamily="34" charset="0"/>
                <a:cs typeface="Pyidaungsu" pitchFamily="34" charset="0"/>
              </a:rPr>
              <a:t>မည်သို</a:t>
            </a:r>
            <a:r>
              <a:rPr lang="en-US" sz="2200" b="1" dirty="0">
                <a:latin typeface="Pyidaungsu" pitchFamily="34" charset="0"/>
                <a:cs typeface="Pyidaungsu" pitchFamily="34" charset="0"/>
              </a:rPr>
              <a:t>့</a:t>
            </a:r>
            <a:r>
              <a:rPr lang="my-MM" sz="2200" b="1" dirty="0">
                <a:latin typeface="Pyidaungsu" pitchFamily="34" charset="0"/>
                <a:cs typeface="Pyidaungsu" pitchFamily="34" charset="0"/>
              </a:rPr>
              <a:t> </a:t>
            </a:r>
            <a:r>
              <a:rPr lang="en-US" sz="2200" b="1" dirty="0" err="1">
                <a:latin typeface="Pyidaungsu" pitchFamily="34" charset="0"/>
                <a:cs typeface="Pyidaungsu" pitchFamily="34" charset="0"/>
              </a:rPr>
              <a:t>ပံ့ပိုးကူညီနိုင်ပါသနည်း</a:t>
            </a:r>
            <a:r>
              <a:rPr lang="en-US" sz="2200" b="1" dirty="0">
                <a:latin typeface="Pyidaungsu" pitchFamily="34" charset="0"/>
                <a:cs typeface="Pyidaungsu" pitchFamily="34" charset="0"/>
              </a:rPr>
              <a:t>။</a:t>
            </a:r>
            <a:endParaRPr sz="2200" b="1" dirty="0">
              <a:latin typeface="Pyidaungsu" pitchFamily="34" charset="0"/>
              <a:cs typeface="Pyidaungsu" pitchFamily="34" charset="0"/>
            </a:endParaRPr>
          </a:p>
        </p:txBody>
      </p:sp>
      <p:sp>
        <p:nvSpPr>
          <p:cNvPr id="245" name="Google Shape;245;p6"/>
          <p:cNvSpPr txBox="1">
            <a:spLocks noGrp="1"/>
          </p:cNvSpPr>
          <p:nvPr>
            <p:ph type="body" idx="1"/>
          </p:nvPr>
        </p:nvSpPr>
        <p:spPr>
          <a:xfrm>
            <a:off x="358556" y="892004"/>
            <a:ext cx="11580598" cy="5533303"/>
          </a:xfrm>
          <a:prstGeom prst="rect">
            <a:avLst/>
          </a:prstGeom>
          <a:noFill/>
          <a:ln>
            <a:noFill/>
          </a:ln>
        </p:spPr>
        <p:txBody>
          <a:bodyPr spcFirstLastPara="1" wrap="square" lIns="45700" tIns="45700" rIns="45700" bIns="45700" anchor="t" anchorCtr="0">
            <a:noAutofit/>
          </a:bodyPr>
          <a:lstStyle/>
          <a:p>
            <a:pPr marL="0" lvl="0" indent="0" algn="l" rtl="0">
              <a:lnSpc>
                <a:spcPct val="150000"/>
              </a:lnSpc>
              <a:spcBef>
                <a:spcPts val="0"/>
              </a:spcBef>
              <a:spcAft>
                <a:spcPts val="0"/>
              </a:spcAft>
              <a:buClr>
                <a:srgbClr val="000000"/>
              </a:buClr>
              <a:buSzPts val="1300"/>
            </a:pPr>
            <a:r>
              <a:rPr lang="en-US" sz="1800" dirty="0">
                <a:latin typeface="Pyidaungsu" pitchFamily="34" charset="0"/>
                <a:cs typeface="Pyidaungsu" pitchFamily="34" charset="0"/>
              </a:rPr>
              <a:t>(၁) ယဉ်ကျေးမှုဆိုင်ရာ နှီးနှောဖလှယ်မှု စီမံကိန်းများ - </a:t>
            </a:r>
            <a:r>
              <a:rPr lang="en-US" sz="1800" b="0" dirty="0">
                <a:latin typeface="Pyidaungsu" pitchFamily="34" charset="0"/>
                <a:cs typeface="Pyidaungsu" pitchFamily="34" charset="0"/>
              </a:rPr>
              <a:t>မတူကွဲပြားသည့် လူမျိုးစုနှင့် ဘာသာရေးနောက်ခံများမှ လာသော ကျောင်းသားများ တစ်ဦးနှင့်တစ်ဦး ထိတွေ့ဆက်ဆံကာ ၎င်းတို့၏ ရိုးရာဓလေ့များ မျှဝေပြီး လေ့လာသင်ယူနိုင်ရန် ယဉ်ကျေးမှု နှီးနှောဖလှယ်သည့် စီမံကိန်းများကို စီစဉ်ပေးသည်။ ဤစီမံကိန်းများတွင် အစားအသောက် ပွဲတော်များ၊ အနုပညာပြပွဲများနှင့် ယဉ်ကျေးမှုဖျော်ဖြေပွဲများ ပါဝင်သည်။</a:t>
            </a:r>
            <a:endParaRPr lang="en-US" sz="1800" dirty="0">
              <a:latin typeface="Pyidaungsu" pitchFamily="34" charset="0"/>
              <a:cs typeface="Pyidaungsu" pitchFamily="34" charset="0"/>
            </a:endParaRPr>
          </a:p>
          <a:p>
            <a:pPr marL="0" lvl="0" indent="0" algn="l" rtl="0">
              <a:lnSpc>
                <a:spcPct val="150000"/>
              </a:lnSpc>
              <a:spcBef>
                <a:spcPts val="0"/>
              </a:spcBef>
              <a:spcAft>
                <a:spcPts val="0"/>
              </a:spcAft>
              <a:buClr>
                <a:srgbClr val="000000"/>
              </a:buClr>
              <a:buSzPts val="1300"/>
              <a:buNone/>
            </a:pPr>
            <a:endParaRPr lang="en-US" sz="1800" b="0" dirty="0">
              <a:latin typeface="Pyidaungsu" pitchFamily="34" charset="0"/>
              <a:cs typeface="Pyidaungsu" pitchFamily="34" charset="0"/>
            </a:endParaRPr>
          </a:p>
          <a:p>
            <a:pPr marL="0" lvl="0" indent="0">
              <a:lnSpc>
                <a:spcPct val="150000"/>
              </a:lnSpc>
              <a:spcBef>
                <a:spcPts val="0"/>
              </a:spcBef>
            </a:pPr>
            <a:r>
              <a:rPr lang="en-US" sz="1800" dirty="0">
                <a:latin typeface="Pyidaungsu" pitchFamily="34" charset="0"/>
                <a:cs typeface="Pyidaungsu" pitchFamily="34" charset="0"/>
              </a:rPr>
              <a:t>(၂) ပုံပြောသင်ကြားသင်ယူခြင်းနှင့် နှုတ်ပြောရိုးရာဓလေ့များ (oral traditions) - </a:t>
            </a:r>
            <a:r>
              <a:rPr lang="en-US" sz="1800" b="0" dirty="0">
                <a:latin typeface="Pyidaungsu" pitchFamily="34" charset="0"/>
                <a:cs typeface="Pyidaungsu" pitchFamily="34" charset="0"/>
              </a:rPr>
              <a:t>မတူကွဲပြားသော လူမျိုးစုနှင့် ဘာသာရေးဆိုင်ရာ အုပ်စုများရှိ သမိုင်း၊ တန်ဖိုးထားမှုများ၊ ယုံကြည်မှုများနှင့် သိကျွမ်းစေရန် ပုံပြောသင်ကြားသင်ယူခြင်းနှင့် နှုတ်ပြောရိုးရာဓလေ့များကို အသုံးပြုသည်။ ရပ်ရွာလူထုကို ဖိတ်ကြားပြီး ၎င်းတို့၏ ပုံပြင်များ၊ ရာဇဝင်များနှင့် ဒဏ္ဍာရီများကို မျှဝေစေသည်။</a:t>
            </a:r>
            <a:endParaRPr lang="en-US" sz="1800" dirty="0">
              <a:latin typeface="Pyidaungsu" pitchFamily="34" charset="0"/>
              <a:cs typeface="Pyidaungsu" pitchFamily="34" charset="0"/>
            </a:endParaRPr>
          </a:p>
          <a:p>
            <a:pPr marL="0" lvl="0" indent="0" algn="l" rtl="0">
              <a:lnSpc>
                <a:spcPct val="150000"/>
              </a:lnSpc>
              <a:spcBef>
                <a:spcPts val="0"/>
              </a:spcBef>
              <a:spcAft>
                <a:spcPts val="0"/>
              </a:spcAft>
              <a:buClr>
                <a:srgbClr val="000000"/>
              </a:buClr>
              <a:buSzPts val="1300"/>
              <a:buNone/>
            </a:pPr>
            <a:endParaRPr lang="en-US" sz="1800" b="0" dirty="0">
              <a:latin typeface="Pyidaungsu" pitchFamily="34" charset="0"/>
              <a:cs typeface="Pyidaungsu" pitchFamily="34" charset="0"/>
            </a:endParaRPr>
          </a:p>
          <a:p>
            <a:pPr marL="0" lvl="0" indent="0" algn="l" rtl="0">
              <a:lnSpc>
                <a:spcPct val="150000"/>
              </a:lnSpc>
              <a:spcBef>
                <a:spcPts val="0"/>
              </a:spcBef>
              <a:spcAft>
                <a:spcPts val="0"/>
              </a:spcAft>
              <a:buClr>
                <a:srgbClr val="000000"/>
              </a:buClr>
              <a:buSzPts val="1300"/>
              <a:buNone/>
            </a:pPr>
            <a:r>
              <a:rPr lang="en-US" sz="1800" dirty="0">
                <a:latin typeface="Pyidaungsu" pitchFamily="34" charset="0"/>
                <a:cs typeface="Pyidaungsu" pitchFamily="34" charset="0"/>
              </a:rPr>
              <a:t>(၃) ဧည့်ဟောပြောသူများနှင့် လူကြီးသူမများ - </a:t>
            </a:r>
            <a:r>
              <a:rPr lang="en-US" sz="1800" b="0" dirty="0">
                <a:latin typeface="Pyidaungsu" pitchFamily="34" charset="0"/>
                <a:cs typeface="Pyidaungsu" pitchFamily="34" charset="0"/>
              </a:rPr>
              <a:t>လူမျိုးစုအမျိုးမျိုးမှ လူကြီးသူမများ၊ ဘာသာရေးခေါင်းဆောင်များနှင့် ကိုယ်စားလှယ်များကို ဖိတ်ကြားပြီး ၎င်းတို့၏ ယဉ်ကျေးမှုများနှင့် ဘာသာရေးများအကြောင်း ကျောင်းသားများကို  ဟောပြောကြသည်။ ရပ်ရွာအဖွဲ့ဝင်များထံမှ တိုက်ရိုက်နားဆင်ရခြင်းသည် အဖိုးမဖြတ်နိုင်သော စိတ်ကူးဉာဏ်များရရှိပြီး ရိုသေလေးစားမှုများပါ </a:t>
            </a:r>
            <a:r>
              <a:rPr lang="en-US" sz="1800" b="0" dirty="0" err="1">
                <a:latin typeface="Pyidaungsu" pitchFamily="34" charset="0"/>
                <a:cs typeface="Pyidaungsu" pitchFamily="34" charset="0"/>
              </a:rPr>
              <a:t>တိုးပွားလာနိုင်သည</a:t>
            </a:r>
            <a:r>
              <a:rPr lang="en-US" sz="1800" b="0" dirty="0">
                <a:latin typeface="Pyidaungsu" pitchFamily="34" charset="0"/>
                <a:cs typeface="Pyidaungsu" pitchFamily="34" charset="0"/>
              </a:rPr>
              <a:t>်</a:t>
            </a:r>
            <a:r>
              <a:rPr lang="my-MM" sz="1800" b="0" dirty="0">
                <a:latin typeface="Pyidaungsu" pitchFamily="34" charset="0"/>
                <a:cs typeface="Pyidaungsu" pitchFamily="34" charset="0"/>
              </a:rPr>
              <a:t>။</a:t>
            </a:r>
            <a:endParaRPr lang="en-US" sz="1800" b="0" dirty="0">
              <a:latin typeface="Pyidaungsu" pitchFamily="34" charset="0"/>
              <a:cs typeface="Pyidaungsu" pitchFamily="34" charset="0"/>
            </a:endParaRPr>
          </a:p>
          <a:p>
            <a:pPr marL="0" lvl="0" indent="0" algn="l" rtl="0">
              <a:lnSpc>
                <a:spcPct val="150000"/>
              </a:lnSpc>
              <a:spcBef>
                <a:spcPts val="0"/>
              </a:spcBef>
              <a:spcAft>
                <a:spcPts val="0"/>
              </a:spcAft>
              <a:buClr>
                <a:srgbClr val="000000"/>
              </a:buClr>
              <a:buSzPts val="800"/>
              <a:buNone/>
            </a:pPr>
            <a:endParaRPr sz="1800" b="0" dirty="0">
              <a:latin typeface="Pyidaungsu" pitchFamily="34" charset="0"/>
              <a:cs typeface="Pyidaungsu" pitchFamily="34" charset="0"/>
            </a:endParaRPr>
          </a:p>
        </p:txBody>
      </p:sp>
    </p:spTree>
    <p:extLst>
      <p:ext uri="{BB962C8B-B14F-4D97-AF65-F5344CB8AC3E}">
        <p14:creationId xmlns:p14="http://schemas.microsoft.com/office/powerpoint/2010/main" val="3975750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6"/>
          <p:cNvSpPr/>
          <p:nvPr/>
        </p:nvSpPr>
        <p:spPr>
          <a:xfrm>
            <a:off x="6890876" y="6073655"/>
            <a:ext cx="4593829" cy="206178"/>
          </a:xfrm>
          <a:prstGeom prst="roundRect">
            <a:avLst>
              <a:gd name="adj" fmla="val 0"/>
            </a:avLst>
          </a:prstGeom>
          <a:solidFill>
            <a:srgbClr val="000000">
              <a:alpha val="0"/>
            </a:srgbClr>
          </a:solidFill>
          <a:ln>
            <a:noFill/>
          </a:ln>
        </p:spPr>
        <p:txBody>
          <a:bodyPr spcFirstLastPara="1" wrap="square" lIns="50800" tIns="50800" rIns="50800" bIns="50800" anchor="t" anchorCtr="0">
            <a:noAutofit/>
          </a:bodyPr>
          <a:lstStyle/>
          <a:p>
            <a:pPr marL="0" marR="0" lvl="0" indent="0" algn="l" rtl="0">
              <a:lnSpc>
                <a:spcPct val="90000"/>
              </a:lnSpc>
              <a:spcBef>
                <a:spcPts val="0"/>
              </a:spcBef>
              <a:spcAft>
                <a:spcPts val="0"/>
              </a:spcAft>
              <a:buClr>
                <a:srgbClr val="000000"/>
              </a:buClr>
              <a:buSzPts val="800"/>
              <a:buFont typeface="Calibri"/>
              <a:buNone/>
            </a:pPr>
            <a:endParaRPr dirty="0"/>
          </a:p>
        </p:txBody>
      </p:sp>
      <p:sp>
        <p:nvSpPr>
          <p:cNvPr id="245" name="Google Shape;245;p6"/>
          <p:cNvSpPr txBox="1">
            <a:spLocks noGrp="1"/>
          </p:cNvSpPr>
          <p:nvPr>
            <p:ph type="body" idx="1"/>
          </p:nvPr>
        </p:nvSpPr>
        <p:spPr>
          <a:xfrm>
            <a:off x="420892" y="998526"/>
            <a:ext cx="11350195" cy="5140821"/>
          </a:xfrm>
          <a:prstGeom prst="rect">
            <a:avLst/>
          </a:prstGeom>
          <a:noFill/>
          <a:ln>
            <a:noFill/>
          </a:ln>
        </p:spPr>
        <p:txBody>
          <a:bodyPr spcFirstLastPara="1" wrap="square" lIns="45700" tIns="45700" rIns="45700" bIns="45700" anchor="t" anchorCtr="0">
            <a:noAutofit/>
          </a:bodyPr>
          <a:lstStyle/>
          <a:p>
            <a:pPr marL="0" lvl="0" indent="0" algn="l" rtl="0">
              <a:lnSpc>
                <a:spcPct val="150000"/>
              </a:lnSpc>
              <a:spcBef>
                <a:spcPts val="0"/>
              </a:spcBef>
              <a:spcAft>
                <a:spcPts val="0"/>
              </a:spcAft>
              <a:buClr>
                <a:srgbClr val="000000"/>
              </a:buClr>
              <a:buSzPts val="1300"/>
              <a:buNone/>
            </a:pPr>
            <a:r>
              <a:rPr lang="en-US" sz="1800" dirty="0">
                <a:latin typeface="Pyidaungsu" pitchFamily="34" charset="0"/>
                <a:cs typeface="Pyidaungsu" pitchFamily="34" charset="0"/>
              </a:rPr>
              <a:t>(၄) ကွင်းဆင်းလေ့လာခရီးများ - </a:t>
            </a:r>
            <a:r>
              <a:rPr lang="en-US" sz="1800" b="0" dirty="0">
                <a:latin typeface="Pyidaungsu" pitchFamily="34" charset="0"/>
                <a:cs typeface="Pyidaungsu" pitchFamily="34" charset="0"/>
              </a:rPr>
              <a:t>မတူကွဲပြားသော လူမျိုးစုများ၊ ဘာသာရေးအု်ပစုများနှင့် ဆက်နွှယ်သည့် ဝတ်ပြုဆုတောင်းရာနေရာများ၊ ယဉ်ကျေးမှုနေရာဌာနများနှင့် သမိုင်းဝင်အထင်ကရနေရာများသို့ လည်ပတ်ရန် ကွင်းဆင်းလေ့လာခရီးများ စီစဉ်သည်။ ဤလည်ပတ်မှုများသည် ကျောင်းသားများ ကိုယ်တွေ့ဗဟုသုတနှင့် တန်ဖိုးထားမှုများ ရရှိစေနိုင်ရန် ကူညီပေးသည်။</a:t>
            </a:r>
            <a:endParaRPr lang="en-US" sz="1800" dirty="0">
              <a:latin typeface="Pyidaungsu" pitchFamily="34" charset="0"/>
              <a:cs typeface="Pyidaungsu" pitchFamily="34" charset="0"/>
            </a:endParaRPr>
          </a:p>
          <a:p>
            <a:pPr marL="0" lvl="0" indent="0" algn="l" rtl="0">
              <a:lnSpc>
                <a:spcPct val="150000"/>
              </a:lnSpc>
              <a:spcBef>
                <a:spcPts val="0"/>
              </a:spcBef>
              <a:spcAft>
                <a:spcPts val="0"/>
              </a:spcAft>
              <a:buClr>
                <a:srgbClr val="000000"/>
              </a:buClr>
              <a:buSzPts val="1300"/>
              <a:buNone/>
            </a:pPr>
            <a:endParaRPr lang="en-US" sz="1800" b="0" dirty="0">
              <a:latin typeface="Pyidaungsu" pitchFamily="34" charset="0"/>
              <a:cs typeface="Pyidaungsu" pitchFamily="34" charset="0"/>
            </a:endParaRPr>
          </a:p>
          <a:p>
            <a:pPr marL="0" lvl="0" indent="0">
              <a:lnSpc>
                <a:spcPct val="150000"/>
              </a:lnSpc>
              <a:spcBef>
                <a:spcPts val="0"/>
              </a:spcBef>
            </a:pPr>
            <a:r>
              <a:rPr lang="en-US" sz="1800" dirty="0">
                <a:latin typeface="Pyidaungsu" pitchFamily="34" charset="0"/>
                <a:cs typeface="Pyidaungsu" pitchFamily="34" charset="0"/>
              </a:rPr>
              <a:t>(၅) နှိုင်းယှဉ်လေ့လာမှုများ - </a:t>
            </a:r>
            <a:r>
              <a:rPr lang="en-US" sz="1800" b="0" dirty="0">
                <a:latin typeface="Pyidaungsu" pitchFamily="34" charset="0"/>
                <a:cs typeface="Pyidaungsu" pitchFamily="34" charset="0"/>
              </a:rPr>
              <a:t>မတူကွဲပြားသော ယဉ်ကျေးမှုများနှင့် ဘာသာရေးများကို အသေးစားနှိုင်းယှဉ်လေ့လာရာတွင် ကျောင်းသားများ ပါဝင်ရန် အားပေးသည်။ ယုံကြည်မှုများ၊ အလေ့အထများနှင့် ရိုးရာဓလေ့များ၏ ဘုံတူညီမှုများနှင့် ကွဲပြားမှုများကို ရှာဖွေဖော်ထုတ်သည်။ </a:t>
            </a:r>
            <a:endParaRPr lang="en-US" sz="1800" dirty="0">
              <a:latin typeface="Pyidaungsu" pitchFamily="34" charset="0"/>
              <a:cs typeface="Pyidaungsu" pitchFamily="34" charset="0"/>
            </a:endParaRPr>
          </a:p>
          <a:p>
            <a:pPr marL="0" lvl="0" indent="0" algn="l" rtl="0">
              <a:lnSpc>
                <a:spcPct val="150000"/>
              </a:lnSpc>
              <a:spcBef>
                <a:spcPts val="0"/>
              </a:spcBef>
              <a:spcAft>
                <a:spcPts val="0"/>
              </a:spcAft>
              <a:buClr>
                <a:srgbClr val="000000"/>
              </a:buClr>
              <a:buSzPts val="1300"/>
              <a:buNone/>
            </a:pPr>
            <a:endParaRPr lang="en-US" sz="1800" dirty="0">
              <a:latin typeface="Pyidaungsu" pitchFamily="34" charset="0"/>
              <a:cs typeface="Pyidaungsu" pitchFamily="34" charset="0"/>
            </a:endParaRPr>
          </a:p>
          <a:p>
            <a:pPr marL="0" lvl="0" indent="0">
              <a:lnSpc>
                <a:spcPct val="150000"/>
              </a:lnSpc>
              <a:spcBef>
                <a:spcPts val="0"/>
              </a:spcBef>
            </a:pPr>
            <a:r>
              <a:rPr lang="en-US" sz="1800" dirty="0">
                <a:latin typeface="Pyidaungsu" pitchFamily="34" charset="0"/>
                <a:cs typeface="Pyidaungsu" pitchFamily="34" charset="0"/>
              </a:rPr>
              <a:t>(၆) ပဋိပက္ခဖြေရှင်းရေးဆိုင်ရာ အလုပ်ရုံဆွေးနွေးပွဲများ - </a:t>
            </a:r>
            <a:r>
              <a:rPr lang="en-US" sz="1800" b="0" dirty="0">
                <a:latin typeface="Pyidaungsu" pitchFamily="34" charset="0"/>
                <a:cs typeface="Pyidaungsu" pitchFamily="34" charset="0"/>
              </a:rPr>
              <a:t>ဆွေးနွေးဖလှယ်မှု၊ မျှဝေစာနာမှုနှင့် နားလည်သဘောပေါက်မှုတို့ကို အလေးပေးသည့် ပဋိပက္ခဖြေရှင်းရေးစွမ်းရည်များကို သင်ကြားပေးသည်။ ကျောင်းသားများ၏ ယဉ်ကျေးမှုနှင့် ဘာသာရေး မတူကွဲပြားမှုများကို ငြိမ်းချမ်းစွာ ဖြေရှင်းကိုင်တွယ်နိုင်သည့် စွမ်းရည် ဖွံ့ဖြိုးတိုးတက်လာစေသည်။</a:t>
            </a:r>
            <a:endParaRPr lang="en-US" sz="1800" dirty="0">
              <a:latin typeface="Pyidaungsu" pitchFamily="34" charset="0"/>
              <a:cs typeface="Pyidaungsu" pitchFamily="34" charset="0"/>
            </a:endParaRPr>
          </a:p>
          <a:p>
            <a:pPr marL="0" lvl="0" indent="0" algn="l" rtl="0">
              <a:lnSpc>
                <a:spcPct val="150000"/>
              </a:lnSpc>
              <a:spcBef>
                <a:spcPts val="0"/>
              </a:spcBef>
              <a:spcAft>
                <a:spcPts val="0"/>
              </a:spcAft>
              <a:buClr>
                <a:srgbClr val="000000"/>
              </a:buClr>
              <a:buSzPts val="1300"/>
              <a:buNone/>
            </a:pPr>
            <a:endParaRPr lang="en-US" sz="1800" b="0" dirty="0">
              <a:latin typeface="Pyidaungsu" pitchFamily="34" charset="0"/>
              <a:cs typeface="Pyidaungsu" pitchFamily="34" charset="0"/>
            </a:endParaRPr>
          </a:p>
          <a:p>
            <a:pPr marL="0" lvl="0" indent="0" algn="l" rtl="0">
              <a:lnSpc>
                <a:spcPct val="150000"/>
              </a:lnSpc>
              <a:spcBef>
                <a:spcPts val="0"/>
              </a:spcBef>
              <a:spcAft>
                <a:spcPts val="0"/>
              </a:spcAft>
              <a:buClr>
                <a:srgbClr val="000000"/>
              </a:buClr>
              <a:buSzPts val="800"/>
              <a:buNone/>
            </a:pPr>
            <a:endParaRPr sz="1800" b="0" dirty="0">
              <a:latin typeface="Pyidaungsu" pitchFamily="34" charset="0"/>
              <a:cs typeface="Pyidaungsu" pitchFamily="34" charset="0"/>
            </a:endParaRPr>
          </a:p>
        </p:txBody>
      </p:sp>
      <p:sp>
        <p:nvSpPr>
          <p:cNvPr id="5" name="Google Shape;244;p6">
            <a:extLst>
              <a:ext uri="{FF2B5EF4-FFF2-40B4-BE49-F238E27FC236}">
                <a16:creationId xmlns:a16="http://schemas.microsoft.com/office/drawing/2014/main" id="{4C0A07BC-B02B-C614-46C6-DF7BBCBF23E7}"/>
              </a:ext>
            </a:extLst>
          </p:cNvPr>
          <p:cNvSpPr txBox="1">
            <a:spLocks noGrp="1"/>
          </p:cNvSpPr>
          <p:nvPr>
            <p:ph type="title"/>
          </p:nvPr>
        </p:nvSpPr>
        <p:spPr>
          <a:xfrm>
            <a:off x="420892" y="229920"/>
            <a:ext cx="11350195" cy="395721"/>
          </a:xfrm>
          <a:prstGeom prst="rect">
            <a:avLst/>
          </a:prstGeom>
          <a:noFill/>
          <a:ln>
            <a:noFill/>
          </a:ln>
        </p:spPr>
        <p:txBody>
          <a:bodyPr spcFirstLastPara="1" wrap="square" lIns="0" tIns="0" rIns="0" bIns="0" anchor="ctr" anchorCtr="0">
            <a:noAutofit/>
          </a:bodyPr>
          <a:lstStyle/>
          <a:p>
            <a:pPr lvl="0"/>
            <a:r>
              <a:rPr lang="en-US" sz="2200" b="1" dirty="0">
                <a:latin typeface="Pyidaungsu" pitchFamily="34" charset="0"/>
                <a:cs typeface="Pyidaungsu" pitchFamily="34" charset="0"/>
              </a:rPr>
              <a:t>ယဉ်ကျေးမှုအမျိုးမျိုး/ ဘာသာပေါင်းစုံဆွေးနွေးမှုကို မြှင့်တင်နိုင်ရန် ဆရာများက မည်သို့ ပံ့ပိုးကူညီနိုင်ပါသနည်း။ (အဆက်)</a:t>
            </a:r>
            <a:endParaRPr sz="2200" b="1" dirty="0"/>
          </a:p>
        </p:txBody>
      </p:sp>
    </p:spTree>
    <p:extLst>
      <p:ext uri="{BB962C8B-B14F-4D97-AF65-F5344CB8AC3E}">
        <p14:creationId xmlns:p14="http://schemas.microsoft.com/office/powerpoint/2010/main" val="1972530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6"/>
          <p:cNvSpPr/>
          <p:nvPr/>
        </p:nvSpPr>
        <p:spPr>
          <a:xfrm>
            <a:off x="6890876" y="6073655"/>
            <a:ext cx="4593829" cy="206178"/>
          </a:xfrm>
          <a:prstGeom prst="roundRect">
            <a:avLst>
              <a:gd name="adj" fmla="val 0"/>
            </a:avLst>
          </a:prstGeom>
          <a:solidFill>
            <a:srgbClr val="000000">
              <a:alpha val="0"/>
            </a:srgbClr>
          </a:solidFill>
          <a:ln>
            <a:noFill/>
          </a:ln>
        </p:spPr>
        <p:txBody>
          <a:bodyPr spcFirstLastPara="1" wrap="square" lIns="50800" tIns="50800" rIns="50800" bIns="50800" anchor="t" anchorCtr="0">
            <a:noAutofit/>
          </a:bodyPr>
          <a:lstStyle/>
          <a:p>
            <a:pPr marL="0" marR="0" lvl="0" indent="0" algn="l" rtl="0">
              <a:lnSpc>
                <a:spcPct val="90000"/>
              </a:lnSpc>
              <a:spcBef>
                <a:spcPts val="0"/>
              </a:spcBef>
              <a:spcAft>
                <a:spcPts val="0"/>
              </a:spcAft>
              <a:buClr>
                <a:srgbClr val="000000"/>
              </a:buClr>
              <a:buSzPts val="800"/>
              <a:buFont typeface="Calibri"/>
              <a:buNone/>
            </a:pPr>
            <a:endParaRPr dirty="0"/>
          </a:p>
        </p:txBody>
      </p:sp>
      <p:sp>
        <p:nvSpPr>
          <p:cNvPr id="245" name="Google Shape;245;p6"/>
          <p:cNvSpPr txBox="1">
            <a:spLocks noGrp="1"/>
          </p:cNvSpPr>
          <p:nvPr>
            <p:ph type="body" idx="1"/>
          </p:nvPr>
        </p:nvSpPr>
        <p:spPr>
          <a:xfrm>
            <a:off x="382777" y="920750"/>
            <a:ext cx="11504423" cy="5359083"/>
          </a:xfrm>
          <a:prstGeom prst="rect">
            <a:avLst/>
          </a:prstGeom>
          <a:noFill/>
          <a:ln>
            <a:noFill/>
          </a:ln>
        </p:spPr>
        <p:txBody>
          <a:bodyPr spcFirstLastPara="1" wrap="square" lIns="45700" tIns="45700" rIns="45700" bIns="45700" anchor="t" anchorCtr="0">
            <a:noAutofit/>
          </a:bodyPr>
          <a:lstStyle/>
          <a:p>
            <a:pPr marL="0" lvl="0" indent="0" algn="l" rtl="0">
              <a:lnSpc>
                <a:spcPct val="150000"/>
              </a:lnSpc>
              <a:spcBef>
                <a:spcPts val="0"/>
              </a:spcBef>
              <a:spcAft>
                <a:spcPts val="0"/>
              </a:spcAft>
              <a:buClr>
                <a:srgbClr val="000000"/>
              </a:buClr>
              <a:buSzPts val="1300"/>
              <a:buNone/>
            </a:pPr>
            <a:r>
              <a:rPr lang="en-US" sz="1800" dirty="0">
                <a:latin typeface="Pyidaungsu" pitchFamily="34" charset="0"/>
                <a:cs typeface="Pyidaungsu" pitchFamily="34" charset="0"/>
              </a:rPr>
              <a:t>(၇) ယုံကြည်မှုပေါင်းစုံ ဆွေးနွေးဖလှယ်မှုများ - </a:t>
            </a:r>
            <a:r>
              <a:rPr lang="en-US" sz="1800" b="0" dirty="0">
                <a:latin typeface="Pyidaungsu" pitchFamily="34" charset="0"/>
                <a:cs typeface="Pyidaungsu" pitchFamily="34" charset="0"/>
              </a:rPr>
              <a:t>ကျောင်းသားများအနေဖြင့် ၎င်းတို့၏ ဘာသာရေး ယုံကြည်မှုများကို ပွင့်လင်းစွာ ဆွေးနွေးနိုင်ပြီး ၎င်းတို့သူငယ်ချင်းများ၏ ယုံကြည်မှုများအကြောင်းကိုပါ လေ့လာသင်ယူနိုင်သည့် ယုံကြည်မှုပေါင်းစုံ ဆွေးနွေးဖလှယ်မှုများ ဖြစ်မြောက်အောင် ကူညီလမ်းညွှန်သည်။ အသိအမှတ်ပြုနားလည်မှုနှင့် လေးစားမှုတို့ တိုးမြင့်လာနိုင်သည့် ဆွေးနွေးပြောဆိုချက်များနှင့် မေးခွန်းများကို မေးမြန်းပြောဆိုအောင် တိုက်တွန်းသည်။</a:t>
            </a:r>
            <a:endParaRPr lang="en-US" sz="1800" dirty="0">
              <a:latin typeface="Pyidaungsu" pitchFamily="34" charset="0"/>
              <a:cs typeface="Pyidaungsu" pitchFamily="34" charset="0"/>
            </a:endParaRPr>
          </a:p>
          <a:p>
            <a:pPr marL="0" lvl="0" indent="0" algn="l" rtl="0">
              <a:lnSpc>
                <a:spcPct val="150000"/>
              </a:lnSpc>
              <a:spcBef>
                <a:spcPts val="0"/>
              </a:spcBef>
              <a:spcAft>
                <a:spcPts val="0"/>
              </a:spcAft>
              <a:buClr>
                <a:srgbClr val="000000"/>
              </a:buClr>
              <a:buSzPts val="1300"/>
              <a:buNone/>
            </a:pPr>
            <a:endParaRPr lang="en-US" sz="1800" dirty="0">
              <a:latin typeface="Pyidaungsu" pitchFamily="34" charset="0"/>
              <a:cs typeface="Pyidaungsu" pitchFamily="34" charset="0"/>
            </a:endParaRPr>
          </a:p>
          <a:p>
            <a:pPr marL="0" lvl="0" indent="0">
              <a:lnSpc>
                <a:spcPct val="150000"/>
              </a:lnSpc>
              <a:spcBef>
                <a:spcPts val="0"/>
              </a:spcBef>
            </a:pPr>
            <a:r>
              <a:rPr lang="en-US" sz="1800" dirty="0">
                <a:latin typeface="Pyidaungsu" pitchFamily="34" charset="0"/>
                <a:cs typeface="Pyidaungsu" pitchFamily="34" charset="0"/>
              </a:rPr>
              <a:t>(၈) အားလုံးအကျုံးဝင်စေသော သင်ရိုးညွှန်းတမ်း - </a:t>
            </a:r>
            <a:r>
              <a:rPr lang="en-US" sz="1800" b="0" dirty="0">
                <a:latin typeface="Pyidaungsu" pitchFamily="34" charset="0"/>
                <a:cs typeface="Pyidaungsu" pitchFamily="34" charset="0"/>
              </a:rPr>
              <a:t>သင်ရိုးညွှန်းတမ်းသည် လူ့အသိုင်းအဝိုင်းရှိ ယဉ်ကျေးမှုနှင့် ဘာသာရေးဆိုင်ရာ ကွဲပြားစုံလင်မှုကို ကိုယ်စားပြုပြီး အားလုံးအကျုံးဝင်စေရမည်။ လူမျိုးစုအမျိုးမျိုးနှင့် ဘာသာရေးဆိုင်ရာ ရိုးရာဓလေ့အမျိုးမျိုးမှ စာပေ၊ သမိုင်းနှင့် အနုပညာတို့ကို ပေါင်းစပ်ထည့်သွင်း သင်ကြားသည်။</a:t>
            </a:r>
            <a:endParaRPr lang="en-US" sz="1800" dirty="0">
              <a:latin typeface="Pyidaungsu" pitchFamily="34" charset="0"/>
              <a:cs typeface="Pyidaungsu" pitchFamily="34" charset="0"/>
            </a:endParaRPr>
          </a:p>
          <a:p>
            <a:pPr marL="0" lvl="0" indent="0" algn="l" rtl="0">
              <a:lnSpc>
                <a:spcPct val="150000"/>
              </a:lnSpc>
              <a:spcBef>
                <a:spcPts val="0"/>
              </a:spcBef>
              <a:spcAft>
                <a:spcPts val="0"/>
              </a:spcAft>
              <a:buClr>
                <a:srgbClr val="000000"/>
              </a:buClr>
              <a:buSzPts val="800"/>
              <a:buNone/>
            </a:pPr>
            <a:endParaRPr lang="en-US" sz="1800" dirty="0">
              <a:latin typeface="Pyidaungsu" pitchFamily="34" charset="0"/>
              <a:cs typeface="Pyidaungsu" pitchFamily="34" charset="0"/>
            </a:endParaRPr>
          </a:p>
          <a:p>
            <a:pPr marL="0" lvl="0" indent="0" algn="l" rtl="0">
              <a:lnSpc>
                <a:spcPct val="150000"/>
              </a:lnSpc>
              <a:spcBef>
                <a:spcPts val="0"/>
              </a:spcBef>
              <a:spcAft>
                <a:spcPts val="0"/>
              </a:spcAft>
              <a:buClr>
                <a:srgbClr val="000000"/>
              </a:buClr>
              <a:buSzPts val="800"/>
              <a:buNone/>
            </a:pPr>
            <a:r>
              <a:rPr lang="en-US" sz="1800" dirty="0">
                <a:latin typeface="Pyidaungsu" pitchFamily="34" charset="0"/>
                <a:cs typeface="Pyidaungsu" pitchFamily="34" charset="0"/>
              </a:rPr>
              <a:t>(၉) ရပ်ရွာ စီမံချက်များ - </a:t>
            </a:r>
            <a:r>
              <a:rPr lang="en-US" sz="1800" b="0" dirty="0">
                <a:latin typeface="Pyidaungsu" pitchFamily="34" charset="0"/>
                <a:cs typeface="Pyidaungsu" pitchFamily="34" charset="0"/>
              </a:rPr>
              <a:t>ယဉ်ကျေးမှုအမျိုးမျိုးကို နားလည်သဘောပေါက်ခြင်းနှင့် ပူးပေါင်းဆောင်ရွက်ခြင်းတို့ တိုးမြင့်စေမည့် ရပ်ရွာစီမံချက်များတွင် ကျောင်းသားများ ပါဝင်လာအောင် တိုက်တွန်းသည်။ ဥပမာ - ပတ်ဝန်းကျင် ထိန်းသိမ်းစောင့်ရှောက်ရေးနှင့် ကျန်းမာရေးစောင့်ရှောက်မှုတို့ကဲ့သို့သော တွေ့ရများသည့် ပြဿနာများကို ဖြေရှင်းရာတွင် မိမိသဘောဆန္ဒအလျောက် ပူးပေါင်းပါဝင် ဆောင်ရွက်နိုင်သည်။</a:t>
            </a:r>
            <a:endParaRPr sz="1800" dirty="0">
              <a:latin typeface="Pyidaungsu" pitchFamily="34" charset="0"/>
              <a:cs typeface="Pyidaungsu" pitchFamily="34" charset="0"/>
            </a:endParaRPr>
          </a:p>
        </p:txBody>
      </p:sp>
      <p:sp>
        <p:nvSpPr>
          <p:cNvPr id="5" name="Google Shape;244;p6">
            <a:extLst>
              <a:ext uri="{FF2B5EF4-FFF2-40B4-BE49-F238E27FC236}">
                <a16:creationId xmlns:a16="http://schemas.microsoft.com/office/drawing/2014/main" id="{6527E607-67B0-05C4-A925-47F1735108D8}"/>
              </a:ext>
            </a:extLst>
          </p:cNvPr>
          <p:cNvSpPr txBox="1">
            <a:spLocks noGrp="1"/>
          </p:cNvSpPr>
          <p:nvPr>
            <p:ph type="title"/>
          </p:nvPr>
        </p:nvSpPr>
        <p:spPr>
          <a:xfrm>
            <a:off x="382777" y="152400"/>
            <a:ext cx="11504423" cy="569495"/>
          </a:xfrm>
          <a:prstGeom prst="rect">
            <a:avLst/>
          </a:prstGeom>
          <a:noFill/>
          <a:ln>
            <a:noFill/>
          </a:ln>
        </p:spPr>
        <p:txBody>
          <a:bodyPr spcFirstLastPara="1" wrap="square" lIns="0" tIns="0" rIns="0" bIns="0" anchor="ctr" anchorCtr="0">
            <a:noAutofit/>
          </a:bodyPr>
          <a:lstStyle/>
          <a:p>
            <a:pPr lvl="0"/>
            <a:r>
              <a:rPr lang="en-US" sz="2200" b="1" dirty="0">
                <a:latin typeface="Pyidaungsu" pitchFamily="34" charset="0"/>
                <a:cs typeface="Pyidaungsu" pitchFamily="34" charset="0"/>
              </a:rPr>
              <a:t>ယဉ်ကျေးမှုအမျိုးမျိုး/ ဘာသာပေါင်းစုံဆွေးနွေးမှုကို မြှင့်တင်နိုင်ရန် ဆရာများက မည်သို့ ပံ့ပိုးကူညီနိုင်ပါသနည်း။ (အဆက်)</a:t>
            </a:r>
            <a:endParaRPr sz="2200" b="1" dirty="0"/>
          </a:p>
        </p:txBody>
      </p:sp>
    </p:spTree>
    <p:extLst>
      <p:ext uri="{BB962C8B-B14F-4D97-AF65-F5344CB8AC3E}">
        <p14:creationId xmlns:p14="http://schemas.microsoft.com/office/powerpoint/2010/main" val="2149585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6"/>
          <p:cNvSpPr/>
          <p:nvPr/>
        </p:nvSpPr>
        <p:spPr>
          <a:xfrm>
            <a:off x="6890876" y="6073655"/>
            <a:ext cx="4593829" cy="206178"/>
          </a:xfrm>
          <a:prstGeom prst="roundRect">
            <a:avLst>
              <a:gd name="adj" fmla="val 0"/>
            </a:avLst>
          </a:prstGeom>
          <a:solidFill>
            <a:srgbClr val="000000">
              <a:alpha val="0"/>
            </a:srgbClr>
          </a:solidFill>
          <a:ln>
            <a:noFill/>
          </a:ln>
        </p:spPr>
        <p:txBody>
          <a:bodyPr spcFirstLastPara="1" wrap="square" lIns="50800" tIns="50800" rIns="50800" bIns="50800" anchor="t" anchorCtr="0">
            <a:noAutofit/>
          </a:bodyPr>
          <a:lstStyle/>
          <a:p>
            <a:pPr marL="0" marR="0" lvl="0" indent="0" algn="l" rtl="0">
              <a:lnSpc>
                <a:spcPct val="90000"/>
              </a:lnSpc>
              <a:spcBef>
                <a:spcPts val="0"/>
              </a:spcBef>
              <a:spcAft>
                <a:spcPts val="0"/>
              </a:spcAft>
              <a:buClr>
                <a:srgbClr val="000000"/>
              </a:buClr>
              <a:buSzPts val="800"/>
              <a:buFont typeface="Calibri"/>
              <a:buNone/>
            </a:pPr>
            <a:endParaRPr dirty="0"/>
          </a:p>
        </p:txBody>
      </p:sp>
      <p:sp>
        <p:nvSpPr>
          <p:cNvPr id="244" name="Google Shape;244;p6"/>
          <p:cNvSpPr txBox="1">
            <a:spLocks noGrp="1"/>
          </p:cNvSpPr>
          <p:nvPr>
            <p:ph type="title"/>
          </p:nvPr>
        </p:nvSpPr>
        <p:spPr>
          <a:xfrm>
            <a:off x="419996" y="151608"/>
            <a:ext cx="11274259" cy="572292"/>
          </a:xfrm>
          <a:prstGeom prst="rect">
            <a:avLst/>
          </a:prstGeom>
          <a:noFill/>
          <a:ln>
            <a:noFill/>
          </a:ln>
        </p:spPr>
        <p:txBody>
          <a:bodyPr spcFirstLastPara="1" wrap="square" lIns="0" tIns="0" rIns="0" bIns="0" anchor="ctr" anchorCtr="0">
            <a:noAutofit/>
          </a:bodyPr>
          <a:lstStyle/>
          <a:p>
            <a:pPr lvl="0"/>
            <a:r>
              <a:rPr lang="en-US" sz="2200" b="1" dirty="0">
                <a:latin typeface="Pyidaungsu" pitchFamily="34" charset="0"/>
                <a:cs typeface="Pyidaungsu" pitchFamily="34" charset="0"/>
              </a:rPr>
              <a:t>ယဉ်ကျေးမှုအမျိုးမျိုး/ ဘာသာပေါင်းစုံဆွေးနွေးမှုကို မြှင့်တင်နိုင်ရန် ဆရာများက မည်သို့ ပံ့ပိုးကူညီနိုင်ပါသနည်း။ (အဆက်)</a:t>
            </a:r>
            <a:endParaRPr sz="2200" b="1" dirty="0"/>
          </a:p>
        </p:txBody>
      </p:sp>
      <p:sp>
        <p:nvSpPr>
          <p:cNvPr id="245" name="Google Shape;245;p6"/>
          <p:cNvSpPr txBox="1">
            <a:spLocks noGrp="1"/>
          </p:cNvSpPr>
          <p:nvPr>
            <p:ph type="body" idx="1"/>
          </p:nvPr>
        </p:nvSpPr>
        <p:spPr>
          <a:xfrm>
            <a:off x="373375" y="880549"/>
            <a:ext cx="11350195" cy="5475484"/>
          </a:xfrm>
          <a:prstGeom prst="rect">
            <a:avLst/>
          </a:prstGeom>
          <a:noFill/>
          <a:ln>
            <a:noFill/>
          </a:ln>
        </p:spPr>
        <p:txBody>
          <a:bodyPr spcFirstLastPara="1" wrap="square" lIns="45700" tIns="45700" rIns="45700" bIns="45700" anchor="t" anchorCtr="0">
            <a:noAutofit/>
          </a:bodyPr>
          <a:lstStyle/>
          <a:p>
            <a:pPr marL="0" lvl="0" indent="0">
              <a:lnSpc>
                <a:spcPct val="150000"/>
              </a:lnSpc>
              <a:spcBef>
                <a:spcPts val="0"/>
              </a:spcBef>
            </a:pPr>
            <a:r>
              <a:rPr lang="en-US" sz="1800" dirty="0">
                <a:latin typeface="Pyidaungsu" pitchFamily="34" charset="0"/>
                <a:cs typeface="Pyidaungsu" pitchFamily="34" charset="0"/>
              </a:rPr>
              <a:t>(၁၀) ပဋိပက္ခဖြေရှင်းရေး သရုပ်ဆောင်သင်ကြားသင်ယူခြင်း (Role-playing) - </a:t>
            </a:r>
            <a:r>
              <a:rPr lang="en-US" sz="1800" b="0" dirty="0">
                <a:latin typeface="Pyidaungsu" pitchFamily="34" charset="0"/>
                <a:cs typeface="Pyidaungsu" pitchFamily="34" charset="0"/>
              </a:rPr>
              <a:t>ယဉ်ကျေးမှုနှင့် ဘာသာရေးဆိုင်ရာ </a:t>
            </a:r>
            <a:r>
              <a:rPr lang="en-US" sz="1800" b="0" dirty="0" err="1">
                <a:latin typeface="Pyidaungsu" pitchFamily="34" charset="0"/>
                <a:cs typeface="Pyidaungsu" pitchFamily="34" charset="0"/>
              </a:rPr>
              <a:t>ကွဲပြားချက</a:t>
            </a:r>
            <a:r>
              <a:rPr lang="en-US" sz="1800" b="0" dirty="0">
                <a:latin typeface="Pyidaungsu" pitchFamily="34" charset="0"/>
                <a:cs typeface="Pyidaungsu" pitchFamily="34" charset="0"/>
              </a:rPr>
              <a:t>်</a:t>
            </a:r>
            <a:r>
              <a:rPr lang="my-MM" sz="1800" b="0" dirty="0">
                <a:latin typeface="Pyidaungsu" pitchFamily="34" charset="0"/>
                <a:cs typeface="Pyidaungsu" pitchFamily="34" charset="0"/>
              </a:rPr>
              <a:t> </a:t>
            </a:r>
            <a:r>
              <a:rPr lang="en-US" sz="1800" b="0" dirty="0" err="1">
                <a:latin typeface="Pyidaungsu" pitchFamily="34" charset="0"/>
                <a:cs typeface="Pyidaungsu" pitchFamily="34" charset="0"/>
              </a:rPr>
              <a:t>များနှင</a:t>
            </a:r>
            <a:r>
              <a:rPr lang="en-US" sz="1800" b="0" dirty="0">
                <a:latin typeface="Pyidaungsu" pitchFamily="34" charset="0"/>
                <a:cs typeface="Pyidaungsu" pitchFamily="34" charset="0"/>
              </a:rPr>
              <a:t>့် သက်ဆိုင်သော စိတ်ကူးယဉ်ယူဆထားသည့် ဖြစ်ရပ်များတွင် ကျောင်းသားများအနေဖြင့် ပဋိပက္ခဖြေရှင်းရေးစွမ်းရည်များကို လက်တွေ့ကျင့်သုံးနိုင်ရန် သရုပ်ဆောင်သင်ကြားသင်ယူခြင်း (Role-playing) လေ့ကျင့်ခန်းများကို အသုံးပြုသည်။ ရလဒ်များနှင့် သင်ယူရရှိခဲ့သော သင်ခန်းစာများကို ဆွေးနွေးသည်။</a:t>
            </a:r>
            <a:endParaRPr lang="en-US" sz="1800" dirty="0">
              <a:latin typeface="Pyidaungsu" pitchFamily="34" charset="0"/>
              <a:cs typeface="Pyidaungsu" pitchFamily="34" charset="0"/>
            </a:endParaRPr>
          </a:p>
          <a:p>
            <a:pPr marL="0" lvl="0" indent="0">
              <a:lnSpc>
                <a:spcPct val="150000"/>
              </a:lnSpc>
              <a:spcBef>
                <a:spcPts val="0"/>
              </a:spcBef>
            </a:pPr>
            <a:r>
              <a:rPr lang="en-US" sz="1800" dirty="0">
                <a:latin typeface="Pyidaungsu" pitchFamily="34" charset="0"/>
                <a:cs typeface="Pyidaungsu" pitchFamily="34" charset="0"/>
              </a:rPr>
              <a:t>(၁၁) မိဘနှင့် ရပ်ရွာလူထု၏ ပါဝင်မှု - </a:t>
            </a:r>
            <a:r>
              <a:rPr lang="en-US" sz="1800" b="0" dirty="0">
                <a:latin typeface="Pyidaungsu" pitchFamily="34" charset="0"/>
                <a:cs typeface="Pyidaungsu" pitchFamily="34" charset="0"/>
              </a:rPr>
              <a:t>ယဉ်ကျေးမှုအမျိုးမျိုးနှင့် ဘာသာပေါင်းစုံ ဆွေးနွေးဖလှယ်မှုကို မြှင့်တင်ရာတွင် မိဘများနှင့် ရပ်ရွာလူထုကိုပါ ပါဝင်စေသည်။ ကျောင်းတွင် သင်ကြားပေးသော တန်ဖိုးထားမှုများနှင့် သင်ခန်းစာများကို အားဖြည့်ကူညီရာတွင် မိဘများသည် အရေးပါသော အခန်းကဏ္ဍမှ ပါဝင်နိုင်သည်။</a:t>
            </a:r>
            <a:endParaRPr lang="en-US" sz="1800" dirty="0">
              <a:latin typeface="Pyidaungsu" pitchFamily="34" charset="0"/>
              <a:cs typeface="Pyidaungsu" pitchFamily="34" charset="0"/>
            </a:endParaRPr>
          </a:p>
          <a:p>
            <a:pPr marL="0" lvl="0" indent="0" algn="l" rtl="0">
              <a:lnSpc>
                <a:spcPct val="150000"/>
              </a:lnSpc>
              <a:spcBef>
                <a:spcPts val="0"/>
              </a:spcBef>
              <a:spcAft>
                <a:spcPts val="0"/>
              </a:spcAft>
              <a:buClr>
                <a:srgbClr val="000000"/>
              </a:buClr>
              <a:buSzPts val="1300"/>
              <a:buNone/>
            </a:pPr>
            <a:r>
              <a:rPr lang="en-US" sz="1800" dirty="0">
                <a:latin typeface="Pyidaungsu" pitchFamily="34" charset="0"/>
                <a:cs typeface="Pyidaungsu" pitchFamily="34" charset="0"/>
              </a:rPr>
              <a:t>(၁၂) လေးနက်စွာ ဆန်းစစ်ဝေဖန်ခြင်းကို တိုးမြှင့်ခြင်း - </a:t>
            </a:r>
            <a:r>
              <a:rPr lang="en-US" sz="1800" b="0" dirty="0" err="1">
                <a:latin typeface="Pyidaungsu" pitchFamily="34" charset="0"/>
                <a:cs typeface="Pyidaungsu" pitchFamily="34" charset="0"/>
              </a:rPr>
              <a:t>ကျောင်းသားများအား</a:t>
            </a:r>
            <a:r>
              <a:rPr lang="my-MM" sz="1800" b="0" dirty="0">
                <a:latin typeface="Pyidaungsu" pitchFamily="34" charset="0"/>
                <a:cs typeface="Pyidaungsu" pitchFamily="34" charset="0"/>
              </a:rPr>
              <a:t> </a:t>
            </a:r>
            <a:r>
              <a:rPr lang="en-US" sz="1800" b="0" dirty="0" err="1">
                <a:latin typeface="Pyidaungsu" pitchFamily="34" charset="0"/>
                <a:cs typeface="Pyidaungsu" pitchFamily="34" charset="0"/>
              </a:rPr>
              <a:t>လူမှုအဖွဲ့အစည်းအတွင်း</a:t>
            </a:r>
            <a:r>
              <a:rPr lang="en-US" sz="1800" b="0" dirty="0">
                <a:latin typeface="Pyidaungsu" pitchFamily="34" charset="0"/>
                <a:cs typeface="Pyidaungsu" pitchFamily="34" charset="0"/>
              </a:rPr>
              <a:t> ရှိနေနိုင်သော </a:t>
            </a:r>
            <a:r>
              <a:rPr lang="en-US" sz="1800" b="0" dirty="0" err="1">
                <a:latin typeface="Pyidaungsu" pitchFamily="34" charset="0"/>
                <a:cs typeface="Pyidaungsu" pitchFamily="34" charset="0"/>
              </a:rPr>
              <a:t>တစ်ဖက်သတ်အယူစွဲများနှင</a:t>
            </a:r>
            <a:r>
              <a:rPr lang="en-US" sz="1800" b="0" dirty="0">
                <a:latin typeface="Pyidaungsu" pitchFamily="34" charset="0"/>
                <a:cs typeface="Pyidaungsu" pitchFamily="34" charset="0"/>
              </a:rPr>
              <a:t>့် ဘက်လိုက်မှုများကို လေးနက်စွာ ဆန်းစစ်ဝေဖန်နိုင်ရန် တိုက်တွန်းသည်။ တစ်ဖက်သတ်အမြင်များကို ရင်ဆိုင်ဖြေရှင်းနိုင်သည့် စွမ်းရည်များ ဖွံ့ဖြိုးတိုးတက်လာစေသည်။</a:t>
            </a:r>
          </a:p>
          <a:p>
            <a:pPr marL="0" lvl="0" indent="0" algn="l" rtl="0">
              <a:lnSpc>
                <a:spcPct val="150000"/>
              </a:lnSpc>
              <a:spcBef>
                <a:spcPts val="0"/>
              </a:spcBef>
              <a:spcAft>
                <a:spcPts val="0"/>
              </a:spcAft>
              <a:buClr>
                <a:srgbClr val="000000"/>
              </a:buClr>
              <a:buSzPts val="1300"/>
              <a:buNone/>
            </a:pPr>
            <a:r>
              <a:rPr lang="en-US" sz="1800" dirty="0">
                <a:latin typeface="Pyidaungsu" pitchFamily="34" charset="0"/>
                <a:cs typeface="Pyidaungsu" pitchFamily="34" charset="0"/>
              </a:rPr>
              <a:t>(၁၃) ယဉ်ကျေးမှုနှင့် ဘာသာရေးဆိုင်ရာ ပွဲတော်များတွင် ပါဝင်ဆင်နွှဲခြင်း - </a:t>
            </a:r>
            <a:r>
              <a:rPr lang="en-US" sz="1800" b="0" dirty="0">
                <a:latin typeface="Pyidaungsu" pitchFamily="34" charset="0"/>
                <a:cs typeface="Pyidaungsu" pitchFamily="34" charset="0"/>
              </a:rPr>
              <a:t>မတူကွဲပြားသော ရိုးရာဓလေ့များကို လေးစားမှုနှင့် တန်ဖိုးထားမှုတို့ကို ပြသရန် စာသင်ကျောင်းအသိုင်းအဝိုင်းအတွင်း ယဉ်ကျေးမှုနှင့် ဘာသာရေးဆိုင်ရာ ပွဲတော်များကို အသိအမှတ်ပြု ပါဝင်ဆင်နွှဲသည်။</a:t>
            </a:r>
          </a:p>
          <a:p>
            <a:pPr marL="285750" lvl="0" indent="-285750" algn="l" rtl="0">
              <a:lnSpc>
                <a:spcPct val="150000"/>
              </a:lnSpc>
              <a:spcBef>
                <a:spcPts val="0"/>
              </a:spcBef>
              <a:spcAft>
                <a:spcPts val="0"/>
              </a:spcAft>
              <a:buClr>
                <a:srgbClr val="000000"/>
              </a:buClr>
              <a:buSzPts val="1300"/>
              <a:buFont typeface="Wingdings" panose="05000000000000000000" pitchFamily="2" charset="2"/>
              <a:buChar char="Ø"/>
            </a:pPr>
            <a:endParaRPr lang="en-US" sz="1800" b="0" dirty="0">
              <a:latin typeface="Pyidaungsu" pitchFamily="34" charset="0"/>
              <a:cs typeface="Pyidaungsu" pitchFamily="34" charset="0"/>
            </a:endParaRPr>
          </a:p>
          <a:p>
            <a:pPr marL="0" lvl="0" indent="0" algn="l" rtl="0">
              <a:lnSpc>
                <a:spcPct val="150000"/>
              </a:lnSpc>
              <a:spcBef>
                <a:spcPts val="0"/>
              </a:spcBef>
              <a:spcAft>
                <a:spcPts val="0"/>
              </a:spcAft>
              <a:buClr>
                <a:srgbClr val="000000"/>
              </a:buClr>
              <a:buSzPts val="1300"/>
              <a:buNone/>
            </a:pPr>
            <a:endParaRPr lang="en-US" sz="1800" b="0" dirty="0">
              <a:latin typeface="Pyidaungsu" pitchFamily="34" charset="0"/>
              <a:cs typeface="Pyidaungsu" pitchFamily="34" charset="0"/>
            </a:endParaRPr>
          </a:p>
          <a:p>
            <a:pPr marL="0" lvl="0" indent="0" algn="l" rtl="0">
              <a:lnSpc>
                <a:spcPct val="150000"/>
              </a:lnSpc>
              <a:spcBef>
                <a:spcPts val="0"/>
              </a:spcBef>
              <a:spcAft>
                <a:spcPts val="0"/>
              </a:spcAft>
              <a:buClr>
                <a:srgbClr val="000000"/>
              </a:buClr>
              <a:buSzPts val="1300"/>
              <a:buNone/>
            </a:pPr>
            <a:endParaRPr lang="en-US" sz="1800" b="0" dirty="0">
              <a:latin typeface="Pyidaungsu" pitchFamily="34" charset="0"/>
              <a:cs typeface="Pyidaungsu" pitchFamily="34" charset="0"/>
            </a:endParaRPr>
          </a:p>
          <a:p>
            <a:pPr marL="0" lvl="0" indent="0" algn="l" rtl="0">
              <a:lnSpc>
                <a:spcPct val="150000"/>
              </a:lnSpc>
              <a:spcBef>
                <a:spcPts val="0"/>
              </a:spcBef>
              <a:spcAft>
                <a:spcPts val="0"/>
              </a:spcAft>
              <a:buClr>
                <a:srgbClr val="000000"/>
              </a:buClr>
              <a:buSzPts val="1300"/>
              <a:buNone/>
            </a:pPr>
            <a:endParaRPr sz="1800" b="0" dirty="0">
              <a:latin typeface="Pyidaungsu" pitchFamily="34" charset="0"/>
              <a:cs typeface="Pyidaungsu" pitchFamily="34" charset="0"/>
            </a:endParaRPr>
          </a:p>
          <a:p>
            <a:pPr marL="0" lvl="0" indent="0" algn="l" rtl="0">
              <a:lnSpc>
                <a:spcPct val="150000"/>
              </a:lnSpc>
              <a:spcBef>
                <a:spcPts val="0"/>
              </a:spcBef>
              <a:spcAft>
                <a:spcPts val="0"/>
              </a:spcAft>
              <a:buClr>
                <a:srgbClr val="000000"/>
              </a:buClr>
              <a:buSzPts val="800"/>
              <a:buNone/>
            </a:pPr>
            <a:endParaRPr sz="1800" b="0" dirty="0">
              <a:latin typeface="Pyidaungsu" pitchFamily="34" charset="0"/>
              <a:cs typeface="Pyidaungsu" pitchFamily="34" charset="0"/>
            </a:endParaRPr>
          </a:p>
        </p:txBody>
      </p:sp>
    </p:spTree>
    <p:extLst>
      <p:ext uri="{BB962C8B-B14F-4D97-AF65-F5344CB8AC3E}">
        <p14:creationId xmlns:p14="http://schemas.microsoft.com/office/powerpoint/2010/main" val="3688105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dirty="0"/>
          </a:p>
        </p:txBody>
      </p:sp>
      <p:sp>
        <p:nvSpPr>
          <p:cNvPr id="5" name="Title 4"/>
          <p:cNvSpPr>
            <a:spLocks noGrp="1"/>
          </p:cNvSpPr>
          <p:nvPr>
            <p:ph type="ctrTitle"/>
          </p:nvPr>
        </p:nvSpPr>
        <p:spPr/>
        <p:txBody>
          <a:bodyPr>
            <a:normAutofit/>
          </a:bodyPr>
          <a:lstStyle/>
          <a:p>
            <a:r>
              <a:rPr lang="en-US" sz="2200" dirty="0" err="1">
                <a:latin typeface="Pyidaungsu" pitchFamily="34" charset="0"/>
                <a:cs typeface="Pyidaungsu" pitchFamily="34" charset="0"/>
              </a:rPr>
              <a:t>ဉာဏ်စမ်းမေးခွန်း</a:t>
            </a:r>
            <a:r>
              <a:rPr lang="en-US" sz="2200" dirty="0">
                <a:latin typeface="Pyidaungsu" pitchFamily="34" charset="0"/>
                <a:cs typeface="Pyidaungsu" pitchFamily="34" charset="0"/>
              </a:rPr>
              <a:t> ၃</a:t>
            </a:r>
          </a:p>
        </p:txBody>
      </p:sp>
      <p:sp>
        <p:nvSpPr>
          <p:cNvPr id="3" name="TextBox 2">
            <a:extLst>
              <a:ext uri="{FF2B5EF4-FFF2-40B4-BE49-F238E27FC236}">
                <a16:creationId xmlns:a16="http://schemas.microsoft.com/office/drawing/2014/main" id="{8FA4506F-5BEC-147A-B2AB-DB70C9B5802C}"/>
              </a:ext>
            </a:extLst>
          </p:cNvPr>
          <p:cNvSpPr txBox="1"/>
          <p:nvPr/>
        </p:nvSpPr>
        <p:spPr>
          <a:xfrm>
            <a:off x="361950" y="1002142"/>
            <a:ext cx="11525250" cy="5043688"/>
          </a:xfrm>
          <a:prstGeom prst="rect">
            <a:avLst/>
          </a:prstGeom>
          <a:noFill/>
        </p:spPr>
        <p:txBody>
          <a:bodyPr wrap="square" rtlCol="0">
            <a:spAutoFit/>
          </a:bodyPr>
          <a:lstStyle/>
          <a:p>
            <a:pPr>
              <a:lnSpc>
                <a:spcPct val="150000"/>
              </a:lnSpc>
            </a:pPr>
            <a:r>
              <a:rPr lang="en-US" b="1" dirty="0">
                <a:latin typeface="Pyidaungsu" pitchFamily="34" charset="0"/>
                <a:cs typeface="Pyidaungsu" pitchFamily="34" charset="0"/>
              </a:rPr>
              <a:t>ယဉ်ကျေးမှုဆိုင်ရာ နားလည်လက်ခံမှုရှိသော အပြုအမူ၏ ဝိသေသလက္ခဏာရပ်များမှာ မည်သည်တို့ ဖြစ်ကြပါသနည်း။ သက်ဆိုင်သည်များ အားလုံးကို ရွေးချယ်ပါ။</a:t>
            </a:r>
          </a:p>
          <a:p>
            <a:pPr>
              <a:lnSpc>
                <a:spcPct val="150000"/>
              </a:lnSpc>
            </a:pPr>
            <a:r>
              <a:rPr lang="en-US" dirty="0">
                <a:latin typeface="Pyidaungsu" pitchFamily="34" charset="0"/>
                <a:cs typeface="Pyidaungsu" pitchFamily="34" charset="0"/>
              </a:rPr>
              <a:t>(က) နှုတ်ခွန်းဆက်စကားအတွက် ဆီလျော်သော ဝေါဟာရ(များ)ကို သုံးနှုန်းခြင်း</a:t>
            </a:r>
          </a:p>
          <a:p>
            <a:pPr>
              <a:lnSpc>
                <a:spcPct val="150000"/>
              </a:lnSpc>
            </a:pPr>
            <a:r>
              <a:rPr lang="en-US" dirty="0">
                <a:latin typeface="Pyidaungsu" pitchFamily="34" charset="0"/>
                <a:cs typeface="Pyidaungsu" pitchFamily="34" charset="0"/>
              </a:rPr>
              <a:t>(ခ) လူမျိုးစုအမည်များနှင့် အသံထွက်များကို မှန်ကန်စွာ သုံးစွဲခြင်း</a:t>
            </a:r>
          </a:p>
          <a:p>
            <a:pPr>
              <a:lnSpc>
                <a:spcPct val="150000"/>
              </a:lnSpc>
            </a:pPr>
            <a:r>
              <a:rPr lang="en-US" dirty="0">
                <a:latin typeface="Pyidaungsu" pitchFamily="34" charset="0"/>
                <a:cs typeface="Pyidaungsu" pitchFamily="34" charset="0"/>
              </a:rPr>
              <a:t>(ဂ) ဘာသာရေးဆိုင်ရာနေရာဌာနများထဲ မဝင်ရောက်မီ ဝတ်စားဆင်ယင်မှုသတ်မှတ်ချက်ကို စစ်ဆေးခြင်း</a:t>
            </a:r>
          </a:p>
          <a:p>
            <a:pPr>
              <a:lnSpc>
                <a:spcPct val="150000"/>
              </a:lnSpc>
            </a:pPr>
            <a:r>
              <a:rPr lang="en-US" dirty="0">
                <a:latin typeface="Pyidaungsu" pitchFamily="34" charset="0"/>
                <a:cs typeface="Pyidaungsu" pitchFamily="34" charset="0"/>
              </a:rPr>
              <a:t>(ဃ) ဒေသန္တရနှင့် ဘာသာရေးဆိုင်ရာ ဓလေ့များနှင့် ထုံးတမ်းစဉ်လာများကို ဥပေက္ခာပြုခြင်းနှင့် လေးစားမှုမရှိခြင်း</a:t>
            </a:r>
          </a:p>
          <a:p>
            <a:pPr>
              <a:lnSpc>
                <a:spcPct val="150000"/>
              </a:lnSpc>
            </a:pPr>
            <a:r>
              <a:rPr lang="en-US" dirty="0">
                <a:latin typeface="Pyidaungsu" pitchFamily="34" charset="0"/>
                <a:cs typeface="Pyidaungsu" pitchFamily="34" charset="0"/>
              </a:rPr>
              <a:t>(င) ယဉ်ကျေးမှုနှင့် ဘာသာရေးဆိုင်ရာ အထွတ်အမြတ်ထားသော နေရာဌာနအမည်များကို ရည်ရွယ်ချက်ချက်ရှိရှိ မှားယွင်းစွာစာလုံးပေါင်းခြင်း</a:t>
            </a:r>
          </a:p>
          <a:p>
            <a:pPr lvl="0">
              <a:lnSpc>
                <a:spcPct val="150000"/>
              </a:lnSpc>
            </a:pPr>
            <a:r>
              <a:rPr lang="en-US" dirty="0">
                <a:latin typeface="Pyidaungsu" pitchFamily="34" charset="0"/>
                <a:cs typeface="Pyidaungsu" pitchFamily="34" charset="0"/>
              </a:rPr>
              <a:t>(စ) တစ်ဖက်သတ်အမြင်များ၊ ဘက်လိုက်မှုများ၊ တစ်ဖက်သတ်အယူစွဲများပါသော စကားလုံးများနှင့် ပုံစာသားများကို အသုံးပြုခြင်းမှ ရှောင်ကြဉ်ခြင်း</a:t>
            </a:r>
          </a:p>
          <a:p>
            <a:pPr lvl="0">
              <a:lnSpc>
                <a:spcPct val="150000"/>
              </a:lnSpc>
            </a:pPr>
            <a:r>
              <a:rPr lang="en-US" dirty="0">
                <a:latin typeface="Pyidaungsu" pitchFamily="34" charset="0"/>
                <a:cs typeface="Pyidaungsu" pitchFamily="34" charset="0"/>
              </a:rPr>
              <a:t>(ဆ) ယဉ်ကျေးမှုနှင့် ဘာသာရေးဆိုင်ရာ ရှေးဟောင်း အနုသုခုမပစ္စည်းများ၏ စစ်မှန်မှုတန်ဖိုးအပေါ် လေးစားခြင်း (ဥပမာ - ဒီဇိုင်း၊ အရောင်၊ ဉာဏပစ္စည်း၊ ဂီတတူရိယာများနှင့် လက်မှုပစ္စည်းများ)</a:t>
            </a:r>
          </a:p>
        </p:txBody>
      </p:sp>
    </p:spTree>
    <p:custDataLst>
      <p:tags r:id="rId1"/>
    </p:custDataLst>
    <p:extLst>
      <p:ext uri="{BB962C8B-B14F-4D97-AF65-F5344CB8AC3E}">
        <p14:creationId xmlns:p14="http://schemas.microsoft.com/office/powerpoint/2010/main" val="3741160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dirty="0">
              <a:latin typeface="Pyidaungsu" pitchFamily="34" charset="0"/>
              <a:cs typeface="Pyidaungsu" pitchFamily="34" charset="0"/>
            </a:endParaRPr>
          </a:p>
        </p:txBody>
      </p:sp>
      <p:sp>
        <p:nvSpPr>
          <p:cNvPr id="5" name="Title 4"/>
          <p:cNvSpPr>
            <a:spLocks noGrp="1"/>
          </p:cNvSpPr>
          <p:nvPr>
            <p:ph type="ctrTitle"/>
          </p:nvPr>
        </p:nvSpPr>
        <p:spPr/>
        <p:txBody>
          <a:bodyPr>
            <a:normAutofit/>
          </a:bodyPr>
          <a:lstStyle/>
          <a:p>
            <a:r>
              <a:rPr lang="en-US" sz="2200" dirty="0" err="1">
                <a:latin typeface="Pyidaungsu" pitchFamily="34" charset="0"/>
                <a:cs typeface="Pyidaungsu" pitchFamily="34" charset="0"/>
              </a:rPr>
              <a:t>ဉာဏ်စမ်းမေးခွန်း</a:t>
            </a:r>
            <a:r>
              <a:rPr lang="en-US" sz="2200" dirty="0">
                <a:latin typeface="Pyidaungsu" pitchFamily="34" charset="0"/>
                <a:cs typeface="Pyidaungsu" pitchFamily="34" charset="0"/>
              </a:rPr>
              <a:t> ၄</a:t>
            </a:r>
          </a:p>
        </p:txBody>
      </p:sp>
      <p:sp>
        <p:nvSpPr>
          <p:cNvPr id="6" name="Text Placeholder 5"/>
          <p:cNvSpPr>
            <a:spLocks noGrp="1"/>
          </p:cNvSpPr>
          <p:nvPr>
            <p:ph type="body" sz="quarter" idx="16"/>
          </p:nvPr>
        </p:nvSpPr>
        <p:spPr>
          <a:xfrm>
            <a:off x="277188" y="994223"/>
            <a:ext cx="11350193" cy="4768292"/>
          </a:xfrm>
        </p:spPr>
        <p:txBody>
          <a:bodyPr>
            <a:normAutofit/>
          </a:bodyPr>
          <a:lstStyle/>
          <a:p>
            <a:r>
              <a:rPr lang="en-US" sz="1800" dirty="0">
                <a:latin typeface="Pyidaungsu" pitchFamily="34" charset="0"/>
                <a:cs typeface="Pyidaungsu" pitchFamily="34" charset="0"/>
              </a:rPr>
              <a:t>အောက်ပါ ဖော်ပြချက်များကို မှန်/ မှား အဖြစ် အမှတ်အသား ပြုလုပ်ပါ။</a:t>
            </a:r>
            <a:endParaRPr lang="en-US" sz="1800" dirty="0">
              <a:solidFill>
                <a:srgbClr val="374151"/>
              </a:solidFill>
              <a:latin typeface="Pyidaungsu" pitchFamily="34" charset="0"/>
              <a:cs typeface="Pyidaungsu" pitchFamily="34" charset="0"/>
            </a:endParaRPr>
          </a:p>
        </p:txBody>
      </p:sp>
      <p:graphicFrame>
        <p:nvGraphicFramePr>
          <p:cNvPr id="2" name="Table 2">
            <a:extLst>
              <a:ext uri="{FF2B5EF4-FFF2-40B4-BE49-F238E27FC236}">
                <a16:creationId xmlns:a16="http://schemas.microsoft.com/office/drawing/2014/main" id="{D6691C17-7910-4A78-47D0-DD62395EF9A0}"/>
              </a:ext>
            </a:extLst>
          </p:cNvPr>
          <p:cNvGraphicFramePr>
            <a:graphicFrameLocks noGrp="1"/>
          </p:cNvGraphicFramePr>
          <p:nvPr/>
        </p:nvGraphicFramePr>
        <p:xfrm>
          <a:off x="420892" y="1514927"/>
          <a:ext cx="11422764" cy="4566438"/>
        </p:xfrm>
        <a:graphic>
          <a:graphicData uri="http://schemas.openxmlformats.org/drawingml/2006/table">
            <a:tbl>
              <a:tblPr firstRow="1" bandRow="1">
                <a:tableStyleId>{5C22544A-7EE6-4342-B048-85BDC9FD1C3A}</a:tableStyleId>
              </a:tblPr>
              <a:tblGrid>
                <a:gridCol w="10125582">
                  <a:extLst>
                    <a:ext uri="{9D8B030D-6E8A-4147-A177-3AD203B41FA5}">
                      <a16:colId xmlns:a16="http://schemas.microsoft.com/office/drawing/2014/main" val="1023801132"/>
                    </a:ext>
                  </a:extLst>
                </a:gridCol>
                <a:gridCol w="616826">
                  <a:extLst>
                    <a:ext uri="{9D8B030D-6E8A-4147-A177-3AD203B41FA5}">
                      <a16:colId xmlns:a16="http://schemas.microsoft.com/office/drawing/2014/main" val="708635901"/>
                    </a:ext>
                  </a:extLst>
                </a:gridCol>
                <a:gridCol w="680356">
                  <a:extLst>
                    <a:ext uri="{9D8B030D-6E8A-4147-A177-3AD203B41FA5}">
                      <a16:colId xmlns:a16="http://schemas.microsoft.com/office/drawing/2014/main" val="3004403085"/>
                    </a:ext>
                  </a:extLst>
                </a:gridCol>
              </a:tblGrid>
              <a:tr h="542473">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600" b="1" baseline="0" dirty="0">
                          <a:solidFill>
                            <a:schemeClr val="bg1"/>
                          </a:solidFill>
                          <a:latin typeface="Pyidaungsu" pitchFamily="34" charset="0"/>
                          <a:cs typeface="Pyidaungsu" pitchFamily="34" charset="0"/>
                        </a:rPr>
                        <a:t>ဖော်ပြချက်</a:t>
                      </a:r>
                      <a:endParaRPr lang="en-US" sz="1600" b="1" dirty="0">
                        <a:solidFill>
                          <a:schemeClr val="bg1"/>
                        </a:solidFill>
                        <a:latin typeface="Pyidaungsu" pitchFamily="34" charset="0"/>
                        <a:cs typeface="Pyidaungsu" pitchFamily="34" charset="0"/>
                      </a:endParaRPr>
                    </a:p>
                  </a:txBody>
                  <a:tcPr/>
                </a:tc>
                <a:tc>
                  <a:txBody>
                    <a:bodyPr/>
                    <a:lstStyle/>
                    <a:p>
                      <a:pPr>
                        <a:lnSpc>
                          <a:spcPct val="150000"/>
                        </a:lnSpc>
                      </a:pPr>
                      <a:r>
                        <a:rPr lang="en-US" sz="1600" dirty="0">
                          <a:solidFill>
                            <a:schemeClr val="bg1"/>
                          </a:solidFill>
                          <a:latin typeface="Pyidaungsu" pitchFamily="34" charset="0"/>
                          <a:cs typeface="Pyidaungsu" pitchFamily="34" charset="0"/>
                        </a:rPr>
                        <a:t>မှန်</a:t>
                      </a:r>
                    </a:p>
                  </a:txBody>
                  <a:tcPr/>
                </a:tc>
                <a:tc>
                  <a:txBody>
                    <a:bodyPr/>
                    <a:lstStyle/>
                    <a:p>
                      <a:pPr>
                        <a:lnSpc>
                          <a:spcPct val="150000"/>
                        </a:lnSpc>
                      </a:pPr>
                      <a:r>
                        <a:rPr lang="en-US" sz="1600" dirty="0">
                          <a:solidFill>
                            <a:schemeClr val="bg1"/>
                          </a:solidFill>
                          <a:latin typeface="Pyidaungsu" pitchFamily="34" charset="0"/>
                          <a:cs typeface="Pyidaungsu" pitchFamily="34" charset="0"/>
                        </a:rPr>
                        <a:t>မှား</a:t>
                      </a:r>
                    </a:p>
                  </a:txBody>
                  <a:tcPr/>
                </a:tc>
                <a:extLst>
                  <a:ext uri="{0D108BD9-81ED-4DB2-BD59-A6C34878D82A}">
                    <a16:rowId xmlns:a16="http://schemas.microsoft.com/office/drawing/2014/main" val="2861700231"/>
                  </a:ext>
                </a:extLst>
              </a:tr>
              <a:tr h="906192">
                <a:tc>
                  <a:txBody>
                    <a:bodyPr/>
                    <a:lstStyle/>
                    <a:p>
                      <a:pPr marL="0" marR="0" lvl="0" indent="0" algn="l" defTabSz="914400" rtl="0" eaLnBrk="1" fontAlgn="auto" latinLnBrk="0" hangingPunct="1">
                        <a:lnSpc>
                          <a:spcPct val="150000"/>
                        </a:lnSpc>
                        <a:spcBef>
                          <a:spcPts val="0"/>
                        </a:spcBef>
                        <a:spcAft>
                          <a:spcPts val="0"/>
                        </a:spcAft>
                        <a:buClrTx/>
                        <a:buSzTx/>
                        <a:buFont typeface="+mj-lt"/>
                        <a:buNone/>
                        <a:tabLst/>
                        <a:defRPr/>
                      </a:pPr>
                      <a:r>
                        <a:rPr lang="en-US" sz="1600" b="0" dirty="0">
                          <a:solidFill>
                            <a:schemeClr val="tx1"/>
                          </a:solidFill>
                          <a:latin typeface="Pyidaungsu" pitchFamily="34" charset="0"/>
                          <a:cs typeface="Pyidaungsu" pitchFamily="34" charset="0"/>
                        </a:rPr>
                        <a:t>(က) </a:t>
                      </a:r>
                      <a:r>
                        <a:rPr lang="en-US" sz="1600" dirty="0">
                          <a:solidFill>
                            <a:schemeClr val="tx1"/>
                          </a:solidFill>
                          <a:latin typeface="Pyidaungsu" pitchFamily="34" charset="0"/>
                          <a:cs typeface="Pyidaungsu" pitchFamily="34" charset="0"/>
                        </a:rPr>
                        <a:t>နှုတ်ဖြင့်ဖြစ်စေ</a:t>
                      </a:r>
                      <a:r>
                        <a:rPr lang="en-US" sz="1600" baseline="0" dirty="0">
                          <a:solidFill>
                            <a:schemeClr val="tx1"/>
                          </a:solidFill>
                          <a:latin typeface="Pyidaungsu" pitchFamily="34" charset="0"/>
                          <a:cs typeface="Pyidaungsu" pitchFamily="34" charset="0"/>
                        </a:rPr>
                        <a:t>၊ နှုတ်ဖြင့်မဟုတ်သည်ဖြစ်စေ ပြောဆိုဆက်ဆံရာတွင် ဘက်လိုက်မှုမရှိသော ကြားနေစကားအသုံးအနှုန်းကို သုံးစွဲခြင်းသည် ယဉ်ကျေးမှုများနှင့် လူတို့၏ကွဲပြားစုံလင်မှုကို နားလည်လေးစားမှုရှိကြောင်းနှင့် တန်ဖိုးထား အသိအမှတ်ပြုကြောင်း ထင်ဟပ်စေသည်။</a:t>
                      </a:r>
                      <a:endParaRPr lang="en-US" sz="1600" dirty="0">
                        <a:solidFill>
                          <a:schemeClr val="tx1"/>
                        </a:solidFill>
                        <a:latin typeface="Pyidaungsu" pitchFamily="34" charset="0"/>
                        <a:cs typeface="Pyidaungsu" pitchFamily="34" charset="0"/>
                      </a:endParaRPr>
                    </a:p>
                  </a:txBody>
                  <a:tcPr/>
                </a:tc>
                <a:tc>
                  <a:txBody>
                    <a:bodyPr/>
                    <a:lstStyle/>
                    <a:p>
                      <a:pPr>
                        <a:lnSpc>
                          <a:spcPct val="150000"/>
                        </a:lnSpc>
                      </a:pPr>
                      <a:endParaRPr lang="en-US" sz="1600" dirty="0">
                        <a:solidFill>
                          <a:schemeClr val="tx1"/>
                        </a:solidFill>
                        <a:latin typeface="Pyidaungsu" pitchFamily="34" charset="0"/>
                        <a:cs typeface="Pyidaungsu" pitchFamily="34"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lang="en-US" sz="1600" dirty="0">
                        <a:solidFill>
                          <a:schemeClr val="tx1"/>
                        </a:solidFill>
                        <a:latin typeface="Pyidaungsu" pitchFamily="34" charset="0"/>
                        <a:cs typeface="Pyidaungsu" pitchFamily="34" charset="0"/>
                      </a:endParaRPr>
                    </a:p>
                  </a:txBody>
                  <a:tcPr/>
                </a:tc>
                <a:extLst>
                  <a:ext uri="{0D108BD9-81ED-4DB2-BD59-A6C34878D82A}">
                    <a16:rowId xmlns:a16="http://schemas.microsoft.com/office/drawing/2014/main" val="3455264131"/>
                  </a:ext>
                </a:extLst>
              </a:tr>
              <a:tr h="812135">
                <a:tc>
                  <a:txBody>
                    <a:bodyPr/>
                    <a:lstStyle/>
                    <a:p>
                      <a:pPr marL="0" marR="0" lvl="0" indent="0" algn="l" defTabSz="914400" rtl="0" eaLnBrk="1" fontAlgn="auto" latinLnBrk="0" hangingPunct="1">
                        <a:lnSpc>
                          <a:spcPct val="150000"/>
                        </a:lnSpc>
                        <a:spcBef>
                          <a:spcPts val="0"/>
                        </a:spcBef>
                        <a:spcAft>
                          <a:spcPts val="0"/>
                        </a:spcAft>
                        <a:buClrTx/>
                        <a:buSzTx/>
                        <a:buFont typeface="+mj-lt"/>
                        <a:buNone/>
                        <a:tabLst/>
                        <a:defRPr/>
                      </a:pPr>
                      <a:r>
                        <a:rPr lang="en-US" sz="1600" dirty="0">
                          <a:solidFill>
                            <a:schemeClr val="tx1"/>
                          </a:solidFill>
                          <a:latin typeface="Pyidaungsu" pitchFamily="34" charset="0"/>
                          <a:cs typeface="Pyidaungsu" pitchFamily="34" charset="0"/>
                        </a:rPr>
                        <a:t>(ခ)</a:t>
                      </a:r>
                      <a:r>
                        <a:rPr lang="en-US" sz="1600" b="0" baseline="0" dirty="0">
                          <a:solidFill>
                            <a:schemeClr val="tx1"/>
                          </a:solidFill>
                          <a:latin typeface="Pyidaungsu" pitchFamily="34" charset="0"/>
                          <a:cs typeface="Pyidaungsu" pitchFamily="34" charset="0"/>
                        </a:rPr>
                        <a:t> ယဉ်ကျေးမှုဆိုင်ရာ အလေ့အထအမျိုးမျိုးနှင့် ယုံကြည်မှုအမျိုးမျိုးကို အသိအမှတ်ပြုကာ လေးစားခြင်းဖြင့် မတူကွဲပြားသော နောက်ခံများမှလာသောလူများအနေဖြင့် ပိုမိုအတူယှဉ်တွဲနေနိုင်ပြီး ဘုံရည်မှန်းချက်များဆီ အတူတကွ တက်လှမ်းနိုင်မည်။</a:t>
                      </a:r>
                      <a:endParaRPr lang="en-US" sz="1600" dirty="0">
                        <a:solidFill>
                          <a:schemeClr val="tx1"/>
                        </a:solidFill>
                        <a:latin typeface="Pyidaungsu" pitchFamily="34" charset="0"/>
                        <a:cs typeface="Pyidaungsu" pitchFamily="34" charset="0"/>
                      </a:endParaRPr>
                    </a:p>
                  </a:txBody>
                  <a:tcPr/>
                </a:tc>
                <a:tc>
                  <a:txBody>
                    <a:bodyPr/>
                    <a:lstStyle/>
                    <a:p>
                      <a:pPr>
                        <a:lnSpc>
                          <a:spcPct val="150000"/>
                        </a:lnSpc>
                      </a:pPr>
                      <a:endParaRPr lang="en-US" sz="1600" dirty="0">
                        <a:solidFill>
                          <a:schemeClr val="tx1"/>
                        </a:solidFill>
                        <a:latin typeface="Pyidaungsu" pitchFamily="34" charset="0"/>
                        <a:cs typeface="Pyidaungsu" pitchFamily="34" charset="0"/>
                      </a:endParaRPr>
                    </a:p>
                  </a:txBody>
                  <a:tcPr/>
                </a:tc>
                <a:tc>
                  <a:txBody>
                    <a:bodyPr/>
                    <a:lstStyle/>
                    <a:p>
                      <a:pPr>
                        <a:lnSpc>
                          <a:spcPct val="150000"/>
                        </a:lnSpc>
                      </a:pPr>
                      <a:endParaRPr lang="en-US" sz="1600" dirty="0">
                        <a:solidFill>
                          <a:schemeClr val="tx1"/>
                        </a:solidFill>
                        <a:latin typeface="Pyidaungsu" pitchFamily="34" charset="0"/>
                        <a:cs typeface="Pyidaungsu" pitchFamily="34" charset="0"/>
                      </a:endParaRPr>
                    </a:p>
                  </a:txBody>
                  <a:tcPr/>
                </a:tc>
                <a:extLst>
                  <a:ext uri="{0D108BD9-81ED-4DB2-BD59-A6C34878D82A}">
                    <a16:rowId xmlns:a16="http://schemas.microsoft.com/office/drawing/2014/main" val="2210431518"/>
                  </a:ext>
                </a:extLst>
              </a:tr>
              <a:tr h="1200150">
                <a:tc>
                  <a:txBody>
                    <a:bodyPr/>
                    <a:lstStyle/>
                    <a:p>
                      <a:pPr marL="0" indent="0">
                        <a:lnSpc>
                          <a:spcPct val="150000"/>
                        </a:lnSpc>
                        <a:buFont typeface="+mj-lt"/>
                        <a:buNone/>
                      </a:pPr>
                      <a:r>
                        <a:rPr lang="en-US" sz="1600" b="0" dirty="0">
                          <a:solidFill>
                            <a:schemeClr val="tx1"/>
                          </a:solidFill>
                          <a:latin typeface="Pyidaungsu" pitchFamily="34" charset="0"/>
                          <a:cs typeface="Pyidaungsu" pitchFamily="34" charset="0"/>
                        </a:rPr>
                        <a:t>(ဂ)</a:t>
                      </a:r>
                      <a:r>
                        <a:rPr lang="en-US" sz="1600" b="0" baseline="0" dirty="0">
                          <a:solidFill>
                            <a:schemeClr val="tx1"/>
                          </a:solidFill>
                          <a:latin typeface="Pyidaungsu" pitchFamily="34" charset="0"/>
                          <a:cs typeface="Pyidaungsu" pitchFamily="34" charset="0"/>
                        </a:rPr>
                        <a:t> </a:t>
                      </a:r>
                      <a:r>
                        <a:rPr lang="en-US" sz="1600" b="0" i="0" baseline="0" dirty="0">
                          <a:solidFill>
                            <a:schemeClr val="tx1"/>
                          </a:solidFill>
                          <a:effectLst/>
                          <a:latin typeface="Pyidaungsu" pitchFamily="34" charset="0"/>
                          <a:cs typeface="Pyidaungsu" pitchFamily="34" charset="0"/>
                        </a:rPr>
                        <a:t>ဘာသာပေါင်းစုံ ဆွေးနွေးဖလှယ်မှုသည် လူတစ်ဦးချင်းစီနှင့် လူ့အသိုင်းအဝိုင်းများအကြား ငြိမ်းချမ်းရေးနှင့် သဟဇာတဖြစ်ရေးတို့ကို အားမပေးချေ။ ဆန့်ကျင်ဘက်အနေဖြင့် ၎င်းဆွေးနွေးမှုသည် ဘာသာမတူကွဲပြားခြင်းများကြောင့် ဖြစ်ပေါ်လာနိုင်သော တင်းမာမှုများနှင့် ပဋိပက္ခများကိုပင် ပိုမိုများပြားလာစေနိုင်သည်။</a:t>
                      </a:r>
                      <a:endParaRPr lang="en-US" sz="1600" dirty="0">
                        <a:solidFill>
                          <a:schemeClr val="tx1"/>
                        </a:solidFill>
                        <a:latin typeface="Pyidaungsu" pitchFamily="34" charset="0"/>
                        <a:cs typeface="Pyidaungsu" pitchFamily="34" charset="0"/>
                      </a:endParaRPr>
                    </a:p>
                  </a:txBody>
                  <a:tcPr/>
                </a:tc>
                <a:tc>
                  <a:txBody>
                    <a:bodyPr/>
                    <a:lstStyle/>
                    <a:p>
                      <a:pPr>
                        <a:lnSpc>
                          <a:spcPct val="150000"/>
                        </a:lnSpc>
                      </a:pPr>
                      <a:endParaRPr lang="en-US" sz="1600" dirty="0">
                        <a:solidFill>
                          <a:schemeClr val="tx1"/>
                        </a:solidFill>
                        <a:latin typeface="Pyidaungsu" pitchFamily="34" charset="0"/>
                        <a:cs typeface="Pyidaungsu" pitchFamily="34" charset="0"/>
                      </a:endParaRPr>
                    </a:p>
                  </a:txBody>
                  <a:tcPr/>
                </a:tc>
                <a:tc>
                  <a:txBody>
                    <a:bodyPr/>
                    <a:lstStyle/>
                    <a:p>
                      <a:pPr>
                        <a:lnSpc>
                          <a:spcPct val="150000"/>
                        </a:lnSpc>
                      </a:pPr>
                      <a:endParaRPr lang="en-US" sz="1600" dirty="0">
                        <a:solidFill>
                          <a:schemeClr val="tx1"/>
                        </a:solidFill>
                        <a:latin typeface="Pyidaungsu" pitchFamily="34" charset="0"/>
                        <a:cs typeface="Pyidaungsu" pitchFamily="34" charset="0"/>
                      </a:endParaRPr>
                    </a:p>
                  </a:txBody>
                  <a:tcPr/>
                </a:tc>
                <a:extLst>
                  <a:ext uri="{0D108BD9-81ED-4DB2-BD59-A6C34878D82A}">
                    <a16:rowId xmlns:a16="http://schemas.microsoft.com/office/drawing/2014/main" val="1464482124"/>
                  </a:ext>
                </a:extLst>
              </a:tr>
              <a:tr h="800100">
                <a:tc>
                  <a:txBody>
                    <a:bodyPr/>
                    <a:lstStyle/>
                    <a:p>
                      <a:pPr marL="0" indent="0">
                        <a:lnSpc>
                          <a:spcPct val="150000"/>
                        </a:lnSpc>
                        <a:buFont typeface="+mj-lt"/>
                        <a:buNone/>
                      </a:pPr>
                      <a:r>
                        <a:rPr lang="en-US" sz="1600" b="0" i="0" dirty="0">
                          <a:solidFill>
                            <a:schemeClr val="tx1"/>
                          </a:solidFill>
                          <a:effectLst/>
                          <a:latin typeface="Pyidaungsu" pitchFamily="34" charset="0"/>
                          <a:cs typeface="Pyidaungsu" pitchFamily="34" charset="0"/>
                        </a:rPr>
                        <a:t>(ဃ) </a:t>
                      </a:r>
                      <a:r>
                        <a:rPr lang="en-US" sz="1600" dirty="0">
                          <a:solidFill>
                            <a:schemeClr val="tx1"/>
                          </a:solidFill>
                          <a:latin typeface="Pyidaungsu" pitchFamily="34" charset="0"/>
                          <a:cs typeface="Pyidaungsu" pitchFamily="34" charset="0"/>
                        </a:rPr>
                        <a:t>ဆရာများအတွက် တတ်ကျွမ်းမှု</a:t>
                      </a:r>
                      <a:r>
                        <a:rPr lang="en-US" sz="1600" baseline="0" dirty="0">
                          <a:solidFill>
                            <a:schemeClr val="tx1"/>
                          </a:solidFill>
                          <a:latin typeface="Pyidaungsu" pitchFamily="34" charset="0"/>
                          <a:cs typeface="Pyidaungsu" pitchFamily="34" charset="0"/>
                        </a:rPr>
                        <a:t> အညွှန်းဘောင်သည် ယဉ်ကျေးမှုဆိုင်ရာနားလည်လက်ခံမှုနှင့် ပဋိပက္ခအခြေအနေကို နားလည်လက်ခံမှုဆိုင်ရာ ဖွံ့ဖြိုးတိုးတက်ရေးကို အထောက်အပံ့ မပေးပါ။</a:t>
                      </a:r>
                      <a:endParaRPr lang="en-US" sz="1600" dirty="0">
                        <a:solidFill>
                          <a:schemeClr val="tx1"/>
                        </a:solidFill>
                        <a:latin typeface="Pyidaungsu" pitchFamily="34" charset="0"/>
                        <a:cs typeface="Pyidaungsu" pitchFamily="34" charset="0"/>
                      </a:endParaRPr>
                    </a:p>
                  </a:txBody>
                  <a:tcPr/>
                </a:tc>
                <a:tc>
                  <a:txBody>
                    <a:bodyPr/>
                    <a:lstStyle/>
                    <a:p>
                      <a:pPr>
                        <a:lnSpc>
                          <a:spcPct val="150000"/>
                        </a:lnSpc>
                      </a:pPr>
                      <a:endParaRPr lang="en-US" sz="1600" dirty="0">
                        <a:solidFill>
                          <a:schemeClr val="tx1"/>
                        </a:solidFill>
                        <a:latin typeface="Pyidaungsu" pitchFamily="34" charset="0"/>
                        <a:cs typeface="Pyidaungsu" pitchFamily="34" charset="0"/>
                      </a:endParaRPr>
                    </a:p>
                  </a:txBody>
                  <a:tcPr/>
                </a:tc>
                <a:tc>
                  <a:txBody>
                    <a:bodyPr/>
                    <a:lstStyle/>
                    <a:p>
                      <a:pPr>
                        <a:lnSpc>
                          <a:spcPct val="150000"/>
                        </a:lnSpc>
                      </a:pPr>
                      <a:endParaRPr lang="en-US" sz="1600" dirty="0">
                        <a:solidFill>
                          <a:schemeClr val="tx1"/>
                        </a:solidFill>
                        <a:latin typeface="Pyidaungsu" pitchFamily="34" charset="0"/>
                        <a:cs typeface="Pyidaungsu" pitchFamily="34" charset="0"/>
                      </a:endParaRPr>
                    </a:p>
                  </a:txBody>
                  <a:tcPr/>
                </a:tc>
                <a:extLst>
                  <a:ext uri="{0D108BD9-81ED-4DB2-BD59-A6C34878D82A}">
                    <a16:rowId xmlns:a16="http://schemas.microsoft.com/office/drawing/2014/main" val="661731187"/>
                  </a:ext>
                </a:extLst>
              </a:tr>
            </a:tbl>
          </a:graphicData>
        </a:graphic>
      </p:graphicFrame>
    </p:spTree>
    <p:custDataLst>
      <p:tags r:id="rId1"/>
    </p:custDataLst>
    <p:extLst>
      <p:ext uri="{BB962C8B-B14F-4D97-AF65-F5344CB8AC3E}">
        <p14:creationId xmlns:p14="http://schemas.microsoft.com/office/powerpoint/2010/main" val="1332478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dirty="0"/>
          </a:p>
        </p:txBody>
      </p:sp>
      <p:sp>
        <p:nvSpPr>
          <p:cNvPr id="5" name="Title 4"/>
          <p:cNvSpPr>
            <a:spLocks noGrp="1"/>
          </p:cNvSpPr>
          <p:nvPr>
            <p:ph type="ctrTitle"/>
          </p:nvPr>
        </p:nvSpPr>
        <p:spPr/>
        <p:txBody>
          <a:bodyPr>
            <a:normAutofit/>
          </a:bodyPr>
          <a:lstStyle/>
          <a:p>
            <a:endParaRPr lang="en-US" dirty="0"/>
          </a:p>
        </p:txBody>
      </p:sp>
      <p:sp>
        <p:nvSpPr>
          <p:cNvPr id="6" name="Text Placeholder 5"/>
          <p:cNvSpPr>
            <a:spLocks noGrp="1"/>
          </p:cNvSpPr>
          <p:nvPr>
            <p:ph type="body" sz="quarter" idx="16"/>
          </p:nvPr>
        </p:nvSpPr>
        <p:spPr>
          <a:xfrm>
            <a:off x="277188" y="1625768"/>
            <a:ext cx="11350208" cy="4463043"/>
          </a:xfrm>
        </p:spPr>
        <p:txBody>
          <a:bodyPr>
            <a:normAutofit/>
          </a:bodyPr>
          <a:lstStyle/>
          <a:p>
            <a:pPr algn="ctr"/>
            <a:endParaRPr lang="my-MM" sz="2000" b="0" dirty="0">
              <a:latin typeface="Pyidaungsu" pitchFamily="34" charset="0"/>
              <a:cs typeface="Pyidaungsu" pitchFamily="34" charset="0"/>
            </a:endParaRPr>
          </a:p>
          <a:p>
            <a:pPr algn="ctr"/>
            <a:endParaRPr lang="en-US" sz="2000" b="0" dirty="0">
              <a:latin typeface="Pyidaungsu" pitchFamily="34" charset="0"/>
              <a:cs typeface="Pyidaungsu" pitchFamily="34" charset="0"/>
            </a:endParaRPr>
          </a:p>
          <a:p>
            <a:pPr algn="ctr"/>
            <a:endParaRPr lang="en-US" sz="2000" b="0" dirty="0">
              <a:latin typeface="Pyidaungsu" pitchFamily="34" charset="0"/>
              <a:cs typeface="Pyidaungsu" pitchFamily="34" charset="0"/>
            </a:endParaRPr>
          </a:p>
          <a:p>
            <a:pPr algn="ctr"/>
            <a:r>
              <a:rPr lang="en-US" sz="2000" dirty="0">
                <a:latin typeface="Pyidaungsu" pitchFamily="34" charset="0"/>
                <a:cs typeface="Pyidaungsu" pitchFamily="34" charset="0"/>
              </a:rPr>
              <a:t>အပိုင်း (၂)</a:t>
            </a:r>
          </a:p>
          <a:p>
            <a:pPr algn="ctr"/>
            <a:r>
              <a:rPr lang="en-US" sz="2000" b="0" dirty="0" err="1">
                <a:latin typeface="Pyidaungsu" pitchFamily="34" charset="0"/>
                <a:cs typeface="Pyidaungsu" pitchFamily="34" charset="0"/>
              </a:rPr>
              <a:t>အကောင်အထည်ဖော်ဆောင်ရွက</a:t>
            </a:r>
            <a:r>
              <a:rPr lang="my-MM" sz="2000" b="0" dirty="0">
                <a:latin typeface="Pyidaungsu" pitchFamily="34" charset="0"/>
                <a:cs typeface="Pyidaungsu" pitchFamily="34" charset="0"/>
              </a:rPr>
              <a:t>်ခြင်း</a:t>
            </a:r>
            <a:r>
              <a:rPr lang="en-US" sz="2000" b="0" dirty="0">
                <a:latin typeface="Pyidaungsu" pitchFamily="34" charset="0"/>
                <a:cs typeface="Pyidaungsu" pitchFamily="34" charset="0"/>
              </a:rPr>
              <a:t> လုပ်ငန်းများ</a:t>
            </a:r>
            <a:endParaRPr lang="en-US" sz="2000" dirty="0">
              <a:latin typeface="Pyidaungsu" pitchFamily="34" charset="0"/>
              <a:cs typeface="Pyidaungsu" pitchFamily="34" charset="0"/>
            </a:endParaRPr>
          </a:p>
        </p:txBody>
      </p:sp>
    </p:spTree>
    <p:custDataLst>
      <p:tags r:id="rId1"/>
    </p:custDataLst>
    <p:extLst>
      <p:ext uri="{BB962C8B-B14F-4D97-AF65-F5344CB8AC3E}">
        <p14:creationId xmlns:p14="http://schemas.microsoft.com/office/powerpoint/2010/main" val="2258853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dirty="0"/>
          </a:p>
        </p:txBody>
      </p:sp>
      <p:sp>
        <p:nvSpPr>
          <p:cNvPr id="5" name="Title 4"/>
          <p:cNvSpPr>
            <a:spLocks noGrp="1"/>
          </p:cNvSpPr>
          <p:nvPr>
            <p:ph type="ctrTitle"/>
          </p:nvPr>
        </p:nvSpPr>
        <p:spPr>
          <a:xfrm>
            <a:off x="349050" y="195152"/>
            <a:ext cx="11609402" cy="374199"/>
          </a:xfrm>
        </p:spPr>
        <p:txBody>
          <a:bodyPr>
            <a:normAutofit/>
          </a:bodyPr>
          <a:lstStyle/>
          <a:p>
            <a:r>
              <a:rPr lang="en-US" sz="2200" dirty="0" err="1">
                <a:latin typeface="Pyidaungsu" pitchFamily="34" charset="0"/>
                <a:cs typeface="Pyidaungsu" pitchFamily="34" charset="0"/>
              </a:rPr>
              <a:t>လုပ်ငန်း</a:t>
            </a:r>
            <a:r>
              <a:rPr lang="en-US" sz="2200" b="1" dirty="0">
                <a:latin typeface="Pyidaungsu" pitchFamily="34" charset="0"/>
                <a:cs typeface="Pyidaungsu" pitchFamily="34" charset="0"/>
              </a:rPr>
              <a:t> ၁ - ယဉ်ကျေးမှုဆိုင်ရာ ပုံ</a:t>
            </a:r>
            <a:r>
              <a:rPr lang="en-US" sz="2200" dirty="0">
                <a:latin typeface="Pyidaungsu" pitchFamily="34" charset="0"/>
                <a:cs typeface="Pyidaungsu" pitchFamily="34" charset="0"/>
              </a:rPr>
              <a:t>ပြောသင်ကြားသင်ယူ</a:t>
            </a:r>
            <a:r>
              <a:rPr lang="en-US" sz="2200" b="1" dirty="0">
                <a:latin typeface="Pyidaungsu" pitchFamily="34" charset="0"/>
                <a:cs typeface="Pyidaungsu" pitchFamily="34" charset="0"/>
              </a:rPr>
              <a:t>ခြင်းနှင့် </a:t>
            </a:r>
            <a:r>
              <a:rPr lang="en-US" sz="2200" b="1" dirty="0" err="1">
                <a:latin typeface="Pyidaungsu" pitchFamily="34" charset="0"/>
                <a:cs typeface="Pyidaungsu" pitchFamily="34" charset="0"/>
              </a:rPr>
              <a:t>ယဉ်ကျေးမှုနှီးနှောဖလှယ်ခြင်း</a:t>
            </a:r>
            <a:endParaRPr lang="en-US" sz="2200" dirty="0">
              <a:solidFill>
                <a:schemeClr val="lt1"/>
              </a:solidFill>
              <a:latin typeface="Pyidaungsu" pitchFamily="34" charset="0"/>
              <a:cs typeface="Pyidaungsu" pitchFamily="34" charset="0"/>
            </a:endParaRPr>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10" name="TextBox 9">
            <a:extLst>
              <a:ext uri="{FF2B5EF4-FFF2-40B4-BE49-F238E27FC236}">
                <a16:creationId xmlns:a16="http://schemas.microsoft.com/office/drawing/2014/main" id="{5F2213FA-7015-E4C5-A801-4ADA79A33F9F}"/>
              </a:ext>
            </a:extLst>
          </p:cNvPr>
          <p:cNvSpPr txBox="1"/>
          <p:nvPr/>
        </p:nvSpPr>
        <p:spPr>
          <a:xfrm>
            <a:off x="349050" y="941031"/>
            <a:ext cx="11422037" cy="5519460"/>
          </a:xfrm>
          <a:prstGeom prst="rect">
            <a:avLst/>
          </a:prstGeom>
          <a:noFill/>
        </p:spPr>
        <p:txBody>
          <a:bodyPr wrap="square">
            <a:spAutoFit/>
          </a:bodyPr>
          <a:lstStyle/>
          <a:p>
            <a:pPr lvl="0">
              <a:lnSpc>
                <a:spcPct val="150000"/>
              </a:lnSpc>
            </a:pPr>
            <a:r>
              <a:rPr lang="en-GB" sz="1600" b="1" i="1" dirty="0">
                <a:solidFill>
                  <a:srgbClr val="000000"/>
                </a:solidFill>
                <a:latin typeface="Pyidaungsu" pitchFamily="34" charset="0"/>
                <a:ea typeface="Arial Unicode MS"/>
                <a:cs typeface="Pyidaungsu" pitchFamily="34" charset="0"/>
              </a:rPr>
              <a:t>လွှ</a:t>
            </a:r>
            <a:r>
              <a:rPr lang="en-GB" sz="1600" b="1" i="1" dirty="0" err="1">
                <a:solidFill>
                  <a:srgbClr val="000000"/>
                </a:solidFill>
                <a:latin typeface="Pyidaungsu" pitchFamily="34" charset="0"/>
                <a:ea typeface="Arial Unicode MS"/>
                <a:cs typeface="Pyidaungsu" pitchFamily="34" charset="0"/>
              </a:rPr>
              <a:t>မ်းခြုံ</a:t>
            </a:r>
            <a:r>
              <a:rPr lang="my-MM" sz="1600" b="1" i="1" dirty="0">
                <a:solidFill>
                  <a:srgbClr val="000000"/>
                </a:solidFill>
                <a:latin typeface="Pyidaungsu" pitchFamily="34" charset="0"/>
                <a:ea typeface="Arial Unicode MS"/>
                <a:cs typeface="Pyidaungsu" pitchFamily="34" charset="0"/>
              </a:rPr>
              <a:t>ထား</a:t>
            </a:r>
            <a:r>
              <a:rPr lang="en-GB" sz="1600" b="1" i="1" dirty="0" err="1">
                <a:solidFill>
                  <a:srgbClr val="000000"/>
                </a:solidFill>
                <a:latin typeface="Pyidaungsu" pitchFamily="34" charset="0"/>
                <a:ea typeface="Arial Unicode MS"/>
                <a:cs typeface="Pyidaungsu" pitchFamily="34" charset="0"/>
              </a:rPr>
              <a:t>သော</a:t>
            </a:r>
            <a:r>
              <a:rPr lang="en-GB" sz="1600" b="1" i="1" dirty="0">
                <a:solidFill>
                  <a:srgbClr val="000000"/>
                </a:solidFill>
                <a:latin typeface="Pyidaungsu" pitchFamily="34" charset="0"/>
                <a:ea typeface="Arial Unicode MS"/>
                <a:cs typeface="Pyidaungsu" pitchFamily="34" charset="0"/>
              </a:rPr>
              <a:t> တတ်ကျွမ်းမှုများ</a:t>
            </a:r>
            <a:endParaRPr lang="en-GB" sz="1600" b="1" i="1" dirty="0">
              <a:solidFill>
                <a:srgbClr val="000000"/>
              </a:solidFill>
              <a:effectLst/>
              <a:latin typeface="Pyidaungsu" pitchFamily="34" charset="0"/>
              <a:ea typeface="Arial Unicode MS"/>
              <a:cs typeface="Pyidaungsu" pitchFamily="34" charset="0"/>
            </a:endParaRPr>
          </a:p>
          <a:p>
            <a:pPr lvl="0">
              <a:lnSpc>
                <a:spcPct val="150000"/>
              </a:lnSpc>
            </a:pPr>
            <a:endParaRPr lang="en-GB" sz="1600" dirty="0">
              <a:solidFill>
                <a:srgbClr val="000000"/>
              </a:solidFill>
              <a:latin typeface="Pyidaungsu" pitchFamily="34" charset="0"/>
              <a:ea typeface="Arial Unicode MS"/>
              <a:cs typeface="Pyidaungsu" pitchFamily="34" charset="0"/>
            </a:endParaRPr>
          </a:p>
          <a:p>
            <a:pPr lvl="0">
              <a:lnSpc>
                <a:spcPct val="150000"/>
              </a:lnSpc>
            </a:pPr>
            <a:r>
              <a:rPr lang="en-US" sz="1600" dirty="0">
                <a:solidFill>
                  <a:srgbClr val="000000"/>
                </a:solidFill>
                <a:highlight>
                  <a:srgbClr val="C0C0C0"/>
                </a:highlight>
                <a:latin typeface="Pyidaungsu" panose="020B0502040204020203" pitchFamily="34" charset="0"/>
                <a:cs typeface="Pyidaungsu" panose="020B0502040204020203" pitchFamily="34" charset="0"/>
              </a:rPr>
              <a:t>CSE ၄.၄။</a:t>
            </a:r>
            <a:r>
              <a:rPr lang="en-US" sz="1600" dirty="0">
                <a:latin typeface="Pyidaungsu" pitchFamily="34" charset="0"/>
                <a:cs typeface="Pyidaungsu" pitchFamily="34" charset="0"/>
              </a:rPr>
              <a:t> ဆရာသည် ကျောင်းသားများအကြား ကောင်းမွန်သော အပြန်အလှန် ဆက်ဆံမှု၊ ပူးပေါင်းဆောင်ရွက်မှုနှင့် မတူကွဲပြားမှုများကို လက်ခံမှုများ ရှိလာစေရန် လေ့ကျင့်ပျိုးထောင်ပေးသည့်အပြင် ဆက်လက်ကျင့်သုံး လုပ်ဆောင်ရန်လည်း ပံ့ပိုးကူညီပေးသည်။</a:t>
            </a:r>
          </a:p>
          <a:p>
            <a:pPr>
              <a:lnSpc>
                <a:spcPct val="150000"/>
              </a:lnSpc>
              <a:spcBef>
                <a:spcPts val="800"/>
              </a:spcBef>
              <a:spcAft>
                <a:spcPts val="1200"/>
              </a:spcAft>
            </a:pPr>
            <a:r>
              <a:rPr lang="en-US" sz="1600" dirty="0">
                <a:solidFill>
                  <a:srgbClr val="000000"/>
                </a:solidFill>
                <a:highlight>
                  <a:srgbClr val="C0C0C0"/>
                </a:highlight>
                <a:latin typeface="Pyidaungsu" panose="020B0502040204020203" pitchFamily="34" charset="0"/>
                <a:cs typeface="Pyidaungsu" panose="020B0502040204020203" pitchFamily="34" charset="0"/>
              </a:rPr>
              <a:t>CSE ၈။</a:t>
            </a:r>
            <a:r>
              <a:rPr lang="en-GB" sz="1600" dirty="0">
                <a:latin typeface="Pyidaungsu" pitchFamily="34" charset="0"/>
                <a:ea typeface="Calibri" panose="020F0502020204030204" pitchFamily="34" charset="0"/>
                <a:cs typeface="Pyidaungsu" pitchFamily="34" charset="0"/>
              </a:rPr>
              <a:t> မီဒီယာနှင့် သတင်းအချက်အလက်ဆိုင်ရာ သိနားလည်မှု(MIL)၏ အဓိကတန်ဖိုးထားမှုများဖြစ်သော ယဉ်ကျေးမှုဆိုင်ရာနားလည်လက်ခံမှု၊ စစ်မှန်မှု၊ ယဉ်ကျေးမှုဆိုင်ရာကိုယ်ပိုင်လက္ခဏာနှင့် မတူညီမှုများ (မတူကွဲပြားမှုများ)အား သည်းခံနိုင်စွမ်းရှိခြင်းဆိုင်ရာ အခြေခံသဘောတရားများကို လိုက်နာကြောင်းပြသည်။</a:t>
            </a:r>
          </a:p>
          <a:p>
            <a:pPr>
              <a:lnSpc>
                <a:spcPct val="150000"/>
              </a:lnSpc>
            </a:pPr>
            <a:r>
              <a:rPr lang="en-US" sz="1600" dirty="0">
                <a:solidFill>
                  <a:srgbClr val="000000"/>
                </a:solidFill>
                <a:highlight>
                  <a:srgbClr val="C0C0C0"/>
                </a:highlight>
                <a:latin typeface="Pyidaungsu" panose="020B0502040204020203" pitchFamily="34" charset="0"/>
                <a:cs typeface="Pyidaungsu" panose="020B0502040204020203" pitchFamily="34" charset="0"/>
              </a:rPr>
              <a:t>CSE ၂</a:t>
            </a:r>
            <a:r>
              <a:rPr lang="my-MM" sz="1600" dirty="0">
                <a:solidFill>
                  <a:srgbClr val="000000"/>
                </a:solidFill>
                <a:highlight>
                  <a:srgbClr val="C0C0C0"/>
                </a:highlight>
                <a:latin typeface="Pyidaungsu" panose="020B0502040204020203" pitchFamily="34" charset="0"/>
                <a:cs typeface="Pyidaungsu" panose="020B0502040204020203" pitchFamily="34" charset="0"/>
              </a:rPr>
              <a:t>၀</a:t>
            </a:r>
            <a:r>
              <a:rPr lang="en-US" sz="1600" dirty="0">
                <a:solidFill>
                  <a:srgbClr val="000000"/>
                </a:solidFill>
                <a:highlight>
                  <a:srgbClr val="C0C0C0"/>
                </a:highlight>
                <a:latin typeface="Pyidaungsu" panose="020B0502040204020203" pitchFamily="34" charset="0"/>
                <a:cs typeface="Pyidaungsu" panose="020B0502040204020203" pitchFamily="34" charset="0"/>
              </a:rPr>
              <a:t>။</a:t>
            </a:r>
            <a:r>
              <a:rPr lang="my-MM" sz="1600" dirty="0">
                <a:solidFill>
                  <a:srgbClr val="000000"/>
                </a:solidFill>
                <a:highlight>
                  <a:srgbClr val="C0C0C0"/>
                </a:highlight>
                <a:latin typeface="Pyidaungsu" panose="020B0502040204020203" pitchFamily="34" charset="0"/>
                <a:cs typeface="Pyidaungsu" panose="020B0502040204020203" pitchFamily="34" charset="0"/>
              </a:rPr>
              <a:t> </a:t>
            </a:r>
            <a:r>
              <a:rPr lang="en-GB" sz="1600" dirty="0">
                <a:latin typeface="Pyidaungsu" pitchFamily="34" charset="0"/>
                <a:ea typeface="Calibri" panose="020F0502020204030204" pitchFamily="34" charset="0"/>
                <a:cs typeface="Pyidaungsu" pitchFamily="34" charset="0"/>
              </a:rPr>
              <a:t>  သင်ယူသူများ၏ နောက်ခံအခြေအနေအကြောင်းအရာများ၊ လိုအပ်ချက်များနှင့် ဆီလျော်ကိုက်ညီသည့် ကျောင်းပညာရေးနှင့် ကျောင်းပြင်ပပညာရေးတို့ကို စီစဉ်ပေးရန်အတွက်် ယဉ်ကျေးမှု၊ လူမှုရေးနှင့် ဘာသာစကားအရ ဆီလျော်သည့် သင်ရိုးညွှန်းတမ်းများကို အသုံးပြုသည်။</a:t>
            </a:r>
            <a:endParaRPr lang="en-US" sz="1600" dirty="0">
              <a:solidFill>
                <a:srgbClr val="000000"/>
              </a:solidFill>
              <a:latin typeface="Pyidaungsu" pitchFamily="34" charset="0"/>
              <a:ea typeface="Arial Unicode MS"/>
              <a:cs typeface="Pyidaungsu" pitchFamily="34" charset="0"/>
            </a:endParaRPr>
          </a:p>
          <a:p>
            <a:pPr lvl="0" fontAlgn="base">
              <a:lnSpc>
                <a:spcPct val="150000"/>
              </a:lnSpc>
              <a:buClr>
                <a:srgbClr val="000000"/>
              </a:buClr>
            </a:pPr>
            <a:r>
              <a:rPr lang="en-US" sz="1600" dirty="0">
                <a:solidFill>
                  <a:srgbClr val="000000"/>
                </a:solidFill>
                <a:highlight>
                  <a:srgbClr val="C0C0C0"/>
                </a:highlight>
                <a:latin typeface="Pyidaungsu" panose="020B0502040204020203" pitchFamily="34" charset="0"/>
                <a:cs typeface="Pyidaungsu" panose="020B0502040204020203" pitchFamily="34" charset="0"/>
              </a:rPr>
              <a:t>CSE ၂၅။</a:t>
            </a:r>
            <a:r>
              <a:rPr lang="my-MM" sz="1600" dirty="0">
                <a:solidFill>
                  <a:srgbClr val="000000"/>
                </a:solidFill>
                <a:highlight>
                  <a:srgbClr val="C0C0C0"/>
                </a:highlight>
                <a:latin typeface="Pyidaungsu" panose="020B0502040204020203" pitchFamily="34" charset="0"/>
                <a:cs typeface="Pyidaungsu" panose="020B0502040204020203" pitchFamily="34" charset="0"/>
              </a:rPr>
              <a:t> </a:t>
            </a:r>
            <a:r>
              <a:rPr lang="en-US" sz="1600" dirty="0">
                <a:solidFill>
                  <a:srgbClr val="000000"/>
                </a:solidFill>
                <a:highlight>
                  <a:srgbClr val="C0C0C0"/>
                </a:highlight>
                <a:latin typeface="Pyidaungsu" panose="020B0502040204020203" pitchFamily="34" charset="0"/>
                <a:cs typeface="Pyidaungsu" panose="020B0502040204020203" pitchFamily="34" charset="0"/>
              </a:rPr>
              <a:t> </a:t>
            </a:r>
            <a:r>
              <a:rPr lang="en-GB" sz="1600" dirty="0">
                <a:solidFill>
                  <a:srgbClr val="000000"/>
                </a:solidFill>
                <a:latin typeface="Pyidaungsu" pitchFamily="34" charset="0"/>
                <a:ea typeface="Arial Unicode MS"/>
                <a:cs typeface="Pyidaungsu" pitchFamily="34" charset="0"/>
              </a:rPr>
              <a:t>မိဘများနှင့် ရပ်ရွာလူထုတို့ကို သင်ကြားပို့ချမှုနှင့် သင်ယူမှုလုပ်ငန်းစဉ်များတွင် ပါဝင်စေသည်။ </a:t>
            </a:r>
          </a:p>
          <a:p>
            <a:pPr lvl="0" fontAlgn="base">
              <a:lnSpc>
                <a:spcPct val="150000"/>
              </a:lnSpc>
              <a:buClr>
                <a:srgbClr val="000000"/>
              </a:buClr>
            </a:pPr>
            <a:r>
              <a:rPr lang="en-US" sz="1600" dirty="0">
                <a:solidFill>
                  <a:srgbClr val="000000"/>
                </a:solidFill>
                <a:highlight>
                  <a:srgbClr val="C0C0C0"/>
                </a:highlight>
                <a:latin typeface="Pyidaungsu" panose="020B0502040204020203" pitchFamily="34" charset="0"/>
                <a:cs typeface="Pyidaungsu" panose="020B0502040204020203" pitchFamily="34" charset="0"/>
              </a:rPr>
              <a:t>CSE ၂၆။</a:t>
            </a:r>
            <a:r>
              <a:rPr lang="en-GB" sz="1600" dirty="0">
                <a:solidFill>
                  <a:srgbClr val="000000"/>
                </a:solidFill>
                <a:latin typeface="Pyidaungsu" pitchFamily="34" charset="0"/>
                <a:ea typeface="Arial Unicode MS"/>
                <a:cs typeface="Pyidaungsu" pitchFamily="34" charset="0"/>
              </a:rPr>
              <a:t> ကုန်ကျစရိတ်နည်းသော သို့မဟုတ် ကုန်ကျမှုမရှိသော သင်ယူမှုပစ္စည်းများကို ရပ်ရွာလူထုများ၊ မိဘများ၊ အခြားသောဆရာများနှင့် သင်ယူသူ အုပ်စုငယ်များနှင့်အတူ ပြုစုသည်။</a:t>
            </a:r>
            <a:endParaRPr lang="en-US" sz="1600" dirty="0">
              <a:latin typeface="Pyidaungsu" pitchFamily="34" charset="0"/>
              <a:cs typeface="Pyidaungsu" pitchFamily="34" charset="0"/>
            </a:endParaRPr>
          </a:p>
          <a:p>
            <a:pPr lvl="0" fontAlgn="base">
              <a:lnSpc>
                <a:spcPct val="150000"/>
              </a:lnSpc>
              <a:buClr>
                <a:srgbClr val="000000"/>
              </a:buClr>
            </a:pPr>
            <a:endParaRPr lang="en-US" sz="1600" u="none" strike="noStrike" kern="0" spc="0" dirty="0">
              <a:effectLst/>
              <a:latin typeface="Pyidaungsu" pitchFamily="34" charset="0"/>
              <a:ea typeface="Times Roman"/>
              <a:cs typeface="Pyidaungsu" pitchFamily="34" charset="0"/>
            </a:endParaRPr>
          </a:p>
        </p:txBody>
      </p:sp>
    </p:spTree>
    <p:custDataLst>
      <p:tags r:id="rId1"/>
    </p:custDataLst>
    <p:extLst>
      <p:ext uri="{BB962C8B-B14F-4D97-AF65-F5344CB8AC3E}">
        <p14:creationId xmlns:p14="http://schemas.microsoft.com/office/powerpoint/2010/main" val="3879629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dirty="0"/>
          </a:p>
        </p:txBody>
      </p:sp>
      <p:sp>
        <p:nvSpPr>
          <p:cNvPr id="5" name="Title 4"/>
          <p:cNvSpPr>
            <a:spLocks noGrp="1"/>
          </p:cNvSpPr>
          <p:nvPr>
            <p:ph type="ctrTitle"/>
          </p:nvPr>
        </p:nvSpPr>
        <p:spPr/>
        <p:txBody>
          <a:bodyPr>
            <a:normAutofit/>
          </a:bodyPr>
          <a:lstStyle/>
          <a:p>
            <a:r>
              <a:rPr lang="en-US" sz="2200" dirty="0" err="1">
                <a:latin typeface="Pyidaungsu" pitchFamily="34" charset="0"/>
                <a:cs typeface="Pyidaungsu" pitchFamily="34" charset="0"/>
              </a:rPr>
              <a:t>သင်ယူမှုရည်မှန်းချက်များ</a:t>
            </a:r>
            <a:endParaRPr lang="en-US" sz="2200" dirty="0">
              <a:latin typeface="Pyidaungsu" pitchFamily="34" charset="0"/>
              <a:cs typeface="Pyidaungsu" pitchFamily="34" charset="0"/>
            </a:endParaRPr>
          </a:p>
        </p:txBody>
      </p:sp>
      <p:sp>
        <p:nvSpPr>
          <p:cNvPr id="6" name="Text Placeholder 5"/>
          <p:cNvSpPr>
            <a:spLocks noGrp="1"/>
          </p:cNvSpPr>
          <p:nvPr>
            <p:ph type="body" sz="quarter" idx="16"/>
          </p:nvPr>
        </p:nvSpPr>
        <p:spPr>
          <a:xfrm>
            <a:off x="420879" y="1039092"/>
            <a:ext cx="11350208" cy="5130716"/>
          </a:xfrm>
        </p:spPr>
        <p:txBody>
          <a:bodyPr>
            <a:noAutofit/>
          </a:bodyPr>
          <a:lstStyle/>
          <a:p>
            <a:pPr lvl="0">
              <a:lnSpc>
                <a:spcPct val="100000"/>
              </a:lnSpc>
              <a:spcBef>
                <a:spcPts val="0"/>
              </a:spcBef>
              <a:buClr>
                <a:schemeClr val="dk1"/>
              </a:buClr>
              <a:buSzPts val="2600"/>
            </a:pPr>
            <a:r>
              <a:rPr lang="my-MM" sz="2000" dirty="0">
                <a:solidFill>
                  <a:schemeClr val="dk1"/>
                </a:solidFill>
                <a:latin typeface="Pyidaungsu" panose="020B0502040204020203" pitchFamily="34" charset="0"/>
                <a:ea typeface="Calibri"/>
                <a:cs typeface="Pyidaungsu" panose="020B0502040204020203" pitchFamily="34" charset="0"/>
                <a:sym typeface="Calibri"/>
              </a:rPr>
              <a:t>ဤမော်ဂျူးပြီးဆုံးပါက သင်ယူသူများသည် အောက်ပါတို့ကို ဆောင်ရွက်နိုင်သွားမည် - </a:t>
            </a:r>
          </a:p>
          <a:p>
            <a:pPr marL="0" marR="0" lvl="0" indent="0" rtl="0">
              <a:lnSpc>
                <a:spcPct val="150000"/>
              </a:lnSpc>
              <a:spcBef>
                <a:spcPts val="0"/>
              </a:spcBef>
              <a:spcAft>
                <a:spcPts val="0"/>
              </a:spcAft>
              <a:buClr>
                <a:schemeClr val="dk1"/>
              </a:buClr>
              <a:buSzPts val="2600"/>
              <a:buFont typeface="Arial"/>
              <a:buNone/>
            </a:pPr>
            <a:endParaRPr lang="en-US" sz="2000" b="0" dirty="0">
              <a:solidFill>
                <a:schemeClr val="dk1"/>
              </a:solidFill>
              <a:latin typeface="Pyidaungsu" pitchFamily="34" charset="0"/>
              <a:ea typeface="Arial"/>
              <a:cs typeface="Pyidaungsu" pitchFamily="34" charset="0"/>
              <a:sym typeface="Calibri"/>
            </a:endParaRPr>
          </a:p>
          <a:p>
            <a:pPr marL="285750" lvl="0" indent="-285750" rtl="0">
              <a:lnSpc>
                <a:spcPct val="150000"/>
              </a:lnSpc>
              <a:spcBef>
                <a:spcPts val="0"/>
              </a:spcBef>
              <a:spcAft>
                <a:spcPts val="0"/>
              </a:spcAft>
              <a:buClr>
                <a:srgbClr val="000000"/>
              </a:buClr>
              <a:buSzPts val="1300"/>
              <a:buFont typeface="Wingdings" panose="05000000000000000000" pitchFamily="2" charset="2"/>
              <a:buChar char="q"/>
            </a:pPr>
            <a:r>
              <a:rPr lang="en-US" sz="2000" b="0" dirty="0">
                <a:latin typeface="Pyidaungsu" pitchFamily="34" charset="0"/>
                <a:cs typeface="Pyidaungsu" pitchFamily="34" charset="0"/>
              </a:rPr>
              <a:t>ယဉ်ကျေးမှုဆိုင်ရာ နားလည်လေးစားမှုကို သဘောပေါက်နားလည်လာနိုင်မည်။</a:t>
            </a:r>
          </a:p>
          <a:p>
            <a:pPr marL="285750" lvl="0" indent="-285750">
              <a:lnSpc>
                <a:spcPct val="150000"/>
              </a:lnSpc>
              <a:spcBef>
                <a:spcPts val="0"/>
              </a:spcBef>
              <a:buClr>
                <a:srgbClr val="000000"/>
              </a:buClr>
              <a:buSzPts val="1300"/>
              <a:buFont typeface="Wingdings" panose="05000000000000000000" pitchFamily="2" charset="2"/>
              <a:buChar char="q"/>
            </a:pPr>
            <a:r>
              <a:rPr lang="en-US" sz="2000" b="0" dirty="0">
                <a:latin typeface="Pyidaungsu" pitchFamily="34" charset="0"/>
                <a:cs typeface="Pyidaungsu" pitchFamily="34" charset="0"/>
              </a:rPr>
              <a:t>ယဉ်ကျေးမှုဆိုင်ရာ နားလည်လေးစားမှုရှိသောအပြုအမူ၏ ဝိသေသလက္ခဏာများကို ဖော်ပြနိုင်မည်။</a:t>
            </a:r>
          </a:p>
          <a:p>
            <a:pPr marL="285750" lvl="0" indent="-285750">
              <a:lnSpc>
                <a:spcPct val="150000"/>
              </a:lnSpc>
              <a:spcBef>
                <a:spcPts val="0"/>
              </a:spcBef>
              <a:buClr>
                <a:srgbClr val="000000"/>
              </a:buClr>
              <a:buSzPts val="1300"/>
              <a:buFont typeface="Wingdings" panose="05000000000000000000" pitchFamily="2" charset="2"/>
              <a:buChar char="q"/>
            </a:pPr>
            <a:r>
              <a:rPr lang="en-US" sz="2000" b="0" dirty="0">
                <a:latin typeface="Pyidaungsu" pitchFamily="34" charset="0"/>
                <a:cs typeface="Pyidaungsu" pitchFamily="34" charset="0"/>
              </a:rPr>
              <a:t>ကွဲပြားစုံလင်မှုရှိသော နောက်ခံအကြောင်းအရာတစ်ခု၌ ယဉ်ကျေးမှုဆိုင်ရာ နားလည်လေးစားမှု၏ အရေးပါပုံကို တန်ဖိုးထား အသိအမှတ်ပြုတတ်လာမည်။</a:t>
            </a:r>
          </a:p>
          <a:p>
            <a:pPr marL="285750" lvl="0" indent="-285750">
              <a:lnSpc>
                <a:spcPct val="150000"/>
              </a:lnSpc>
              <a:spcBef>
                <a:spcPts val="0"/>
              </a:spcBef>
              <a:buClr>
                <a:srgbClr val="000000"/>
              </a:buClr>
              <a:buSzPts val="1300"/>
              <a:buFont typeface="Wingdings" panose="05000000000000000000" pitchFamily="2" charset="2"/>
              <a:buChar char="q"/>
            </a:pPr>
            <a:r>
              <a:rPr lang="en-US" sz="2000" b="0" dirty="0">
                <a:latin typeface="Pyidaungsu" pitchFamily="34" charset="0"/>
                <a:cs typeface="Pyidaungsu" pitchFamily="34" charset="0"/>
              </a:rPr>
              <a:t>လူမှုပေါင်းစည်းမှု၊ အားလုံးပါဝင်မှုနှင့် ယဉ်ကျေးမှုဆိုင်ရာ နားလည်လေးစားမှုတို့ တိုးမြှင့်ရေးအတွက် CSE AoFက မည်သို့ ကူညီနေကြောင်း ဖော်ပြနိုင်မည်။</a:t>
            </a:r>
          </a:p>
          <a:p>
            <a:pPr marL="285750" lvl="0" indent="-285750">
              <a:lnSpc>
                <a:spcPct val="150000"/>
              </a:lnSpc>
              <a:spcBef>
                <a:spcPts val="0"/>
              </a:spcBef>
              <a:buClr>
                <a:srgbClr val="000000"/>
              </a:buClr>
              <a:buSzPts val="1300"/>
              <a:buFont typeface="Wingdings" panose="05000000000000000000" pitchFamily="2" charset="2"/>
              <a:buChar char="q"/>
            </a:pPr>
            <a:r>
              <a:rPr lang="en-US" sz="2000" b="0" dirty="0">
                <a:latin typeface="Pyidaungsu" pitchFamily="34" charset="0"/>
                <a:cs typeface="Pyidaungsu" pitchFamily="34" charset="0"/>
              </a:rPr>
              <a:t>ယဉ်ကျေးမှုဆိုင်ရာ နားလည်လေးစားမှု ဖွံ့ဖြိုးတိုးတက်ရေးနှင့် တိုးမြှင့်ရေးတို့ကို ပံ့ပိုးကူညီသည့် သင်ယူမှု လုပ်ငန်းအစုအဝေးကို အသုံးပြုနိုင်မည်။</a:t>
            </a:r>
          </a:p>
        </p:txBody>
      </p:sp>
    </p:spTree>
    <p:custDataLst>
      <p:tags r:id="rId1"/>
    </p:custDataLst>
    <p:extLst>
      <p:ext uri="{BB962C8B-B14F-4D97-AF65-F5344CB8AC3E}">
        <p14:creationId xmlns:p14="http://schemas.microsoft.com/office/powerpoint/2010/main" val="883818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dirty="0"/>
          </a:p>
        </p:txBody>
      </p:sp>
      <p:sp>
        <p:nvSpPr>
          <p:cNvPr id="5" name="Title 4"/>
          <p:cNvSpPr>
            <a:spLocks noGrp="1"/>
          </p:cNvSpPr>
          <p:nvPr>
            <p:ph type="ctrTitle"/>
          </p:nvPr>
        </p:nvSpPr>
        <p:spPr>
          <a:xfrm>
            <a:off x="420894" y="151609"/>
            <a:ext cx="11771106" cy="455408"/>
          </a:xfrm>
        </p:spPr>
        <p:txBody>
          <a:bodyPr>
            <a:normAutofit/>
          </a:bodyPr>
          <a:lstStyle/>
          <a:p>
            <a:r>
              <a:rPr lang="en-US" sz="2200" dirty="0" err="1">
                <a:latin typeface="Pyidaungsu" pitchFamily="34" charset="0"/>
                <a:cs typeface="Pyidaungsu" pitchFamily="34" charset="0"/>
              </a:rPr>
              <a:t>လုပ်ငန်း</a:t>
            </a:r>
            <a:r>
              <a:rPr lang="en-US" sz="2200" dirty="0">
                <a:latin typeface="Pyidaungsu" pitchFamily="34" charset="0"/>
                <a:cs typeface="Pyidaungsu" pitchFamily="34" charset="0"/>
              </a:rPr>
              <a:t> ၁ - </a:t>
            </a:r>
            <a:r>
              <a:rPr lang="en-US" sz="2200" dirty="0" err="1">
                <a:latin typeface="Pyidaungsu" pitchFamily="34" charset="0"/>
                <a:cs typeface="Pyidaungsu" pitchFamily="34" charset="0"/>
              </a:rPr>
              <a:t>ယဉ်ကျေးမှုဆိုင်ရာ</a:t>
            </a:r>
            <a:r>
              <a:rPr lang="en-US" sz="2200" dirty="0">
                <a:latin typeface="Pyidaungsu" pitchFamily="34" charset="0"/>
                <a:cs typeface="Pyidaungsu" pitchFamily="34" charset="0"/>
              </a:rPr>
              <a:t> </a:t>
            </a:r>
            <a:r>
              <a:rPr lang="en-US" sz="2200" dirty="0" err="1">
                <a:latin typeface="Pyidaungsu" pitchFamily="34" charset="0"/>
                <a:cs typeface="Pyidaungsu" pitchFamily="34" charset="0"/>
              </a:rPr>
              <a:t>ပုံပြောသင်ကြားသင်ယူခြင်းနှင</a:t>
            </a:r>
            <a:r>
              <a:rPr lang="en-US" sz="2200" dirty="0">
                <a:latin typeface="Pyidaungsu" pitchFamily="34" charset="0"/>
                <a:cs typeface="Pyidaungsu" pitchFamily="34" charset="0"/>
              </a:rPr>
              <a:t>့် </a:t>
            </a:r>
            <a:r>
              <a:rPr lang="en-US" sz="2200" dirty="0" err="1">
                <a:latin typeface="Pyidaungsu" pitchFamily="34" charset="0"/>
                <a:cs typeface="Pyidaungsu" pitchFamily="34" charset="0"/>
              </a:rPr>
              <a:t>ယဉ်ကျေးမှုနှီးနှောဖလှယ်ခြင်း</a:t>
            </a:r>
            <a:r>
              <a:rPr lang="my-MM" sz="2200" dirty="0">
                <a:latin typeface="Pyidaungsu" pitchFamily="34" charset="0"/>
                <a:cs typeface="Pyidaungsu" pitchFamily="34" charset="0"/>
              </a:rPr>
              <a:t> (အဆက်)</a:t>
            </a:r>
            <a:endParaRPr lang="en-US" sz="2200" dirty="0">
              <a:solidFill>
                <a:schemeClr val="lt1"/>
              </a:solidFill>
              <a:latin typeface="Pyidaungsu" pitchFamily="34" charset="0"/>
              <a:cs typeface="Pyidaungsu" pitchFamily="34" charset="0"/>
            </a:endParaRPr>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10" name="TextBox 9">
            <a:extLst>
              <a:ext uri="{FF2B5EF4-FFF2-40B4-BE49-F238E27FC236}">
                <a16:creationId xmlns:a16="http://schemas.microsoft.com/office/drawing/2014/main" id="{5F2213FA-7015-E4C5-A801-4ADA79A33F9F}"/>
              </a:ext>
            </a:extLst>
          </p:cNvPr>
          <p:cNvSpPr txBox="1"/>
          <p:nvPr/>
        </p:nvSpPr>
        <p:spPr>
          <a:xfrm>
            <a:off x="564603" y="1229298"/>
            <a:ext cx="10686977" cy="4212692"/>
          </a:xfrm>
          <a:prstGeom prst="rect">
            <a:avLst/>
          </a:prstGeom>
          <a:noFill/>
        </p:spPr>
        <p:txBody>
          <a:bodyPr wrap="square">
            <a:spAutoFit/>
          </a:bodyPr>
          <a:lstStyle/>
          <a:p>
            <a:pPr algn="l">
              <a:lnSpc>
                <a:spcPct val="150000"/>
              </a:lnSpc>
            </a:pPr>
            <a:r>
              <a:rPr lang="en-US" b="1" i="1" dirty="0">
                <a:latin typeface="Pyidaungsu" pitchFamily="34" charset="0"/>
                <a:cs typeface="Pyidaungsu" pitchFamily="34" charset="0"/>
              </a:rPr>
              <a:t>သင်ယူမှု ရည်မှန်းချက်</a:t>
            </a:r>
          </a:p>
          <a:p>
            <a:pPr>
              <a:lnSpc>
                <a:spcPct val="150000"/>
              </a:lnSpc>
            </a:pPr>
            <a:r>
              <a:rPr lang="en-US" dirty="0">
                <a:latin typeface="Pyidaungsu" pitchFamily="34" charset="0"/>
                <a:cs typeface="Pyidaungsu" pitchFamily="34" charset="0"/>
              </a:rPr>
              <a:t>ပုံပြောသင်ကြားသင်ယူခြင်းနှင့် နှုတ်ပြောရိုးရာဓလေ့များဖြင့် မတူကွဲပြားသည့် လူမျိုးစုများနှင့် ဘာသာရေးအုပ်စုများ၏ သမိုင်းကြောင်း၊ တန်ဖိုးထားမှုများနှင့် ယုံကြည်မှုများအကြောင်း လေးနက်စွာ ရှာဖွေဖော်ထုတ်ရာတွင် ကျောင်းသားများ ပါဝင်ဆောင်ရွက်စေရန်။</a:t>
            </a:r>
          </a:p>
          <a:p>
            <a:pPr algn="l">
              <a:lnSpc>
                <a:spcPct val="150000"/>
              </a:lnSpc>
            </a:pPr>
            <a:endParaRPr lang="en-US" b="1" i="1" dirty="0">
              <a:effectLst/>
              <a:latin typeface="Pyidaungsu" pitchFamily="34" charset="0"/>
              <a:cs typeface="Pyidaungsu" pitchFamily="34" charset="0"/>
            </a:endParaRPr>
          </a:p>
          <a:p>
            <a:pPr algn="l">
              <a:lnSpc>
                <a:spcPct val="150000"/>
              </a:lnSpc>
            </a:pPr>
            <a:r>
              <a:rPr lang="en-US" b="1" i="1" dirty="0">
                <a:effectLst/>
                <a:latin typeface="Pyidaungsu" pitchFamily="34" charset="0"/>
                <a:cs typeface="Pyidaungsu" pitchFamily="34" charset="0"/>
              </a:rPr>
              <a:t>လိုအပ်သော သင်ထောက်ကူပစ္စည်းများ</a:t>
            </a:r>
            <a:endParaRPr lang="en-US" b="0" i="1" dirty="0">
              <a:effectLst/>
              <a:latin typeface="Pyidaungsu" pitchFamily="34" charset="0"/>
              <a:cs typeface="Pyidaungsu" pitchFamily="34" charset="0"/>
            </a:endParaRPr>
          </a:p>
          <a:p>
            <a:pPr algn="l">
              <a:lnSpc>
                <a:spcPct val="150000"/>
              </a:lnSpc>
            </a:pPr>
            <a:r>
              <a:rPr lang="en-US" dirty="0">
                <a:latin typeface="Pyidaungsu" pitchFamily="34" charset="0"/>
                <a:cs typeface="Pyidaungsu" pitchFamily="34" charset="0"/>
              </a:rPr>
              <a:t>၁။ ယဉ်ကျေးမှုဆိုင်ရာ ရှေးဟောင်းပစ္စည်းအမျိုးမျိုး (မလုပ်မနေရ မဟုတ်)</a:t>
            </a:r>
            <a:endParaRPr lang="en-US" b="0" i="0" dirty="0">
              <a:effectLst/>
              <a:latin typeface="Pyidaungsu" pitchFamily="34" charset="0"/>
              <a:cs typeface="Pyidaungsu" pitchFamily="34" charset="0"/>
            </a:endParaRPr>
          </a:p>
          <a:p>
            <a:pPr algn="l">
              <a:lnSpc>
                <a:spcPct val="150000"/>
              </a:lnSpc>
            </a:pPr>
            <a:r>
              <a:rPr lang="en-US" b="0" i="0" dirty="0">
                <a:effectLst/>
                <a:latin typeface="Pyidaungsu" pitchFamily="34" charset="0"/>
                <a:cs typeface="Pyidaungsu" pitchFamily="34" charset="0"/>
              </a:rPr>
              <a:t>၂။ မတူကွဲပြားသည့် လူမျိုးစုနှင့် ဘာသာရေးနောက်ခံများကို ကိုယ်စားပြုသည့် ဧည့်သည်ဟောပြောသူများ သို့မဟုတ် ရပ်ရွာအဖွဲ့ဝင်များ</a:t>
            </a:r>
          </a:p>
          <a:p>
            <a:pPr>
              <a:lnSpc>
                <a:spcPct val="150000"/>
              </a:lnSpc>
            </a:pPr>
            <a:r>
              <a:rPr lang="en-US" dirty="0">
                <a:latin typeface="Pyidaungsu" pitchFamily="34" charset="0"/>
                <a:cs typeface="Pyidaungsu" pitchFamily="34" charset="0"/>
              </a:rPr>
              <a:t>၃။ အသံဖမ်း ပစ္စည်းကိရိယာများ (အသံ သို့မဟုတ် ဗီဒီယို -ရရှိနိုင်ပါက)</a:t>
            </a:r>
            <a:endParaRPr lang="en-US" sz="2000" b="1" i="0" dirty="0">
              <a:effectLst/>
              <a:latin typeface="Pyidaungsu" pitchFamily="34" charset="0"/>
              <a:cs typeface="Pyidaungsu" pitchFamily="34" charset="0"/>
            </a:endParaRPr>
          </a:p>
        </p:txBody>
      </p:sp>
    </p:spTree>
    <p:custDataLst>
      <p:tags r:id="rId1"/>
    </p:custDataLst>
    <p:extLst>
      <p:ext uri="{BB962C8B-B14F-4D97-AF65-F5344CB8AC3E}">
        <p14:creationId xmlns:p14="http://schemas.microsoft.com/office/powerpoint/2010/main" val="3624935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dirty="0"/>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10" name="TextBox 9">
            <a:extLst>
              <a:ext uri="{FF2B5EF4-FFF2-40B4-BE49-F238E27FC236}">
                <a16:creationId xmlns:a16="http://schemas.microsoft.com/office/drawing/2014/main" id="{5F2213FA-7015-E4C5-A801-4ADA79A33F9F}"/>
              </a:ext>
            </a:extLst>
          </p:cNvPr>
          <p:cNvSpPr txBox="1"/>
          <p:nvPr/>
        </p:nvSpPr>
        <p:spPr>
          <a:xfrm>
            <a:off x="432769" y="1058140"/>
            <a:ext cx="11194628" cy="4628190"/>
          </a:xfrm>
          <a:prstGeom prst="rect">
            <a:avLst/>
          </a:prstGeom>
          <a:noFill/>
        </p:spPr>
        <p:txBody>
          <a:bodyPr wrap="square">
            <a:spAutoFit/>
          </a:bodyPr>
          <a:lstStyle/>
          <a:p>
            <a:pPr algn="l">
              <a:lnSpc>
                <a:spcPct val="150000"/>
              </a:lnSpc>
            </a:pPr>
            <a:r>
              <a:rPr lang="en-US" b="1" i="1" dirty="0">
                <a:latin typeface="Pyidaungsu" pitchFamily="34" charset="0"/>
                <a:cs typeface="Pyidaungsu" pitchFamily="34" charset="0"/>
              </a:rPr>
              <a:t>လုပ်ငန်း အဆင့်များ</a:t>
            </a:r>
            <a:endParaRPr lang="en-US" b="1" i="1" dirty="0">
              <a:effectLst/>
              <a:latin typeface="Pyidaungsu" pitchFamily="34" charset="0"/>
              <a:cs typeface="Pyidaungsu" pitchFamily="34" charset="0"/>
            </a:endParaRPr>
          </a:p>
          <a:p>
            <a:pPr algn="l">
              <a:lnSpc>
                <a:spcPct val="150000"/>
              </a:lnSpc>
            </a:pPr>
            <a:endParaRPr lang="en-US" b="1" i="1" dirty="0">
              <a:latin typeface="Pyidaungsu" pitchFamily="34" charset="0"/>
              <a:cs typeface="Pyidaungsu" pitchFamily="34" charset="0"/>
            </a:endParaRPr>
          </a:p>
          <a:p>
            <a:pPr algn="l">
              <a:lnSpc>
                <a:spcPct val="150000"/>
              </a:lnSpc>
            </a:pPr>
            <a:r>
              <a:rPr lang="en-US" b="1" dirty="0">
                <a:latin typeface="Pyidaungsu" pitchFamily="34" charset="0"/>
                <a:cs typeface="Pyidaungsu" pitchFamily="34" charset="0"/>
              </a:rPr>
              <a:t>၁။ ပြင်ဆင်ဆောင်ရွက်ခြင်း</a:t>
            </a:r>
            <a:endParaRPr lang="en-US" b="0" i="0" dirty="0">
              <a:effectLst/>
              <a:latin typeface="Pyidaungsu" pitchFamily="34" charset="0"/>
              <a:cs typeface="Pyidaungsu" pitchFamily="34" charset="0"/>
            </a:endParaRPr>
          </a:p>
          <a:p>
            <a:pPr marL="342900" indent="-342900" algn="l">
              <a:lnSpc>
                <a:spcPct val="150000"/>
              </a:lnSpc>
              <a:buFont typeface="Arial" panose="020B0604020202020204" pitchFamily="34" charset="0"/>
              <a:buChar char="•"/>
            </a:pPr>
            <a:r>
              <a:rPr lang="en-US" dirty="0">
                <a:latin typeface="Pyidaungsu" pitchFamily="34" charset="0"/>
                <a:cs typeface="Pyidaungsu" pitchFamily="34" charset="0"/>
              </a:rPr>
              <a:t>ကျောင်းသားများအား ပုံပြင်များ၊ ဒဏ္ဍာရီပုံပြင်များ မျှဝေဟောပြောပေးရန် ဆန္ဒရှိသော </a:t>
            </a:r>
            <a:r>
              <a:rPr lang="en-US" b="0" i="0" dirty="0">
                <a:effectLst/>
                <a:latin typeface="Pyidaungsu" pitchFamily="34" charset="0"/>
                <a:cs typeface="Pyidaungsu" pitchFamily="34" charset="0"/>
              </a:rPr>
              <a:t>မတူညီသည့် လူမျိုးစုနှင့် ဘာသာရေးအုပ်စုများမှ ရပ်ရွာအဖွဲ့ဝင်များနှင့် လူကြီးသူမများထံ ဆက်သွယ်ပါ။ ဟောပြောသူတစ်ဦးစီသည် ၎င်းတို့နှင့်သက်ဆိုင်ရာ အသိုင်းအဝိုင်းများ၏ သမိုင်းကြောင်း၊ တန်ဖိုးထားမှုများနှင့် ယုံကြည်မှုများအကြောင်း စိတ်ကူးဉာဏ်များ ပေးအပ်နိုင်ကြောင်း သေချာစေရမည်။</a:t>
            </a:r>
          </a:p>
          <a:p>
            <a:pPr marL="342900" indent="-342900" algn="l">
              <a:lnSpc>
                <a:spcPct val="150000"/>
              </a:lnSpc>
              <a:buFont typeface="Arial" panose="020B0604020202020204" pitchFamily="34" charset="0"/>
              <a:buChar char="•"/>
            </a:pPr>
            <a:r>
              <a:rPr lang="en-US" dirty="0">
                <a:latin typeface="Pyidaungsu" pitchFamily="34" charset="0"/>
                <a:cs typeface="Pyidaungsu" pitchFamily="34" charset="0"/>
              </a:rPr>
              <a:t>ဧည့်သည်ဟောပြောသူများနှင့် အတန်းသားများပါ အဆင်ပြေစေနိုင်မည့် အချိန်ဇယားတစ်ခု ရေးဆွဲရန်  ဟောပြောသူများနှင့် ညှိနှိုင်းဆောင်ရွက်ပါ။ အတန်းချိန်တစ်ခုလျှင် (၄၅)မိနစ်မှ တစ်နာရီခန့် အထိ ကြာမြင့်အောင် စီစဉ်ပါ။</a:t>
            </a:r>
            <a:endParaRPr lang="en-US" b="0" i="0" dirty="0">
              <a:effectLst/>
              <a:latin typeface="Pyidaungsu" pitchFamily="34" charset="0"/>
              <a:cs typeface="Pyidaungsu" pitchFamily="34" charset="0"/>
            </a:endParaRPr>
          </a:p>
          <a:p>
            <a:pPr marL="342900" indent="-342900" algn="l">
              <a:lnSpc>
                <a:spcPct val="150000"/>
              </a:lnSpc>
              <a:buFont typeface="Arial" panose="020B0604020202020204" pitchFamily="34" charset="0"/>
              <a:buChar char="•"/>
            </a:pPr>
            <a:r>
              <a:rPr lang="en-US" dirty="0">
                <a:latin typeface="Pyidaungsu" pitchFamily="34" charset="0"/>
                <a:cs typeface="Pyidaungsu" pitchFamily="34" charset="0"/>
              </a:rPr>
              <a:t>ဟောပြောသူများ၏ ယဉ်ကျေးမှု နောက်ခံများကို လေးစားပြီး အမြင်ကျယ်ကျယ်ထားကာ နားဆင်ခြင်း၏ အရေးပါပုံနှင့် နောင်လာမည့်အတန်းချိန်များအကြောင်း ကျောင်းသားများအား အသိပေးအကြောင်းကြားပါ။</a:t>
            </a:r>
            <a:endParaRPr lang="en-US" b="0" i="0" dirty="0">
              <a:effectLst/>
              <a:latin typeface="Pyidaungsu" pitchFamily="34" charset="0"/>
              <a:cs typeface="Pyidaungsu" pitchFamily="34" charset="0"/>
            </a:endParaRPr>
          </a:p>
        </p:txBody>
      </p:sp>
      <p:sp>
        <p:nvSpPr>
          <p:cNvPr id="8" name="Google Shape;229;p11">
            <a:extLst>
              <a:ext uri="{FF2B5EF4-FFF2-40B4-BE49-F238E27FC236}">
                <a16:creationId xmlns:a16="http://schemas.microsoft.com/office/drawing/2014/main" id="{0F4FBC94-2423-A6E7-F7B9-4471CD3683B9}"/>
              </a:ext>
            </a:extLst>
          </p:cNvPr>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lvl="0">
              <a:lnSpc>
                <a:spcPct val="115625"/>
              </a:lnSpc>
              <a:spcBef>
                <a:spcPts val="0"/>
              </a:spcBef>
              <a:buClr>
                <a:schemeClr val="lt1"/>
              </a:buClr>
              <a:buSzPts val="2400"/>
            </a:pPr>
            <a:r>
              <a:rPr lang="en-US" sz="2200" dirty="0" err="1">
                <a:latin typeface="Pyidaungsu" pitchFamily="34" charset="0"/>
                <a:cs typeface="Pyidaungsu" pitchFamily="34" charset="0"/>
              </a:rPr>
              <a:t>လုပ်ငန်း</a:t>
            </a:r>
            <a:r>
              <a:rPr lang="en-US" sz="2200" dirty="0">
                <a:latin typeface="Pyidaungsu" pitchFamily="34" charset="0"/>
                <a:cs typeface="Pyidaungsu" pitchFamily="34" charset="0"/>
              </a:rPr>
              <a:t> ၁ - </a:t>
            </a:r>
            <a:r>
              <a:rPr lang="en-US" sz="2200" dirty="0" err="1">
                <a:latin typeface="Pyidaungsu" pitchFamily="34" charset="0"/>
                <a:cs typeface="Pyidaungsu" pitchFamily="34" charset="0"/>
              </a:rPr>
              <a:t>ယဉ်ကျေးမှုဆိုင်ရာ</a:t>
            </a:r>
            <a:r>
              <a:rPr lang="en-US" sz="2200" dirty="0">
                <a:latin typeface="Pyidaungsu" pitchFamily="34" charset="0"/>
                <a:cs typeface="Pyidaungsu" pitchFamily="34" charset="0"/>
              </a:rPr>
              <a:t> </a:t>
            </a:r>
            <a:r>
              <a:rPr lang="en-US" sz="2200" dirty="0" err="1">
                <a:latin typeface="Pyidaungsu" pitchFamily="34" charset="0"/>
                <a:cs typeface="Pyidaungsu" pitchFamily="34" charset="0"/>
              </a:rPr>
              <a:t>ပုံပြောသင်ကြားသင်ယူခြင်းနှင</a:t>
            </a:r>
            <a:r>
              <a:rPr lang="en-US" sz="2200" dirty="0">
                <a:latin typeface="Pyidaungsu" pitchFamily="34" charset="0"/>
                <a:cs typeface="Pyidaungsu" pitchFamily="34" charset="0"/>
              </a:rPr>
              <a:t>့် </a:t>
            </a:r>
            <a:r>
              <a:rPr lang="en-US" sz="2200" dirty="0" err="1">
                <a:latin typeface="Pyidaungsu" pitchFamily="34" charset="0"/>
                <a:cs typeface="Pyidaungsu" pitchFamily="34" charset="0"/>
              </a:rPr>
              <a:t>ယဉ်ကျေးမှုနှီးနှောဖလှယ်ခြင်း</a:t>
            </a:r>
            <a:r>
              <a:rPr lang="my-MM" sz="2200" dirty="0">
                <a:latin typeface="Pyidaungsu" pitchFamily="34" charset="0"/>
                <a:cs typeface="Pyidaungsu" pitchFamily="34" charset="0"/>
              </a:rPr>
              <a:t> (အဆက်)</a:t>
            </a:r>
            <a:endParaRPr lang="en-US" sz="2200" b="1" dirty="0"/>
          </a:p>
        </p:txBody>
      </p:sp>
    </p:spTree>
    <p:custDataLst>
      <p:tags r:id="rId1"/>
    </p:custDataLst>
    <p:extLst>
      <p:ext uri="{BB962C8B-B14F-4D97-AF65-F5344CB8AC3E}">
        <p14:creationId xmlns:p14="http://schemas.microsoft.com/office/powerpoint/2010/main" val="3852192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dirty="0"/>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10" name="TextBox 9">
            <a:extLst>
              <a:ext uri="{FF2B5EF4-FFF2-40B4-BE49-F238E27FC236}">
                <a16:creationId xmlns:a16="http://schemas.microsoft.com/office/drawing/2014/main" id="{5F2213FA-7015-E4C5-A801-4ADA79A33F9F}"/>
              </a:ext>
            </a:extLst>
          </p:cNvPr>
          <p:cNvSpPr txBox="1"/>
          <p:nvPr/>
        </p:nvSpPr>
        <p:spPr>
          <a:xfrm>
            <a:off x="323850" y="854852"/>
            <a:ext cx="11563350" cy="5493812"/>
          </a:xfrm>
          <a:prstGeom prst="rect">
            <a:avLst/>
          </a:prstGeom>
          <a:noFill/>
        </p:spPr>
        <p:txBody>
          <a:bodyPr wrap="square">
            <a:spAutoFit/>
          </a:bodyPr>
          <a:lstStyle/>
          <a:p>
            <a:pPr algn="l">
              <a:lnSpc>
                <a:spcPct val="150000"/>
              </a:lnSpc>
            </a:pPr>
            <a:r>
              <a:rPr lang="en-US" b="1" dirty="0">
                <a:latin typeface="Pyidaungsu" pitchFamily="34" charset="0"/>
                <a:cs typeface="Pyidaungsu" pitchFamily="34" charset="0"/>
              </a:rPr>
              <a:t>၂။ ဧည့်သည်ဟောပြောသူ၏ အတန်းချိန်</a:t>
            </a:r>
            <a:endParaRPr lang="en-US" b="0" i="0" dirty="0">
              <a:effectLst/>
              <a:latin typeface="Pyidaungsu" pitchFamily="34" charset="0"/>
              <a:cs typeface="Pyidaungsu" pitchFamily="34" charset="0"/>
            </a:endParaRPr>
          </a:p>
          <a:p>
            <a:pPr marL="285750" indent="-285750">
              <a:lnSpc>
                <a:spcPct val="150000"/>
              </a:lnSpc>
              <a:buFont typeface="Arial" panose="020B0604020202020204" pitchFamily="34" charset="0"/>
              <a:buChar char="•"/>
            </a:pPr>
            <a:r>
              <a:rPr lang="en-US" dirty="0">
                <a:latin typeface="Pyidaungsu" pitchFamily="34" charset="0"/>
                <a:cs typeface="Pyidaungsu" pitchFamily="34" charset="0"/>
              </a:rPr>
              <a:t>အတန်းချိန်များ စီစဉ်ပြီး တစ်ချိန်လျှင် မတူညီသော လူမျိုးစု သို့မဟုတ် ဘာသာရေးအုပ်စု တစ်ခုစီမှ ဧည်သည့်ဟောပြောသူတစ်ဦးစီ ပါဝင်ဟောပြောနိုင်အောင် စီစဉ်ပါ။ ဧည့်ဟောပြောသူ အရေအတွက်ပေါ် မူတည်ကာ အတန်းချိန်ကာလမှာ ရက်သတ္တပတ်ပေါင်းများစွာ သို့မဟုတ် လပေါင်းများစွာ ကြာမြင့်နိုင်သည်။</a:t>
            </a:r>
            <a:endParaRPr lang="en-US" b="0" i="0" dirty="0">
              <a:effectLst/>
              <a:latin typeface="Pyidaungsu" pitchFamily="34" charset="0"/>
              <a:cs typeface="Pyidaungsu" pitchFamily="34" charset="0"/>
            </a:endParaRPr>
          </a:p>
          <a:p>
            <a:pPr marL="285750" indent="-285750" algn="l">
              <a:lnSpc>
                <a:spcPct val="150000"/>
              </a:lnSpc>
              <a:buFont typeface="Arial" panose="020B0604020202020204" pitchFamily="34" charset="0"/>
              <a:buChar char="•"/>
            </a:pPr>
            <a:r>
              <a:rPr lang="en-US" dirty="0">
                <a:latin typeface="Pyidaungsu" pitchFamily="34" charset="0"/>
                <a:cs typeface="Pyidaungsu" pitchFamily="34" charset="0"/>
              </a:rPr>
              <a:t>အတန်းချိန်တစ်ချိန်စီတိုင်းတွင် ဧည့်ဟောပြောသူအနေဖြင့် ကျောင်းသားများအား ၎င်းတို့လူမှုအသိုင်းအဝိုင်း၏ ယဉ်ကျေးမှု၊ သမိုင်းကြောင်း၊ တန်ဖိုးထားမှုများနှင့် ယုံကြည်မှုများကို ထင်ဟပ်စေသည့် ကိုယ်တွေ့ဖြစ်ရပ်များ၊ ဇာတ်လမ်းပုံပြင်များနှင့် ဒဏ္ဍာရီပုံပြင်များကို မျှ‌ဝေစေခြင်းဖြင့် ပါဝင်ဆောင်ရွက်စေသင့်သည်။</a:t>
            </a:r>
            <a:endParaRPr lang="en-US" b="0" i="0" dirty="0">
              <a:effectLst/>
              <a:latin typeface="Pyidaungsu" pitchFamily="34" charset="0"/>
              <a:cs typeface="Pyidaungsu" pitchFamily="34" charset="0"/>
            </a:endParaRPr>
          </a:p>
          <a:p>
            <a:pPr marL="285750" indent="-285750" algn="l">
              <a:lnSpc>
                <a:spcPct val="150000"/>
              </a:lnSpc>
              <a:buFont typeface="Arial" panose="020B0604020202020204" pitchFamily="34" charset="0"/>
              <a:buChar char="•"/>
            </a:pPr>
            <a:r>
              <a:rPr lang="en-US" dirty="0">
                <a:latin typeface="Pyidaungsu" pitchFamily="34" charset="0"/>
                <a:cs typeface="Pyidaungsu" pitchFamily="34" charset="0"/>
              </a:rPr>
              <a:t>ပုံပြင်ပြောခြင်းအချိန်ပြီးနောက် ကျောင်းသားများအား မေးခွန်းများ မေးမြန်းစေကာ ဧည့်ဟောပြောသူနှင့် ဆွေးနွေးမှုတွင်လည်း ပါဝင်ခိုင်းပါ။</a:t>
            </a:r>
          </a:p>
          <a:p>
            <a:pPr algn="l">
              <a:lnSpc>
                <a:spcPct val="150000"/>
              </a:lnSpc>
            </a:pPr>
            <a:r>
              <a:rPr lang="en-US" b="1" dirty="0">
                <a:latin typeface="Pyidaungsu" pitchFamily="34" charset="0"/>
                <a:cs typeface="Pyidaungsu" pitchFamily="34" charset="0"/>
              </a:rPr>
              <a:t>၃။ ပြန်လည်သုံးသပ်ခြင်း</a:t>
            </a:r>
          </a:p>
          <a:p>
            <a:pPr>
              <a:lnSpc>
                <a:spcPct val="150000"/>
              </a:lnSpc>
            </a:pPr>
            <a:r>
              <a:rPr lang="en-US" dirty="0">
                <a:latin typeface="Pyidaungsu" pitchFamily="34" charset="0"/>
                <a:cs typeface="Pyidaungsu" pitchFamily="34" charset="0"/>
              </a:rPr>
              <a:t>အတန်းချိန် တစ်ချိန်ပြီးဆုံးတိုင်း ကျောင်းသားများကို ဂျာနယ် သို့မဟုတ် အတန်းမှတ်စုစာအု်ပ တစ်ခုတွင် ၎င်းတို့၏ အတွေးအမြင်များနှင့် စိတ်ကူးဉာဏ်များကို မှတ်တမ်းတင်စေကာ မိမိတို့ သင်ယူထားပြီးသည်များအပေါ် ပြန်လည်သုံးသပ်ရန် တိုက်တွန်းပါ။ ဤပြန်လည်သုံးသပ်ခြင်းကို တစ်ဦးချင်းဖြစ်စေ၊ အုပ်စုလိုက်ဆွေးနွေးခြင်းဖြင့်ဖြစ်စေ ဆောင်ရွက်နိုင်သည်။</a:t>
            </a:r>
            <a:endParaRPr lang="en-US" b="1" i="0" dirty="0">
              <a:effectLst/>
              <a:latin typeface="Pyidaungsu" pitchFamily="34" charset="0"/>
              <a:cs typeface="Pyidaungsu" pitchFamily="34" charset="0"/>
            </a:endParaRPr>
          </a:p>
        </p:txBody>
      </p:sp>
      <p:sp>
        <p:nvSpPr>
          <p:cNvPr id="8" name="Google Shape;229;p11">
            <a:extLst>
              <a:ext uri="{FF2B5EF4-FFF2-40B4-BE49-F238E27FC236}">
                <a16:creationId xmlns:a16="http://schemas.microsoft.com/office/drawing/2014/main" id="{5E5F7589-6EBC-9F9E-DA2F-9103941FC95E}"/>
              </a:ext>
            </a:extLst>
          </p:cNvPr>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lvl="0">
              <a:lnSpc>
                <a:spcPct val="115625"/>
              </a:lnSpc>
              <a:spcBef>
                <a:spcPts val="0"/>
              </a:spcBef>
              <a:buClr>
                <a:schemeClr val="lt1"/>
              </a:buClr>
              <a:buSzPts val="2400"/>
            </a:pPr>
            <a:r>
              <a:rPr lang="en-US" sz="2200" dirty="0" err="1">
                <a:latin typeface="Pyidaungsu" pitchFamily="34" charset="0"/>
                <a:cs typeface="Pyidaungsu" pitchFamily="34" charset="0"/>
              </a:rPr>
              <a:t>လုပ်ငန်း</a:t>
            </a:r>
            <a:r>
              <a:rPr lang="en-US" sz="2200" dirty="0">
                <a:latin typeface="Pyidaungsu" pitchFamily="34" charset="0"/>
                <a:cs typeface="Pyidaungsu" pitchFamily="34" charset="0"/>
              </a:rPr>
              <a:t> ၁ - </a:t>
            </a:r>
            <a:r>
              <a:rPr lang="en-US" sz="2200" dirty="0" err="1">
                <a:latin typeface="Pyidaungsu" pitchFamily="34" charset="0"/>
                <a:cs typeface="Pyidaungsu" pitchFamily="34" charset="0"/>
              </a:rPr>
              <a:t>ယဉ်ကျေးမှုဆိုင်ရာ</a:t>
            </a:r>
            <a:r>
              <a:rPr lang="en-US" sz="2200" dirty="0">
                <a:latin typeface="Pyidaungsu" pitchFamily="34" charset="0"/>
                <a:cs typeface="Pyidaungsu" pitchFamily="34" charset="0"/>
              </a:rPr>
              <a:t> </a:t>
            </a:r>
            <a:r>
              <a:rPr lang="en-US" sz="2200" dirty="0" err="1">
                <a:latin typeface="Pyidaungsu" pitchFamily="34" charset="0"/>
                <a:cs typeface="Pyidaungsu" pitchFamily="34" charset="0"/>
              </a:rPr>
              <a:t>ပုံပြောသင်ကြားသင်ယူခြင်းနှင</a:t>
            </a:r>
            <a:r>
              <a:rPr lang="en-US" sz="2200" dirty="0">
                <a:latin typeface="Pyidaungsu" pitchFamily="34" charset="0"/>
                <a:cs typeface="Pyidaungsu" pitchFamily="34" charset="0"/>
              </a:rPr>
              <a:t>့် </a:t>
            </a:r>
            <a:r>
              <a:rPr lang="en-US" sz="2200" dirty="0" err="1">
                <a:latin typeface="Pyidaungsu" pitchFamily="34" charset="0"/>
                <a:cs typeface="Pyidaungsu" pitchFamily="34" charset="0"/>
              </a:rPr>
              <a:t>ယဉ်ကျေးမှုနှီးနှောဖလှယ်ခြင်း</a:t>
            </a:r>
            <a:r>
              <a:rPr lang="my-MM" sz="2200" dirty="0">
                <a:latin typeface="Pyidaungsu" pitchFamily="34" charset="0"/>
                <a:cs typeface="Pyidaungsu" pitchFamily="34" charset="0"/>
              </a:rPr>
              <a:t> (အဆက်)</a:t>
            </a:r>
            <a:endParaRPr lang="en-US" sz="2200" b="1" dirty="0"/>
          </a:p>
        </p:txBody>
      </p:sp>
    </p:spTree>
    <p:custDataLst>
      <p:tags r:id="rId1"/>
    </p:custDataLst>
    <p:extLst>
      <p:ext uri="{BB962C8B-B14F-4D97-AF65-F5344CB8AC3E}">
        <p14:creationId xmlns:p14="http://schemas.microsoft.com/office/powerpoint/2010/main" val="4092956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dirty="0"/>
          </a:p>
        </p:txBody>
      </p:sp>
      <p:sp>
        <p:nvSpPr>
          <p:cNvPr id="5" name="Title 4"/>
          <p:cNvSpPr>
            <a:spLocks noGrp="1"/>
          </p:cNvSpPr>
          <p:nvPr>
            <p:ph type="ctrTitle"/>
          </p:nvPr>
        </p:nvSpPr>
        <p:spPr/>
        <p:txBody>
          <a:bodyPr>
            <a:normAutofit/>
          </a:bodyPr>
          <a:lstStyle/>
          <a:p>
            <a:r>
              <a:rPr lang="en-US" sz="2200" dirty="0" err="1">
                <a:latin typeface="Pyidaungsu" pitchFamily="34" charset="0"/>
                <a:cs typeface="Pyidaungsu" pitchFamily="34" charset="0"/>
              </a:rPr>
              <a:t>လုပ်ငန်း</a:t>
            </a:r>
            <a:r>
              <a:rPr lang="my-MM" sz="2200" dirty="0">
                <a:latin typeface="Pyidaungsu" pitchFamily="34" charset="0"/>
                <a:cs typeface="Pyidaungsu" pitchFamily="34" charset="0"/>
              </a:rPr>
              <a:t> </a:t>
            </a:r>
            <a:r>
              <a:rPr lang="en-US" sz="2200" dirty="0">
                <a:latin typeface="Pyidaungsu" pitchFamily="34" charset="0"/>
                <a:cs typeface="Pyidaungsu" pitchFamily="34" charset="0"/>
              </a:rPr>
              <a:t>၂ - ရပ်ရွာဆွေးနွေးပွဲ ညနေခင်း</a:t>
            </a:r>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3" name="TextBox 2">
            <a:extLst>
              <a:ext uri="{FF2B5EF4-FFF2-40B4-BE49-F238E27FC236}">
                <a16:creationId xmlns:a16="http://schemas.microsoft.com/office/drawing/2014/main" id="{9331ED0C-E049-7C92-3A00-5080AFE4E330}"/>
              </a:ext>
            </a:extLst>
          </p:cNvPr>
          <p:cNvSpPr txBox="1"/>
          <p:nvPr/>
        </p:nvSpPr>
        <p:spPr>
          <a:xfrm>
            <a:off x="420895" y="839459"/>
            <a:ext cx="11454430" cy="5673348"/>
          </a:xfrm>
          <a:prstGeom prst="rect">
            <a:avLst/>
          </a:prstGeom>
          <a:noFill/>
        </p:spPr>
        <p:txBody>
          <a:bodyPr wrap="square">
            <a:spAutoFit/>
          </a:bodyPr>
          <a:lstStyle/>
          <a:p>
            <a:pPr lvl="0">
              <a:lnSpc>
                <a:spcPct val="150000"/>
              </a:lnSpc>
            </a:pPr>
            <a:r>
              <a:rPr lang="en-GB" sz="1600" b="1" i="1" dirty="0">
                <a:latin typeface="Pyidaungsu" pitchFamily="34" charset="0"/>
                <a:ea typeface="Arial Unicode MS"/>
                <a:cs typeface="Pyidaungsu" pitchFamily="34" charset="0"/>
              </a:rPr>
              <a:t>ဤလုပ်ငန်းမှတဆင့် လွှ</a:t>
            </a:r>
            <a:r>
              <a:rPr lang="en-GB" sz="1600" b="1" i="1" dirty="0" err="1">
                <a:latin typeface="Pyidaungsu" pitchFamily="34" charset="0"/>
                <a:ea typeface="Arial Unicode MS"/>
                <a:cs typeface="Pyidaungsu" pitchFamily="34" charset="0"/>
              </a:rPr>
              <a:t>မ်းခြုံ</a:t>
            </a:r>
            <a:r>
              <a:rPr lang="my-MM" sz="1600" b="1" i="1" dirty="0">
                <a:latin typeface="Pyidaungsu" pitchFamily="34" charset="0"/>
                <a:ea typeface="Arial Unicode MS"/>
                <a:cs typeface="Pyidaungsu" pitchFamily="34" charset="0"/>
              </a:rPr>
              <a:t>ထားသော </a:t>
            </a:r>
            <a:r>
              <a:rPr lang="en-GB" sz="1600" b="1" i="1" dirty="0" err="1">
                <a:latin typeface="Pyidaungsu" pitchFamily="34" charset="0"/>
                <a:ea typeface="Arial Unicode MS"/>
                <a:cs typeface="Pyidaungsu" pitchFamily="34" charset="0"/>
              </a:rPr>
              <a:t>တတ်က</a:t>
            </a:r>
            <a:r>
              <a:rPr lang="en-GB" sz="1600" b="1" i="1" dirty="0">
                <a:latin typeface="Pyidaungsu" pitchFamily="34" charset="0"/>
                <a:ea typeface="Arial Unicode MS"/>
                <a:cs typeface="Pyidaungsu" pitchFamily="34" charset="0"/>
              </a:rPr>
              <a:t>ျွ</a:t>
            </a:r>
            <a:r>
              <a:rPr lang="en-GB" sz="1600" b="1" i="1" dirty="0" err="1">
                <a:latin typeface="Pyidaungsu" pitchFamily="34" charset="0"/>
                <a:ea typeface="Arial Unicode MS"/>
                <a:cs typeface="Pyidaungsu" pitchFamily="34" charset="0"/>
              </a:rPr>
              <a:t>မ်းမှုများ</a:t>
            </a:r>
            <a:r>
              <a:rPr lang="my-MM" sz="1600" b="1" i="1" dirty="0">
                <a:latin typeface="Pyidaungsu" pitchFamily="34" charset="0"/>
                <a:ea typeface="Arial Unicode MS"/>
                <a:cs typeface="Pyidaungsu" pitchFamily="34" charset="0"/>
              </a:rPr>
              <a:t> </a:t>
            </a:r>
            <a:endParaRPr lang="en-GB" sz="1600" b="1" i="1" dirty="0">
              <a:latin typeface="Pyidaungsu" pitchFamily="34" charset="0"/>
              <a:ea typeface="Arial Unicode MS"/>
              <a:cs typeface="Pyidaungsu" pitchFamily="34" charset="0"/>
            </a:endParaRPr>
          </a:p>
          <a:p>
            <a:pPr>
              <a:lnSpc>
                <a:spcPct val="150000"/>
              </a:lnSpc>
              <a:spcAft>
                <a:spcPts val="1200"/>
              </a:spcAft>
            </a:pPr>
            <a:r>
              <a:rPr lang="en-GB" sz="1600" dirty="0">
                <a:highlight>
                  <a:srgbClr val="C0C0C0"/>
                </a:highlight>
                <a:latin typeface="Pyidaungsu" pitchFamily="34" charset="0"/>
                <a:ea typeface="Calibri" panose="020F0502020204030204" pitchFamily="34" charset="0"/>
                <a:cs typeface="Pyidaungsu" pitchFamily="34" charset="0"/>
              </a:rPr>
              <a:t>CSE</a:t>
            </a:r>
            <a:r>
              <a:rPr lang="my-MM" sz="1600" dirty="0">
                <a:highlight>
                  <a:srgbClr val="C0C0C0"/>
                </a:highlight>
                <a:latin typeface="Pyidaungsu" pitchFamily="34" charset="0"/>
                <a:ea typeface="Calibri" panose="020F0502020204030204" pitchFamily="34" charset="0"/>
                <a:cs typeface="Pyidaungsu" pitchFamily="34" charset="0"/>
              </a:rPr>
              <a:t> </a:t>
            </a:r>
            <a:r>
              <a:rPr lang="en-GB" sz="1600" dirty="0">
                <a:highlight>
                  <a:srgbClr val="C0C0C0"/>
                </a:highlight>
                <a:latin typeface="Pyidaungsu" pitchFamily="34" charset="0"/>
                <a:ea typeface="Calibri" panose="020F0502020204030204" pitchFamily="34" charset="0"/>
                <a:cs typeface="Pyidaungsu" pitchFamily="34" charset="0"/>
              </a:rPr>
              <a:t>၅။ </a:t>
            </a:r>
            <a:r>
              <a:rPr lang="en-GB" sz="1600" dirty="0">
                <a:latin typeface="Pyidaungsu" pitchFamily="34" charset="0"/>
                <a:ea typeface="Calibri" panose="020F0502020204030204" pitchFamily="34" charset="0"/>
                <a:cs typeface="Pyidaungsu" pitchFamily="34" charset="0"/>
              </a:rPr>
              <a:t>ဆရာသည် သင်ကြားသင်ယူရေးတွင် ကျား/မရေးရာ တန်းတူညီမျှမှု၊ မသန်စွမ်းမှုနှင့် လူမှုရေးဆိုင်ရာ </a:t>
            </a:r>
            <a:r>
              <a:rPr lang="en-GB" sz="1600" dirty="0" err="1">
                <a:latin typeface="Pyidaungsu" pitchFamily="34" charset="0"/>
                <a:ea typeface="Calibri" panose="020F0502020204030204" pitchFamily="34" charset="0"/>
                <a:cs typeface="Pyidaungsu" pitchFamily="34" charset="0"/>
              </a:rPr>
              <a:t>အကျုံးဝင်မှုများ</a:t>
            </a:r>
            <a:r>
              <a:rPr lang="my-MM" sz="1600" dirty="0">
                <a:latin typeface="Pyidaungsu" pitchFamily="34" charset="0"/>
                <a:ea typeface="Calibri" panose="020F0502020204030204" pitchFamily="34" charset="0"/>
                <a:cs typeface="Pyidaungsu" pitchFamily="34" charset="0"/>
              </a:rPr>
              <a:t> </a:t>
            </a:r>
            <a:r>
              <a:rPr lang="en-GB" sz="1600" dirty="0" err="1">
                <a:latin typeface="Pyidaungsu" pitchFamily="34" charset="0"/>
                <a:ea typeface="Calibri" panose="020F0502020204030204" pitchFamily="34" charset="0"/>
                <a:cs typeface="Pyidaungsu" pitchFamily="34" charset="0"/>
              </a:rPr>
              <a:t>ရှိစေသည</a:t>
            </a:r>
            <a:r>
              <a:rPr lang="en-GB" sz="1600" dirty="0">
                <a:latin typeface="Pyidaungsu" pitchFamily="34" charset="0"/>
                <a:ea typeface="Calibri" panose="020F0502020204030204" pitchFamily="34" charset="0"/>
                <a:cs typeface="Pyidaungsu" pitchFamily="34" charset="0"/>
              </a:rPr>
              <a:t>့် နည်းလမ်းများကို သိရှိနားလည်ကြောင်းပြသည်။</a:t>
            </a:r>
          </a:p>
          <a:p>
            <a:pPr>
              <a:lnSpc>
                <a:spcPct val="150000"/>
              </a:lnSpc>
            </a:pPr>
            <a:r>
              <a:rPr lang="en-GB" sz="1600" dirty="0">
                <a:highlight>
                  <a:srgbClr val="C0C0C0"/>
                </a:highlight>
                <a:latin typeface="Pyidaungsu" pitchFamily="34" charset="0"/>
                <a:ea typeface="Calibri" panose="020F0502020204030204" pitchFamily="34" charset="0"/>
                <a:cs typeface="Pyidaungsu" pitchFamily="34" charset="0"/>
              </a:rPr>
              <a:t>CSE</a:t>
            </a:r>
            <a:r>
              <a:rPr lang="my-MM" sz="1600" dirty="0">
                <a:highlight>
                  <a:srgbClr val="C0C0C0"/>
                </a:highlight>
                <a:latin typeface="Pyidaungsu" pitchFamily="34" charset="0"/>
                <a:ea typeface="Calibri" panose="020F0502020204030204" pitchFamily="34" charset="0"/>
                <a:cs typeface="Pyidaungsu" pitchFamily="34" charset="0"/>
              </a:rPr>
              <a:t> </a:t>
            </a:r>
            <a:r>
              <a:rPr lang="en-GB" sz="1600" dirty="0">
                <a:highlight>
                  <a:srgbClr val="C0C0C0"/>
                </a:highlight>
                <a:latin typeface="Pyidaungsu" pitchFamily="34" charset="0"/>
                <a:ea typeface="Calibri" panose="020F0502020204030204" pitchFamily="34" charset="0"/>
                <a:cs typeface="Pyidaungsu" pitchFamily="34" charset="0"/>
              </a:rPr>
              <a:t>၆။ </a:t>
            </a:r>
            <a:r>
              <a:rPr lang="en-US" sz="1600" dirty="0">
                <a:latin typeface="Pyidaungsu" pitchFamily="34" charset="0"/>
                <a:cs typeface="Pyidaungsu" pitchFamily="34" charset="0"/>
              </a:rPr>
              <a:t>အကြမ်းမဖက်ခြင်း၊ ဝေဖန်ပိုင်းခြားစဉ်းစားခြင်း၊ ငြိမ်းချမ်းစွာ ပဋိပက္ခဖြေရှင်းခြင်းနှင့် မတူညီသော အတွေးအခေါ်၊ အယူအဆများကို လေးစားခြင်းတို့ကို စံနမူနာပြ သင်ကြားပေးသည်။</a:t>
            </a:r>
          </a:p>
          <a:p>
            <a:pPr>
              <a:lnSpc>
                <a:spcPct val="150000"/>
              </a:lnSpc>
              <a:spcBef>
                <a:spcPts val="800"/>
              </a:spcBef>
              <a:spcAft>
                <a:spcPts val="1200"/>
              </a:spcAft>
            </a:pPr>
            <a:r>
              <a:rPr lang="en-GB" sz="1600" dirty="0">
                <a:highlight>
                  <a:srgbClr val="C0C0C0"/>
                </a:highlight>
                <a:latin typeface="Pyidaungsu" pitchFamily="34" charset="0"/>
                <a:ea typeface="Calibri" panose="020F0502020204030204" pitchFamily="34" charset="0"/>
                <a:cs typeface="Pyidaungsu" pitchFamily="34" charset="0"/>
              </a:rPr>
              <a:t>CSE</a:t>
            </a:r>
            <a:r>
              <a:rPr lang="my-MM" sz="1600" dirty="0">
                <a:highlight>
                  <a:srgbClr val="C0C0C0"/>
                </a:highlight>
                <a:latin typeface="Pyidaungsu" pitchFamily="34" charset="0"/>
                <a:ea typeface="Calibri" panose="020F0502020204030204" pitchFamily="34" charset="0"/>
                <a:cs typeface="Pyidaungsu" pitchFamily="34" charset="0"/>
              </a:rPr>
              <a:t> </a:t>
            </a:r>
            <a:r>
              <a:rPr lang="en-GB" sz="1600" dirty="0">
                <a:highlight>
                  <a:srgbClr val="C0C0C0"/>
                </a:highlight>
                <a:latin typeface="Pyidaungsu" pitchFamily="34" charset="0"/>
                <a:ea typeface="Calibri" panose="020F0502020204030204" pitchFamily="34" charset="0"/>
                <a:cs typeface="Pyidaungsu" pitchFamily="34" charset="0"/>
              </a:rPr>
              <a:t>၈။ </a:t>
            </a:r>
            <a:r>
              <a:rPr lang="en-GB" sz="1600" dirty="0">
                <a:latin typeface="Pyidaungsu" pitchFamily="34" charset="0"/>
                <a:ea typeface="Calibri" panose="020F0502020204030204" pitchFamily="34" charset="0"/>
                <a:cs typeface="Pyidaungsu" pitchFamily="34" charset="0"/>
              </a:rPr>
              <a:t>မီဒီယာနှင့် သတင်းအချက်အလက်ဆိုင်ရာ သိနားလည်မှု(MIL)၏ အဓိကတန်ဖိုးထားမှုများဖြစ်သော ယဉ်ကျေးမှုဆိုင်ရာနားလည်လက်ခံမှု၊ စစ်မှန်မှု၊ ယဉ်ကျေးမှုဆိုင်ရာကိုယ်ပိုင်လက္ခဏာနှင့် မတူညီမှုများ (မတူကွဲပြားမှုများ)အား သည်းခံနိုင်စွမ်းရှိခြင်းဆိုင်ရာ အခြေခံသဘောတရားများကို လိုက်နာကြောင်းပြသည်။</a:t>
            </a:r>
          </a:p>
          <a:p>
            <a:pPr lvl="0" fontAlgn="base">
              <a:lnSpc>
                <a:spcPct val="150000"/>
              </a:lnSpc>
              <a:buClr>
                <a:srgbClr val="000000"/>
              </a:buClr>
            </a:pPr>
            <a:r>
              <a:rPr lang="en-GB" sz="1600" dirty="0">
                <a:highlight>
                  <a:srgbClr val="C0C0C0"/>
                </a:highlight>
                <a:latin typeface="Pyidaungsu" pitchFamily="34" charset="0"/>
                <a:ea typeface="Calibri" panose="020F0502020204030204" pitchFamily="34" charset="0"/>
                <a:cs typeface="Pyidaungsu" pitchFamily="34" charset="0"/>
              </a:rPr>
              <a:t>CSE</a:t>
            </a:r>
            <a:r>
              <a:rPr lang="my-MM" sz="1600" dirty="0">
                <a:highlight>
                  <a:srgbClr val="C0C0C0"/>
                </a:highlight>
                <a:latin typeface="Pyidaungsu" pitchFamily="34" charset="0"/>
                <a:ea typeface="Calibri" panose="020F0502020204030204" pitchFamily="34" charset="0"/>
                <a:cs typeface="Pyidaungsu" pitchFamily="34" charset="0"/>
              </a:rPr>
              <a:t> </a:t>
            </a:r>
            <a:r>
              <a:rPr lang="en-GB" sz="1600" dirty="0">
                <a:highlight>
                  <a:srgbClr val="C0C0C0"/>
                </a:highlight>
                <a:latin typeface="Pyidaungsu" pitchFamily="34" charset="0"/>
                <a:ea typeface="Calibri" panose="020F0502020204030204" pitchFamily="34" charset="0"/>
                <a:cs typeface="Pyidaungsu" pitchFamily="34" charset="0"/>
              </a:rPr>
              <a:t>၂၆။ </a:t>
            </a:r>
            <a:r>
              <a:rPr lang="en-GB" sz="1600" dirty="0">
                <a:latin typeface="Pyidaungsu" pitchFamily="34" charset="0"/>
                <a:ea typeface="Arial Unicode MS"/>
                <a:cs typeface="Pyidaungsu" pitchFamily="34" charset="0"/>
              </a:rPr>
              <a:t>ကုန်ကျစရိတ်နည်းသော သို့မဟုတ် ကုန်ကျမှုမရှိသော သင်ယူမှုပစ္စည်းများကို ရပ်ရွာလူထုများ၊ မိဘများ၊ အခြားသောဆရာများနှင့် သင်ယူသူ အုပ်စုငယ်များနှင့်အတူ ပြုစုသည်။</a:t>
            </a:r>
            <a:endParaRPr lang="en-US" sz="1600" dirty="0">
              <a:latin typeface="Pyidaungsu" pitchFamily="34" charset="0"/>
              <a:ea typeface="Calibri" panose="020F0502020204030204" pitchFamily="34" charset="0"/>
              <a:cs typeface="Pyidaungsu" pitchFamily="34" charset="0"/>
            </a:endParaRPr>
          </a:p>
          <a:p>
            <a:pPr fontAlgn="base">
              <a:lnSpc>
                <a:spcPct val="150000"/>
              </a:lnSpc>
              <a:buClr>
                <a:srgbClr val="000000"/>
              </a:buClr>
            </a:pPr>
            <a:endParaRPr lang="en-US" sz="1600" dirty="0">
              <a:latin typeface="Pyidaungsu" pitchFamily="34" charset="0"/>
              <a:cs typeface="Pyidaungsu" pitchFamily="34" charset="0"/>
            </a:endParaRPr>
          </a:p>
          <a:p>
            <a:pPr fontAlgn="base">
              <a:lnSpc>
                <a:spcPct val="150000"/>
              </a:lnSpc>
              <a:buClr>
                <a:srgbClr val="000000"/>
              </a:buClr>
            </a:pPr>
            <a:r>
              <a:rPr lang="en-US" sz="1600" b="1" i="1" dirty="0">
                <a:latin typeface="Pyidaungsu" pitchFamily="34" charset="0"/>
                <a:cs typeface="Pyidaungsu" pitchFamily="34" charset="0"/>
              </a:rPr>
              <a:t>သင်ယူမှု ရည်မှန်းချက် - </a:t>
            </a:r>
            <a:r>
              <a:rPr lang="en-US" sz="1600" dirty="0">
                <a:latin typeface="Pyidaungsu" pitchFamily="34" charset="0"/>
                <a:cs typeface="Pyidaungsu" pitchFamily="34" charset="0"/>
              </a:rPr>
              <a:t>ကျောင်းသားများ၊ မိဘများနှင့် ရပ်ရွာထူထုတို့အကြား စည်းလုံးညီညွတ်မှုနှင့် မျှဝေစာနာမှုတို့ကို တိုးမြင့်စေနိုင်သည့် ယဉ်ကျေးမှုအမျိုးမျိုးနှင့် ဘာသာပေါင်းစုံ ဆွေးနွေးဖလှယ်မှုကို အားပေးမြှင့်တင်ရာတွင် မိဘများနှင့် ပိုမိုကျယ်ပြန့်သော အသိုင်းအဝိုင်းတို့ တက်ကြွစွာ </a:t>
            </a:r>
            <a:r>
              <a:rPr lang="en-US" sz="1600" dirty="0" err="1">
                <a:latin typeface="Pyidaungsu" pitchFamily="34" charset="0"/>
                <a:cs typeface="Pyidaungsu" pitchFamily="34" charset="0"/>
              </a:rPr>
              <a:t>ပါဝင်လာစေရန</a:t>
            </a:r>
            <a:r>
              <a:rPr lang="en-US" sz="1600" dirty="0">
                <a:latin typeface="Pyidaungsu" pitchFamily="34" charset="0"/>
                <a:cs typeface="Pyidaungsu" pitchFamily="34" charset="0"/>
              </a:rPr>
              <a:t>်</a:t>
            </a:r>
            <a:endParaRPr lang="en-US" sz="1600" b="1" i="1" dirty="0">
              <a:latin typeface="Pyidaungsu" pitchFamily="34" charset="0"/>
              <a:cs typeface="Pyidaungsu" pitchFamily="34" charset="0"/>
            </a:endParaRPr>
          </a:p>
        </p:txBody>
      </p:sp>
    </p:spTree>
    <p:custDataLst>
      <p:tags r:id="rId1"/>
    </p:custDataLst>
    <p:extLst>
      <p:ext uri="{BB962C8B-B14F-4D97-AF65-F5344CB8AC3E}">
        <p14:creationId xmlns:p14="http://schemas.microsoft.com/office/powerpoint/2010/main" val="2562944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dirty="0"/>
          </a:p>
        </p:txBody>
      </p:sp>
      <p:sp>
        <p:nvSpPr>
          <p:cNvPr id="5" name="Title 4"/>
          <p:cNvSpPr>
            <a:spLocks noGrp="1"/>
          </p:cNvSpPr>
          <p:nvPr>
            <p:ph type="ctrTitle"/>
          </p:nvPr>
        </p:nvSpPr>
        <p:spPr/>
        <p:txBody>
          <a:bodyPr>
            <a:normAutofit/>
          </a:bodyPr>
          <a:lstStyle/>
          <a:p>
            <a:r>
              <a:rPr lang="en-US" sz="2200" dirty="0" err="1">
                <a:latin typeface="Pyidaungsu" pitchFamily="34" charset="0"/>
                <a:cs typeface="Pyidaungsu" pitchFamily="34" charset="0"/>
              </a:rPr>
              <a:t>လုပ်ငန်း</a:t>
            </a:r>
            <a:r>
              <a:rPr lang="my-MM" sz="2200" dirty="0">
                <a:latin typeface="Pyidaungsu" pitchFamily="34" charset="0"/>
                <a:cs typeface="Pyidaungsu" pitchFamily="34" charset="0"/>
              </a:rPr>
              <a:t> </a:t>
            </a:r>
            <a:r>
              <a:rPr lang="en-US" sz="2200" dirty="0">
                <a:latin typeface="Pyidaungsu" pitchFamily="34" charset="0"/>
                <a:cs typeface="Pyidaungsu" pitchFamily="34" charset="0"/>
              </a:rPr>
              <a:t>၂ - </a:t>
            </a:r>
            <a:r>
              <a:rPr lang="en-US" sz="2200" dirty="0" err="1">
                <a:latin typeface="Pyidaungsu" pitchFamily="34" charset="0"/>
                <a:cs typeface="Pyidaungsu" pitchFamily="34" charset="0"/>
              </a:rPr>
              <a:t>ရပ်ရွာဆွေးနွေးပွဲ</a:t>
            </a:r>
            <a:r>
              <a:rPr lang="en-US" sz="2200" dirty="0">
                <a:latin typeface="Pyidaungsu" pitchFamily="34" charset="0"/>
                <a:cs typeface="Pyidaungsu" pitchFamily="34" charset="0"/>
              </a:rPr>
              <a:t> </a:t>
            </a:r>
            <a:r>
              <a:rPr lang="en-US" sz="2200" dirty="0" err="1">
                <a:latin typeface="Pyidaungsu" pitchFamily="34" charset="0"/>
                <a:cs typeface="Pyidaungsu" pitchFamily="34" charset="0"/>
              </a:rPr>
              <a:t>ညနေခင်း</a:t>
            </a:r>
            <a:r>
              <a:rPr lang="my-MM" sz="2200" dirty="0">
                <a:latin typeface="Pyidaungsu" pitchFamily="34" charset="0"/>
                <a:cs typeface="Pyidaungsu" pitchFamily="34" charset="0"/>
              </a:rPr>
              <a:t> (အဆက်)</a:t>
            </a:r>
            <a:endParaRPr lang="en-US" sz="2200" dirty="0"/>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10" name="TextBox 9">
            <a:extLst>
              <a:ext uri="{FF2B5EF4-FFF2-40B4-BE49-F238E27FC236}">
                <a16:creationId xmlns:a16="http://schemas.microsoft.com/office/drawing/2014/main" id="{5F2213FA-7015-E4C5-A801-4ADA79A33F9F}"/>
              </a:ext>
            </a:extLst>
          </p:cNvPr>
          <p:cNvSpPr txBox="1"/>
          <p:nvPr/>
        </p:nvSpPr>
        <p:spPr>
          <a:xfrm>
            <a:off x="564601" y="961690"/>
            <a:ext cx="11350208" cy="5874685"/>
          </a:xfrm>
          <a:prstGeom prst="rect">
            <a:avLst/>
          </a:prstGeom>
          <a:noFill/>
        </p:spPr>
        <p:txBody>
          <a:bodyPr wrap="square">
            <a:spAutoFit/>
          </a:bodyPr>
          <a:lstStyle/>
          <a:p>
            <a:pPr algn="l">
              <a:lnSpc>
                <a:spcPct val="150000"/>
              </a:lnSpc>
            </a:pPr>
            <a:r>
              <a:rPr lang="en-US" b="1" i="1" dirty="0">
                <a:effectLst/>
                <a:latin typeface="Pyidaungsu" pitchFamily="34" charset="0"/>
                <a:cs typeface="Pyidaungsu" pitchFamily="34" charset="0"/>
              </a:rPr>
              <a:t>လိုအပ်သော သင်ထောက်ကူ ပစ္စည်းများ -  </a:t>
            </a:r>
            <a:endParaRPr lang="en-US" b="0" i="1" dirty="0">
              <a:effectLst/>
              <a:latin typeface="Pyidaungsu" pitchFamily="34" charset="0"/>
              <a:cs typeface="Pyidaungsu" pitchFamily="34" charset="0"/>
            </a:endParaRPr>
          </a:p>
          <a:p>
            <a:pPr marL="342900" indent="-342900" algn="l">
              <a:lnSpc>
                <a:spcPct val="150000"/>
              </a:lnSpc>
              <a:buFont typeface="Arial" panose="020B0604020202020204" pitchFamily="34" charset="0"/>
              <a:buChar char="•"/>
            </a:pPr>
            <a:r>
              <a:rPr lang="en-US" b="0" i="0" dirty="0">
                <a:effectLst/>
                <a:latin typeface="Pyidaungsu" pitchFamily="34" charset="0"/>
                <a:cs typeface="Pyidaungsu" pitchFamily="34" charset="0"/>
              </a:rPr>
              <a:t>ကျင်းပရာနေရာ (ကျောင်းခန်းမ၊ ရပ်ရွာစင်တာ သို့မဟုတ် အလားတူနေရာ)</a:t>
            </a:r>
          </a:p>
          <a:p>
            <a:pPr marL="342900" indent="-342900" algn="l">
              <a:lnSpc>
                <a:spcPct val="150000"/>
              </a:lnSpc>
              <a:buFont typeface="Arial" panose="020B0604020202020204" pitchFamily="34" charset="0"/>
              <a:buChar char="•"/>
            </a:pPr>
            <a:r>
              <a:rPr lang="en-US" dirty="0">
                <a:latin typeface="Pyidaungsu" pitchFamily="34" charset="0"/>
                <a:cs typeface="Pyidaungsu" pitchFamily="34" charset="0"/>
              </a:rPr>
              <a:t>ပွဲကြော်ငြာပစ္စည်းများ (လက်ကမ်းကြော်ငြာစာ၊ ဖိတ်ကြားစာများ)</a:t>
            </a:r>
            <a:endParaRPr lang="en-US" b="0" i="0" dirty="0">
              <a:effectLst/>
              <a:latin typeface="Pyidaungsu" pitchFamily="34" charset="0"/>
              <a:cs typeface="Pyidaungsu" pitchFamily="34" charset="0"/>
            </a:endParaRPr>
          </a:p>
          <a:p>
            <a:pPr marL="342900" indent="-342900" algn="l">
              <a:lnSpc>
                <a:spcPct val="150000"/>
              </a:lnSpc>
              <a:buFont typeface="Arial" panose="020B0604020202020204" pitchFamily="34" charset="0"/>
              <a:buChar char="•"/>
            </a:pPr>
            <a:r>
              <a:rPr lang="en-US" dirty="0">
                <a:latin typeface="Pyidaungsu" pitchFamily="34" charset="0"/>
                <a:cs typeface="Pyidaungsu" pitchFamily="34" charset="0"/>
              </a:rPr>
              <a:t>အဆာပြေ စားသောက်စရာများ</a:t>
            </a:r>
            <a:r>
              <a:rPr lang="en-US" b="0" i="0" dirty="0">
                <a:effectLst/>
                <a:latin typeface="Pyidaungsu" pitchFamily="34" charset="0"/>
                <a:cs typeface="Pyidaungsu" pitchFamily="34" charset="0"/>
              </a:rPr>
              <a:t> (</a:t>
            </a:r>
            <a:r>
              <a:rPr lang="en-US" dirty="0">
                <a:latin typeface="Pyidaungsu" pitchFamily="34" charset="0"/>
                <a:cs typeface="Pyidaungsu" pitchFamily="34" charset="0"/>
              </a:rPr>
              <a:t>မလုပ်မနေရ မဟုတ်သော</a:t>
            </a:r>
            <a:r>
              <a:rPr lang="en-US" b="0" i="0" dirty="0">
                <a:effectLst/>
                <a:latin typeface="Pyidaungsu" pitchFamily="34" charset="0"/>
                <a:cs typeface="Pyidaungsu" pitchFamily="34" charset="0"/>
              </a:rPr>
              <a:t>)</a:t>
            </a:r>
          </a:p>
          <a:p>
            <a:pPr algn="l">
              <a:lnSpc>
                <a:spcPct val="150000"/>
              </a:lnSpc>
            </a:pPr>
            <a:endParaRPr lang="en-US" b="0" i="0" dirty="0">
              <a:effectLst/>
              <a:latin typeface="Pyidaungsu" pitchFamily="34" charset="0"/>
              <a:cs typeface="Pyidaungsu" pitchFamily="34" charset="0"/>
            </a:endParaRPr>
          </a:p>
          <a:p>
            <a:pPr>
              <a:lnSpc>
                <a:spcPct val="150000"/>
              </a:lnSpc>
            </a:pPr>
            <a:r>
              <a:rPr lang="en-US" b="1" i="1" dirty="0">
                <a:latin typeface="Pyidaungsu" pitchFamily="34" charset="0"/>
                <a:cs typeface="Pyidaungsu" pitchFamily="34" charset="0"/>
              </a:rPr>
              <a:t>လုပ်ငန်း အဆင့်များ</a:t>
            </a:r>
          </a:p>
          <a:p>
            <a:pPr>
              <a:lnSpc>
                <a:spcPct val="150000"/>
              </a:lnSpc>
            </a:pPr>
            <a:r>
              <a:rPr lang="en-US" b="1" dirty="0">
                <a:latin typeface="Pyidaungsu" pitchFamily="34" charset="0"/>
                <a:cs typeface="Pyidaungsu" pitchFamily="34" charset="0"/>
              </a:rPr>
              <a:t>     ၁။ ကြိုတင်ပြင်ဆင်မှု</a:t>
            </a:r>
          </a:p>
          <a:p>
            <a:pPr>
              <a:lnSpc>
                <a:spcPct val="150000"/>
              </a:lnSpc>
            </a:pPr>
            <a:r>
              <a:rPr lang="en-US" b="1" dirty="0">
                <a:latin typeface="Pyidaungsu" pitchFamily="34" charset="0"/>
                <a:cs typeface="Pyidaungsu" pitchFamily="34" charset="0"/>
              </a:rPr>
              <a:t>          </a:t>
            </a:r>
            <a:r>
              <a:rPr lang="en-US" dirty="0">
                <a:latin typeface="Pyidaungsu" pitchFamily="34" charset="0"/>
                <a:cs typeface="Pyidaungsu" pitchFamily="34" charset="0"/>
              </a:rPr>
              <a:t>(၁) ရက်စီစဉ် သတ်မှတ်ပါ။</a:t>
            </a:r>
          </a:p>
          <a:p>
            <a:pPr>
              <a:lnSpc>
                <a:spcPct val="150000"/>
              </a:lnSpc>
            </a:pPr>
            <a:r>
              <a:rPr lang="en-US" b="1" dirty="0">
                <a:latin typeface="Pyidaungsu" pitchFamily="34" charset="0"/>
                <a:cs typeface="Pyidaungsu" pitchFamily="34" charset="0"/>
              </a:rPr>
              <a:t>          </a:t>
            </a:r>
            <a:r>
              <a:rPr lang="en-US" dirty="0">
                <a:latin typeface="Pyidaungsu" pitchFamily="34" charset="0"/>
                <a:cs typeface="Pyidaungsu" pitchFamily="34" charset="0"/>
              </a:rPr>
              <a:t>(၂) အဓိက ခေါင်းစဉ်များကို ရွေးချယ်ပါ။</a:t>
            </a:r>
          </a:p>
          <a:p>
            <a:pPr>
              <a:lnSpc>
                <a:spcPct val="150000"/>
              </a:lnSpc>
            </a:pPr>
            <a:r>
              <a:rPr lang="en-US" dirty="0">
                <a:latin typeface="Pyidaungsu" pitchFamily="34" charset="0"/>
                <a:cs typeface="Pyidaungsu" pitchFamily="34" charset="0"/>
              </a:rPr>
              <a:t>          (၃) ဧည့်သည်ဟောပြောသူများကို ဖိတ်ကြားပါ။</a:t>
            </a:r>
          </a:p>
          <a:p>
            <a:pPr>
              <a:lnSpc>
                <a:spcPct val="150000"/>
              </a:lnSpc>
            </a:pPr>
            <a:r>
              <a:rPr lang="en-US" dirty="0">
                <a:latin typeface="Pyidaungsu" pitchFamily="34" charset="0"/>
                <a:cs typeface="Pyidaungsu" pitchFamily="34" charset="0"/>
              </a:rPr>
              <a:t>          (၄) ပွဲအစီအစဉ်ကို ကြေညာပါ။</a:t>
            </a:r>
          </a:p>
          <a:p>
            <a:pPr>
              <a:lnSpc>
                <a:spcPct val="150000"/>
              </a:lnSpc>
            </a:pPr>
            <a:r>
              <a:rPr lang="en-US" b="1" dirty="0">
                <a:latin typeface="Pyidaungsu" pitchFamily="34" charset="0"/>
                <a:cs typeface="Pyidaungsu" pitchFamily="34" charset="0"/>
              </a:rPr>
              <a:t>     </a:t>
            </a:r>
            <a:endParaRPr lang="en-US" b="0" i="0" dirty="0">
              <a:effectLst/>
              <a:latin typeface="Pyidaungsu" pitchFamily="34" charset="0"/>
              <a:cs typeface="Pyidaungsu" pitchFamily="34" charset="0"/>
            </a:endParaRPr>
          </a:p>
          <a:p>
            <a:pPr algn="l">
              <a:lnSpc>
                <a:spcPct val="150000"/>
              </a:lnSpc>
            </a:pPr>
            <a:endParaRPr lang="en-US" b="0" i="0" dirty="0">
              <a:effectLst/>
              <a:latin typeface="Pyidaungsu" pitchFamily="34" charset="0"/>
              <a:cs typeface="Pyidaungsu" pitchFamily="34" charset="0"/>
            </a:endParaRPr>
          </a:p>
          <a:p>
            <a:pPr algn="l">
              <a:lnSpc>
                <a:spcPct val="150000"/>
              </a:lnSpc>
            </a:pPr>
            <a:endParaRPr lang="en-US" b="1" i="0" dirty="0">
              <a:effectLst/>
              <a:latin typeface="Pyidaungsu" pitchFamily="34" charset="0"/>
              <a:cs typeface="Pyidaungsu" pitchFamily="34" charset="0"/>
            </a:endParaRPr>
          </a:p>
        </p:txBody>
      </p:sp>
      <p:sp>
        <p:nvSpPr>
          <p:cNvPr id="9" name="TextBox 8"/>
          <p:cNvSpPr txBox="1"/>
          <p:nvPr/>
        </p:nvSpPr>
        <p:spPr>
          <a:xfrm>
            <a:off x="5941542" y="3079761"/>
            <a:ext cx="5973267" cy="3000821"/>
          </a:xfrm>
          <a:prstGeom prst="rect">
            <a:avLst/>
          </a:prstGeom>
          <a:noFill/>
        </p:spPr>
        <p:txBody>
          <a:bodyPr wrap="square" rtlCol="0">
            <a:spAutoFit/>
          </a:bodyPr>
          <a:lstStyle/>
          <a:p>
            <a:pPr>
              <a:lnSpc>
                <a:spcPct val="150000"/>
              </a:lnSpc>
            </a:pPr>
            <a:r>
              <a:rPr lang="en-US" b="1" dirty="0">
                <a:latin typeface="Pyidaungsu" pitchFamily="34" charset="0"/>
                <a:cs typeface="Pyidaungsu" pitchFamily="34" charset="0"/>
              </a:rPr>
              <a:t>၂။ အကောင်အထည်ဖော် ဆောင်ရွက်ရေးအဆင့်များ</a:t>
            </a:r>
          </a:p>
          <a:p>
            <a:pPr>
              <a:lnSpc>
                <a:spcPct val="150000"/>
              </a:lnSpc>
            </a:pPr>
            <a:r>
              <a:rPr lang="en-US" dirty="0">
                <a:latin typeface="Pyidaungsu" pitchFamily="34" charset="0"/>
                <a:cs typeface="Pyidaungsu" pitchFamily="34" charset="0"/>
              </a:rPr>
              <a:t>     (၁) အဖွင့်အမှာစကား ပြောကြားခြင်း</a:t>
            </a:r>
          </a:p>
          <a:p>
            <a:pPr>
              <a:lnSpc>
                <a:spcPct val="150000"/>
              </a:lnSpc>
            </a:pPr>
            <a:r>
              <a:rPr lang="en-US" dirty="0">
                <a:latin typeface="Pyidaungsu" pitchFamily="34" charset="0"/>
                <a:cs typeface="Pyidaungsu" pitchFamily="34" charset="0"/>
              </a:rPr>
              <a:t>     (၂) ဧည့်ဟောပြောသူ၏ တင်ပြချက်များ</a:t>
            </a:r>
          </a:p>
          <a:p>
            <a:pPr>
              <a:lnSpc>
                <a:spcPct val="150000"/>
              </a:lnSpc>
            </a:pPr>
            <a:r>
              <a:rPr lang="en-US" dirty="0">
                <a:latin typeface="Pyidaungsu" pitchFamily="34" charset="0"/>
                <a:cs typeface="Pyidaungsu" pitchFamily="34" charset="0"/>
              </a:rPr>
              <a:t>     (၃) Panel Discussion</a:t>
            </a:r>
          </a:p>
          <a:p>
            <a:pPr>
              <a:lnSpc>
                <a:spcPct val="150000"/>
              </a:lnSpc>
            </a:pPr>
            <a:r>
              <a:rPr lang="en-US" dirty="0">
                <a:latin typeface="Pyidaungsu" pitchFamily="34" charset="0"/>
                <a:cs typeface="Pyidaungsu" pitchFamily="34" charset="0"/>
              </a:rPr>
              <a:t>     (၄)</a:t>
            </a:r>
            <a:r>
              <a:rPr lang="my-MM" dirty="0">
                <a:latin typeface="Pyidaungsu" pitchFamily="34" charset="0"/>
                <a:cs typeface="Pyidaungsu" pitchFamily="34" charset="0"/>
              </a:rPr>
              <a:t> </a:t>
            </a:r>
            <a:r>
              <a:rPr lang="en-US" dirty="0" err="1">
                <a:latin typeface="Pyidaungsu" pitchFamily="34" charset="0"/>
                <a:cs typeface="Pyidaungsu" pitchFamily="34" charset="0"/>
              </a:rPr>
              <a:t>အဖွဲ့ငယ်ခွဲထွက</a:t>
            </a:r>
            <a:r>
              <a:rPr lang="en-US" dirty="0">
                <a:latin typeface="Pyidaungsu" pitchFamily="34" charset="0"/>
                <a:cs typeface="Pyidaungsu" pitchFamily="34" charset="0"/>
              </a:rPr>
              <a:t>်</a:t>
            </a:r>
            <a:r>
              <a:rPr lang="my-MM" dirty="0">
                <a:latin typeface="Pyidaungsu" pitchFamily="34" charset="0"/>
                <a:cs typeface="Pyidaungsu" pitchFamily="34" charset="0"/>
              </a:rPr>
              <a:t> </a:t>
            </a:r>
            <a:r>
              <a:rPr lang="en-US" dirty="0" err="1">
                <a:latin typeface="Pyidaungsu" pitchFamily="34" charset="0"/>
                <a:cs typeface="Pyidaungsu" pitchFamily="34" charset="0"/>
              </a:rPr>
              <a:t>အစည်းအဝေးများ</a:t>
            </a:r>
            <a:r>
              <a:rPr lang="en-US" dirty="0">
                <a:latin typeface="Pyidaungsu" pitchFamily="34" charset="0"/>
                <a:cs typeface="Pyidaungsu" pitchFamily="34" charset="0"/>
              </a:rPr>
              <a:t> (Breakout Sessions)</a:t>
            </a:r>
          </a:p>
          <a:p>
            <a:pPr>
              <a:lnSpc>
                <a:spcPct val="150000"/>
              </a:lnSpc>
            </a:pPr>
            <a:r>
              <a:rPr lang="en-US" dirty="0">
                <a:latin typeface="Pyidaungsu" pitchFamily="34" charset="0"/>
                <a:cs typeface="Pyidaungsu" pitchFamily="34" charset="0"/>
              </a:rPr>
              <a:t>     (၅) ပြန်လည်သုံးသပ်ခြင်းလုပ်ငန်း</a:t>
            </a:r>
          </a:p>
          <a:p>
            <a:pPr>
              <a:lnSpc>
                <a:spcPct val="150000"/>
              </a:lnSpc>
            </a:pPr>
            <a:r>
              <a:rPr lang="en-US" dirty="0">
                <a:latin typeface="Pyidaungsu" pitchFamily="34" charset="0"/>
                <a:cs typeface="Pyidaungsu" pitchFamily="34" charset="0"/>
              </a:rPr>
              <a:t>     (၆) အပိတ်အမှာစကား ပြောကြားခြင်း</a:t>
            </a:r>
            <a:endParaRPr lang="en-US" dirty="0"/>
          </a:p>
        </p:txBody>
      </p:sp>
    </p:spTree>
    <p:custDataLst>
      <p:tags r:id="rId1"/>
    </p:custDataLst>
    <p:extLst>
      <p:ext uri="{BB962C8B-B14F-4D97-AF65-F5344CB8AC3E}">
        <p14:creationId xmlns:p14="http://schemas.microsoft.com/office/powerpoint/2010/main" val="1283106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dirty="0"/>
          </a:p>
        </p:txBody>
      </p:sp>
      <p:sp>
        <p:nvSpPr>
          <p:cNvPr id="5" name="Title 4"/>
          <p:cNvSpPr>
            <a:spLocks noGrp="1"/>
          </p:cNvSpPr>
          <p:nvPr>
            <p:ph type="ctrTitle"/>
          </p:nvPr>
        </p:nvSpPr>
        <p:spPr/>
        <p:txBody>
          <a:bodyPr>
            <a:normAutofit/>
          </a:bodyPr>
          <a:lstStyle/>
          <a:p>
            <a:r>
              <a:rPr lang="en-US" sz="2200" dirty="0" err="1">
                <a:latin typeface="Pyidaungsu" pitchFamily="34" charset="0"/>
                <a:cs typeface="Pyidaungsu" pitchFamily="34" charset="0"/>
              </a:rPr>
              <a:t>ဉာဏ်စမ်းမေးခွန်း</a:t>
            </a:r>
            <a:r>
              <a:rPr lang="en-US" sz="2200" dirty="0">
                <a:latin typeface="Pyidaungsu" pitchFamily="34" charset="0"/>
                <a:cs typeface="Pyidaungsu" pitchFamily="34" charset="0"/>
              </a:rPr>
              <a:t> ၅</a:t>
            </a:r>
          </a:p>
        </p:txBody>
      </p:sp>
      <p:sp>
        <p:nvSpPr>
          <p:cNvPr id="6" name="Text Placeholder 5"/>
          <p:cNvSpPr>
            <a:spLocks noGrp="1"/>
          </p:cNvSpPr>
          <p:nvPr>
            <p:ph type="body" sz="quarter" idx="16"/>
          </p:nvPr>
        </p:nvSpPr>
        <p:spPr>
          <a:xfrm>
            <a:off x="220708" y="904049"/>
            <a:ext cx="11725869" cy="5363401"/>
          </a:xfrm>
        </p:spPr>
        <p:txBody>
          <a:bodyPr>
            <a:noAutofit/>
          </a:bodyPr>
          <a:lstStyle/>
          <a:p>
            <a:pPr>
              <a:lnSpc>
                <a:spcPct val="100000"/>
              </a:lnSpc>
            </a:pPr>
            <a:r>
              <a:rPr lang="en-US" sz="1800" dirty="0">
                <a:solidFill>
                  <a:schemeClr val="tx1"/>
                </a:solidFill>
                <a:latin typeface="Pyidaungsu" pitchFamily="34" charset="0"/>
                <a:cs typeface="Pyidaungsu" pitchFamily="34" charset="0"/>
              </a:rPr>
              <a:t>ရပ်ရွာဆွေးနွေးပွဲက မည်သည့် CSE ဦးစားပေးနယ်ပယ်များ (တတ်ကျွမ်းမှုများ)ကို အကောင်အထည်ဖော်ဆောင်ရွက်ရာတွင် ကူညီနေပါသနည်း။ (သက်ဆိုင်သည်များ အားလုံးကို ရွေးချယ်ပါ။)</a:t>
            </a:r>
          </a:p>
          <a:p>
            <a:pPr>
              <a:lnSpc>
                <a:spcPct val="100000"/>
              </a:lnSpc>
              <a:spcAft>
                <a:spcPts val="1200"/>
              </a:spcAft>
            </a:pPr>
            <a:r>
              <a:rPr lang="en-GB" sz="1800" b="0" dirty="0">
                <a:solidFill>
                  <a:schemeClr val="tx1"/>
                </a:solidFill>
                <a:latin typeface="Pyidaungsu" pitchFamily="34" charset="0"/>
                <a:ea typeface="Calibri" panose="020F0502020204030204" pitchFamily="34" charset="0"/>
                <a:cs typeface="Pyidaungsu" pitchFamily="34" charset="0"/>
              </a:rPr>
              <a:t>(က) </a:t>
            </a:r>
            <a:r>
              <a:rPr lang="en-US" sz="1800" b="0" dirty="0">
                <a:solidFill>
                  <a:schemeClr val="tx1"/>
                </a:solidFill>
                <a:latin typeface="Pyidaungsu" pitchFamily="34" charset="0"/>
                <a:cs typeface="Pyidaungsu" pitchFamily="34" charset="0"/>
              </a:rPr>
              <a:t>CSE </a:t>
            </a:r>
            <a:r>
              <a:rPr lang="my-MM" sz="1800" b="0" dirty="0">
                <a:solidFill>
                  <a:schemeClr val="tx1"/>
                </a:solidFill>
                <a:latin typeface="Pyidaungsu" pitchFamily="34" charset="0"/>
                <a:cs typeface="Pyidaungsu" pitchFamily="34" charset="0"/>
              </a:rPr>
              <a:t>၅။ ဆရာသည် သင်ကြား၊ သင်ယူမှုတွင် ကျားမရေးရာ တန်းတူညီမျှမှု၊ မသန်စွမ်းမှုနှင့် လူမှုရေးဆိုင်ရာ အကျုံးဝင်မှုများ ရှိစေသည့် နည်းလမ်းများကို သိရှိနားလည်ကြောင်း ပြသည်။</a:t>
            </a:r>
            <a:endParaRPr lang="en-US" sz="1800" b="0" dirty="0">
              <a:solidFill>
                <a:schemeClr val="tx1"/>
              </a:solidFill>
              <a:latin typeface="Pyidaungsu" pitchFamily="34" charset="0"/>
              <a:cs typeface="Pyidaungsu" pitchFamily="34" charset="0"/>
            </a:endParaRPr>
          </a:p>
          <a:p>
            <a:pPr>
              <a:lnSpc>
                <a:spcPct val="100000"/>
              </a:lnSpc>
              <a:spcAft>
                <a:spcPts val="1200"/>
              </a:spcAft>
            </a:pPr>
            <a:r>
              <a:rPr lang="en-US" sz="1800" b="0" dirty="0">
                <a:solidFill>
                  <a:schemeClr val="tx1"/>
                </a:solidFill>
                <a:latin typeface="Pyidaungsu" pitchFamily="34" charset="0"/>
                <a:cs typeface="Pyidaungsu" pitchFamily="34" charset="0"/>
              </a:rPr>
              <a:t>(ခ) CSE </a:t>
            </a:r>
            <a:r>
              <a:rPr lang="my-MM" sz="1800" b="0" dirty="0">
                <a:solidFill>
                  <a:schemeClr val="tx1"/>
                </a:solidFill>
                <a:latin typeface="Pyidaungsu" pitchFamily="34" charset="0"/>
                <a:cs typeface="Pyidaungsu" pitchFamily="34" charset="0"/>
              </a:rPr>
              <a:t>၈။ မီဒီယာနှင့် သတင်းအချက်အလက်ဆိုင်ရာသိနားလည်မှု</a:t>
            </a:r>
            <a:r>
              <a:rPr lang="en-US" sz="1800" b="0" dirty="0">
                <a:solidFill>
                  <a:schemeClr val="tx1"/>
                </a:solidFill>
                <a:latin typeface="Pyidaungsu" pitchFamily="34" charset="0"/>
                <a:cs typeface="Pyidaungsu" pitchFamily="34" charset="0"/>
              </a:rPr>
              <a:t> (MIL) </a:t>
            </a:r>
            <a:r>
              <a:rPr lang="my-MM" sz="1800" b="0" dirty="0">
                <a:solidFill>
                  <a:schemeClr val="tx1"/>
                </a:solidFill>
                <a:latin typeface="Pyidaungsu" pitchFamily="34" charset="0"/>
                <a:cs typeface="Pyidaungsu" pitchFamily="34" charset="0"/>
              </a:rPr>
              <a:t>၏ အဓိကတန်ဖိုးထားမှုများဖြစ်သော ယဉ်ကျေးမှုဆိုင်ရာ နားလည်လက်ခံမှု၊ စစ်မှန်မှု၊ ယဉ်ကျေးမှုဆိုင်ရာ ကိုယ်ပိုင်လက္ခဏာ၊ မတူညီမှုများ </a:t>
            </a:r>
            <a:r>
              <a:rPr lang="en-US" sz="1800" b="0" dirty="0">
                <a:solidFill>
                  <a:schemeClr val="tx1"/>
                </a:solidFill>
                <a:latin typeface="Pyidaungsu" pitchFamily="34" charset="0"/>
                <a:cs typeface="Pyidaungsu" pitchFamily="34" charset="0"/>
              </a:rPr>
              <a:t>(</a:t>
            </a:r>
            <a:r>
              <a:rPr lang="my-MM" sz="1800" b="0" dirty="0">
                <a:solidFill>
                  <a:schemeClr val="tx1"/>
                </a:solidFill>
                <a:latin typeface="Pyidaungsu" pitchFamily="34" charset="0"/>
                <a:cs typeface="Pyidaungsu" pitchFamily="34" charset="0"/>
              </a:rPr>
              <a:t>မတူကွဲပြားမှုများ</a:t>
            </a:r>
            <a:r>
              <a:rPr lang="en-US" sz="1800" b="0" dirty="0">
                <a:solidFill>
                  <a:schemeClr val="tx1"/>
                </a:solidFill>
                <a:latin typeface="Pyidaungsu" pitchFamily="34" charset="0"/>
                <a:cs typeface="Pyidaungsu" pitchFamily="34" charset="0"/>
              </a:rPr>
              <a:t>)</a:t>
            </a:r>
            <a:r>
              <a:rPr lang="my-MM" sz="1800" b="0" dirty="0">
                <a:solidFill>
                  <a:schemeClr val="tx1"/>
                </a:solidFill>
                <a:latin typeface="Pyidaungsu" pitchFamily="34" charset="0"/>
                <a:cs typeface="Pyidaungsu" pitchFamily="34" charset="0"/>
              </a:rPr>
              <a:t>အား သည်းခံနိုင်စွမ်းရှိခြင်းဆိုင်ရာ အခြေခံသဘောတရားများကို လိုက်နာကြောင်းပြသည်။</a:t>
            </a:r>
            <a:endParaRPr lang="en-US" sz="1800" b="0" dirty="0">
              <a:solidFill>
                <a:schemeClr val="tx1"/>
              </a:solidFill>
              <a:latin typeface="Pyidaungsu" pitchFamily="34" charset="0"/>
              <a:cs typeface="Pyidaungsu" pitchFamily="34" charset="0"/>
            </a:endParaRPr>
          </a:p>
          <a:p>
            <a:pPr>
              <a:lnSpc>
                <a:spcPct val="100000"/>
              </a:lnSpc>
              <a:spcAft>
                <a:spcPts val="1200"/>
              </a:spcAft>
            </a:pPr>
            <a:r>
              <a:rPr lang="en-US" sz="1800" b="0" dirty="0">
                <a:solidFill>
                  <a:schemeClr val="tx1"/>
                </a:solidFill>
                <a:latin typeface="Pyidaungsu" pitchFamily="34" charset="0"/>
                <a:cs typeface="Pyidaungsu" pitchFamily="34" charset="0"/>
              </a:rPr>
              <a:t>(ဂ) CSE ၁၇။ တရားမျှတမှု၊ ယုံကြည်ကိုးစားမှုရှိပြီး စိတ်သောကမဖြစ်စေသည့် နည်းလမ်းဖြင့်စစ်ဆေးအကဲဖြတ်ထားသော စစ်ဆေးအကဲဖြတ်ခြင်းနည်းလမ်းများကို ဖန်တီးသည် သို့မဟုတ် အသုံးပြုသည်။</a:t>
            </a:r>
          </a:p>
          <a:p>
            <a:pPr>
              <a:lnSpc>
                <a:spcPct val="100000"/>
              </a:lnSpc>
              <a:spcAft>
                <a:spcPts val="1200"/>
              </a:spcAft>
            </a:pPr>
            <a:r>
              <a:rPr lang="en-US" sz="1800" b="0" dirty="0">
                <a:solidFill>
                  <a:schemeClr val="tx1"/>
                </a:solidFill>
                <a:latin typeface="Pyidaungsu" pitchFamily="34" charset="0"/>
                <a:cs typeface="Pyidaungsu" pitchFamily="34" charset="0"/>
              </a:rPr>
              <a:t>(ဃ) CSE </a:t>
            </a:r>
            <a:r>
              <a:rPr lang="my-MM" sz="1800" b="0" dirty="0">
                <a:solidFill>
                  <a:schemeClr val="tx1"/>
                </a:solidFill>
                <a:latin typeface="Pyidaungsu" pitchFamily="34" charset="0"/>
                <a:cs typeface="Pyidaungsu" pitchFamily="34" charset="0"/>
              </a:rPr>
              <a:t>၁၈။ စံသတ်မှတ်ထားသည့် သင်ရိုးညွှန်းတမ်းထက် သင်ကြားသည့်အကြေ</a:t>
            </a:r>
            <a:r>
              <a:rPr lang="en-US" sz="1800" b="0" dirty="0">
                <a:solidFill>
                  <a:schemeClr val="tx1"/>
                </a:solidFill>
                <a:latin typeface="Pyidaungsu" pitchFamily="34" charset="0"/>
                <a:cs typeface="Pyidaungsu" pitchFamily="34" charset="0"/>
              </a:rPr>
              <a:t>ာင်းအရာ၊  </a:t>
            </a:r>
            <a:r>
              <a:rPr lang="en-US" sz="1800" b="0" dirty="0" err="1">
                <a:solidFill>
                  <a:schemeClr val="tx1"/>
                </a:solidFill>
                <a:latin typeface="Pyidaungsu" pitchFamily="34" charset="0"/>
                <a:cs typeface="Pyidaungsu" pitchFamily="34" charset="0"/>
              </a:rPr>
              <a:t>အထောက်အကူပြုစာရွက်စာတမ်း</a:t>
            </a:r>
            <a:r>
              <a:rPr lang="my-MM" sz="1800" b="0" dirty="0">
                <a:solidFill>
                  <a:schemeClr val="tx1"/>
                </a:solidFill>
                <a:latin typeface="Pyidaungsu" pitchFamily="34" charset="0"/>
                <a:cs typeface="Pyidaungsu" pitchFamily="34" charset="0"/>
              </a:rPr>
              <a:t> </a:t>
            </a:r>
            <a:r>
              <a:rPr lang="en-US" sz="1800" b="0" dirty="0" err="1">
                <a:solidFill>
                  <a:schemeClr val="tx1"/>
                </a:solidFill>
                <a:latin typeface="Pyidaungsu" pitchFamily="34" charset="0"/>
                <a:cs typeface="Pyidaungsu" pitchFamily="34" charset="0"/>
              </a:rPr>
              <a:t>များကို</a:t>
            </a:r>
            <a:r>
              <a:rPr lang="en-US" sz="1800" b="0" dirty="0">
                <a:solidFill>
                  <a:schemeClr val="tx1"/>
                </a:solidFill>
                <a:latin typeface="Pyidaungsu" pitchFamily="34" charset="0"/>
                <a:cs typeface="Pyidaungsu" pitchFamily="34" charset="0"/>
              </a:rPr>
              <a:t>  ထင်ဟပ်သည့် စစ်ဆေးအကဲဖြတ်မှုများကို </a:t>
            </a:r>
            <a:r>
              <a:rPr lang="my-MM" sz="1800" b="0" dirty="0">
                <a:solidFill>
                  <a:schemeClr val="tx1"/>
                </a:solidFill>
                <a:latin typeface="Pyidaungsu" pitchFamily="34" charset="0"/>
                <a:cs typeface="Pyidaungsu" pitchFamily="34" charset="0"/>
              </a:rPr>
              <a:t>ပြုစုရေးသားသည်။</a:t>
            </a:r>
            <a:endParaRPr lang="en-US" sz="1800" b="0" dirty="0">
              <a:solidFill>
                <a:schemeClr val="tx1"/>
              </a:solidFill>
              <a:latin typeface="Pyidaungsu" pitchFamily="34" charset="0"/>
              <a:cs typeface="Pyidaungsu" pitchFamily="34" charset="0"/>
            </a:endParaRPr>
          </a:p>
          <a:p>
            <a:pPr>
              <a:lnSpc>
                <a:spcPct val="100000"/>
              </a:lnSpc>
              <a:spcAft>
                <a:spcPts val="1200"/>
              </a:spcAft>
            </a:pPr>
            <a:r>
              <a:rPr lang="en-US" sz="1800" b="0" dirty="0">
                <a:solidFill>
                  <a:schemeClr val="tx1"/>
                </a:solidFill>
                <a:latin typeface="Pyidaungsu" pitchFamily="34" charset="0"/>
                <a:cs typeface="Pyidaungsu" pitchFamily="34" charset="0"/>
              </a:rPr>
              <a:t>(င) CSE </a:t>
            </a:r>
            <a:r>
              <a:rPr lang="my-MM" sz="1800" b="0" dirty="0">
                <a:solidFill>
                  <a:schemeClr val="tx1"/>
                </a:solidFill>
                <a:latin typeface="Pyidaungsu" pitchFamily="34" charset="0"/>
                <a:cs typeface="Pyidaungsu" pitchFamily="34" charset="0"/>
              </a:rPr>
              <a:t>၂၅။ မိဘများ၊ ရပ်ရွာလူထုတို့ကို သင်ကြားပို့ချမှုနှင့် သင်ယူရေးလုပ်ငန်းစဉ်များတွင် ပါဝင်စေသည်။</a:t>
            </a:r>
            <a:endParaRPr lang="en-US" sz="1800" b="0" dirty="0">
              <a:solidFill>
                <a:schemeClr val="tx1"/>
              </a:solidFill>
              <a:latin typeface="Pyidaungsu" pitchFamily="34" charset="0"/>
              <a:cs typeface="Pyidaungsu" pitchFamily="34" charset="0"/>
            </a:endParaRPr>
          </a:p>
          <a:p>
            <a:pPr>
              <a:lnSpc>
                <a:spcPct val="100000"/>
              </a:lnSpc>
            </a:pPr>
            <a:r>
              <a:rPr lang="en-US" sz="1800" b="0" dirty="0">
                <a:solidFill>
                  <a:schemeClr val="tx1"/>
                </a:solidFill>
                <a:latin typeface="Pyidaungsu" pitchFamily="34" charset="0"/>
                <a:cs typeface="Pyidaungsu" pitchFamily="34" charset="0"/>
              </a:rPr>
              <a:t>(စ) CSE </a:t>
            </a:r>
            <a:r>
              <a:rPr lang="my-MM" sz="1800" b="0" dirty="0">
                <a:solidFill>
                  <a:schemeClr val="tx1"/>
                </a:solidFill>
                <a:latin typeface="Pyidaungsu" pitchFamily="34" charset="0"/>
                <a:cs typeface="Pyidaungsu" pitchFamily="34" charset="0"/>
              </a:rPr>
              <a:t>၂၆။ ကုန်ကျစရိတ်နည်းသော သို့မဟုတ် ကုန်ကျမှုမရှိသော သင်ယူမှုပစ္စည်းများကို ရပ်ရွာလူထုများ၊</a:t>
            </a:r>
            <a:r>
              <a:rPr lang="en-US" sz="1800" b="0" dirty="0">
                <a:solidFill>
                  <a:schemeClr val="tx1"/>
                </a:solidFill>
                <a:latin typeface="Pyidaungsu" pitchFamily="34" charset="0"/>
                <a:cs typeface="Pyidaungsu" pitchFamily="34" charset="0"/>
              </a:rPr>
              <a:t>  </a:t>
            </a:r>
            <a:r>
              <a:rPr lang="my-MM" sz="1800" b="0" dirty="0">
                <a:solidFill>
                  <a:schemeClr val="tx1"/>
                </a:solidFill>
                <a:latin typeface="Pyidaungsu" pitchFamily="34" charset="0"/>
                <a:cs typeface="Pyidaungsu" pitchFamily="34" charset="0"/>
              </a:rPr>
              <a:t>မိဘများ၊ အခြားဆရာများ သို့မဟုတ် သင်ယူသူ အုပ်စုငယ်များ နှင့်အတူ ပြုစုသည်။</a:t>
            </a:r>
            <a:endParaRPr lang="en-US" sz="1800" b="0" dirty="0">
              <a:solidFill>
                <a:schemeClr val="tx1"/>
              </a:solidFill>
              <a:latin typeface="Pyidaungsu" pitchFamily="34" charset="0"/>
              <a:cs typeface="Pyidaungsu" pitchFamily="34" charset="0"/>
            </a:endParaRPr>
          </a:p>
        </p:txBody>
      </p:sp>
    </p:spTree>
    <p:custDataLst>
      <p:tags r:id="rId1"/>
    </p:custDataLst>
    <p:extLst>
      <p:ext uri="{BB962C8B-B14F-4D97-AF65-F5344CB8AC3E}">
        <p14:creationId xmlns:p14="http://schemas.microsoft.com/office/powerpoint/2010/main" val="13644221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dirty="0"/>
          </a:p>
        </p:txBody>
      </p:sp>
      <p:sp>
        <p:nvSpPr>
          <p:cNvPr id="5" name="Title 4"/>
          <p:cNvSpPr>
            <a:spLocks noGrp="1"/>
          </p:cNvSpPr>
          <p:nvPr>
            <p:ph type="ctrTitle"/>
          </p:nvPr>
        </p:nvSpPr>
        <p:spPr/>
        <p:txBody>
          <a:bodyPr>
            <a:normAutofit/>
          </a:bodyPr>
          <a:lstStyle/>
          <a:p>
            <a:r>
              <a:rPr lang="en-US" sz="2200" dirty="0" err="1">
                <a:latin typeface="Pyidaungsu" pitchFamily="34" charset="0"/>
                <a:cs typeface="Pyidaungsu" pitchFamily="34" charset="0"/>
              </a:rPr>
              <a:t>လုပ်ငန်း</a:t>
            </a:r>
            <a:r>
              <a:rPr lang="en-US" sz="2200" dirty="0">
                <a:latin typeface="Pyidaungsu" pitchFamily="34" charset="0"/>
                <a:cs typeface="Pyidaungsu" pitchFamily="34" charset="0"/>
              </a:rPr>
              <a:t> ၃ - မျှဝေစာနာမှု စက်ဝိုင်း</a:t>
            </a:r>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10" name="TextBox 9">
            <a:extLst>
              <a:ext uri="{FF2B5EF4-FFF2-40B4-BE49-F238E27FC236}">
                <a16:creationId xmlns:a16="http://schemas.microsoft.com/office/drawing/2014/main" id="{5F2213FA-7015-E4C5-A801-4ADA79A33F9F}"/>
              </a:ext>
            </a:extLst>
          </p:cNvPr>
          <p:cNvSpPr txBox="1"/>
          <p:nvPr/>
        </p:nvSpPr>
        <p:spPr>
          <a:xfrm>
            <a:off x="564604" y="1003487"/>
            <a:ext cx="11350192" cy="4156266"/>
          </a:xfrm>
          <a:prstGeom prst="rect">
            <a:avLst/>
          </a:prstGeom>
          <a:noFill/>
        </p:spPr>
        <p:txBody>
          <a:bodyPr wrap="square">
            <a:spAutoFit/>
          </a:bodyPr>
          <a:lstStyle/>
          <a:p>
            <a:pPr>
              <a:lnSpc>
                <a:spcPct val="150000"/>
              </a:lnSpc>
              <a:spcAft>
                <a:spcPts val="800"/>
              </a:spcAft>
            </a:pPr>
            <a:r>
              <a:rPr lang="en-GB" b="1" i="1" dirty="0">
                <a:latin typeface="Pyidaungsu" pitchFamily="34" charset="0"/>
                <a:ea typeface="Arial Unicode MS"/>
                <a:cs typeface="Pyidaungsu" pitchFamily="34" charset="0"/>
              </a:rPr>
              <a:t>ဤလုပ်ငန်းတွင် </a:t>
            </a:r>
            <a:r>
              <a:rPr lang="my-MM" b="1" i="1" dirty="0">
                <a:latin typeface="Pyidaungsu" panose="020B0502040204020203" pitchFamily="34" charset="0"/>
                <a:cs typeface="Pyidaungsu" panose="020B0502040204020203" pitchFamily="34" charset="0"/>
              </a:rPr>
              <a:t>လွှမ်းခြုံထားသော </a:t>
            </a:r>
            <a:r>
              <a:rPr lang="en-GB" b="1" i="1" dirty="0">
                <a:latin typeface="Pyidaungsu" pitchFamily="34" charset="0"/>
                <a:ea typeface="Arial Unicode MS"/>
                <a:cs typeface="Pyidaungsu" pitchFamily="34" charset="0"/>
              </a:rPr>
              <a:t>တတ်ကျွမ်းမှုများ</a:t>
            </a:r>
          </a:p>
          <a:p>
            <a:pPr>
              <a:lnSpc>
                <a:spcPct val="150000"/>
              </a:lnSpc>
              <a:spcAft>
                <a:spcPts val="800"/>
              </a:spcAft>
            </a:pPr>
            <a:r>
              <a:rPr lang="en-GB" dirty="0">
                <a:highlight>
                  <a:srgbClr val="C0C0C0"/>
                </a:highlight>
                <a:latin typeface="Pyidaungsu" pitchFamily="34" charset="0"/>
                <a:ea typeface="Arial Unicode MS"/>
                <a:cs typeface="Pyidaungsu" pitchFamily="34" charset="0"/>
              </a:rPr>
              <a:t>CSE ၄.၄။ </a:t>
            </a:r>
            <a:r>
              <a:rPr lang="en-US" dirty="0">
                <a:latin typeface="Pyidaungsu" pitchFamily="34" charset="0"/>
                <a:cs typeface="Pyidaungsu" pitchFamily="34" charset="0"/>
              </a:rPr>
              <a:t>ဆရာသည် ကျောင်းသားများအကြား ကောင်းမွန်သော အပြန်အလှန် ဆက်ဆံမှု၊ ပူးပေါင်းဆောင်ရွက်မှုနှင့် မတူကွဲပြားမှုများကို လက်ခံမှုများ ရှိလာစေရန် လေ့ကျင့်ပျိုးထောင်ပေးသည့်အပြင် ဆက်လက်ကျင့်သုံး လုပ်ဆောင်ရန်လည်း ပံ့ပိုးကူညီပေးသည်။ </a:t>
            </a:r>
          </a:p>
          <a:p>
            <a:pPr>
              <a:lnSpc>
                <a:spcPct val="150000"/>
              </a:lnSpc>
              <a:spcAft>
                <a:spcPts val="1200"/>
              </a:spcAft>
            </a:pPr>
            <a:r>
              <a:rPr lang="en-GB" dirty="0">
                <a:highlight>
                  <a:srgbClr val="C0C0C0"/>
                </a:highlight>
                <a:latin typeface="Pyidaungsu" pitchFamily="34" charset="0"/>
                <a:ea typeface="Arial Unicode MS"/>
                <a:cs typeface="Pyidaungsu" pitchFamily="34" charset="0"/>
              </a:rPr>
              <a:t>CSE ၅။ </a:t>
            </a:r>
            <a:r>
              <a:rPr lang="en-GB" dirty="0">
                <a:latin typeface="Pyidaungsu" pitchFamily="34" charset="0"/>
                <a:ea typeface="Calibri" panose="020F0502020204030204" pitchFamily="34" charset="0"/>
                <a:cs typeface="Pyidaungsu" pitchFamily="34" charset="0"/>
              </a:rPr>
              <a:t>ဆရာသည် သင်ကြားသင်ယူရေးတွင် ကျား/မရေးရာ တန်းတူညီမျှမှု၊ မသန်စွမ်းမှုနှင့် လူမှုရေးဆိုင်ရာ အကျုံးဝင်မှု နည်းလမ်းများကို သိရှိနားလည်ကြောင်း ပြသည်။</a:t>
            </a:r>
          </a:p>
          <a:p>
            <a:pPr>
              <a:lnSpc>
                <a:spcPct val="150000"/>
              </a:lnSpc>
            </a:pPr>
            <a:r>
              <a:rPr lang="en-GB" dirty="0">
                <a:highlight>
                  <a:srgbClr val="C0C0C0"/>
                </a:highlight>
                <a:latin typeface="Pyidaungsu" pitchFamily="34" charset="0"/>
                <a:ea typeface="Arial Unicode MS"/>
                <a:cs typeface="Pyidaungsu" pitchFamily="34" charset="0"/>
              </a:rPr>
              <a:t>CSE ၆။</a:t>
            </a:r>
            <a:r>
              <a:rPr lang="en-US" dirty="0">
                <a:latin typeface="Pyidaungsu" pitchFamily="34" charset="0"/>
                <a:cs typeface="Pyidaungsu" pitchFamily="34" charset="0"/>
              </a:rPr>
              <a:t> အကြမ်းမဖက်ခြင်း၊ ဝေဖန်ပိုင်းခြားစဉ်းစားခြင်း၊ ငြိမ်းချမ်းစွာ ပဋိပက္ခဖြေရှင်းခြင်းနှင့် မတူညီသော အတွေးအခေါ်၊ အယူအဆများကို လေးစားခြင်းတို့ကို စံနမူနာပြ သင်ကြားပေးသည်။</a:t>
            </a:r>
          </a:p>
          <a:p>
            <a:pPr algn="l">
              <a:lnSpc>
                <a:spcPct val="150000"/>
              </a:lnSpc>
            </a:pPr>
            <a:endParaRPr lang="en-US" b="1" i="0" dirty="0">
              <a:effectLst/>
              <a:latin typeface="Pyidaungsu" pitchFamily="34" charset="0"/>
              <a:cs typeface="Pyidaungsu" pitchFamily="34" charset="0"/>
            </a:endParaRPr>
          </a:p>
        </p:txBody>
      </p:sp>
    </p:spTree>
    <p:custDataLst>
      <p:tags r:id="rId1"/>
    </p:custDataLst>
    <p:extLst>
      <p:ext uri="{BB962C8B-B14F-4D97-AF65-F5344CB8AC3E}">
        <p14:creationId xmlns:p14="http://schemas.microsoft.com/office/powerpoint/2010/main" val="427359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dirty="0"/>
          </a:p>
        </p:txBody>
      </p:sp>
      <p:sp>
        <p:nvSpPr>
          <p:cNvPr id="5" name="Title 4"/>
          <p:cNvSpPr>
            <a:spLocks noGrp="1"/>
          </p:cNvSpPr>
          <p:nvPr>
            <p:ph type="ctrTitle"/>
          </p:nvPr>
        </p:nvSpPr>
        <p:spPr/>
        <p:txBody>
          <a:bodyPr>
            <a:normAutofit/>
          </a:bodyPr>
          <a:lstStyle/>
          <a:p>
            <a:r>
              <a:rPr lang="en-US" sz="2200" dirty="0" err="1">
                <a:latin typeface="Pyidaungsu" pitchFamily="34" charset="0"/>
                <a:cs typeface="Pyidaungsu" pitchFamily="34" charset="0"/>
              </a:rPr>
              <a:t>လုပ်ငန်း</a:t>
            </a:r>
            <a:r>
              <a:rPr lang="en-US" sz="2200" dirty="0">
                <a:latin typeface="Pyidaungsu" pitchFamily="34" charset="0"/>
                <a:cs typeface="Pyidaungsu" pitchFamily="34" charset="0"/>
              </a:rPr>
              <a:t> ၃ - မျှဝေစာနာမှု စက်ဝိုင်း (အဆက်)</a:t>
            </a:r>
            <a:endParaRPr lang="en-US" sz="2200" dirty="0"/>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10" name="TextBox 9">
            <a:extLst>
              <a:ext uri="{FF2B5EF4-FFF2-40B4-BE49-F238E27FC236}">
                <a16:creationId xmlns:a16="http://schemas.microsoft.com/office/drawing/2014/main" id="{5F2213FA-7015-E4C5-A801-4ADA79A33F9F}"/>
              </a:ext>
            </a:extLst>
          </p:cNvPr>
          <p:cNvSpPr txBox="1"/>
          <p:nvPr/>
        </p:nvSpPr>
        <p:spPr>
          <a:xfrm>
            <a:off x="564601" y="1185013"/>
            <a:ext cx="11062795" cy="3000821"/>
          </a:xfrm>
          <a:prstGeom prst="rect">
            <a:avLst/>
          </a:prstGeom>
          <a:noFill/>
        </p:spPr>
        <p:txBody>
          <a:bodyPr wrap="square">
            <a:spAutoFit/>
          </a:bodyPr>
          <a:lstStyle/>
          <a:p>
            <a:pPr>
              <a:lnSpc>
                <a:spcPct val="150000"/>
              </a:lnSpc>
            </a:pPr>
            <a:r>
              <a:rPr lang="en-US" b="1" i="1" dirty="0">
                <a:latin typeface="Pyidaungsu" pitchFamily="34" charset="0"/>
                <a:cs typeface="Pyidaungsu" pitchFamily="34" charset="0"/>
              </a:rPr>
              <a:t>သင်ယူမှု ရည်မှန်းချက် - </a:t>
            </a:r>
            <a:r>
              <a:rPr lang="en-US" dirty="0" err="1">
                <a:latin typeface="Pyidaungsu" pitchFamily="34" charset="0"/>
                <a:cs typeface="Pyidaungsu" pitchFamily="34" charset="0"/>
              </a:rPr>
              <a:t>ပဋိပက္ခအဖြစ်များသော</a:t>
            </a:r>
            <a:r>
              <a:rPr lang="en-US" dirty="0">
                <a:latin typeface="Pyidaungsu" pitchFamily="34" charset="0"/>
                <a:cs typeface="Pyidaungsu" pitchFamily="34" charset="0"/>
              </a:rPr>
              <a:t> နောက်ခံအခြေအနေရှိ မူလတန်းကျောင်းသားများ အချင်းချင်း မိမိတို့၏စိတ်ခံစားချက်များကို မျှဝေ နားဆင်ရန် တိုက်တွန်းခြင်းဖြင့် ၎င်းတို့အကြား မျှဝေစာနာမှုနှင့် နားလည်မှုကို မြှင့်တင်ရန်</a:t>
            </a:r>
            <a:endParaRPr lang="en-US" b="1" i="1" dirty="0">
              <a:effectLst/>
              <a:latin typeface="Pyidaungsu" pitchFamily="34" charset="0"/>
              <a:cs typeface="Pyidaungsu" pitchFamily="34" charset="0"/>
            </a:endParaRPr>
          </a:p>
          <a:p>
            <a:pPr algn="l">
              <a:lnSpc>
                <a:spcPct val="150000"/>
              </a:lnSpc>
            </a:pPr>
            <a:endParaRPr lang="en-US" b="1" i="1" dirty="0">
              <a:effectLst/>
              <a:latin typeface="Pyidaungsu" pitchFamily="34" charset="0"/>
              <a:cs typeface="Pyidaungsu" pitchFamily="34" charset="0"/>
            </a:endParaRPr>
          </a:p>
          <a:p>
            <a:pPr algn="l">
              <a:lnSpc>
                <a:spcPct val="150000"/>
              </a:lnSpc>
            </a:pPr>
            <a:r>
              <a:rPr lang="en-US" b="1" i="1" dirty="0">
                <a:effectLst/>
                <a:latin typeface="Pyidaungsu" pitchFamily="34" charset="0"/>
                <a:cs typeface="Pyidaungsu" pitchFamily="34" charset="0"/>
              </a:rPr>
              <a:t>လိုအပ်သော ပစ္စည်းများ</a:t>
            </a:r>
            <a:endParaRPr lang="en-US" b="0" i="1" dirty="0">
              <a:effectLst/>
              <a:latin typeface="Pyidaungsu" pitchFamily="34" charset="0"/>
              <a:cs typeface="Pyidaungsu" pitchFamily="34" charset="0"/>
            </a:endParaRPr>
          </a:p>
          <a:p>
            <a:pPr algn="l">
              <a:lnSpc>
                <a:spcPct val="150000"/>
              </a:lnSpc>
              <a:buFont typeface="Arial" panose="020B0604020202020204" pitchFamily="34" charset="0"/>
              <a:buChar char="•"/>
            </a:pPr>
            <a:r>
              <a:rPr lang="en-US" b="0" i="0" dirty="0">
                <a:effectLst/>
                <a:latin typeface="Pyidaungsu" pitchFamily="34" charset="0"/>
                <a:cs typeface="Pyidaungsu" pitchFamily="34" charset="0"/>
              </a:rPr>
              <a:t> တိတ်ဆိတ်ငြိမ်သက်ပြီး သက်</a:t>
            </a:r>
            <a:r>
              <a:rPr lang="en-US" dirty="0">
                <a:latin typeface="Pyidaungsu" pitchFamily="34" charset="0"/>
                <a:cs typeface="Pyidaungsu" pitchFamily="34" charset="0"/>
              </a:rPr>
              <a:t>သေ</a:t>
            </a:r>
            <a:r>
              <a:rPr lang="en-US" b="0" i="0" dirty="0">
                <a:effectLst/>
                <a:latin typeface="Pyidaungsu" pitchFamily="34" charset="0"/>
                <a:cs typeface="Pyidaungsu" pitchFamily="34" charset="0"/>
              </a:rPr>
              <a:t>ာင့်သက်သာရှိသော နေရာတစ်ခု</a:t>
            </a:r>
          </a:p>
          <a:p>
            <a:pPr algn="l">
              <a:lnSpc>
                <a:spcPct val="150000"/>
              </a:lnSpc>
              <a:buFont typeface="Arial" panose="020B0604020202020204" pitchFamily="34" charset="0"/>
              <a:buChar char="•"/>
            </a:pPr>
            <a:r>
              <a:rPr lang="en-US" b="0" i="0" dirty="0">
                <a:effectLst/>
                <a:latin typeface="Pyidaungsu" pitchFamily="34" charset="0"/>
                <a:cs typeface="Pyidaungsu" pitchFamily="34" charset="0"/>
              </a:rPr>
              <a:t> စက်ဝိုင်းပုံစံ စီထားသော ထိုင်ခုံများ</a:t>
            </a:r>
          </a:p>
          <a:p>
            <a:pPr algn="l">
              <a:lnSpc>
                <a:spcPct val="150000"/>
              </a:lnSpc>
              <a:buFont typeface="Arial" panose="020B0604020202020204" pitchFamily="34" charset="0"/>
              <a:buChar char="•"/>
            </a:pPr>
            <a:r>
              <a:rPr lang="en-US" b="0" i="0" dirty="0">
                <a:effectLst/>
                <a:latin typeface="Pyidaungsu" pitchFamily="34" charset="0"/>
                <a:cs typeface="Pyidaungsu" pitchFamily="34" charset="0"/>
              </a:rPr>
              <a:t> နူးညံ့သော အရာဝတ္ထု တစ်ခု (ဥပမာ - တိရစ္ဆာန်အရုပ် သို့မဟုတ် ဘောလုံးငယ်တစ်လုံး)</a:t>
            </a:r>
            <a:endParaRPr lang="en-US" b="1" i="0" dirty="0">
              <a:effectLst/>
              <a:latin typeface="Pyidaungsu" pitchFamily="34" charset="0"/>
              <a:cs typeface="Pyidaungsu" pitchFamily="34" charset="0"/>
            </a:endParaRPr>
          </a:p>
        </p:txBody>
      </p:sp>
    </p:spTree>
    <p:custDataLst>
      <p:tags r:id="rId1"/>
    </p:custDataLst>
    <p:extLst>
      <p:ext uri="{BB962C8B-B14F-4D97-AF65-F5344CB8AC3E}">
        <p14:creationId xmlns:p14="http://schemas.microsoft.com/office/powerpoint/2010/main" val="3989240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200" dirty="0" err="1">
                <a:latin typeface="Pyidaungsu" pitchFamily="34" charset="0"/>
                <a:cs typeface="Pyidaungsu" pitchFamily="34" charset="0"/>
              </a:rPr>
              <a:t>လုပ်ငန်း</a:t>
            </a:r>
            <a:r>
              <a:rPr lang="en-US" sz="2200" dirty="0">
                <a:latin typeface="Pyidaungsu" pitchFamily="34" charset="0"/>
                <a:cs typeface="Pyidaungsu" pitchFamily="34" charset="0"/>
              </a:rPr>
              <a:t> ၃ - မျှ</a:t>
            </a:r>
            <a:r>
              <a:rPr lang="en-US" sz="2200" dirty="0" err="1">
                <a:latin typeface="Pyidaungsu" pitchFamily="34" charset="0"/>
                <a:cs typeface="Pyidaungsu" pitchFamily="34" charset="0"/>
              </a:rPr>
              <a:t>ဝေစာနာမှု</a:t>
            </a:r>
            <a:r>
              <a:rPr lang="en-US" sz="2200" dirty="0">
                <a:latin typeface="Pyidaungsu" pitchFamily="34" charset="0"/>
                <a:cs typeface="Pyidaungsu" pitchFamily="34" charset="0"/>
              </a:rPr>
              <a:t> </a:t>
            </a:r>
            <a:r>
              <a:rPr lang="en-US" sz="2200" dirty="0" err="1">
                <a:latin typeface="Pyidaungsu" pitchFamily="34" charset="0"/>
                <a:cs typeface="Pyidaungsu" pitchFamily="34" charset="0"/>
              </a:rPr>
              <a:t>စက်ဝိုင်း</a:t>
            </a:r>
            <a:r>
              <a:rPr lang="en-US" sz="2200" dirty="0">
                <a:latin typeface="Pyidaungsu" pitchFamily="34" charset="0"/>
                <a:cs typeface="Pyidaungsu" pitchFamily="34" charset="0"/>
              </a:rPr>
              <a:t> (</a:t>
            </a:r>
            <a:r>
              <a:rPr lang="en-US" sz="2200" dirty="0" err="1">
                <a:latin typeface="Pyidaungsu" pitchFamily="34" charset="0"/>
                <a:cs typeface="Pyidaungsu" pitchFamily="34" charset="0"/>
              </a:rPr>
              <a:t>အဆက</a:t>
            </a:r>
            <a:r>
              <a:rPr lang="en-US" sz="2200" dirty="0">
                <a:latin typeface="Pyidaungsu" pitchFamily="34" charset="0"/>
                <a:cs typeface="Pyidaungsu" pitchFamily="34" charset="0"/>
              </a:rPr>
              <a:t>်)</a:t>
            </a:r>
            <a:endParaRPr lang="en-US" sz="2200" dirty="0"/>
          </a:p>
        </p:txBody>
      </p:sp>
      <p:sp>
        <p:nvSpPr>
          <p:cNvPr id="3" name="Text Placeholder 2"/>
          <p:cNvSpPr>
            <a:spLocks noGrp="1"/>
          </p:cNvSpPr>
          <p:nvPr>
            <p:ph type="body" sz="quarter" idx="16"/>
          </p:nvPr>
        </p:nvSpPr>
        <p:spPr>
          <a:xfrm>
            <a:off x="409004" y="902907"/>
            <a:ext cx="11362084" cy="5307393"/>
          </a:xfrm>
        </p:spPr>
        <p:txBody>
          <a:bodyPr>
            <a:noAutofit/>
          </a:bodyPr>
          <a:lstStyle/>
          <a:p>
            <a:pPr>
              <a:lnSpc>
                <a:spcPct val="150000"/>
              </a:lnSpc>
              <a:spcBef>
                <a:spcPts val="0"/>
              </a:spcBef>
            </a:pPr>
            <a:r>
              <a:rPr lang="en-US" sz="1600" i="1" dirty="0">
                <a:solidFill>
                  <a:schemeClr val="tx1"/>
                </a:solidFill>
                <a:latin typeface="Pyidaungsu" pitchFamily="34" charset="0"/>
                <a:cs typeface="Pyidaungsu" pitchFamily="34" charset="0"/>
              </a:rPr>
              <a:t>လုပ်ငန်း အဆင့်များ</a:t>
            </a:r>
          </a:p>
          <a:p>
            <a:pPr>
              <a:lnSpc>
                <a:spcPct val="150000"/>
              </a:lnSpc>
              <a:spcBef>
                <a:spcPts val="0"/>
              </a:spcBef>
            </a:pPr>
            <a:r>
              <a:rPr lang="en-US" sz="1600" dirty="0">
                <a:solidFill>
                  <a:schemeClr val="tx1"/>
                </a:solidFill>
                <a:latin typeface="Pyidaungsu" pitchFamily="34" charset="0"/>
                <a:cs typeface="Pyidaungsu" pitchFamily="34" charset="0"/>
              </a:rPr>
              <a:t>၁။ ပြင်ဆင်ဆောင်ရွက်ခြင်း</a:t>
            </a:r>
          </a:p>
          <a:p>
            <a:pPr marL="342900" indent="-342900">
              <a:lnSpc>
                <a:spcPct val="150000"/>
              </a:lnSpc>
              <a:spcBef>
                <a:spcPts val="0"/>
              </a:spcBef>
              <a:buFont typeface="Arial" panose="020B0604020202020204" pitchFamily="34" charset="0"/>
              <a:buChar char="•"/>
            </a:pPr>
            <a:r>
              <a:rPr lang="en-US" sz="1600" dirty="0">
                <a:solidFill>
                  <a:schemeClr val="tx1"/>
                </a:solidFill>
                <a:latin typeface="Pyidaungsu" pitchFamily="34" charset="0"/>
                <a:cs typeface="Pyidaungsu" pitchFamily="34" charset="0"/>
              </a:rPr>
              <a:t>စက်ဝိုင်းပုံဖော်ခြင်း - </a:t>
            </a:r>
            <a:r>
              <a:rPr lang="en-US" sz="1600" b="0" dirty="0">
                <a:solidFill>
                  <a:schemeClr val="tx1"/>
                </a:solidFill>
                <a:latin typeface="Pyidaungsu" pitchFamily="34" charset="0"/>
                <a:cs typeface="Pyidaungsu" pitchFamily="34" charset="0"/>
              </a:rPr>
              <a:t>စာသင်ခန်း သို့မဟုတ် သတ်မှတ်ထားသောဧရိယာအတွင်းရှိ ဆိတ်ငြိမ်ကာ သက်တောင့်သက်သာရှိသော နေရာတစ်ခု၌ ထိုင်ခုံများကို စက်ဝိုင်းပုံစံ စီပါ။ ကျောင်းသားများ သက်တောင့်သက်သာထိုင်နိုင်ရန် လုံလောက်သော နေရာလွတ် ရှိပါစေ။</a:t>
            </a:r>
          </a:p>
          <a:p>
            <a:pPr marL="342900" indent="-342900">
              <a:lnSpc>
                <a:spcPct val="150000"/>
              </a:lnSpc>
              <a:spcBef>
                <a:spcPts val="0"/>
              </a:spcBef>
              <a:buFont typeface="Arial" panose="020B0604020202020204" pitchFamily="34" charset="0"/>
              <a:buChar char="•"/>
            </a:pPr>
            <a:r>
              <a:rPr lang="en-US" sz="1600" dirty="0">
                <a:solidFill>
                  <a:schemeClr val="tx1"/>
                </a:solidFill>
                <a:latin typeface="Pyidaungsu" pitchFamily="34" charset="0"/>
                <a:cs typeface="Pyidaungsu" pitchFamily="34" charset="0"/>
              </a:rPr>
              <a:t>မျှဝေစာနာမှုအကြောင်း မိတ်ဆက်ခြင်း </a:t>
            </a:r>
            <a:r>
              <a:rPr lang="en-US" sz="1600" b="0" dirty="0">
                <a:solidFill>
                  <a:schemeClr val="tx1"/>
                </a:solidFill>
                <a:latin typeface="Pyidaungsu" pitchFamily="34" charset="0"/>
                <a:cs typeface="Pyidaungsu" pitchFamily="34" charset="0"/>
              </a:rPr>
              <a:t>- ကျောင်းသားများအား မျှဝေစာနာမှုဆိုသည်မှာ မည်သည်ကို ဆိုလိုကြောင်း ရှင်းပြခြင်းဖြင့် စတင်ပါ။ ၎င်းတို့ အသက်အရွယ်အုပ်စုနှင့် ဆက်စပ်နိုင်သော နမူနာများနှင့် ရိုးရှင်းသော စကားအသုံးအနှုန်းကို သုံးပါ။ မျှဝေစာနာမှုသည် အခြားသူများ မည်သို့ခံစားရသည်ကို နားလည်သဘောပေါက်ပြီး ကြင်နာမှုနှင့် ဂရုစိုက်မှုတို့ကို ပြသခြင်းဖြစ်ကြောင်း  အလေးပေးပြောကြားပါ။</a:t>
            </a:r>
          </a:p>
          <a:p>
            <a:pPr>
              <a:lnSpc>
                <a:spcPct val="150000"/>
              </a:lnSpc>
              <a:spcBef>
                <a:spcPts val="0"/>
              </a:spcBef>
            </a:pPr>
            <a:r>
              <a:rPr lang="en-US" sz="1600" dirty="0">
                <a:solidFill>
                  <a:schemeClr val="tx1"/>
                </a:solidFill>
                <a:latin typeface="Pyidaungsu" pitchFamily="34" charset="0"/>
                <a:cs typeface="Pyidaungsu" pitchFamily="34" charset="0"/>
              </a:rPr>
              <a:t>၂။ အကောင်အထည်ဖော် ဆောင်ရွက်ခြင်း</a:t>
            </a:r>
          </a:p>
          <a:p>
            <a:pPr marL="342900" indent="-342900">
              <a:lnSpc>
                <a:spcPct val="150000"/>
              </a:lnSpc>
              <a:spcBef>
                <a:spcPts val="0"/>
              </a:spcBef>
              <a:buFont typeface="Arial" panose="020B0604020202020204" pitchFamily="34" charset="0"/>
              <a:buChar char="•"/>
            </a:pPr>
            <a:r>
              <a:rPr lang="en-US" sz="1600" dirty="0">
                <a:solidFill>
                  <a:schemeClr val="tx1"/>
                </a:solidFill>
                <a:latin typeface="Pyidaungsu" pitchFamily="34" charset="0"/>
                <a:cs typeface="Pyidaungsu" pitchFamily="34" charset="0"/>
              </a:rPr>
              <a:t>နူးညံ့သော အရာဝတ္ထုကို လက်ဆင့်ကမ်းခြင်း - </a:t>
            </a:r>
            <a:r>
              <a:rPr lang="en-US" sz="1600" b="0" dirty="0">
                <a:solidFill>
                  <a:schemeClr val="tx1"/>
                </a:solidFill>
                <a:latin typeface="Pyidaungsu" pitchFamily="34" charset="0"/>
                <a:cs typeface="Pyidaungsu" pitchFamily="34" charset="0"/>
              </a:rPr>
              <a:t>တိရစ္ဆာန်အရုပ် သို့မဟုတ် ဘောလုံးငယ်ကဲ့သို့ နူးညံ့သောအရာဝတ္ထတစ်ခုကို ကျောင်းသားတစ်ယောက်ထံသို့ လက်ဆင့်ကမ်းလိုက်ခြင်းဖြင့် မျှဝေစာနာမှုစက်ဝိုင်းကို စတင်ပါ။ ဤကျောင်းသားသည် “ပြောဆိုသူ”ဖြစ်လာမည်။</a:t>
            </a:r>
          </a:p>
          <a:p>
            <a:pPr marL="342900" indent="-342900">
              <a:lnSpc>
                <a:spcPct val="150000"/>
              </a:lnSpc>
              <a:spcBef>
                <a:spcPts val="0"/>
              </a:spcBef>
              <a:buFont typeface="Arial" panose="020B0604020202020204" pitchFamily="34" charset="0"/>
              <a:buChar char="•"/>
            </a:pPr>
            <a:r>
              <a:rPr lang="en-US" sz="1600" dirty="0">
                <a:solidFill>
                  <a:schemeClr val="tx1"/>
                </a:solidFill>
                <a:latin typeface="Pyidaungsu" pitchFamily="34" charset="0"/>
                <a:cs typeface="Pyidaungsu" pitchFamily="34" charset="0"/>
              </a:rPr>
              <a:t>ခံစာချက်များ မျှဝေခြင်း - </a:t>
            </a:r>
            <a:r>
              <a:rPr lang="en-US" sz="1600" b="0" dirty="0">
                <a:solidFill>
                  <a:schemeClr val="tx1"/>
                </a:solidFill>
                <a:latin typeface="Pyidaungsu" pitchFamily="34" charset="0"/>
                <a:cs typeface="Pyidaungsu" pitchFamily="34" charset="0"/>
              </a:rPr>
              <a:t>နူးညံ့သောအရာဝတ္ထုကို ကိုင်ထားသော ကျောင်းသားက မကြာသေးမီအချိန်က ၎င်းတို့ကို ပျော်ရွှင်၊ ဝမ်းနည်း၊ စိတ်ပျက် သို့မဟုတ် အခြားစိတ်ံခံစားမှုဖြစ်ပေါ်စေခဲ့သော ခံစားချက် သို့မဟုတ် အတွေ့အကြုံတစ်ခုကို မျှဝေသည်။ ရိုးရှင်းသောအသုံးအနှုန်းများဖြင့် မိမိကိုယ်ကိုဖော်ပြရန် တိုက်တွန်းအားပေးပါ။</a:t>
            </a:r>
          </a:p>
          <a:p>
            <a:pPr>
              <a:lnSpc>
                <a:spcPct val="150000"/>
              </a:lnSpc>
              <a:spcBef>
                <a:spcPts val="0"/>
              </a:spcBef>
            </a:pPr>
            <a:endParaRPr lang="en-US" sz="1600" b="0" dirty="0">
              <a:solidFill>
                <a:schemeClr val="tx1"/>
              </a:solidFill>
              <a:latin typeface="Pyidaungsu" pitchFamily="34" charset="0"/>
              <a:cs typeface="Pyidaungsu" pitchFamily="34" charset="0"/>
            </a:endParaRPr>
          </a:p>
        </p:txBody>
      </p:sp>
      <p:sp>
        <p:nvSpPr>
          <p:cNvPr id="4" name="Text Placeholder 3"/>
          <p:cNvSpPr>
            <a:spLocks noGrp="1"/>
          </p:cNvSpPr>
          <p:nvPr>
            <p:ph type="body" sz="quarter" idx="14"/>
          </p:nvPr>
        </p:nvSpPr>
        <p:spPr/>
        <p:txBody>
          <a:bodyPr>
            <a:normAutofit lnSpcReduction="10000"/>
          </a:bodyPr>
          <a:lstStyle/>
          <a:p>
            <a:endParaRPr lang="en-US" dirty="0"/>
          </a:p>
        </p:txBody>
      </p:sp>
    </p:spTree>
    <p:extLst>
      <p:ext uri="{BB962C8B-B14F-4D97-AF65-F5344CB8AC3E}">
        <p14:creationId xmlns:p14="http://schemas.microsoft.com/office/powerpoint/2010/main" val="1699788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dirty="0"/>
          </a:p>
        </p:txBody>
      </p:sp>
      <p:sp>
        <p:nvSpPr>
          <p:cNvPr id="5" name="Title 4"/>
          <p:cNvSpPr>
            <a:spLocks noGrp="1"/>
          </p:cNvSpPr>
          <p:nvPr>
            <p:ph type="ctrTitle"/>
          </p:nvPr>
        </p:nvSpPr>
        <p:spPr/>
        <p:txBody>
          <a:bodyPr>
            <a:normAutofit/>
          </a:bodyPr>
          <a:lstStyle/>
          <a:p>
            <a:r>
              <a:rPr lang="en-US" sz="2200" dirty="0" err="1">
                <a:latin typeface="Pyidaungsu" pitchFamily="34" charset="0"/>
                <a:cs typeface="Pyidaungsu" pitchFamily="34" charset="0"/>
              </a:rPr>
              <a:t>လုပ်ငန်း</a:t>
            </a:r>
            <a:r>
              <a:rPr lang="en-US" sz="2200" dirty="0">
                <a:latin typeface="Pyidaungsu" pitchFamily="34" charset="0"/>
                <a:cs typeface="Pyidaungsu" pitchFamily="34" charset="0"/>
              </a:rPr>
              <a:t> ၃ - မျှ</a:t>
            </a:r>
            <a:r>
              <a:rPr lang="en-US" sz="2200" dirty="0" err="1">
                <a:latin typeface="Pyidaungsu" pitchFamily="34" charset="0"/>
                <a:cs typeface="Pyidaungsu" pitchFamily="34" charset="0"/>
              </a:rPr>
              <a:t>ဝေစာနာမှု</a:t>
            </a:r>
            <a:r>
              <a:rPr lang="en-US" sz="2200" dirty="0">
                <a:latin typeface="Pyidaungsu" pitchFamily="34" charset="0"/>
                <a:cs typeface="Pyidaungsu" pitchFamily="34" charset="0"/>
              </a:rPr>
              <a:t> </a:t>
            </a:r>
            <a:r>
              <a:rPr lang="en-US" sz="2200" dirty="0" err="1">
                <a:latin typeface="Pyidaungsu" pitchFamily="34" charset="0"/>
                <a:cs typeface="Pyidaungsu" pitchFamily="34" charset="0"/>
              </a:rPr>
              <a:t>စက်ဝိုင်း</a:t>
            </a:r>
            <a:r>
              <a:rPr lang="en-US" sz="2200" dirty="0">
                <a:latin typeface="Pyidaungsu" pitchFamily="34" charset="0"/>
                <a:cs typeface="Pyidaungsu" pitchFamily="34" charset="0"/>
              </a:rPr>
              <a:t> (</a:t>
            </a:r>
            <a:r>
              <a:rPr lang="en-US" sz="2200" dirty="0" err="1">
                <a:latin typeface="Pyidaungsu" pitchFamily="34" charset="0"/>
                <a:cs typeface="Pyidaungsu" pitchFamily="34" charset="0"/>
              </a:rPr>
              <a:t>အဆက</a:t>
            </a:r>
            <a:r>
              <a:rPr lang="en-US" sz="2200" dirty="0">
                <a:latin typeface="Pyidaungsu" pitchFamily="34" charset="0"/>
                <a:cs typeface="Pyidaungsu" pitchFamily="34" charset="0"/>
              </a:rPr>
              <a:t>်)</a:t>
            </a:r>
            <a:endParaRPr lang="en-US" sz="2200" dirty="0"/>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10" name="TextBox 9">
            <a:extLst>
              <a:ext uri="{FF2B5EF4-FFF2-40B4-BE49-F238E27FC236}">
                <a16:creationId xmlns:a16="http://schemas.microsoft.com/office/drawing/2014/main" id="{5F2213FA-7015-E4C5-A801-4ADA79A33F9F}"/>
              </a:ext>
            </a:extLst>
          </p:cNvPr>
          <p:cNvSpPr txBox="1"/>
          <p:nvPr/>
        </p:nvSpPr>
        <p:spPr>
          <a:xfrm>
            <a:off x="349041" y="883859"/>
            <a:ext cx="11597536" cy="3797193"/>
          </a:xfrm>
          <a:prstGeom prst="rect">
            <a:avLst/>
          </a:prstGeom>
          <a:noFill/>
        </p:spPr>
        <p:txBody>
          <a:bodyPr wrap="square">
            <a:spAutoFit/>
          </a:bodyPr>
          <a:lstStyle/>
          <a:p>
            <a:pPr marL="342900" indent="-342900">
              <a:lnSpc>
                <a:spcPct val="150000"/>
              </a:lnSpc>
              <a:buFont typeface="Arial" panose="020B0604020202020204" pitchFamily="34" charset="0"/>
              <a:buChar char="•"/>
            </a:pPr>
            <a:endParaRPr lang="en-US" dirty="0">
              <a:latin typeface="Pyidaungsu" pitchFamily="34" charset="0"/>
              <a:cs typeface="Pyidaungsu" pitchFamily="34" charset="0"/>
            </a:endParaRPr>
          </a:p>
          <a:p>
            <a:pPr marL="342900" indent="-342900">
              <a:lnSpc>
                <a:spcPct val="150000"/>
              </a:lnSpc>
              <a:buFont typeface="Arial" panose="020B0604020202020204" pitchFamily="34" charset="0"/>
              <a:buChar char="•"/>
            </a:pPr>
            <a:r>
              <a:rPr lang="en-US" b="1" dirty="0">
                <a:latin typeface="Pyidaungsu" pitchFamily="34" charset="0"/>
                <a:cs typeface="Pyidaungsu" pitchFamily="34" charset="0"/>
              </a:rPr>
              <a:t>တက်ကြွစွာ နားထောင်ခြင်း - </a:t>
            </a:r>
            <a:r>
              <a:rPr lang="en-US" dirty="0">
                <a:latin typeface="Pyidaungsu" pitchFamily="34" charset="0"/>
                <a:cs typeface="Pyidaungsu" pitchFamily="34" charset="0"/>
              </a:rPr>
              <a:t>စက်ဝိုင်းအတွင်းရှိ ကျန်ကျောင်းသားများမှာ “နားထောင်သူများ” ဖြစ်သည်။ ပြောဆိုသူက ၎င်းတို့ ခံစားချက်နှင့် အတွေ့အကြုံကို မျှဝေစဉ် နားထောင်သူတစ်ဦးစီတိုင်းသည် ကြားဝင် နှောင့်ယှက်ခြင်းမပြုဘဲ ဂရုပြုနားထောင်ပါ။ အာရုံစိုက်နားထောင်နေကြောင်း ပြသရန် နှုတ်မှုမပါသော အရိပ်အယောင်များ (ခေါင်းညိတ်ခြင်း၊ မျက်နှာအမူအရာ)နှင့် မျက်လုံးချင်းဆုံခြင်းတို့၏ အရေးပါမှုတို့ကို အလေးပေး ပြောကြားပါ။</a:t>
            </a:r>
          </a:p>
          <a:p>
            <a:pPr marL="342900" indent="-342900">
              <a:lnSpc>
                <a:spcPct val="150000"/>
              </a:lnSpc>
              <a:buFont typeface="Arial" panose="020B0604020202020204" pitchFamily="34" charset="0"/>
              <a:buChar char="•"/>
            </a:pPr>
            <a:endParaRPr lang="en-US" dirty="0">
              <a:latin typeface="Pyidaungsu" pitchFamily="34" charset="0"/>
              <a:cs typeface="Pyidaungsu" pitchFamily="34" charset="0"/>
            </a:endParaRPr>
          </a:p>
          <a:p>
            <a:pPr marL="342900" indent="-342900">
              <a:lnSpc>
                <a:spcPct val="150000"/>
              </a:lnSpc>
              <a:buFont typeface="Arial" panose="020B0604020202020204" pitchFamily="34" charset="0"/>
              <a:buChar char="•"/>
            </a:pPr>
            <a:r>
              <a:rPr lang="en-US" b="1" dirty="0">
                <a:latin typeface="Pyidaungsu" pitchFamily="34" charset="0"/>
                <a:cs typeface="Pyidaungsu" pitchFamily="34" charset="0"/>
              </a:rPr>
              <a:t>နူးညံ့သော အရာဝတ္ထုကို လက်ဆင့်ကမ်းခြင်း - </a:t>
            </a:r>
            <a:r>
              <a:rPr lang="en-US" dirty="0">
                <a:latin typeface="Pyidaungsu" pitchFamily="34" charset="0"/>
                <a:cs typeface="Pyidaungsu" pitchFamily="34" charset="0"/>
              </a:rPr>
              <a:t>ပြောဆိုသူက မျှဝေပြောဆိုပြီးနောက် နူးညံ့သောအရာဝတ္ထုကို ပြောဆိုသူအသစ်ဖြစ်လာမည့် နောက်ထပ် ကျောင်းသားတစ်ယောက်ဆီ လက်ဆင့်ကမ်းလိုက်ပါ။ ကျောင်းသားအားလုံး ပါဝင်ဆွေးနွေးခွင့်မရမချင်း လက်ဆင့်ကမ်းခြင်းကို ထပ်တလဲလဲ လုပ်ဆောင်ပါ။</a:t>
            </a:r>
            <a:endParaRPr lang="en-US" b="0" i="0" dirty="0">
              <a:effectLst/>
              <a:latin typeface="Pyidaungsu" pitchFamily="34" charset="0"/>
              <a:cs typeface="Pyidaungsu" pitchFamily="34" charset="0"/>
            </a:endParaRPr>
          </a:p>
        </p:txBody>
      </p:sp>
    </p:spTree>
    <p:custDataLst>
      <p:tags r:id="rId1"/>
    </p:custDataLst>
    <p:extLst>
      <p:ext uri="{BB962C8B-B14F-4D97-AF65-F5344CB8AC3E}">
        <p14:creationId xmlns:p14="http://schemas.microsoft.com/office/powerpoint/2010/main" val="3666450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dirty="0"/>
          </a:p>
        </p:txBody>
      </p:sp>
      <p:sp>
        <p:nvSpPr>
          <p:cNvPr id="5" name="Title 4"/>
          <p:cNvSpPr>
            <a:spLocks noGrp="1"/>
          </p:cNvSpPr>
          <p:nvPr>
            <p:ph type="ctrTitle"/>
          </p:nvPr>
        </p:nvSpPr>
        <p:spPr/>
        <p:txBody>
          <a:bodyPr>
            <a:normAutofit/>
          </a:bodyPr>
          <a:lstStyle/>
          <a:p>
            <a:r>
              <a:rPr lang="en-US" sz="2200" dirty="0">
                <a:latin typeface="Pyidaungsu" pitchFamily="34" charset="0"/>
                <a:cs typeface="Pyidaungsu" pitchFamily="34" charset="0"/>
              </a:rPr>
              <a:t>မော်ဂျူးရလဒ်များ</a:t>
            </a:r>
          </a:p>
        </p:txBody>
      </p:sp>
      <p:sp>
        <p:nvSpPr>
          <p:cNvPr id="6" name="Text Placeholder 5"/>
          <p:cNvSpPr>
            <a:spLocks noGrp="1"/>
          </p:cNvSpPr>
          <p:nvPr>
            <p:ph type="body" sz="quarter" idx="16"/>
          </p:nvPr>
        </p:nvSpPr>
        <p:spPr>
          <a:xfrm>
            <a:off x="420879" y="1267691"/>
            <a:ext cx="11350208" cy="4777425"/>
          </a:xfrm>
        </p:spPr>
        <p:txBody>
          <a:bodyPr>
            <a:normAutofit/>
          </a:bodyPr>
          <a:lstStyle/>
          <a:p>
            <a:pPr marL="742950" marR="0" lvl="2" indent="-342900" algn="l" rtl="0">
              <a:lnSpc>
                <a:spcPct val="100000"/>
              </a:lnSpc>
              <a:spcBef>
                <a:spcPts val="480"/>
              </a:spcBef>
              <a:spcAft>
                <a:spcPts val="0"/>
              </a:spcAft>
              <a:buClr>
                <a:schemeClr val="dk1"/>
              </a:buClr>
              <a:buSzPts val="2160"/>
              <a:buFont typeface="+mj-lt"/>
              <a:buAutoNum type="arabicPeriod"/>
            </a:pPr>
            <a:endParaRPr lang="en-US" sz="1400" b="0" i="0" u="none" strike="noStrike" cap="none" dirty="0">
              <a:solidFill>
                <a:srgbClr val="000000"/>
              </a:solidFill>
              <a:latin typeface="Arial"/>
              <a:ea typeface="Arial"/>
              <a:cs typeface="Arial"/>
              <a:sym typeface="Arial"/>
            </a:endParaRPr>
          </a:p>
          <a:p>
            <a:endParaRPr lang="en-US" dirty="0"/>
          </a:p>
        </p:txBody>
      </p:sp>
      <p:sp>
        <p:nvSpPr>
          <p:cNvPr id="2" name="TextBox 1">
            <a:extLst>
              <a:ext uri="{FF2B5EF4-FFF2-40B4-BE49-F238E27FC236}">
                <a16:creationId xmlns:a16="http://schemas.microsoft.com/office/drawing/2014/main" id="{3F39421D-2CDA-78D7-75E8-F6267AA477EA}"/>
              </a:ext>
            </a:extLst>
          </p:cNvPr>
          <p:cNvSpPr txBox="1"/>
          <p:nvPr/>
        </p:nvSpPr>
        <p:spPr>
          <a:xfrm>
            <a:off x="621012" y="1471960"/>
            <a:ext cx="11036812" cy="2823850"/>
          </a:xfrm>
          <a:prstGeom prst="rect">
            <a:avLst/>
          </a:prstGeom>
          <a:noFill/>
        </p:spPr>
        <p:txBody>
          <a:bodyPr wrap="square" rtlCol="0">
            <a:spAutoFit/>
          </a:bodyPr>
          <a:lstStyle/>
          <a:p>
            <a:pPr>
              <a:lnSpc>
                <a:spcPct val="150000"/>
              </a:lnSpc>
            </a:pPr>
            <a:r>
              <a:rPr lang="en-US" sz="2000" dirty="0">
                <a:latin typeface="Pyidaungsu" pitchFamily="34" charset="0"/>
                <a:cs typeface="Pyidaungsu" pitchFamily="34" charset="0"/>
              </a:rPr>
              <a:t>၁။ ယဉ်ကျေးမှုဆိုင်ရာ နားလည်လေးစားမှုကို ပိုမိုသဘောပေါက်နားလည်နိုင်မည်။</a:t>
            </a:r>
          </a:p>
          <a:p>
            <a:pPr>
              <a:lnSpc>
                <a:spcPct val="150000"/>
              </a:lnSpc>
            </a:pPr>
            <a:r>
              <a:rPr lang="en-US" sz="2000" dirty="0">
                <a:latin typeface="Pyidaungsu" pitchFamily="34" charset="0"/>
                <a:cs typeface="Pyidaungsu" pitchFamily="34" charset="0"/>
              </a:rPr>
              <a:t>၂။ ပညာရေးအခင်းအကျင်းများ၌ ယဉ်ကျေးမှုဆိုင်ရာ နားလည်လေးစားမှုရှိသော ဝန်းကျင်တစ်ခု ပေါ်ပေါက်ရန် အရေးကြီးပုံကို တန်ဖိုးထား အသိအမှတ်ပြုနိုင်မည်။</a:t>
            </a:r>
          </a:p>
          <a:p>
            <a:pPr>
              <a:lnSpc>
                <a:spcPct val="150000"/>
              </a:lnSpc>
            </a:pPr>
            <a:r>
              <a:rPr lang="en-US" sz="2000" dirty="0">
                <a:latin typeface="Pyidaungsu" pitchFamily="34" charset="0"/>
                <a:cs typeface="Pyidaungsu" pitchFamily="34" charset="0"/>
              </a:rPr>
              <a:t>၃။ လူမှုပေါင်းစည်းမှု၊ အသိအမှတ်ပြုနားလည်မှုနှင့် ယဉ်ကျေးမှုဆိုင်ရာ နားလည်လေးစားမှုတို့ကို မြှင့်တင်ပေးနိုင်သည့် သင်ယူမှုလုပ်ငန်းများကို အကောင်အထည်ဖော် ဆောင်ရွက်နိုင်မည့် တတ်ကျွမ်းမှု ဖွံ့ဖြိုးတိုးတက်လာမည်။</a:t>
            </a:r>
          </a:p>
        </p:txBody>
      </p:sp>
    </p:spTree>
    <p:custDataLst>
      <p:tags r:id="rId1"/>
    </p:custDataLst>
    <p:extLst>
      <p:ext uri="{BB962C8B-B14F-4D97-AF65-F5344CB8AC3E}">
        <p14:creationId xmlns:p14="http://schemas.microsoft.com/office/powerpoint/2010/main" val="5591987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dirty="0"/>
          </a:p>
        </p:txBody>
      </p:sp>
      <p:sp>
        <p:nvSpPr>
          <p:cNvPr id="5" name="Title 4"/>
          <p:cNvSpPr>
            <a:spLocks noGrp="1"/>
          </p:cNvSpPr>
          <p:nvPr>
            <p:ph type="ctrTitle"/>
          </p:nvPr>
        </p:nvSpPr>
        <p:spPr/>
        <p:txBody>
          <a:bodyPr>
            <a:normAutofit/>
          </a:bodyPr>
          <a:lstStyle/>
          <a:p>
            <a:r>
              <a:rPr lang="en-US" sz="2200" dirty="0" err="1">
                <a:latin typeface="Pyidaungsu" pitchFamily="34" charset="0"/>
                <a:cs typeface="Pyidaungsu" pitchFamily="34" charset="0"/>
              </a:rPr>
              <a:t>လုပ်ငန်း</a:t>
            </a:r>
            <a:r>
              <a:rPr lang="en-US" sz="2200" dirty="0">
                <a:latin typeface="Pyidaungsu" pitchFamily="34" charset="0"/>
                <a:cs typeface="Pyidaungsu" pitchFamily="34" charset="0"/>
              </a:rPr>
              <a:t> ၃ - မျှ</a:t>
            </a:r>
            <a:r>
              <a:rPr lang="en-US" sz="2200" dirty="0" err="1">
                <a:latin typeface="Pyidaungsu" pitchFamily="34" charset="0"/>
                <a:cs typeface="Pyidaungsu" pitchFamily="34" charset="0"/>
              </a:rPr>
              <a:t>ဝေစာနာမှု</a:t>
            </a:r>
            <a:r>
              <a:rPr lang="en-US" sz="2200" dirty="0">
                <a:latin typeface="Pyidaungsu" pitchFamily="34" charset="0"/>
                <a:cs typeface="Pyidaungsu" pitchFamily="34" charset="0"/>
              </a:rPr>
              <a:t> </a:t>
            </a:r>
            <a:r>
              <a:rPr lang="en-US" sz="2200" dirty="0" err="1">
                <a:latin typeface="Pyidaungsu" pitchFamily="34" charset="0"/>
                <a:cs typeface="Pyidaungsu" pitchFamily="34" charset="0"/>
              </a:rPr>
              <a:t>စက်ဝိုင်း</a:t>
            </a:r>
            <a:r>
              <a:rPr lang="en-US" sz="2200" dirty="0">
                <a:latin typeface="Pyidaungsu" pitchFamily="34" charset="0"/>
                <a:cs typeface="Pyidaungsu" pitchFamily="34" charset="0"/>
              </a:rPr>
              <a:t> (</a:t>
            </a:r>
            <a:r>
              <a:rPr lang="en-US" sz="2200" dirty="0" err="1">
                <a:latin typeface="Pyidaungsu" pitchFamily="34" charset="0"/>
                <a:cs typeface="Pyidaungsu" pitchFamily="34" charset="0"/>
              </a:rPr>
              <a:t>အဆက</a:t>
            </a:r>
            <a:r>
              <a:rPr lang="en-US" sz="2200" dirty="0">
                <a:latin typeface="Pyidaungsu" pitchFamily="34" charset="0"/>
                <a:cs typeface="Pyidaungsu" pitchFamily="34" charset="0"/>
              </a:rPr>
              <a:t>်)</a:t>
            </a:r>
            <a:endParaRPr lang="en-US" sz="2200" dirty="0"/>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10" name="TextBox 9">
            <a:extLst>
              <a:ext uri="{FF2B5EF4-FFF2-40B4-BE49-F238E27FC236}">
                <a16:creationId xmlns:a16="http://schemas.microsoft.com/office/drawing/2014/main" id="{5F2213FA-7015-E4C5-A801-4ADA79A33F9F}"/>
              </a:ext>
            </a:extLst>
          </p:cNvPr>
          <p:cNvSpPr txBox="1"/>
          <p:nvPr/>
        </p:nvSpPr>
        <p:spPr>
          <a:xfrm>
            <a:off x="420894" y="893634"/>
            <a:ext cx="11466306" cy="5493812"/>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b="1" dirty="0">
                <a:latin typeface="Pyidaungsu" pitchFamily="34" charset="0"/>
                <a:cs typeface="Pyidaungsu" pitchFamily="34" charset="0"/>
              </a:rPr>
              <a:t>ပြန်လည်သုံးသပ်ခြင်းနှင့် တုံ့ပြန်ဖြေကြားခြင်း - </a:t>
            </a:r>
            <a:r>
              <a:rPr lang="en-US" dirty="0">
                <a:latin typeface="Pyidaungsu" pitchFamily="34" charset="0"/>
                <a:cs typeface="Pyidaungsu" pitchFamily="34" charset="0"/>
              </a:rPr>
              <a:t>နားထောင်သူများအား ပြောဆိုသူပြောခဲ့သည့်အကြောင်းအရာကို အကျဉ်းချုပ် ပြန်လည်သုံးသပ်ရန် တိုက်တွန်းပါ။ “ဤအကြောင်းအရာဖြစ်ပျက်ခဲ့စဉ်က သူတို့ မည်သို့ခံစားခဲ့ရမည် ထင်ပါသနည်း” သို့မဟုတ် “သူတို့တွေ့ကြုံခဲ့ရသည်ကို သင် နားလည်သဘောပေါက်နိုင်ပါသလား” ဟူသော မေးခွန်းများ မေးမြန်းကြည့်ပါ။</a:t>
            </a:r>
          </a:p>
          <a:p>
            <a:pPr>
              <a:lnSpc>
                <a:spcPct val="150000"/>
              </a:lnSpc>
            </a:pPr>
            <a:endParaRPr lang="en-US" dirty="0">
              <a:latin typeface="Pyidaungsu" pitchFamily="34" charset="0"/>
              <a:cs typeface="Pyidaungsu" pitchFamily="34" charset="0"/>
            </a:endParaRPr>
          </a:p>
          <a:p>
            <a:pPr marL="285750" indent="-285750">
              <a:lnSpc>
                <a:spcPct val="150000"/>
              </a:lnSpc>
              <a:buFont typeface="Arial" panose="020B0604020202020204" pitchFamily="34" charset="0"/>
              <a:buChar char="•"/>
            </a:pPr>
            <a:r>
              <a:rPr lang="en-US" b="1" dirty="0">
                <a:latin typeface="Pyidaungsu" pitchFamily="34" charset="0"/>
                <a:cs typeface="Pyidaungsu" pitchFamily="34" charset="0"/>
              </a:rPr>
              <a:t>ပွင့်လင်းစွာ ဆွေးနွေးခြင်း - </a:t>
            </a:r>
            <a:r>
              <a:rPr lang="en-US" dirty="0">
                <a:latin typeface="Pyidaungsu" pitchFamily="34" charset="0"/>
                <a:cs typeface="Pyidaungsu" pitchFamily="34" charset="0"/>
              </a:rPr>
              <a:t>လူတိုင်း အလှည့်ကျ မျှဝေပြီးနောက် အတိုချုပ် ဆွေးနွေးရန်အတွက် ကျောင်းသားများအား မေးခွန်းမေးမြန်းခိုင်းပါ။ “သင့် အတန်းဖော်များ မျှဝေသည်ကို နားဆင်ခြင်းမှ မည်သည့်အရာကို သင်ယူရရှိခဲ့သနည်း” သို့မဟုတ် “အခြားသူများ မည်သို့ခံစားရသည်ကို နားလည်ရန် အဘယ်ကြောင့် အရေးကြီးပါသနည်း” ဟူသော မေးခွန်းများ မေးမြန်းကြည့်ပါ။</a:t>
            </a:r>
            <a:endParaRPr lang="en-US" b="1" dirty="0">
              <a:latin typeface="Pyidaungsu" pitchFamily="34" charset="0"/>
              <a:cs typeface="Pyidaungsu" pitchFamily="34" charset="0"/>
            </a:endParaRPr>
          </a:p>
          <a:p>
            <a:pPr>
              <a:lnSpc>
                <a:spcPct val="150000"/>
              </a:lnSpc>
            </a:pPr>
            <a:endParaRPr lang="en-US" b="1" dirty="0">
              <a:latin typeface="Pyidaungsu" pitchFamily="34" charset="0"/>
              <a:cs typeface="Pyidaungsu" pitchFamily="34" charset="0"/>
            </a:endParaRPr>
          </a:p>
          <a:p>
            <a:pPr>
              <a:lnSpc>
                <a:spcPct val="150000"/>
              </a:lnSpc>
            </a:pPr>
            <a:r>
              <a:rPr lang="en-US" b="1" dirty="0">
                <a:latin typeface="Pyidaungsu" pitchFamily="34" charset="0"/>
                <a:cs typeface="Pyidaungsu" pitchFamily="34" charset="0"/>
              </a:rPr>
              <a:t>၃။ နောက်ဆက်တွဲ လုပ်ငန်းများ</a:t>
            </a:r>
            <a:br>
              <a:rPr lang="en-US" b="1" dirty="0">
                <a:latin typeface="Pyidaungsu" pitchFamily="34" charset="0"/>
                <a:cs typeface="Pyidaungsu" pitchFamily="34" charset="0"/>
              </a:rPr>
            </a:br>
            <a:r>
              <a:rPr lang="en-US" b="1" dirty="0">
                <a:latin typeface="Pyidaungsu" pitchFamily="34" charset="0"/>
                <a:cs typeface="Pyidaungsu" pitchFamily="34" charset="0"/>
              </a:rPr>
              <a:t>မျှဝေစာနာမှု အနုပညာ - </a:t>
            </a:r>
            <a:r>
              <a:rPr lang="en-US" dirty="0">
                <a:latin typeface="Pyidaungsu" pitchFamily="34" charset="0"/>
                <a:cs typeface="Pyidaungsu" pitchFamily="34" charset="0"/>
              </a:rPr>
              <a:t>ကျောင်းသားများအား မျှဝေစာနာမှုကို ကိုယ်စားပြုသည့် အနုပညာလက်ရာ ဖန်တီးရန် အားပေးပါ။ ဤဖန်တီးမှုများတွင် ကြင်နာခြင်းနှင့် နားလည်သဘောပေါက်မှုရှိခြင်းတို့ကို ဖော်ပြသည့် ရုပ်ပုံကားချပ်များ၊ ပန်းချီများ သို့မဟုတ် ဖြတ်ညှပ်ကပ်၍ ပုံဖော်သော အနုပညာ (collage)များ ပါဝင်နိုင်သည်။</a:t>
            </a:r>
            <a:endParaRPr lang="en-US" b="1" i="0" dirty="0">
              <a:effectLst/>
              <a:latin typeface="Pyidaungsu" pitchFamily="34" charset="0"/>
              <a:cs typeface="Pyidaungsu" pitchFamily="34" charset="0"/>
            </a:endParaRPr>
          </a:p>
        </p:txBody>
      </p:sp>
    </p:spTree>
    <p:custDataLst>
      <p:tags r:id="rId1"/>
    </p:custDataLst>
    <p:extLst>
      <p:ext uri="{BB962C8B-B14F-4D97-AF65-F5344CB8AC3E}">
        <p14:creationId xmlns:p14="http://schemas.microsoft.com/office/powerpoint/2010/main" val="1729990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dirty="0">
              <a:latin typeface="Pyidaungsu" pitchFamily="34" charset="0"/>
              <a:cs typeface="Pyidaungsu" pitchFamily="34" charset="0"/>
            </a:endParaRPr>
          </a:p>
        </p:txBody>
      </p:sp>
      <p:sp>
        <p:nvSpPr>
          <p:cNvPr id="5" name="Title 4"/>
          <p:cNvSpPr>
            <a:spLocks noGrp="1"/>
          </p:cNvSpPr>
          <p:nvPr>
            <p:ph type="ctrTitle"/>
          </p:nvPr>
        </p:nvSpPr>
        <p:spPr/>
        <p:txBody>
          <a:bodyPr>
            <a:normAutofit/>
          </a:bodyPr>
          <a:lstStyle/>
          <a:p>
            <a:r>
              <a:rPr lang="en-US" sz="2200" dirty="0" err="1">
                <a:latin typeface="Pyidaungsu" pitchFamily="34" charset="0"/>
                <a:cs typeface="Pyidaungsu" pitchFamily="34" charset="0"/>
              </a:rPr>
              <a:t>ဉာဏ်စမ်းမေးခွန်း</a:t>
            </a:r>
            <a:r>
              <a:rPr lang="en-US" sz="2200" dirty="0">
                <a:latin typeface="Pyidaungsu" pitchFamily="34" charset="0"/>
                <a:cs typeface="Pyidaungsu" pitchFamily="34" charset="0"/>
              </a:rPr>
              <a:t> ၆</a:t>
            </a:r>
          </a:p>
        </p:txBody>
      </p:sp>
      <p:sp>
        <p:nvSpPr>
          <p:cNvPr id="6" name="Text Placeholder 5"/>
          <p:cNvSpPr>
            <a:spLocks noGrp="1"/>
          </p:cNvSpPr>
          <p:nvPr>
            <p:ph type="body" sz="quarter" idx="16"/>
          </p:nvPr>
        </p:nvSpPr>
        <p:spPr>
          <a:xfrm>
            <a:off x="277188" y="835948"/>
            <a:ext cx="11350193" cy="4674548"/>
          </a:xfrm>
        </p:spPr>
        <p:txBody>
          <a:bodyPr>
            <a:normAutofit/>
          </a:bodyPr>
          <a:lstStyle/>
          <a:p>
            <a:pPr algn="l"/>
            <a:r>
              <a:rPr lang="en-US" sz="1800" dirty="0">
                <a:solidFill>
                  <a:srgbClr val="374151"/>
                </a:solidFill>
                <a:latin typeface="Pyidaungsu" pitchFamily="34" charset="0"/>
                <a:cs typeface="Pyidaungsu" pitchFamily="34" charset="0"/>
              </a:rPr>
              <a:t>မျှဝေစာနာမှုစက်ဝိုင်းရှိ လုပ်ငန်းအဆင့်များကို အစီအစဉ်တကျ  စီပါ။</a:t>
            </a:r>
            <a:endParaRPr lang="en-US" sz="1800" b="1" i="0" dirty="0">
              <a:solidFill>
                <a:srgbClr val="374151"/>
              </a:solidFill>
              <a:effectLst/>
              <a:latin typeface="Pyidaungsu" pitchFamily="34" charset="0"/>
              <a:cs typeface="Pyidaungsu" pitchFamily="34" charset="0"/>
            </a:endParaRPr>
          </a:p>
        </p:txBody>
      </p:sp>
      <p:sp>
        <p:nvSpPr>
          <p:cNvPr id="7" name="TextBox 6">
            <a:extLst>
              <a:ext uri="{FF2B5EF4-FFF2-40B4-BE49-F238E27FC236}">
                <a16:creationId xmlns:a16="http://schemas.microsoft.com/office/drawing/2014/main" id="{D8DD3A61-3E48-9D18-5344-8F4518C232B1}"/>
              </a:ext>
            </a:extLst>
          </p:cNvPr>
          <p:cNvSpPr txBox="1"/>
          <p:nvPr/>
        </p:nvSpPr>
        <p:spPr>
          <a:xfrm>
            <a:off x="277188" y="1145256"/>
            <a:ext cx="11667162" cy="526297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1600" dirty="0">
                <a:latin typeface="Pyidaungsu" pitchFamily="34" charset="0"/>
                <a:cs typeface="Pyidaungsu" pitchFamily="34" charset="0"/>
              </a:rPr>
              <a:t>နားထောင်သူများအား ပြောဆိုသူပြောခဲ့သည့်အကြောင်းအရာကို အကျဉ်းချုပ်ပြန်လည်သုံးသပ်ရန် တိုက်တွန်းပါ။ “ဤအကြောင်းအရာ ဖြစ်ပျက်ခဲ့စဉ်က သူတို့ မည်သို့ခံစားခဲ့ရမည် ထင်ပါသလဲ” သို့မဟုတ် “သူတို့တွေ့ကြုံခဲ့ရသည်ကို သင် နားလည်သဘောပေါက်နိုင်ပါသလား” ဟူသော မေးခွန်းများ မေးမြန်းကြည့်ပါ။</a:t>
            </a:r>
            <a:endParaRPr lang="en-US" sz="1600" i="0" dirty="0">
              <a:effectLst/>
              <a:latin typeface="Pyidaungsu" pitchFamily="34" charset="0"/>
              <a:cs typeface="Pyidaungsu" pitchFamily="34" charset="0"/>
            </a:endParaRPr>
          </a:p>
          <a:p>
            <a:pPr marL="342900" indent="-342900">
              <a:lnSpc>
                <a:spcPct val="150000"/>
              </a:lnSpc>
              <a:buFont typeface="Arial" panose="020B0604020202020204" pitchFamily="34" charset="0"/>
              <a:buChar char="•"/>
            </a:pPr>
            <a:r>
              <a:rPr lang="en-US" sz="1600" i="0" dirty="0">
                <a:effectLst/>
                <a:latin typeface="Pyidaungsu" pitchFamily="34" charset="0"/>
                <a:cs typeface="Pyidaungsu" pitchFamily="34" charset="0"/>
              </a:rPr>
              <a:t>နူးညံ့</a:t>
            </a:r>
            <a:r>
              <a:rPr lang="en-US" sz="1600" dirty="0">
                <a:latin typeface="Pyidaungsu" pitchFamily="34" charset="0"/>
                <a:cs typeface="Pyidaungsu" pitchFamily="34" charset="0"/>
              </a:rPr>
              <a:t>သောအရာဝတ္ထု</a:t>
            </a:r>
            <a:r>
              <a:rPr lang="en-US" sz="1600" i="0" dirty="0">
                <a:effectLst/>
                <a:latin typeface="Pyidaungsu" pitchFamily="34" charset="0"/>
                <a:cs typeface="Pyidaungsu" pitchFamily="34" charset="0"/>
              </a:rPr>
              <a:t>ကို ကိုင်ထားသော ကျောင်းသားက မကြာသေးမီအချိန်က ၎င်းတို့ကို ပျော်ရွှင်၊ ဝမ်းနည်း၊ စိတ်ပျက် သို့မဟုတ် အခြားစိတ်ံခံစားမှုဖြစ်ပေါ်စေခဲ့သော ခံစားချက် သို့မဟုတ် အတွေ့အကြုံတစ်ခုကို မျှဝေပြီး ရိုးရှင်းသောအသုံးအနှုန်းများဖြင့် မိမိကိုယ်ကိုဖော်ပြရန်တိုက်တွန်းအားပေးပါ။</a:t>
            </a:r>
          </a:p>
          <a:p>
            <a:pPr marL="342900" indent="-342900" algn="l">
              <a:lnSpc>
                <a:spcPct val="150000"/>
              </a:lnSpc>
              <a:buFont typeface="Arial" panose="020B0604020202020204" pitchFamily="34" charset="0"/>
              <a:buChar char="•"/>
            </a:pPr>
            <a:r>
              <a:rPr lang="en-US" sz="1600" i="0" dirty="0">
                <a:effectLst/>
                <a:latin typeface="Pyidaungsu" pitchFamily="34" charset="0"/>
                <a:cs typeface="Pyidaungsu" pitchFamily="34" charset="0"/>
              </a:rPr>
              <a:t>စာသင်ခန်း သို့မဟုတ် သတ်မှတ်ထားသောဧရိယာအတွင်းရှိ ဆိတ်ငြိမ်ကာ သက်</a:t>
            </a:r>
            <a:r>
              <a:rPr lang="en-US" sz="1600" dirty="0">
                <a:latin typeface="Pyidaungsu" pitchFamily="34" charset="0"/>
                <a:cs typeface="Pyidaungsu" pitchFamily="34" charset="0"/>
              </a:rPr>
              <a:t>သေ</a:t>
            </a:r>
            <a:r>
              <a:rPr lang="en-US" sz="1600" i="0" dirty="0">
                <a:effectLst/>
                <a:latin typeface="Pyidaungsu" pitchFamily="34" charset="0"/>
                <a:cs typeface="Pyidaungsu" pitchFamily="34" charset="0"/>
              </a:rPr>
              <a:t>ာင့်သက်သာရှိသော နေရာတစ်ခု၌ ထိုင်ခုံများကို စက်ဝိုင်းပုံစံ စီပါ။ မျှဝေစာနာမှုဆိုသည်မှာ အခြားသူများ မည်သို့ခံစားရကြောင်း သဘောပေါက်နားလည်ပြီး ကြင်နာမှုနှင့် ဂရုစိုက်မှုတို့ကို ပြသခြင်းဖြစ်ကြောင်း အလေးပေးပြောဆိုကာ ကျောင်းသားများအား မျှဝေစာနာမှု၏ ဆိုလိုရင်းကို ရှင်းပြပါ။</a:t>
            </a:r>
          </a:p>
          <a:p>
            <a:pPr marL="342900" indent="-342900">
              <a:lnSpc>
                <a:spcPct val="150000"/>
              </a:lnSpc>
              <a:buFont typeface="Arial" panose="020B0604020202020204" pitchFamily="34" charset="0"/>
              <a:buChar char="•"/>
            </a:pPr>
            <a:r>
              <a:rPr lang="en-US" sz="1600" i="0" dirty="0">
                <a:effectLst/>
                <a:latin typeface="Pyidaungsu" pitchFamily="34" charset="0"/>
                <a:cs typeface="Pyidaungsu" pitchFamily="34" charset="0"/>
              </a:rPr>
              <a:t>တိရစ္ဆာန်အရုပ် သို့မဟုတ် ဘောလုံးငယ်ကဲ့</a:t>
            </a:r>
            <a:r>
              <a:rPr lang="en-US" sz="1600" dirty="0">
                <a:latin typeface="Pyidaungsu" pitchFamily="34" charset="0"/>
                <a:cs typeface="Pyidaungsu" pitchFamily="34" charset="0"/>
              </a:rPr>
              <a:t>သို့ နူးညံ့သောအရာဝတ္ထ</a:t>
            </a:r>
            <a:r>
              <a:rPr lang="en-US" sz="1600" i="0" dirty="0">
                <a:effectLst/>
                <a:latin typeface="Pyidaungsu" pitchFamily="34" charset="0"/>
                <a:cs typeface="Pyidaungsu" pitchFamily="34" charset="0"/>
              </a:rPr>
              <a:t>တစ်ခုကို ကျောင်းသားတစ်ယောက်ထံသို့ လက်ဆင့်ကမ်းလိုက်ပါ။ ဤကျောင်းသားသည် “ပြောဆိုသူ”ဖြစ်လာမည်။</a:t>
            </a:r>
          </a:p>
          <a:p>
            <a:pPr marL="342900" indent="-342900">
              <a:lnSpc>
                <a:spcPct val="150000"/>
              </a:lnSpc>
              <a:buFont typeface="Arial" panose="020B0604020202020204" pitchFamily="34" charset="0"/>
              <a:buChar char="•"/>
            </a:pPr>
            <a:r>
              <a:rPr lang="en-US" sz="1600" i="0" dirty="0">
                <a:effectLst/>
                <a:latin typeface="Pyidaungsu" pitchFamily="34" charset="0"/>
                <a:cs typeface="Pyidaungsu" pitchFamily="34" charset="0"/>
              </a:rPr>
              <a:t>ပြောဆိုသူက မျှဝေပြောဆိုပြီးနောက် </a:t>
            </a:r>
            <a:r>
              <a:rPr lang="en-US" sz="1600" dirty="0">
                <a:latin typeface="Pyidaungsu" pitchFamily="34" charset="0"/>
                <a:cs typeface="Pyidaungsu" pitchFamily="34" charset="0"/>
              </a:rPr>
              <a:t>နူးညံ့သောအရာဝတ္ထ</a:t>
            </a:r>
            <a:r>
              <a:rPr lang="en-US" sz="1600" i="0" dirty="0">
                <a:effectLst/>
                <a:latin typeface="Pyidaungsu" pitchFamily="34" charset="0"/>
                <a:cs typeface="Pyidaungsu" pitchFamily="34" charset="0"/>
              </a:rPr>
              <a:t>ကို ပြောဆိုသူအသစ်ဖြစ်လာမည့် နောက်ထပ် ကျောင်းသားတစ်ယောက်ဆီ လက်ဆင့်ကမ်းလိုက်ပါ။</a:t>
            </a:r>
          </a:p>
          <a:p>
            <a:pPr marL="342900" indent="-342900">
              <a:lnSpc>
                <a:spcPct val="150000"/>
              </a:lnSpc>
              <a:buFont typeface="Arial" panose="020B0604020202020204" pitchFamily="34" charset="0"/>
              <a:buChar char="•"/>
            </a:pPr>
            <a:r>
              <a:rPr lang="en-US" sz="1600" i="0" dirty="0">
                <a:effectLst/>
                <a:latin typeface="Pyidaungsu" pitchFamily="34" charset="0"/>
                <a:cs typeface="Pyidaungsu" pitchFamily="34" charset="0"/>
              </a:rPr>
              <a:t>နားထောင်သူတစ်ဦးချင်းစီသည် ကြားဖြတ်ဝင်ရောက်ပြောဆိုခြင်းမလုပ်ဘဲ  ဂရ</a:t>
            </a:r>
            <a:r>
              <a:rPr lang="en-US" sz="1600" dirty="0">
                <a:latin typeface="Pyidaungsu" pitchFamily="34" charset="0"/>
                <a:cs typeface="Pyidaungsu" pitchFamily="34" charset="0"/>
              </a:rPr>
              <a:t>ုပြု</a:t>
            </a:r>
            <a:r>
              <a:rPr lang="en-US" sz="1600" i="0" dirty="0">
                <a:effectLst/>
                <a:latin typeface="Pyidaungsu" pitchFamily="34" charset="0"/>
                <a:cs typeface="Pyidaungsu" pitchFamily="34" charset="0"/>
              </a:rPr>
              <a:t> နားထောင်ပါ။</a:t>
            </a:r>
            <a:endParaRPr lang="en-US" sz="1600" dirty="0">
              <a:latin typeface="Pyidaungsu" pitchFamily="34" charset="0"/>
              <a:cs typeface="Pyidaungsu" pitchFamily="34" charset="0"/>
            </a:endParaRPr>
          </a:p>
        </p:txBody>
      </p:sp>
    </p:spTree>
    <p:custDataLst>
      <p:tags r:id="rId1"/>
    </p:custDataLst>
    <p:extLst>
      <p:ext uri="{BB962C8B-B14F-4D97-AF65-F5344CB8AC3E}">
        <p14:creationId xmlns:p14="http://schemas.microsoft.com/office/powerpoint/2010/main" val="3040000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dirty="0"/>
          </a:p>
        </p:txBody>
      </p:sp>
      <p:sp>
        <p:nvSpPr>
          <p:cNvPr id="5" name="Title 4"/>
          <p:cNvSpPr>
            <a:spLocks noGrp="1"/>
          </p:cNvSpPr>
          <p:nvPr>
            <p:ph type="ctrTitle"/>
          </p:nvPr>
        </p:nvSpPr>
        <p:spPr/>
        <p:txBody>
          <a:bodyPr>
            <a:normAutofit/>
          </a:bodyPr>
          <a:lstStyle/>
          <a:p>
            <a:r>
              <a:rPr lang="en-US" sz="2200" dirty="0">
                <a:latin typeface="Pyidaungsu" pitchFamily="34" charset="0"/>
                <a:cs typeface="Pyidaungsu" pitchFamily="34" charset="0"/>
              </a:rPr>
              <a:t>ပြန်လည်သုံးသပ်ချက်</a:t>
            </a:r>
          </a:p>
        </p:txBody>
      </p:sp>
      <p:sp>
        <p:nvSpPr>
          <p:cNvPr id="6" name="Text Placeholder 5"/>
          <p:cNvSpPr>
            <a:spLocks noGrp="1"/>
          </p:cNvSpPr>
          <p:nvPr>
            <p:ph type="body" sz="quarter" idx="16"/>
          </p:nvPr>
        </p:nvSpPr>
        <p:spPr>
          <a:xfrm>
            <a:off x="2286000" y="983581"/>
            <a:ext cx="9580337" cy="5245769"/>
          </a:xfrm>
        </p:spPr>
        <p:txBody>
          <a:bodyPr>
            <a:noAutofit/>
          </a:bodyPr>
          <a:lstStyle/>
          <a:p>
            <a:pPr algn="l">
              <a:lnSpc>
                <a:spcPct val="150000"/>
              </a:lnSpc>
            </a:pPr>
            <a:r>
              <a:rPr lang="en-US" sz="1800" b="0" dirty="0">
                <a:solidFill>
                  <a:schemeClr val="tx1"/>
                </a:solidFill>
                <a:effectLst/>
                <a:latin typeface="Pyidaungsu" pitchFamily="34" charset="0"/>
                <a:cs typeface="Pyidaungsu" pitchFamily="34" charset="0"/>
              </a:rPr>
              <a:t>၁။ (ကြိမ်ဖန်များစွာ နေရပ်စွန့်ခွာပြောင်းရွှေ့နေထိုင်ရခြင်းဖြစ်စဉ်များကြောင့်) နိုင်ငံသားဖြစ်မှု ဝိသေသ သို့မဟုတ် လူမျိုးစုဂုဏ်တို့နှင့် ပတ်သက်ပြီး </a:t>
            </a:r>
            <a:r>
              <a:rPr lang="en-US" sz="1800" b="0" dirty="0">
                <a:solidFill>
                  <a:schemeClr val="tx1"/>
                </a:solidFill>
                <a:latin typeface="Pyidaungsu" pitchFamily="34" charset="0"/>
                <a:cs typeface="Pyidaungsu" pitchFamily="34" charset="0"/>
              </a:rPr>
              <a:t>ဂုဏ်ယူလိုမှု</a:t>
            </a:r>
            <a:r>
              <a:rPr lang="en-US" sz="1800" b="0" dirty="0">
                <a:solidFill>
                  <a:schemeClr val="tx1"/>
                </a:solidFill>
                <a:effectLst/>
                <a:latin typeface="Pyidaungsu" pitchFamily="34" charset="0"/>
                <a:cs typeface="Pyidaungsu" pitchFamily="34" charset="0"/>
              </a:rPr>
              <a:t>ကင်းမဲ့သော ကျောင်းသားများနှင့် တွေ့ကြုံနေရသော ဆရာတစ်ယောက်ကို သင့်အနေဖြင့် မည်သည့် လုပ်ငန်း အကြုံပြုလိုပါသနည်း။ သင် အဆိုပြုလိုသော လုပ်ငန်း၊ ၎င်း၏ အဆင့်များ၊ လိုအပ်ချက်များ (ဥပမာ - စာရေးကိရိယာ၊ နေရာ စသည်)၊ လိုအပ်သောအချိန်နှင့် နောက်ဆုံးရလဒ်၊ သင်အဆိုပြုထားသောလုပ်ငန်းဖြင့် ရရှိနိုင်မည့် CSE AoF တို့ကို ရေးသားဖော်ပြပါ။</a:t>
            </a:r>
          </a:p>
          <a:p>
            <a:pPr>
              <a:lnSpc>
                <a:spcPct val="150000"/>
              </a:lnSpc>
            </a:pPr>
            <a:r>
              <a:rPr lang="en-US" sz="1800" b="0" dirty="0">
                <a:solidFill>
                  <a:schemeClr val="tx1"/>
                </a:solidFill>
                <a:latin typeface="Pyidaungsu" pitchFamily="34" charset="0"/>
                <a:cs typeface="Pyidaungsu" pitchFamily="34" charset="0"/>
              </a:rPr>
              <a:t>၂။ “ယဉ်ကျေးမှုဆိုင်ရာ နားလည်လေးစားမှု” အကြောင်း အလုပ်ရုံဆွေးနွေးပွဲကို တင်ပြရာတွင် သင့်ကိုယ်ကိုယုံကြည်မှုကို  အဆင့်သတ်မှတ်ပါ။ (အားနည်းသည်၊ အတော်အသင့်ရှိသည်၊ အလယ်အလတ်ရှိသည်၊ အားကောင်းသည်၊ အလွန်ကောင်းသည်) သင့်ယုံကြည်မှုကို တိုးမြှင့်ရန် မည်သည်တို့ကို လုပ်ဆောင်မည်နည်း။ </a:t>
            </a:r>
          </a:p>
          <a:p>
            <a:pPr>
              <a:lnSpc>
                <a:spcPct val="150000"/>
              </a:lnSpc>
            </a:pPr>
            <a:r>
              <a:rPr lang="en-US" sz="1800" b="0" dirty="0">
                <a:solidFill>
                  <a:schemeClr val="tx1"/>
                </a:solidFill>
                <a:effectLst/>
                <a:latin typeface="Pyidaungsu" pitchFamily="34" charset="0"/>
                <a:cs typeface="Pyidaungsu" pitchFamily="34" charset="0"/>
              </a:rPr>
              <a:t>၃။ </a:t>
            </a:r>
            <a:r>
              <a:rPr lang="en-US" sz="1800" b="0" dirty="0">
                <a:solidFill>
                  <a:schemeClr val="tx1"/>
                </a:solidFill>
                <a:latin typeface="Pyidaungsu" pitchFamily="34" charset="0"/>
                <a:cs typeface="Pyidaungsu" pitchFamily="34" charset="0"/>
              </a:rPr>
              <a:t>သင့်ဆရာ၊ဆရာမများက သင့်ကို ‘ယဉ်ကျေးမှုဆိုင်ရာ နားလည်လေးစားမှုရှိသော အလေ့အထကောင်းများ’ ၏ ဥပမာအချို့ ဖော်ပြရန် မေးမြန်းပါက သင့် စာရင်းတွင် မည်သည်တို့ကို ထည့်သွင်းရေးသားမည်နည်း။ (သင် စဉ်းစားနိုင်သမျှ အားလုံးကို ရေးသားပါ။)</a:t>
            </a:r>
          </a:p>
        </p:txBody>
      </p:sp>
      <p:pic>
        <p:nvPicPr>
          <p:cNvPr id="7" name="Picture 4">
            <a:extLst>
              <a:ext uri="{FF2B5EF4-FFF2-40B4-BE49-F238E27FC236}">
                <a16:creationId xmlns:a16="http://schemas.microsoft.com/office/drawing/2014/main" id="{FC5557F9-C690-9FA5-4873-352C4E7005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59930" y="818506"/>
            <a:ext cx="2030820" cy="169609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90410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dirty="0"/>
          </a:p>
        </p:txBody>
      </p:sp>
      <p:sp>
        <p:nvSpPr>
          <p:cNvPr id="5" name="Title 4"/>
          <p:cNvSpPr>
            <a:spLocks noGrp="1"/>
          </p:cNvSpPr>
          <p:nvPr>
            <p:ph type="ctrTitle"/>
          </p:nvPr>
        </p:nvSpPr>
        <p:spPr/>
        <p:txBody>
          <a:bodyPr>
            <a:normAutofit/>
          </a:bodyPr>
          <a:lstStyle/>
          <a:p>
            <a:r>
              <a:rPr lang="en-US" sz="2200" dirty="0">
                <a:latin typeface="Pyidaungsu" pitchFamily="34" charset="0"/>
                <a:cs typeface="Pyidaungsu" pitchFamily="34" charset="0"/>
              </a:rPr>
              <a:t>အကျဉ်းချုပ်</a:t>
            </a:r>
          </a:p>
        </p:txBody>
      </p:sp>
      <p:sp>
        <p:nvSpPr>
          <p:cNvPr id="6" name="Text Placeholder 5"/>
          <p:cNvSpPr>
            <a:spLocks noGrp="1"/>
          </p:cNvSpPr>
          <p:nvPr>
            <p:ph type="body" sz="quarter" idx="16"/>
          </p:nvPr>
        </p:nvSpPr>
        <p:spPr>
          <a:xfrm>
            <a:off x="566449" y="1024165"/>
            <a:ext cx="11059081" cy="5042147"/>
          </a:xfrm>
        </p:spPr>
        <p:txBody>
          <a:bodyPr>
            <a:noAutofit/>
          </a:bodyPr>
          <a:lstStyle/>
          <a:p>
            <a:pPr marL="285750" indent="-285750">
              <a:lnSpc>
                <a:spcPct val="150000"/>
              </a:lnSpc>
              <a:buFont typeface="Arial" panose="020B0604020202020204" pitchFamily="34" charset="0"/>
              <a:buChar char="•"/>
            </a:pPr>
            <a:r>
              <a:rPr lang="en-US" sz="1800" b="0" dirty="0">
                <a:solidFill>
                  <a:srgbClr val="242424"/>
                </a:solidFill>
                <a:latin typeface="Pyidaungsu" pitchFamily="34" charset="0"/>
                <a:cs typeface="Pyidaungsu" pitchFamily="34" charset="0"/>
              </a:rPr>
              <a:t>ယဉ်ကျေးမှုဆိုင်ရာ နားလည်လေးစားမှုဆိုသည်မှာ </a:t>
            </a:r>
            <a:r>
              <a:rPr lang="en-US" sz="1800" b="0" dirty="0" err="1">
                <a:solidFill>
                  <a:srgbClr val="242424"/>
                </a:solidFill>
                <a:latin typeface="Pyidaungsu" pitchFamily="34" charset="0"/>
                <a:cs typeface="Pyidaungsu" pitchFamily="34" charset="0"/>
              </a:rPr>
              <a:t>လူအု</a:t>
            </a:r>
            <a:r>
              <a:rPr lang="my-MM" sz="1800" b="0" dirty="0">
                <a:solidFill>
                  <a:srgbClr val="242424"/>
                </a:solidFill>
                <a:latin typeface="Pyidaungsu" pitchFamily="34" charset="0"/>
                <a:cs typeface="Pyidaungsu" pitchFamily="34" charset="0"/>
              </a:rPr>
              <a:t>ပ်စု</a:t>
            </a:r>
            <a:r>
              <a:rPr lang="en-US" sz="1800" b="0" dirty="0" err="1">
                <a:solidFill>
                  <a:srgbClr val="242424"/>
                </a:solidFill>
                <a:latin typeface="Pyidaungsu" pitchFamily="34" charset="0"/>
                <a:cs typeface="Pyidaungsu" pitchFamily="34" charset="0"/>
              </a:rPr>
              <a:t>တစ်ခု</a:t>
            </a:r>
            <a:r>
              <a:rPr lang="en-US" sz="1800" b="0" dirty="0">
                <a:solidFill>
                  <a:srgbClr val="242424"/>
                </a:solidFill>
                <a:latin typeface="Pyidaungsu" pitchFamily="34" charset="0"/>
                <a:cs typeface="Pyidaungsu" pitchFamily="34" charset="0"/>
              </a:rPr>
              <a:t> (အထူးသဖြင့် မတူကွဲပြားသည့် လူမျိုး သို့မဟုတ် လူမျိုးစု)၏ ယုံကြည်မှုများ၊ တန်ဖိုးထားမှုများ၊ ဓလေ့ထုံးတမ်းများနှင့် အဖွဲ့အစည်းများ (မိသားစု၊ ဘာသာရေးအဖွဲ့ စသည်)တို့ကို သိရှိနားလည်သဘောပေါက်ခြင်းနှင့် </a:t>
            </a:r>
            <a:r>
              <a:rPr lang="en-US" sz="1800" b="0" dirty="0">
                <a:solidFill>
                  <a:srgbClr val="111111"/>
                </a:solidFill>
                <a:latin typeface="Pyidaungsu" pitchFamily="34" charset="0"/>
                <a:cs typeface="Pyidaungsu" pitchFamily="34" charset="0"/>
              </a:rPr>
              <a:t>အပြုသဘောဆောင် တုံ့ပြန်ခြင်းကို ဆိုလိုသည်။</a:t>
            </a:r>
          </a:p>
          <a:p>
            <a:pPr marL="285750" indent="-285750">
              <a:lnSpc>
                <a:spcPct val="150000"/>
              </a:lnSpc>
              <a:buFont typeface="Arial" panose="020B0604020202020204" pitchFamily="34" charset="0"/>
              <a:buChar char="•"/>
            </a:pPr>
            <a:r>
              <a:rPr lang="en-US" sz="1800" b="0" i="0" dirty="0">
                <a:solidFill>
                  <a:srgbClr val="242424"/>
                </a:solidFill>
                <a:effectLst/>
                <a:latin typeface="Pyidaungsu" pitchFamily="34" charset="0"/>
                <a:cs typeface="Pyidaungsu" pitchFamily="34" charset="0"/>
              </a:rPr>
              <a:t>ယဉ်ကျေးမှု</a:t>
            </a:r>
            <a:r>
              <a:rPr lang="en-US" sz="1800" b="0" dirty="0">
                <a:solidFill>
                  <a:srgbClr val="242424"/>
                </a:solidFill>
                <a:latin typeface="Pyidaungsu" pitchFamily="34" charset="0"/>
                <a:cs typeface="Pyidaungsu" pitchFamily="34" charset="0"/>
              </a:rPr>
              <a:t>ဆိုင်ရာ နားလည်လက်ခံမှု</a:t>
            </a:r>
            <a:r>
              <a:rPr lang="en-US" sz="1800" b="0" i="0" dirty="0">
                <a:solidFill>
                  <a:srgbClr val="242424"/>
                </a:solidFill>
                <a:effectLst/>
                <a:latin typeface="Pyidaungsu" pitchFamily="34" charset="0"/>
                <a:cs typeface="Pyidaungsu" pitchFamily="34" charset="0"/>
              </a:rPr>
              <a:t>ရှိသော အပြုအမူ၏ ဝိသေသလက္ခဏာရပ်များတွင် ဘက်လိုက်မှုမရှိသော ကြားနေစကားအသုံးအနှုန်းသုံးစွဲခြင်းနှင့် စော်ကားပြောဆိုသော စကားလုံးများ၊ အပြုအမူများကို ရည်ရွယ်ချက်ရှိရှိ ရှောင်ရှားခြင်းတို့ ပါဝင်သည်။</a:t>
            </a:r>
          </a:p>
          <a:p>
            <a:pPr marL="342900" indent="-342900">
              <a:lnSpc>
                <a:spcPct val="150000"/>
              </a:lnSpc>
              <a:spcBef>
                <a:spcPts val="0"/>
              </a:spcBef>
              <a:buFont typeface="Arial" panose="020B0604020202020204" pitchFamily="34" charset="0"/>
              <a:buChar char="•"/>
            </a:pPr>
            <a:r>
              <a:rPr lang="en-US" sz="1800" b="0" dirty="0">
                <a:latin typeface="Pyidaungsu" pitchFamily="34" charset="0"/>
                <a:cs typeface="Pyidaungsu" pitchFamily="34" charset="0"/>
              </a:rPr>
              <a:t>ယဉ်ကျေးမှုပေါကြွယ်ဝခြင်း၊ အသိအမှတ်ပြုနားလည်မှုရှိခြင်း၊ လူမှုပေါင်းစည်းခြင်း၊ ယဉ်ကျေးမှုအမွေအနှစ် ထိန်းသိမ်းစောင့်ရှောက်ခြင်းတို့ကို မြှင့်တင်ပေးနိုင်သောကြောင့် မြန်မာနိုင်ငံ၏ ယဉ်ကျေးမှု ကွဲပြားစုံလင်မှုအကြောင်း သင်ယူရန် အရေးကြီးသည်။</a:t>
            </a:r>
          </a:p>
        </p:txBody>
      </p:sp>
    </p:spTree>
    <p:custDataLst>
      <p:tags r:id="rId1"/>
    </p:custDataLst>
    <p:extLst>
      <p:ext uri="{BB962C8B-B14F-4D97-AF65-F5344CB8AC3E}">
        <p14:creationId xmlns:p14="http://schemas.microsoft.com/office/powerpoint/2010/main" val="3071548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200" dirty="0">
                <a:latin typeface="Pyidaungsu" pitchFamily="34" charset="0"/>
                <a:cs typeface="Pyidaungsu" pitchFamily="34" charset="0"/>
              </a:rPr>
              <a:t>အကျဉ်းချုပ်</a:t>
            </a:r>
            <a:endParaRPr lang="en-US" sz="2200" dirty="0"/>
          </a:p>
        </p:txBody>
      </p:sp>
      <p:sp>
        <p:nvSpPr>
          <p:cNvPr id="3" name="Text Placeholder 2"/>
          <p:cNvSpPr>
            <a:spLocks noGrp="1"/>
          </p:cNvSpPr>
          <p:nvPr>
            <p:ph type="body" sz="quarter" idx="16"/>
          </p:nvPr>
        </p:nvSpPr>
        <p:spPr>
          <a:xfrm>
            <a:off x="420879" y="1111962"/>
            <a:ext cx="11199622" cy="4869738"/>
          </a:xfrm>
        </p:spPr>
        <p:txBody>
          <a:bodyPr>
            <a:noAutofit/>
          </a:bodyPr>
          <a:lstStyle/>
          <a:p>
            <a:pPr marL="342900" indent="-342900">
              <a:lnSpc>
                <a:spcPct val="150000"/>
              </a:lnSpc>
              <a:buFont typeface="Arial" pitchFamily="34" charset="0"/>
              <a:buChar char="•"/>
            </a:pPr>
            <a:r>
              <a:rPr lang="en-US" sz="1800" b="0" dirty="0">
                <a:latin typeface="Pyidaungsu" pitchFamily="34" charset="0"/>
                <a:cs typeface="Pyidaungsu" pitchFamily="34" charset="0"/>
              </a:rPr>
              <a:t>မြန်မာနိုင်ငံရှိ တိုင်းရင်သားဆရာ၊ ဆရာမများကို ပံ့ပိုးကူညီပေးနေသည့် တိုင်းရင်းသားလူမှုအဖွဲ့အစည်းများရှိ နယ်လှည့်ဆရာအတတ်သင်နည်းပြ (MTT)</a:t>
            </a:r>
            <a:r>
              <a:rPr lang="en-US" sz="1800" b="0" dirty="0" err="1">
                <a:latin typeface="Pyidaungsu" pitchFamily="34" charset="0"/>
                <a:cs typeface="Pyidaungsu" pitchFamily="34" charset="0"/>
              </a:rPr>
              <a:t>များသည</a:t>
            </a:r>
            <a:r>
              <a:rPr lang="en-US" sz="1800" b="0" dirty="0">
                <a:latin typeface="Pyidaungsu" pitchFamily="34" charset="0"/>
                <a:cs typeface="Pyidaungsu" pitchFamily="34" charset="0"/>
              </a:rPr>
              <a:t>် စာသင်ကျောင်းများနှင့် လူမှုအသိုင်းအဝိုင်းများ၌ ယဉ်ကျေးမှုအမျိုးမျိုးနှင့် ဘာသာပေါင်းစုံ ဆွေးနွေးဖလှယ်မှု ဖြစ်မြောက်ရန် အားပေးရာတွင် အရေးပါသော အခန်းကဏ္ဍမှ ပါဝင်နေသည်။ နည်းပြများအနေဖြင့် ကျောင်းသားများအား သင်ကြားပေးရန်လိုအပ်သည့် အလေ့အထကောင်းများတွင် (၁) လေးစားမှုဖြင့်ပြောဆိုဆက်သွယ်ခြင်း (ဥပမာ - သင့်လျော်သည့် နှုတ်ခွန်းဆက်စကားနှင့် စကားအသုံးအနှုန်း)၊ (၂) လူမျိုးစုရိုးရာဓလေ့များကို ကိုယ်စားပြုခြင်းများ (ဥပမာ - ရှေးဟောင်းပစ္စည်းများ၊  အဝတ်အထည်များ)ကို လေးစားလိုက်နာခြင်းနှင့် (၃) ဘာသာရေးဆိုင်ရာယုံကြည်မှုများကို လေးစားခြင်းတို့ ပါဝင်သည်။ </a:t>
            </a:r>
          </a:p>
          <a:p>
            <a:pPr marL="342900" indent="-342900">
              <a:lnSpc>
                <a:spcPct val="150000"/>
              </a:lnSpc>
              <a:buFont typeface="Arial" pitchFamily="34" charset="0"/>
              <a:buChar char="•"/>
            </a:pPr>
            <a:r>
              <a:rPr lang="en-US" sz="1800" b="0" dirty="0">
                <a:latin typeface="Pyidaungsu" pitchFamily="34" charset="0"/>
                <a:cs typeface="Pyidaungsu" pitchFamily="34" charset="0"/>
              </a:rPr>
              <a:t>ဆရာများအတွက်တတ်ကျွမ်းမှုအညွှန်းဘောင်၏ အဓိကအစိတ်အပိုင်းတစ်ခုဖြစ်သော ပဋိပက္ခကို ထည့်သွင်းစဉ်းစားသော ပညာရေး၏ ဦးစားပေးနယ်ပယ်များသည် လူမှုပေါင်းစည်းခြင်း၊ အားလုံးအကျုံးဝင်ခြင်းနှင့် အသိအမှတ်ပြုနားလည်ခြင်းတို့ ဖွံ့ဖြိုးတိုးတက်အောင် ကူညီပံ့ပိုးပေးသည်။</a:t>
            </a:r>
            <a:endParaRPr lang="en-US" sz="1800" dirty="0"/>
          </a:p>
        </p:txBody>
      </p:sp>
      <p:sp>
        <p:nvSpPr>
          <p:cNvPr id="4" name="Text Placeholder 3"/>
          <p:cNvSpPr>
            <a:spLocks noGrp="1"/>
          </p:cNvSpPr>
          <p:nvPr>
            <p:ph type="body" sz="quarter" idx="14"/>
          </p:nvPr>
        </p:nvSpPr>
        <p:spPr/>
        <p:txBody>
          <a:bodyPr>
            <a:normAutofit lnSpcReduction="10000"/>
          </a:bodyPr>
          <a:lstStyle/>
          <a:p>
            <a:endParaRPr lang="en-US" dirty="0"/>
          </a:p>
        </p:txBody>
      </p:sp>
    </p:spTree>
    <p:extLst>
      <p:ext uri="{BB962C8B-B14F-4D97-AF65-F5344CB8AC3E}">
        <p14:creationId xmlns:p14="http://schemas.microsoft.com/office/powerpoint/2010/main" val="1296267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0"/>
          <p:cNvSpPr txBox="1">
            <a:spLocks noGrp="1"/>
          </p:cNvSpPr>
          <p:nvPr>
            <p:ph type="title"/>
          </p:nvPr>
        </p:nvSpPr>
        <p:spPr>
          <a:xfrm>
            <a:off x="420893" y="151608"/>
            <a:ext cx="11350195" cy="455410"/>
          </a:xfrm>
          <a:prstGeom prst="rect">
            <a:avLst/>
          </a:prstGeom>
          <a:noFill/>
          <a:ln>
            <a:noFill/>
          </a:ln>
        </p:spPr>
        <p:txBody>
          <a:bodyPr spcFirstLastPara="1" wrap="square" lIns="0" tIns="0" rIns="0" bIns="0" anchor="ctr" anchorCtr="0">
            <a:normAutofit/>
          </a:bodyPr>
          <a:lstStyle/>
          <a:p>
            <a:pPr lvl="0"/>
            <a:r>
              <a:rPr lang="en-US" sz="2200" b="1" dirty="0" err="1">
                <a:latin typeface="Pyidaungsu" pitchFamily="34" charset="0"/>
                <a:cs typeface="Pyidaungsu" pitchFamily="34" charset="0"/>
              </a:rPr>
              <a:t>ကျမ်းကိုးစာရင်း</a:t>
            </a:r>
            <a:endParaRPr sz="2200" dirty="0">
              <a:latin typeface="Pyidaungsu" pitchFamily="34" charset="0"/>
              <a:cs typeface="Pyidaungsu" pitchFamily="34" charset="0"/>
            </a:endParaRPr>
          </a:p>
        </p:txBody>
      </p:sp>
      <p:sp>
        <p:nvSpPr>
          <p:cNvPr id="362" name="Google Shape;362;p20"/>
          <p:cNvSpPr txBox="1">
            <a:spLocks noGrp="1"/>
          </p:cNvSpPr>
          <p:nvPr>
            <p:ph type="body" idx="1"/>
          </p:nvPr>
        </p:nvSpPr>
        <p:spPr>
          <a:xfrm>
            <a:off x="4467276" y="6488753"/>
            <a:ext cx="3255314" cy="223515"/>
          </a:xfrm>
          <a:prstGeom prst="rect">
            <a:avLst/>
          </a:prstGeom>
          <a:noFill/>
          <a:ln>
            <a:noFill/>
          </a:ln>
        </p:spPr>
        <p:txBody>
          <a:bodyPr spcFirstLastPara="1" wrap="square" lIns="45700" tIns="45700" rIns="45700" bIns="45700" anchor="t" anchorCtr="0">
            <a:normAutofit/>
          </a:bodyPr>
          <a:lstStyle/>
          <a:p>
            <a:pPr marL="0" lvl="0" indent="0" algn="ctr" rtl="0">
              <a:lnSpc>
                <a:spcPct val="90000"/>
              </a:lnSpc>
              <a:spcBef>
                <a:spcPts val="0"/>
              </a:spcBef>
              <a:spcAft>
                <a:spcPts val="0"/>
              </a:spcAft>
              <a:buClr>
                <a:srgbClr val="FFFFFF"/>
              </a:buClr>
              <a:buSzPts val="900"/>
              <a:buNone/>
            </a:pPr>
            <a:endParaRPr sz="900" b="0" dirty="0">
              <a:solidFill>
                <a:srgbClr val="FFFFFF"/>
              </a:solidFill>
            </a:endParaRPr>
          </a:p>
        </p:txBody>
      </p:sp>
      <p:sp>
        <p:nvSpPr>
          <p:cNvPr id="363" name="Google Shape;363;p20"/>
          <p:cNvSpPr txBox="1"/>
          <p:nvPr/>
        </p:nvSpPr>
        <p:spPr>
          <a:xfrm>
            <a:off x="420893" y="1062050"/>
            <a:ext cx="11187527" cy="5050742"/>
          </a:xfrm>
          <a:prstGeom prst="rect">
            <a:avLst/>
          </a:prstGeom>
          <a:noFill/>
          <a:ln>
            <a:noFill/>
          </a:ln>
        </p:spPr>
        <p:txBody>
          <a:bodyPr spcFirstLastPara="1" wrap="square" lIns="0" tIns="0" rIns="0" bIns="0" anchor="t" anchorCtr="0">
            <a:spAutoFit/>
          </a:bodyPr>
          <a:lstStyle/>
          <a:p>
            <a:pPr marL="635000" marR="0" lvl="0" indent="-635000" algn="l" rtl="0">
              <a:lnSpc>
                <a:spcPct val="133333"/>
              </a:lnSpc>
              <a:spcBef>
                <a:spcPts val="0"/>
              </a:spcBef>
              <a:spcAft>
                <a:spcPts val="0"/>
              </a:spcAft>
              <a:buClr>
                <a:srgbClr val="262626"/>
              </a:buClr>
              <a:buSzPts val="1800"/>
              <a:buFont typeface="Calibri"/>
              <a:buNone/>
            </a:pPr>
            <a:r>
              <a:rPr lang="en-US" sz="2000" b="0" i="0" dirty="0">
                <a:solidFill>
                  <a:srgbClr val="333333"/>
                </a:solidFill>
                <a:effectLst/>
                <a:latin typeface="Pyidaungsu" pitchFamily="34" charset="0"/>
                <a:cs typeface="Pyidaungsu" pitchFamily="34" charset="0"/>
              </a:rPr>
              <a:t>Foronda CL. A Concept Analysis of Cultural Sensitivity. </a:t>
            </a:r>
            <a:r>
              <a:rPr lang="en-US" sz="2000" b="0" i="1" dirty="0">
                <a:solidFill>
                  <a:srgbClr val="333333"/>
                </a:solidFill>
                <a:effectLst/>
                <a:latin typeface="Pyidaungsu" pitchFamily="34" charset="0"/>
                <a:cs typeface="Pyidaungsu" pitchFamily="34" charset="0"/>
              </a:rPr>
              <a:t>Journal of Transcultural Nursing</a:t>
            </a:r>
            <a:r>
              <a:rPr lang="en-US" sz="2000" b="0" i="0" dirty="0">
                <a:solidFill>
                  <a:srgbClr val="333333"/>
                </a:solidFill>
                <a:effectLst/>
                <a:latin typeface="Pyidaungsu" pitchFamily="34" charset="0"/>
                <a:cs typeface="Pyidaungsu" pitchFamily="34" charset="0"/>
              </a:rPr>
              <a:t>. 2008;19(3):207-212. doi:</a:t>
            </a:r>
            <a:r>
              <a:rPr lang="en-US" sz="2000" b="0" i="0" u="sng" dirty="0">
                <a:solidFill>
                  <a:srgbClr val="006ACC"/>
                </a:solidFill>
                <a:effectLst/>
                <a:latin typeface="Pyidaungsu" pitchFamily="34" charset="0"/>
                <a:cs typeface="Pyidaungsu" pitchFamily="34" charset="0"/>
                <a:hlinkClick r:id="rId3"/>
              </a:rPr>
              <a:t>10.1177/1043659608317093</a:t>
            </a:r>
            <a:endParaRPr lang="en-US" sz="2000" b="0" i="0" u="sng" dirty="0">
              <a:solidFill>
                <a:srgbClr val="006ACC"/>
              </a:solidFill>
              <a:effectLst/>
              <a:latin typeface="Pyidaungsu" pitchFamily="34" charset="0"/>
              <a:cs typeface="Pyidaungsu" pitchFamily="34" charset="0"/>
            </a:endParaRPr>
          </a:p>
          <a:p>
            <a:pPr marL="635000" marR="0" lvl="0" indent="-635000" algn="l" rtl="0">
              <a:lnSpc>
                <a:spcPct val="133333"/>
              </a:lnSpc>
              <a:spcBef>
                <a:spcPts val="0"/>
              </a:spcBef>
              <a:spcAft>
                <a:spcPts val="0"/>
              </a:spcAft>
              <a:buClr>
                <a:srgbClr val="262626"/>
              </a:buClr>
              <a:buSzPts val="1800"/>
              <a:buFont typeface="Calibri"/>
              <a:buNone/>
            </a:pPr>
            <a:r>
              <a:rPr lang="en-US" sz="2000" b="0" i="0" u="none" strike="noStrike" cap="none" dirty="0">
                <a:solidFill>
                  <a:srgbClr val="262626"/>
                </a:solidFill>
                <a:latin typeface="Pyidaungsu" pitchFamily="34" charset="0"/>
                <a:ea typeface="Calibri"/>
                <a:cs typeface="Pyidaungsu" pitchFamily="34" charset="0"/>
                <a:sym typeface="Calibri"/>
              </a:rPr>
              <a:t>Grizzle, Alton., Carolyn Wilson, Ramon Tuazon, et. al. (2021). Media and Information Literate Citizens: Think Critically, Click Wisely. Paris: UNESCO. Available from </a:t>
            </a:r>
            <a:r>
              <a:rPr lang="en-US" sz="2000" b="0" i="0" u="none" strike="noStrike" cap="none" dirty="0">
                <a:solidFill>
                  <a:srgbClr val="262626"/>
                </a:solidFill>
                <a:latin typeface="Pyidaungsu" pitchFamily="34" charset="0"/>
                <a:ea typeface="Calibri"/>
                <a:cs typeface="Pyidaungsu" pitchFamily="34" charset="0"/>
                <a:sym typeface="Calibri"/>
                <a:hlinkClick r:id="rId4"/>
              </a:rPr>
              <a:t>https://unesdoc.unesco.org/ark:/48223/pf0000377068</a:t>
            </a:r>
            <a:r>
              <a:rPr lang="en-US" sz="2000" b="0" i="0" u="none" strike="noStrike" cap="none" dirty="0">
                <a:solidFill>
                  <a:srgbClr val="262626"/>
                </a:solidFill>
                <a:latin typeface="Pyidaungsu" pitchFamily="34" charset="0"/>
                <a:ea typeface="Calibri"/>
                <a:cs typeface="Pyidaungsu" pitchFamily="34" charset="0"/>
                <a:sym typeface="Calibri"/>
              </a:rPr>
              <a:t>.</a:t>
            </a:r>
          </a:p>
          <a:p>
            <a:pPr marL="635000" indent="-635000">
              <a:lnSpc>
                <a:spcPct val="133333"/>
              </a:lnSpc>
              <a:buClr>
                <a:srgbClr val="262626"/>
              </a:buClr>
              <a:buSzPts val="1800"/>
            </a:pPr>
            <a:r>
              <a:rPr lang="en-US" sz="2000" dirty="0">
                <a:latin typeface="Pyidaungsu" pitchFamily="34" charset="0"/>
                <a:cs typeface="Pyidaungsu" pitchFamily="34" charset="0"/>
              </a:rPr>
              <a:t>Law Insider. (n.d.). Cultural Sensitivity Definition. Retrieved from </a:t>
            </a:r>
            <a:r>
              <a:rPr lang="en-US" sz="2000" dirty="0">
                <a:latin typeface="Pyidaungsu" pitchFamily="34" charset="0"/>
                <a:cs typeface="Pyidaungsu" pitchFamily="34" charset="0"/>
                <a:hlinkClick r:id="rId5"/>
              </a:rPr>
              <a:t>Cultural sensitivity Definition | Law Insider</a:t>
            </a:r>
            <a:endParaRPr lang="en-US" sz="2000" dirty="0">
              <a:latin typeface="Pyidaungsu" pitchFamily="34" charset="0"/>
              <a:cs typeface="Pyidaungsu" pitchFamily="34" charset="0"/>
            </a:endParaRPr>
          </a:p>
          <a:p>
            <a:pPr marL="635000" indent="-635000">
              <a:lnSpc>
                <a:spcPct val="133333"/>
              </a:lnSpc>
              <a:buClr>
                <a:srgbClr val="262626"/>
              </a:buClr>
              <a:buSzPts val="1800"/>
            </a:pPr>
            <a:r>
              <a:rPr lang="en-US" sz="2000" dirty="0">
                <a:latin typeface="Pyidaungsu" pitchFamily="34" charset="0"/>
                <a:cs typeface="Pyidaungsu" pitchFamily="34" charset="0"/>
              </a:rPr>
              <a:t>Myat, Dr. Mon Mon (16 Aug. 2023). I</a:t>
            </a:r>
            <a:r>
              <a:rPr lang="en-PH" sz="2000" dirty="0">
                <a:latin typeface="Pyidaungsu" pitchFamily="34" charset="0"/>
                <a:cs typeface="Pyidaungsu" pitchFamily="34" charset="0"/>
              </a:rPr>
              <a:t>ntercultural Sensitivity in Developing Teaching-Learning Materials</a:t>
            </a:r>
            <a:r>
              <a:rPr lang="en-US" sz="2000" dirty="0">
                <a:latin typeface="Pyidaungsu" pitchFamily="34" charset="0"/>
                <a:cs typeface="Pyidaungsu" pitchFamily="34" charset="0"/>
              </a:rPr>
              <a:t> . [Presentation as part of the </a:t>
            </a:r>
            <a:r>
              <a:rPr lang="en-PH" sz="2000" dirty="0">
                <a:latin typeface="Pyidaungsu" pitchFamily="34" charset="0"/>
                <a:cs typeface="Pyidaungsu" pitchFamily="34" charset="0"/>
              </a:rPr>
              <a:t>MIL CSE-focused eLearning Courses ]</a:t>
            </a:r>
          </a:p>
          <a:p>
            <a:pPr marL="635000" indent="-635000">
              <a:lnSpc>
                <a:spcPct val="133333"/>
              </a:lnSpc>
              <a:buClr>
                <a:srgbClr val="262626"/>
              </a:buClr>
              <a:buSzPts val="1800"/>
            </a:pPr>
            <a:r>
              <a:rPr lang="en-US" sz="2000" dirty="0">
                <a:latin typeface="Pyidaungsu" pitchFamily="34" charset="0"/>
                <a:cs typeface="Pyidaungsu" pitchFamily="34" charset="0"/>
              </a:rPr>
              <a:t>Myat, Dr. Mon Mon (23 Aug. 2023). I</a:t>
            </a:r>
            <a:r>
              <a:rPr lang="en-PH" sz="2000" dirty="0">
                <a:latin typeface="Pyidaungsu" pitchFamily="34" charset="0"/>
                <a:cs typeface="Pyidaungsu" pitchFamily="34" charset="0"/>
              </a:rPr>
              <a:t>ntercultural Sensitivity in Teaching-Learning Settings (Formala &amp; Non-formal)</a:t>
            </a:r>
            <a:r>
              <a:rPr lang="en-US" sz="2000" dirty="0">
                <a:latin typeface="Pyidaungsu" pitchFamily="34" charset="0"/>
                <a:cs typeface="Pyidaungsu" pitchFamily="34" charset="0"/>
              </a:rPr>
              <a:t> . [Presentation as part of the </a:t>
            </a:r>
            <a:r>
              <a:rPr lang="en-PH" sz="2000" dirty="0">
                <a:latin typeface="Pyidaungsu" pitchFamily="34" charset="0"/>
                <a:cs typeface="Pyidaungsu" pitchFamily="34" charset="0"/>
              </a:rPr>
              <a:t>MIL CSE-focused eLearning Courses </a:t>
            </a:r>
            <a:r>
              <a:rPr lang="en-PH" sz="2000" b="1" dirty="0">
                <a:solidFill>
                  <a:srgbClr val="1F3864"/>
                </a:solidFill>
                <a:effectLst/>
                <a:latin typeface="Pyidaungsu" pitchFamily="34" charset="0"/>
                <a:ea typeface="Calibri" panose="020F0502020204030204" pitchFamily="34" charset="0"/>
                <a:cs typeface="Pyidaungsu" pitchFamily="34" charset="0"/>
              </a:rPr>
              <a:t>]</a:t>
            </a:r>
            <a:endParaRPr lang="en-US" sz="2000" dirty="0">
              <a:latin typeface="Pyidaungsu" pitchFamily="34" charset="0"/>
              <a:cs typeface="Pyidaungsu" pitchFamily="34" charset="0"/>
            </a:endParaRPr>
          </a:p>
          <a:p>
            <a:pPr marL="0" marR="0" lvl="0" indent="0" algn="l" rtl="0">
              <a:lnSpc>
                <a:spcPct val="133333"/>
              </a:lnSpc>
              <a:spcBef>
                <a:spcPts val="1400"/>
              </a:spcBef>
              <a:spcAft>
                <a:spcPts val="0"/>
              </a:spcAft>
              <a:buClr>
                <a:srgbClr val="262626"/>
              </a:buClr>
              <a:buSzPts val="1800"/>
              <a:buFont typeface="Calibri"/>
              <a:buNone/>
            </a:pPr>
            <a:endParaRPr sz="1800" b="0" i="0" u="none" strike="noStrike" cap="none" dirty="0">
              <a:solidFill>
                <a:srgbClr val="262626"/>
              </a:solidFill>
              <a:latin typeface="Pyidaungsu" pitchFamily="34" charset="0"/>
              <a:ea typeface="Calibri"/>
              <a:cs typeface="Pyidaungsu" pitchFamily="34" charset="0"/>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0"/>
          <p:cNvSpPr txBox="1">
            <a:spLocks noGrp="1"/>
          </p:cNvSpPr>
          <p:nvPr>
            <p:ph type="title"/>
          </p:nvPr>
        </p:nvSpPr>
        <p:spPr>
          <a:xfrm>
            <a:off x="420893" y="151608"/>
            <a:ext cx="11350195" cy="455410"/>
          </a:xfrm>
          <a:prstGeom prst="rect">
            <a:avLst/>
          </a:prstGeom>
          <a:noFill/>
          <a:ln>
            <a:noFill/>
          </a:ln>
        </p:spPr>
        <p:txBody>
          <a:bodyPr spcFirstLastPara="1" wrap="square" lIns="0" tIns="0" rIns="0" bIns="0" anchor="ctr" anchorCtr="0">
            <a:normAutofit/>
          </a:bodyPr>
          <a:lstStyle/>
          <a:p>
            <a:pPr lvl="0"/>
            <a:r>
              <a:rPr lang="en-US" sz="2200" b="1" dirty="0" err="1">
                <a:latin typeface="Pyidaungsu" pitchFamily="34" charset="0"/>
                <a:cs typeface="Pyidaungsu" pitchFamily="34" charset="0"/>
              </a:rPr>
              <a:t>ကျမ်းကိုးစာရင်း</a:t>
            </a:r>
            <a:endParaRPr sz="2200" dirty="0"/>
          </a:p>
        </p:txBody>
      </p:sp>
      <p:sp>
        <p:nvSpPr>
          <p:cNvPr id="362" name="Google Shape;362;p20"/>
          <p:cNvSpPr txBox="1">
            <a:spLocks noGrp="1"/>
          </p:cNvSpPr>
          <p:nvPr>
            <p:ph type="body" idx="1"/>
          </p:nvPr>
        </p:nvSpPr>
        <p:spPr>
          <a:xfrm>
            <a:off x="4467276" y="6488753"/>
            <a:ext cx="3255314" cy="223515"/>
          </a:xfrm>
          <a:prstGeom prst="rect">
            <a:avLst/>
          </a:prstGeom>
          <a:noFill/>
          <a:ln>
            <a:noFill/>
          </a:ln>
        </p:spPr>
        <p:txBody>
          <a:bodyPr spcFirstLastPara="1" wrap="square" lIns="45700" tIns="45700" rIns="45700" bIns="45700" anchor="t" anchorCtr="0">
            <a:normAutofit/>
          </a:bodyPr>
          <a:lstStyle/>
          <a:p>
            <a:pPr marL="0" lvl="0" indent="0" algn="ctr" rtl="0">
              <a:lnSpc>
                <a:spcPct val="90000"/>
              </a:lnSpc>
              <a:spcBef>
                <a:spcPts val="0"/>
              </a:spcBef>
              <a:spcAft>
                <a:spcPts val="0"/>
              </a:spcAft>
              <a:buClr>
                <a:srgbClr val="FFFFFF"/>
              </a:buClr>
              <a:buSzPts val="900"/>
              <a:buNone/>
            </a:pPr>
            <a:endParaRPr sz="900" b="0" dirty="0">
              <a:solidFill>
                <a:srgbClr val="FFFFFF"/>
              </a:solidFill>
            </a:endParaRPr>
          </a:p>
        </p:txBody>
      </p:sp>
      <p:sp>
        <p:nvSpPr>
          <p:cNvPr id="363" name="Google Shape;363;p20"/>
          <p:cNvSpPr txBox="1"/>
          <p:nvPr/>
        </p:nvSpPr>
        <p:spPr>
          <a:xfrm>
            <a:off x="420894" y="776300"/>
            <a:ext cx="11209828" cy="6137321"/>
          </a:xfrm>
          <a:prstGeom prst="rect">
            <a:avLst/>
          </a:prstGeom>
          <a:noFill/>
          <a:ln>
            <a:noFill/>
          </a:ln>
        </p:spPr>
        <p:txBody>
          <a:bodyPr spcFirstLastPara="1" wrap="square" lIns="0" tIns="0" rIns="0" bIns="0" anchor="t" anchorCtr="0">
            <a:spAutoFit/>
          </a:bodyPr>
          <a:lstStyle/>
          <a:p>
            <a:pPr marL="635000" lvl="0" indent="-635000">
              <a:lnSpc>
                <a:spcPct val="133333"/>
              </a:lnSpc>
              <a:buClr>
                <a:srgbClr val="262626"/>
              </a:buClr>
              <a:buSzPts val="1800"/>
            </a:pPr>
            <a:r>
              <a:rPr lang="en-US" sz="2000" dirty="0">
                <a:solidFill>
                  <a:srgbClr val="262626"/>
                </a:solidFill>
                <a:latin typeface="Pyidaungsu" pitchFamily="34" charset="0"/>
                <a:ea typeface="Calibri"/>
                <a:cs typeface="Pyidaungsu" pitchFamily="34" charset="0"/>
                <a:sym typeface="Calibri"/>
              </a:rPr>
              <a:t>RISE (2022) Teacher Competency Framework.</a:t>
            </a:r>
          </a:p>
          <a:p>
            <a:pPr marL="635000" indent="-635000">
              <a:lnSpc>
                <a:spcPct val="133333"/>
              </a:lnSpc>
              <a:buClr>
                <a:srgbClr val="262626"/>
              </a:buClr>
              <a:buSzPts val="1800"/>
            </a:pPr>
            <a:r>
              <a:rPr lang="en-US" sz="2000" dirty="0">
                <a:latin typeface="Pyidaungsu" pitchFamily="34" charset="0"/>
                <a:cs typeface="Pyidaungsu" pitchFamily="34" charset="0"/>
              </a:rPr>
              <a:t>RVA. (2020). Myanmar a country of cultural diversity. Retrieved from </a:t>
            </a:r>
            <a:r>
              <a:rPr lang="en-US" sz="2000" dirty="0">
                <a:latin typeface="Pyidaungsu" pitchFamily="34" charset="0"/>
                <a:cs typeface="Pyidaungsu" pitchFamily="34" charset="0"/>
                <a:hlinkClick r:id="rId3"/>
              </a:rPr>
              <a:t>Myanmar: A country of cultural diversity | RVA (rvasia.org)</a:t>
            </a:r>
            <a:endParaRPr lang="en-US" sz="2000" dirty="0">
              <a:latin typeface="Pyidaungsu" pitchFamily="34" charset="0"/>
              <a:cs typeface="Pyidaungsu" pitchFamily="34" charset="0"/>
            </a:endParaRPr>
          </a:p>
          <a:p>
            <a:pPr marL="635000" indent="-635000">
              <a:lnSpc>
                <a:spcPct val="133333"/>
              </a:lnSpc>
              <a:spcBef>
                <a:spcPts val="1400"/>
              </a:spcBef>
              <a:buClr>
                <a:srgbClr val="262626"/>
              </a:buClr>
              <a:buSzPts val="1800"/>
            </a:pPr>
            <a:r>
              <a:rPr lang="en-US" sz="2000" b="0" i="0" u="none" strike="noStrike" cap="none" dirty="0">
                <a:solidFill>
                  <a:srgbClr val="262626"/>
                </a:solidFill>
                <a:latin typeface="Pyidaungsu" pitchFamily="34" charset="0"/>
                <a:ea typeface="Calibri"/>
                <a:cs typeface="Pyidaungsu" pitchFamily="34" charset="0"/>
                <a:sym typeface="Calibri"/>
              </a:rPr>
              <a:t>Tuazon, Ramon Guillermo R. (2022) What is MIL, MIL as a Composite Concept, and Why MIL Education. PowerPoint Presentation during the MIL Training of Trainers for Monastic and Ethnic Educators. 11 and 14 July 2022. </a:t>
            </a:r>
            <a:endParaRPr lang="en-US" sz="2000" dirty="0">
              <a:latin typeface="Pyidaungsu" pitchFamily="34" charset="0"/>
              <a:cs typeface="Pyidaungsu" pitchFamily="34" charset="0"/>
            </a:endParaRPr>
          </a:p>
          <a:p>
            <a:pPr marL="635000" marR="0" lvl="0" indent="-635000" algn="l" rtl="0">
              <a:lnSpc>
                <a:spcPct val="133333"/>
              </a:lnSpc>
              <a:spcBef>
                <a:spcPts val="1400"/>
              </a:spcBef>
              <a:spcAft>
                <a:spcPts val="0"/>
              </a:spcAft>
              <a:buClr>
                <a:srgbClr val="262626"/>
              </a:buClr>
              <a:buSzPts val="1800"/>
              <a:buFont typeface="Calibri"/>
              <a:buNone/>
            </a:pPr>
            <a:r>
              <a:rPr lang="en-US" sz="2000" b="0" i="0" u="none" strike="noStrike" cap="none" dirty="0">
                <a:solidFill>
                  <a:srgbClr val="262626"/>
                </a:solidFill>
                <a:latin typeface="Pyidaungsu" pitchFamily="34" charset="0"/>
                <a:ea typeface="Calibri"/>
                <a:cs typeface="Pyidaungsu" pitchFamily="34" charset="0"/>
                <a:sym typeface="Calibri"/>
              </a:rPr>
              <a:t>Tuazon, Ramon Guillermo R. (2022). The Relevance of MIL in Intercultural, Interfaith, and Interreligious Dialogues. PowerPoint Presentation during the MIL Training of Trainers for Monastic and Ethnic Educators. 20 July 2022.</a:t>
            </a:r>
            <a:endParaRPr lang="en-US" sz="2000" dirty="0">
              <a:latin typeface="Pyidaungsu" pitchFamily="34" charset="0"/>
              <a:cs typeface="Pyidaungsu" pitchFamily="34" charset="0"/>
            </a:endParaRPr>
          </a:p>
          <a:p>
            <a:pPr marL="635000" marR="0" lvl="0" indent="-635000" algn="l" rtl="0">
              <a:lnSpc>
                <a:spcPct val="133333"/>
              </a:lnSpc>
              <a:spcBef>
                <a:spcPts val="1400"/>
              </a:spcBef>
              <a:spcAft>
                <a:spcPts val="0"/>
              </a:spcAft>
              <a:buClr>
                <a:srgbClr val="262626"/>
              </a:buClr>
              <a:buSzPts val="1800"/>
              <a:buFont typeface="Calibri"/>
              <a:buNone/>
            </a:pPr>
            <a:r>
              <a:rPr lang="en-US" sz="2000" b="0" i="0" u="none" strike="noStrike" cap="none" dirty="0">
                <a:solidFill>
                  <a:srgbClr val="262626"/>
                </a:solidFill>
                <a:latin typeface="Pyidaungsu" pitchFamily="34" charset="0"/>
                <a:ea typeface="Calibri"/>
                <a:cs typeface="Pyidaungsu" pitchFamily="34" charset="0"/>
                <a:sym typeface="Calibri"/>
              </a:rPr>
              <a:t>UNESCO Myanmar Office. (2022). UNESCO Myanmar Recommendations on Religious and Culture-Sensitive Information, Education and Communication Initiatives Using the MIL Framework. </a:t>
            </a:r>
            <a:endParaRPr lang="en-US" sz="2000" dirty="0">
              <a:latin typeface="Pyidaungsu" pitchFamily="34" charset="0"/>
              <a:cs typeface="Pyidaungsu" pitchFamily="34" charset="0"/>
            </a:endParaRPr>
          </a:p>
          <a:p>
            <a:pPr marL="0" marR="0" lvl="0" indent="0" algn="l" rtl="0">
              <a:lnSpc>
                <a:spcPct val="133333"/>
              </a:lnSpc>
              <a:spcBef>
                <a:spcPts val="1400"/>
              </a:spcBef>
              <a:spcAft>
                <a:spcPts val="0"/>
              </a:spcAft>
              <a:buClr>
                <a:srgbClr val="262626"/>
              </a:buClr>
              <a:buSzPts val="1800"/>
              <a:buFont typeface="Calibri"/>
              <a:buNone/>
            </a:pPr>
            <a:endParaRPr sz="1800" b="0" i="0" u="none" strike="noStrike" cap="none" dirty="0">
              <a:solidFill>
                <a:srgbClr val="262626"/>
              </a:solidFill>
              <a:latin typeface="Pyidaungsu" pitchFamily="34" charset="0"/>
              <a:ea typeface="Calibri"/>
              <a:cs typeface="Pyidaungsu" pitchFamily="34" charset="0"/>
              <a:sym typeface="Calibri"/>
            </a:endParaRPr>
          </a:p>
          <a:p>
            <a:pPr marL="0" marR="0" lvl="0" indent="0" algn="l" rtl="0">
              <a:lnSpc>
                <a:spcPct val="133333"/>
              </a:lnSpc>
              <a:spcBef>
                <a:spcPts val="1400"/>
              </a:spcBef>
              <a:spcAft>
                <a:spcPts val="0"/>
              </a:spcAft>
              <a:buClr>
                <a:srgbClr val="262626"/>
              </a:buClr>
              <a:buSzPts val="1800"/>
              <a:buFont typeface="Calibri"/>
              <a:buNone/>
            </a:pPr>
            <a:endParaRPr sz="1800" b="0" i="0" u="none" strike="noStrike" cap="none" dirty="0">
              <a:solidFill>
                <a:srgbClr val="262626"/>
              </a:solidFill>
              <a:latin typeface="Pyidaungsu" pitchFamily="34" charset="0"/>
              <a:ea typeface="Calibri"/>
              <a:cs typeface="Pyidaungsu" pitchFamily="34" charset="0"/>
              <a:sym typeface="Calibri"/>
            </a:endParaRPr>
          </a:p>
        </p:txBody>
      </p:sp>
    </p:spTree>
    <p:extLst>
      <p:ext uri="{BB962C8B-B14F-4D97-AF65-F5344CB8AC3E}">
        <p14:creationId xmlns:p14="http://schemas.microsoft.com/office/powerpoint/2010/main" val="8222604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b="1" dirty="0">
                <a:latin typeface="Pyidaungsu" pitchFamily="34" charset="0"/>
                <a:cs typeface="Pyidaungsu" pitchFamily="34" charset="0"/>
              </a:rPr>
              <a:t>ကျမ်းကိုးစာရင်း</a:t>
            </a:r>
            <a:endParaRPr lang="en-US" sz="2200" b="1" dirty="0"/>
          </a:p>
        </p:txBody>
      </p:sp>
      <p:sp>
        <p:nvSpPr>
          <p:cNvPr id="3" name="Text Placeholder 2"/>
          <p:cNvSpPr>
            <a:spLocks noGrp="1"/>
          </p:cNvSpPr>
          <p:nvPr>
            <p:ph type="body" idx="1"/>
          </p:nvPr>
        </p:nvSpPr>
        <p:spPr/>
        <p:txBody>
          <a:bodyPr>
            <a:noAutofit/>
          </a:bodyPr>
          <a:lstStyle/>
          <a:p>
            <a:pPr lvl="0"/>
            <a:r>
              <a:rPr lang="en-US" sz="2000" b="0" dirty="0">
                <a:solidFill>
                  <a:srgbClr val="262626"/>
                </a:solidFill>
                <a:latin typeface="Pyidaungsu" pitchFamily="34" charset="0"/>
                <a:ea typeface="Calibri"/>
                <a:cs typeface="Pyidaungsu" pitchFamily="34" charset="0"/>
                <a:sym typeface="Calibri"/>
              </a:rPr>
              <a:t>UNESCO Myanmar Office. (2022). Introduction to Media and Information Literacy in Strengthening Pre-Service Teacher Education in Myanmar Continuous Professional Development (CPD) Information and Communication Technology (ICT). Available at https://mmteacherplatform.net/en</a:t>
            </a:r>
            <a:endParaRPr lang="en-US" sz="2000" dirty="0">
              <a:latin typeface="Pyidaungsu" pitchFamily="34" charset="0"/>
              <a:cs typeface="Pyidaungsu" pitchFamily="34" charset="0"/>
            </a:endParaRPr>
          </a:p>
          <a:p>
            <a:endParaRPr lang="en-US" sz="2000" dirty="0"/>
          </a:p>
        </p:txBody>
      </p:sp>
      <p:sp>
        <p:nvSpPr>
          <p:cNvPr id="4" name="Text Placeholder 3"/>
          <p:cNvSpPr>
            <a:spLocks noGrp="1"/>
          </p:cNvSpPr>
          <p:nvPr>
            <p:ph type="body" idx="2"/>
          </p:nvPr>
        </p:nvSpPr>
        <p:spPr/>
        <p:txBody>
          <a:bodyPr>
            <a:normAutofit fontScale="25000" lnSpcReduction="20000"/>
          </a:bodyPr>
          <a:lstStyle/>
          <a:p>
            <a:endParaRPr lang="en-US" dirty="0"/>
          </a:p>
        </p:txBody>
      </p:sp>
    </p:spTree>
    <p:extLst>
      <p:ext uri="{BB962C8B-B14F-4D97-AF65-F5344CB8AC3E}">
        <p14:creationId xmlns:p14="http://schemas.microsoft.com/office/powerpoint/2010/main" val="24812295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83386" y="1330147"/>
            <a:ext cx="8611742" cy="2268814"/>
          </a:xfrm>
        </p:spPr>
        <p:txBody>
          <a:bodyPr>
            <a:normAutofit/>
          </a:bodyPr>
          <a:lstStyle/>
          <a:p>
            <a:pPr algn="ctr">
              <a:lnSpc>
                <a:spcPct val="100000"/>
              </a:lnSpc>
            </a:pPr>
            <a:r>
              <a:rPr lang="en-US" sz="2400" dirty="0">
                <a:latin typeface="Pyidaungsu" pitchFamily="34" charset="0"/>
                <a:cs typeface="Pyidaungsu" pitchFamily="34" charset="0"/>
              </a:rPr>
              <a:t>ပဋိပက္ခကို ထည့်သွင်းစဉ်းစားသော ပညာရေးမှတဆင့် </a:t>
            </a:r>
            <a:br>
              <a:rPr lang="en-US" sz="2400" dirty="0">
                <a:latin typeface="Pyidaungsu" pitchFamily="34" charset="0"/>
                <a:cs typeface="Pyidaungsu" pitchFamily="34" charset="0"/>
              </a:rPr>
            </a:br>
            <a:r>
              <a:rPr lang="en-US" sz="2400" dirty="0">
                <a:latin typeface="Pyidaungsu" pitchFamily="34" charset="0"/>
                <a:cs typeface="Pyidaungsu" pitchFamily="34" charset="0"/>
              </a:rPr>
              <a:t>မီဒီယာနှင့် သတင်းအချက်အလက်ဆိုင်ရာ </a:t>
            </a:r>
            <a:r>
              <a:rPr lang="en-US" sz="2400" dirty="0" err="1">
                <a:latin typeface="Pyidaungsu" pitchFamily="34" charset="0"/>
                <a:cs typeface="Pyidaungsu" pitchFamily="34" charset="0"/>
              </a:rPr>
              <a:t>သိနားလည်မှု</a:t>
            </a:r>
            <a:r>
              <a:rPr lang="en-US" sz="2400" dirty="0">
                <a:latin typeface="Pyidaungsu" pitchFamily="34" charset="0"/>
                <a:cs typeface="Pyidaungsu" pitchFamily="34" charset="0"/>
              </a:rPr>
              <a:t> (MIL-CSE)</a:t>
            </a:r>
            <a:endParaRPr lang="en-US" sz="2400" dirty="0"/>
          </a:p>
        </p:txBody>
      </p:sp>
      <p:sp>
        <p:nvSpPr>
          <p:cNvPr id="3" name="TextBox 2">
            <a:extLst>
              <a:ext uri="{FF2B5EF4-FFF2-40B4-BE49-F238E27FC236}">
                <a16:creationId xmlns:a16="http://schemas.microsoft.com/office/drawing/2014/main" id="{15EB3E30-9BA6-3FB5-AE23-E1813C44576F}"/>
              </a:ext>
            </a:extLst>
          </p:cNvPr>
          <p:cNvSpPr txBox="1"/>
          <p:nvPr/>
        </p:nvSpPr>
        <p:spPr>
          <a:xfrm>
            <a:off x="1158240" y="3928211"/>
            <a:ext cx="10195204" cy="193899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b="1" noProof="0" dirty="0">
                <a:solidFill>
                  <a:prstClr val="white"/>
                </a:solidFill>
                <a:latin typeface="Pyidaungsu" pitchFamily="34" charset="0"/>
                <a:cs typeface="Pyidaungsu" pitchFamily="34" charset="0"/>
              </a:rPr>
              <a:t>မော်ဂျူး ၃.၂</a:t>
            </a:r>
          </a:p>
          <a:p>
            <a:pPr algn="ctr">
              <a:lnSpc>
                <a:spcPct val="150000"/>
              </a:lnSpc>
              <a:defRPr/>
            </a:pPr>
            <a:r>
              <a:rPr lang="en-US" sz="2000" dirty="0">
                <a:solidFill>
                  <a:prstClr val="white"/>
                </a:solidFill>
                <a:latin typeface="Pyidaungsu" pitchFamily="34" charset="0"/>
                <a:cs typeface="Pyidaungsu" pitchFamily="34" charset="0"/>
              </a:rPr>
              <a:t>ဆိုက်ဘာ (အွန်လိုင်း)ဘေးကင်းလုံခြုံရေးကို မြှင့်တင်ရန်အတွက် မီဒီယာနှင့် သတင်းအချက်အလက်ဆိုင်ရာ သိနားလည်မှု (MIL)နှင့် </a:t>
            </a:r>
            <a:r>
              <a:rPr lang="en-US" sz="2000" dirty="0" err="1">
                <a:solidFill>
                  <a:prstClr val="white"/>
                </a:solidFill>
                <a:latin typeface="Pyidaungsu" pitchFamily="34" charset="0"/>
                <a:cs typeface="Pyidaungsu" pitchFamily="34" charset="0"/>
              </a:rPr>
              <a:t>ပဋိပက္ခကို</a:t>
            </a:r>
            <a:r>
              <a:rPr lang="en-US" sz="2000" dirty="0">
                <a:solidFill>
                  <a:prstClr val="white"/>
                </a:solidFill>
                <a:latin typeface="Pyidaungsu" pitchFamily="34" charset="0"/>
                <a:cs typeface="Pyidaungsu" pitchFamily="34" charset="0"/>
              </a:rPr>
              <a:t> ထည့်သွင်းစဉ်းစားသော ပညာရေး (CSE)</a:t>
            </a:r>
            <a:endParaRPr kumimoji="0" lang="en-US" sz="2000" b="0" i="0" u="none" strike="noStrike" kern="1200" cap="none" spc="0" normalizeH="0" baseline="0" noProof="0" dirty="0">
              <a:ln>
                <a:noFill/>
              </a:ln>
              <a:solidFill>
                <a:prstClr val="white"/>
              </a:solidFill>
              <a:effectLst/>
              <a:uLnTx/>
              <a:uFillTx/>
              <a:latin typeface="Pyidaungsu" pitchFamily="34" charset="0"/>
              <a:cs typeface="Pyidaungsu" pitchFamily="34" charset="0"/>
            </a:endParaRPr>
          </a:p>
        </p:txBody>
      </p:sp>
    </p:spTree>
    <p:custDataLst>
      <p:tags r:id="rId1"/>
    </p:custDataLst>
    <p:extLst>
      <p:ext uri="{BB962C8B-B14F-4D97-AF65-F5344CB8AC3E}">
        <p14:creationId xmlns:p14="http://schemas.microsoft.com/office/powerpoint/2010/main" val="2561139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dirty="0"/>
          </a:p>
        </p:txBody>
      </p:sp>
      <p:sp>
        <p:nvSpPr>
          <p:cNvPr id="5" name="Title 4"/>
          <p:cNvSpPr>
            <a:spLocks noGrp="1"/>
          </p:cNvSpPr>
          <p:nvPr>
            <p:ph type="ctrTitle"/>
          </p:nvPr>
        </p:nvSpPr>
        <p:spPr/>
        <p:txBody>
          <a:bodyPr>
            <a:normAutofit/>
          </a:bodyPr>
          <a:lstStyle/>
          <a:p>
            <a:r>
              <a:rPr lang="en-US" sz="2200" dirty="0">
                <a:latin typeface="Pyidaungsu" pitchFamily="34" charset="0"/>
                <a:cs typeface="Pyidaungsu" pitchFamily="34" charset="0"/>
              </a:rPr>
              <a:t>တတ်ကျွမ်းမှုများ</a:t>
            </a:r>
          </a:p>
        </p:txBody>
      </p:sp>
      <p:sp>
        <p:nvSpPr>
          <p:cNvPr id="6" name="Text Placeholder 5"/>
          <p:cNvSpPr>
            <a:spLocks noGrp="1"/>
          </p:cNvSpPr>
          <p:nvPr>
            <p:ph type="body" sz="quarter" idx="16"/>
          </p:nvPr>
        </p:nvSpPr>
        <p:spPr>
          <a:xfrm>
            <a:off x="320518" y="1065499"/>
            <a:ext cx="11350208" cy="4422056"/>
          </a:xfrm>
        </p:spPr>
        <p:txBody>
          <a:bodyPr>
            <a:normAutofit/>
          </a:bodyPr>
          <a:lstStyle/>
          <a:p>
            <a:pPr marL="742950" marR="0" lvl="2" indent="-342900" algn="l" rtl="0">
              <a:lnSpc>
                <a:spcPct val="100000"/>
              </a:lnSpc>
              <a:spcBef>
                <a:spcPts val="480"/>
              </a:spcBef>
              <a:spcAft>
                <a:spcPts val="0"/>
              </a:spcAft>
              <a:buClr>
                <a:schemeClr val="dk1"/>
              </a:buClr>
              <a:buSzPts val="2160"/>
              <a:buFont typeface="+mj-lt"/>
              <a:buAutoNum type="arabicPeriod"/>
            </a:pPr>
            <a:endParaRPr lang="en-US" sz="1400" b="0" i="0" u="none" strike="noStrike" cap="none" dirty="0">
              <a:solidFill>
                <a:srgbClr val="000000"/>
              </a:solidFill>
              <a:latin typeface="Arial"/>
              <a:ea typeface="Arial"/>
              <a:cs typeface="Arial"/>
              <a:sym typeface="Arial"/>
            </a:endParaRPr>
          </a:p>
          <a:p>
            <a:endParaRPr lang="en-US" dirty="0"/>
          </a:p>
        </p:txBody>
      </p:sp>
      <p:sp>
        <p:nvSpPr>
          <p:cNvPr id="3" name="TextBox 2">
            <a:extLst>
              <a:ext uri="{FF2B5EF4-FFF2-40B4-BE49-F238E27FC236}">
                <a16:creationId xmlns:a16="http://schemas.microsoft.com/office/drawing/2014/main" id="{928D7088-91FC-F94C-D553-F997D8AAB4B7}"/>
              </a:ext>
            </a:extLst>
          </p:cNvPr>
          <p:cNvSpPr txBox="1"/>
          <p:nvPr/>
        </p:nvSpPr>
        <p:spPr>
          <a:xfrm>
            <a:off x="370705" y="905475"/>
            <a:ext cx="11578840" cy="5406608"/>
          </a:xfrm>
          <a:prstGeom prst="rect">
            <a:avLst/>
          </a:prstGeom>
          <a:noFill/>
        </p:spPr>
        <p:txBody>
          <a:bodyPr wrap="square">
            <a:spAutoFit/>
          </a:bodyPr>
          <a:lstStyle/>
          <a:p>
            <a:pPr>
              <a:lnSpc>
                <a:spcPct val="150000"/>
              </a:lnSpc>
              <a:buClr>
                <a:schemeClr val="dk1"/>
              </a:buClr>
              <a:buSzPts val="2600"/>
            </a:pPr>
            <a:r>
              <a:rPr lang="my-MM" sz="1600" b="1" dirty="0">
                <a:solidFill>
                  <a:schemeClr val="dk1"/>
                </a:solidFill>
                <a:latin typeface="Pyidaungsu" panose="020B0502040204020203" pitchFamily="34" charset="0"/>
                <a:cs typeface="Pyidaungsu" panose="020B0502040204020203" pitchFamily="34" charset="0"/>
              </a:rPr>
              <a:t>ဤမော်ဂျူးတွင် လွှမ်းခြုံထားသော အောင်မြင်မှုအညွှန်းကိန်းများနှင့် တတ်ကျွမ်းမှုများမှာ -</a:t>
            </a:r>
            <a:endParaRPr lang="en-US" sz="1600" b="1" dirty="0">
              <a:solidFill>
                <a:schemeClr val="dk1"/>
              </a:solidFill>
              <a:latin typeface="Pyidaungsu" panose="020B0502040204020203" pitchFamily="34" charset="0"/>
              <a:cs typeface="Pyidaungsu" panose="020B0502040204020203" pitchFamily="34" charset="0"/>
            </a:endParaRPr>
          </a:p>
          <a:p>
            <a:pPr>
              <a:lnSpc>
                <a:spcPct val="150000"/>
              </a:lnSpc>
              <a:buClr>
                <a:schemeClr val="dk1"/>
              </a:buClr>
              <a:buSzPts val="2600"/>
            </a:pPr>
            <a:r>
              <a:rPr lang="my-MM" sz="1600" u="sng" dirty="0">
                <a:solidFill>
                  <a:srgbClr val="000000"/>
                </a:solidFill>
                <a:latin typeface="Pyidaungsu" panose="020B0502040204020203" pitchFamily="34" charset="0"/>
                <a:cs typeface="Pyidaungsu" panose="020B0502040204020203" pitchFamily="34" charset="0"/>
              </a:rPr>
              <a:t>အောင်မြင်မှုအညွှန်းကိန်း -</a:t>
            </a:r>
            <a:endParaRPr lang="en-US" sz="1600" dirty="0">
              <a:latin typeface="Pyidaungsu" panose="020B0502040204020203" pitchFamily="34" charset="0"/>
              <a:cs typeface="Pyidaungsu" panose="020B0502040204020203" pitchFamily="34" charset="0"/>
            </a:endParaRPr>
          </a:p>
          <a:p>
            <a:pPr>
              <a:lnSpc>
                <a:spcPct val="150000"/>
              </a:lnSpc>
              <a:buClr>
                <a:schemeClr val="dk1"/>
              </a:buClr>
              <a:buSzPts val="2600"/>
            </a:pPr>
            <a:r>
              <a:rPr lang="my-MM" sz="1600" dirty="0">
                <a:latin typeface="Pyidaungsu" pitchFamily="34" charset="0"/>
                <a:cs typeface="Pyidaungsu" pitchFamily="34" charset="0"/>
              </a:rPr>
              <a:t>၂</a:t>
            </a:r>
            <a:r>
              <a:rPr lang="en-GB" sz="1600" dirty="0">
                <a:latin typeface="Pyidaungsu" pitchFamily="34" charset="0"/>
                <a:cs typeface="Pyidaungsu" pitchFamily="34" charset="0"/>
              </a:rPr>
              <a:t>.</a:t>
            </a:r>
            <a:r>
              <a:rPr lang="my-MM" sz="1600" dirty="0">
                <a:latin typeface="Pyidaungsu" pitchFamily="34" charset="0"/>
                <a:cs typeface="Pyidaungsu" pitchFamily="34" charset="0"/>
              </a:rPr>
              <a:t>၁</a:t>
            </a:r>
            <a:r>
              <a:rPr lang="en-GB" sz="1600" dirty="0">
                <a:latin typeface="Pyidaungsu" pitchFamily="34" charset="0"/>
                <a:cs typeface="Pyidaungsu" pitchFamily="34" charset="0"/>
              </a:rPr>
              <a:t>.</a:t>
            </a:r>
            <a:r>
              <a:rPr lang="my-MM" sz="1600" dirty="0">
                <a:latin typeface="Pyidaungsu" pitchFamily="34" charset="0"/>
                <a:cs typeface="Pyidaungsu" pitchFamily="34" charset="0"/>
              </a:rPr>
              <a:t>၃</a:t>
            </a:r>
            <a:r>
              <a:rPr lang="en-GB" sz="1600" dirty="0">
                <a:latin typeface="Pyidaungsu" pitchFamily="34" charset="0"/>
                <a:cs typeface="Pyidaungsu" pitchFamily="34" charset="0"/>
              </a:rPr>
              <a:t>.</a:t>
            </a:r>
            <a:r>
              <a:rPr lang="my-MM" sz="1600" dirty="0">
                <a:latin typeface="Pyidaungsu" pitchFamily="34" charset="0"/>
                <a:cs typeface="Pyidaungsu" pitchFamily="34" charset="0"/>
              </a:rPr>
              <a:t>၁ နိုင်ငံရေး၊ လူမှုရေးနှင့် ယဉ်ကျေးမှုအခြေအနေတို့ကို ထည့်သွင်းစဉ်းစားသည့် လုံခြုံပြီး ပြုစုပျိုးထောင်ပေးသော သင်ယူမှုဝန်းကျင်ကို ဖန်တီးသည်။</a:t>
            </a:r>
            <a:endParaRPr lang="en-US" sz="1600" dirty="0">
              <a:solidFill>
                <a:schemeClr val="accent1">
                  <a:lumMod val="50000"/>
                </a:schemeClr>
              </a:solidFill>
              <a:latin typeface="Pyidaungsu" panose="020B0502040204020203" pitchFamily="34" charset="0"/>
              <a:cs typeface="Pyidaungsu" panose="020B0502040204020203" pitchFamily="34" charset="0"/>
            </a:endParaRPr>
          </a:p>
          <a:p>
            <a:pPr>
              <a:lnSpc>
                <a:spcPct val="150000"/>
              </a:lnSpc>
            </a:pPr>
            <a:r>
              <a:rPr lang="en-US" sz="1600" dirty="0">
                <a:solidFill>
                  <a:srgbClr val="000000"/>
                </a:solidFill>
                <a:latin typeface="Pyidaungsu" panose="020B0502040204020203" pitchFamily="34" charset="0"/>
                <a:cs typeface="Pyidaungsu" panose="020B0502040204020203" pitchFamily="34" charset="0"/>
              </a:rPr>
              <a:t>	</a:t>
            </a:r>
            <a:r>
              <a:rPr lang="my-MM" sz="1600" u="sng" dirty="0">
                <a:solidFill>
                  <a:srgbClr val="000000"/>
                </a:solidFill>
                <a:latin typeface="Pyidaungsu" panose="020B0502040204020203" pitchFamily="34" charset="0"/>
                <a:cs typeface="Pyidaungsu" panose="020B0502040204020203" pitchFamily="34" charset="0"/>
              </a:rPr>
              <a:t>ဆက်နွှယ်နေသည့် </a:t>
            </a:r>
            <a:r>
              <a:rPr lang="my-MM" sz="1600" u="sng" dirty="0">
                <a:latin typeface="Pyidaungsu" panose="020B0502040204020203" pitchFamily="34" charset="0"/>
                <a:cs typeface="Pyidaungsu" panose="020B0502040204020203" pitchFamily="34" charset="0"/>
              </a:rPr>
              <a:t>ပဋိပက္ခကိုထည့်သွင်းစဉ်းစားသော ဦးစားပေးနယ်ပယ်</a:t>
            </a:r>
            <a:endParaRPr lang="en-US" sz="1600" dirty="0">
              <a:latin typeface="Pyidaungsu" pitchFamily="34" charset="0"/>
              <a:cs typeface="Pyidaungsu" pitchFamily="34" charset="0"/>
            </a:endParaRPr>
          </a:p>
          <a:p>
            <a:pPr>
              <a:lnSpc>
                <a:spcPct val="150000"/>
              </a:lnSpc>
              <a:spcAft>
                <a:spcPts val="800"/>
              </a:spcAft>
              <a:buSzPct val="120000"/>
            </a:pPr>
            <a:r>
              <a:rPr lang="en-US" sz="1600" dirty="0">
                <a:latin typeface="Pyidaungsu" pitchFamily="34" charset="0"/>
                <a:cs typeface="Pyidaungsu" pitchFamily="34" charset="0"/>
              </a:rPr>
              <a:t>	CSE ၄.၄။ ဆရာသည် ကျောင်းသားများအကြား ကောင်းမွန်သော </a:t>
            </a:r>
            <a:r>
              <a:rPr lang="en-US" sz="1600" dirty="0" err="1">
                <a:latin typeface="Pyidaungsu" pitchFamily="34" charset="0"/>
                <a:cs typeface="Pyidaungsu" pitchFamily="34" charset="0"/>
              </a:rPr>
              <a:t>အပြန်အလှန်ဆက်ဆံမှု</a:t>
            </a:r>
            <a:r>
              <a:rPr lang="en-US" sz="1600" dirty="0">
                <a:latin typeface="Pyidaungsu" pitchFamily="34" charset="0"/>
                <a:cs typeface="Pyidaungsu" pitchFamily="34" charset="0"/>
              </a:rPr>
              <a:t>၊</a:t>
            </a:r>
            <a:r>
              <a:rPr lang="my-MM" sz="1600" dirty="0">
                <a:latin typeface="Pyidaungsu" pitchFamily="34" charset="0"/>
                <a:cs typeface="Pyidaungsu" pitchFamily="34" charset="0"/>
              </a:rPr>
              <a:t> </a:t>
            </a:r>
            <a:r>
              <a:rPr lang="en-US" sz="1600" dirty="0" err="1">
                <a:latin typeface="Pyidaungsu" pitchFamily="34" charset="0"/>
                <a:cs typeface="Pyidaungsu" pitchFamily="34" charset="0"/>
              </a:rPr>
              <a:t>ပူးပေါင်းဆောင်ရွက်မှုနှင</a:t>
            </a:r>
            <a:r>
              <a:rPr lang="en-US" sz="1600" dirty="0">
                <a:latin typeface="Pyidaungsu" pitchFamily="34" charset="0"/>
                <a:cs typeface="Pyidaungsu" pitchFamily="34" charset="0"/>
              </a:rPr>
              <a:t>့် မတူကွဲပြားမှုများကို </a:t>
            </a:r>
            <a:r>
              <a:rPr lang="my-MM" sz="1600" dirty="0">
                <a:latin typeface="Pyidaungsu" pitchFamily="34" charset="0"/>
                <a:cs typeface="Pyidaungsu" pitchFamily="34" charset="0"/>
              </a:rPr>
              <a:t>	</a:t>
            </a:r>
            <a:r>
              <a:rPr lang="en-US" sz="1600" dirty="0" err="1">
                <a:latin typeface="Pyidaungsu" pitchFamily="34" charset="0"/>
                <a:cs typeface="Pyidaungsu" pitchFamily="34" charset="0"/>
              </a:rPr>
              <a:t>လက်ခံမှုများ</a:t>
            </a:r>
            <a:r>
              <a:rPr lang="en-US" sz="1600" dirty="0">
                <a:latin typeface="Pyidaungsu" pitchFamily="34" charset="0"/>
                <a:cs typeface="Pyidaungsu" pitchFamily="34" charset="0"/>
              </a:rPr>
              <a:t> ရှိလာစေရန်</a:t>
            </a:r>
            <a:r>
              <a:rPr lang="my-MM" sz="1600" dirty="0">
                <a:latin typeface="Pyidaungsu" pitchFamily="34" charset="0"/>
                <a:cs typeface="Pyidaungsu" pitchFamily="34" charset="0"/>
              </a:rPr>
              <a:t> လေ့</a:t>
            </a:r>
            <a:r>
              <a:rPr lang="en-US" sz="1600" dirty="0">
                <a:latin typeface="Pyidaungsu" pitchFamily="34" charset="0"/>
                <a:cs typeface="Pyidaungsu" pitchFamily="34" charset="0"/>
              </a:rPr>
              <a:t>ကျင့်ပျိုးထောင်ပေးသည့်အပြင် ဆက်လက်ကျင့်</a:t>
            </a:r>
            <a:r>
              <a:rPr lang="en-US" sz="1600" dirty="0" err="1">
                <a:latin typeface="Pyidaungsu" pitchFamily="34" charset="0"/>
                <a:cs typeface="Pyidaungsu" pitchFamily="34" charset="0"/>
              </a:rPr>
              <a:t>သုံးလုပ်ဆောင်ရန်လည်း</a:t>
            </a:r>
            <a:r>
              <a:rPr lang="en-US" sz="1600" dirty="0">
                <a:latin typeface="Pyidaungsu" pitchFamily="34" charset="0"/>
                <a:cs typeface="Pyidaungsu" pitchFamily="34" charset="0"/>
              </a:rPr>
              <a:t> ပံ့ပိုးကူညီပေးသည်။ </a:t>
            </a:r>
            <a:endParaRPr lang="my-MM" sz="1600" dirty="0">
              <a:latin typeface="Pyidaungsu" pitchFamily="34" charset="0"/>
              <a:cs typeface="Pyidaungsu" pitchFamily="34" charset="0"/>
            </a:endParaRPr>
          </a:p>
          <a:p>
            <a:pPr>
              <a:lnSpc>
                <a:spcPct val="150000"/>
              </a:lnSpc>
              <a:spcAft>
                <a:spcPts val="800"/>
              </a:spcAft>
              <a:buSzPct val="120000"/>
            </a:pPr>
            <a:endParaRPr lang="en-US" sz="1600" dirty="0">
              <a:latin typeface="Pyidaungsu" pitchFamily="34" charset="0"/>
              <a:cs typeface="Pyidaungsu" pitchFamily="34" charset="0"/>
            </a:endParaRPr>
          </a:p>
          <a:p>
            <a:pPr>
              <a:lnSpc>
                <a:spcPct val="150000"/>
              </a:lnSpc>
              <a:spcAft>
                <a:spcPts val="800"/>
              </a:spcAft>
              <a:buSzPct val="120000"/>
            </a:pPr>
            <a:r>
              <a:rPr lang="my-MM" sz="1600" u="sng" dirty="0">
                <a:solidFill>
                  <a:srgbClr val="000000"/>
                </a:solidFill>
                <a:latin typeface="Pyidaungsu" panose="020B0502040204020203" pitchFamily="34" charset="0"/>
                <a:cs typeface="Pyidaungsu" panose="020B0502040204020203" pitchFamily="34" charset="0"/>
              </a:rPr>
              <a:t>အောင်မြင်မှုအညွှန်းကိန်း -</a:t>
            </a:r>
            <a:endParaRPr lang="en-US" sz="1600" dirty="0">
              <a:latin typeface="Pyidaungsu" pitchFamily="34" charset="0"/>
              <a:cs typeface="Pyidaungsu" pitchFamily="34" charset="0"/>
            </a:endParaRPr>
          </a:p>
          <a:p>
            <a:pPr>
              <a:lnSpc>
                <a:spcPct val="150000"/>
              </a:lnSpc>
              <a:spcAft>
                <a:spcPts val="800"/>
              </a:spcAft>
              <a:buSzPct val="120000"/>
            </a:pPr>
            <a:r>
              <a:rPr lang="my-MM" sz="1600" dirty="0">
                <a:latin typeface="Pyidaungsu" pitchFamily="34" charset="0"/>
                <a:cs typeface="Pyidaungsu" pitchFamily="34" charset="0"/>
              </a:rPr>
              <a:t>၁</a:t>
            </a:r>
            <a:r>
              <a:rPr lang="en-GB" sz="1600" dirty="0">
                <a:latin typeface="Pyidaungsu" pitchFamily="34" charset="0"/>
                <a:cs typeface="Pyidaungsu" pitchFamily="34" charset="0"/>
              </a:rPr>
              <a:t>.</a:t>
            </a:r>
            <a:r>
              <a:rPr lang="my-MM" sz="1600" dirty="0">
                <a:latin typeface="Pyidaungsu" pitchFamily="34" charset="0"/>
                <a:cs typeface="Pyidaungsu" pitchFamily="34" charset="0"/>
              </a:rPr>
              <a:t>၂</a:t>
            </a:r>
            <a:r>
              <a:rPr lang="en-GB" sz="1600" dirty="0">
                <a:latin typeface="Pyidaungsu" pitchFamily="34" charset="0"/>
                <a:cs typeface="Pyidaungsu" pitchFamily="34" charset="0"/>
              </a:rPr>
              <a:t>.</a:t>
            </a:r>
            <a:r>
              <a:rPr lang="my-MM" sz="1600" dirty="0">
                <a:latin typeface="Pyidaungsu" pitchFamily="34" charset="0"/>
                <a:cs typeface="Pyidaungsu" pitchFamily="34" charset="0"/>
              </a:rPr>
              <a:t>၄</a:t>
            </a:r>
            <a:r>
              <a:rPr lang="en-GB" sz="1600" dirty="0">
                <a:latin typeface="Pyidaungsu" pitchFamily="34" charset="0"/>
                <a:cs typeface="Pyidaungsu" pitchFamily="34" charset="0"/>
              </a:rPr>
              <a:t>.</a:t>
            </a:r>
            <a:r>
              <a:rPr lang="my-MM" sz="1600" dirty="0">
                <a:latin typeface="Pyidaungsu" pitchFamily="34" charset="0"/>
                <a:cs typeface="Pyidaungsu" pitchFamily="34" charset="0"/>
              </a:rPr>
              <a:t>၃ စာသင်ခန်းတွင် ကျားမတန်းတူမှုဆိုင်ရာ သင်ကြားရေးနည်းဗျူဟာများကို အသုံးပြုသည်။</a:t>
            </a:r>
            <a:endParaRPr lang="en-US" sz="1600" dirty="0">
              <a:latin typeface="Pyidaungsu" pitchFamily="34" charset="0"/>
              <a:cs typeface="Pyidaungsu" pitchFamily="34" charset="0"/>
            </a:endParaRPr>
          </a:p>
          <a:p>
            <a:pPr>
              <a:lnSpc>
                <a:spcPct val="150000"/>
              </a:lnSpc>
              <a:spcAft>
                <a:spcPts val="800"/>
              </a:spcAft>
              <a:buSzPct val="120000"/>
            </a:pPr>
            <a:r>
              <a:rPr lang="en-US" sz="1600" dirty="0">
                <a:latin typeface="Pyidaungsu" pitchFamily="34" charset="0"/>
                <a:cs typeface="Pyidaungsu" pitchFamily="34" charset="0"/>
              </a:rPr>
              <a:t>	</a:t>
            </a:r>
            <a:r>
              <a:rPr lang="my-MM" sz="1600" u="sng" dirty="0">
                <a:solidFill>
                  <a:srgbClr val="000000"/>
                </a:solidFill>
                <a:latin typeface="Pyidaungsu" panose="020B0502040204020203" pitchFamily="34" charset="0"/>
                <a:cs typeface="Pyidaungsu" panose="020B0502040204020203" pitchFamily="34" charset="0"/>
              </a:rPr>
              <a:t>ဆက်နွှယ်နေသည့် </a:t>
            </a:r>
            <a:r>
              <a:rPr lang="my-MM" sz="1600" u="sng" dirty="0">
                <a:latin typeface="Pyidaungsu" panose="020B0502040204020203" pitchFamily="34" charset="0"/>
                <a:cs typeface="Pyidaungsu" panose="020B0502040204020203" pitchFamily="34" charset="0"/>
              </a:rPr>
              <a:t>ပဋိပက္ခကိုထည့်သွင်းစဉ်းစားသော ဦးစားပေးနယ်ပယ်</a:t>
            </a:r>
            <a:endParaRPr lang="en-US" sz="1600" dirty="0">
              <a:latin typeface="Pyidaungsu" pitchFamily="34" charset="0"/>
              <a:cs typeface="Pyidaungsu" pitchFamily="34" charset="0"/>
            </a:endParaRPr>
          </a:p>
          <a:p>
            <a:pPr>
              <a:lnSpc>
                <a:spcPct val="150000"/>
              </a:lnSpc>
              <a:spcAft>
                <a:spcPts val="1200"/>
              </a:spcAft>
            </a:pPr>
            <a:r>
              <a:rPr lang="en-GB" sz="1600" dirty="0">
                <a:effectLst/>
                <a:latin typeface="Pyidaungsu" pitchFamily="34" charset="0"/>
                <a:ea typeface="Calibri" panose="020F0502020204030204" pitchFamily="34" charset="0"/>
                <a:cs typeface="Pyidaungsu" pitchFamily="34" charset="0"/>
              </a:rPr>
              <a:t>	CSE ၅။ ဆရာသည် သင်ကြားသင်ယူ</a:t>
            </a:r>
            <a:r>
              <a:rPr lang="en-GB" sz="1600" dirty="0">
                <a:latin typeface="Pyidaungsu" pitchFamily="34" charset="0"/>
                <a:ea typeface="Calibri" panose="020F0502020204030204" pitchFamily="34" charset="0"/>
                <a:cs typeface="Pyidaungsu" pitchFamily="34" charset="0"/>
              </a:rPr>
              <a:t>မှု</a:t>
            </a:r>
            <a:r>
              <a:rPr lang="en-GB" sz="1600" dirty="0">
                <a:effectLst/>
                <a:latin typeface="Pyidaungsu" pitchFamily="34" charset="0"/>
                <a:ea typeface="Calibri" panose="020F0502020204030204" pitchFamily="34" charset="0"/>
                <a:cs typeface="Pyidaungsu" pitchFamily="34" charset="0"/>
              </a:rPr>
              <a:t>တွင် ကျား/မရေးရာ တန်းတူညီမျှမှု၊ မသန်စွမ်းမှုနှင့် </a:t>
            </a:r>
            <a:r>
              <a:rPr lang="en-GB" sz="1600" dirty="0" err="1">
                <a:effectLst/>
                <a:latin typeface="Pyidaungsu" pitchFamily="34" charset="0"/>
                <a:ea typeface="Calibri" panose="020F0502020204030204" pitchFamily="34" charset="0"/>
                <a:cs typeface="Pyidaungsu" pitchFamily="34" charset="0"/>
              </a:rPr>
              <a:t>လူမှုရေးဆိုင်ရာ</a:t>
            </a:r>
            <a:r>
              <a:rPr lang="en-GB" sz="1600" dirty="0">
                <a:effectLst/>
                <a:latin typeface="Pyidaungsu" pitchFamily="34" charset="0"/>
                <a:ea typeface="Calibri" panose="020F0502020204030204" pitchFamily="34" charset="0"/>
                <a:cs typeface="Pyidaungsu" pitchFamily="34" charset="0"/>
              </a:rPr>
              <a:t> </a:t>
            </a:r>
            <a:r>
              <a:rPr lang="en-GB" sz="1600" dirty="0" err="1">
                <a:effectLst/>
                <a:latin typeface="Pyidaungsu" pitchFamily="34" charset="0"/>
                <a:ea typeface="Calibri" panose="020F0502020204030204" pitchFamily="34" charset="0"/>
                <a:cs typeface="Pyidaungsu" pitchFamily="34" charset="0"/>
              </a:rPr>
              <a:t>အကျုံးဝင်မှုရှိစေသည</a:t>
            </a:r>
            <a:r>
              <a:rPr lang="en-GB" sz="1600" dirty="0">
                <a:effectLst/>
                <a:latin typeface="Pyidaungsu" pitchFamily="34" charset="0"/>
                <a:ea typeface="Calibri" panose="020F0502020204030204" pitchFamily="34" charset="0"/>
                <a:cs typeface="Pyidaungsu" pitchFamily="34" charset="0"/>
              </a:rPr>
              <a:t>့် </a:t>
            </a:r>
            <a:r>
              <a:rPr lang="my-MM" sz="1600" dirty="0">
                <a:effectLst/>
                <a:latin typeface="Pyidaungsu" pitchFamily="34" charset="0"/>
                <a:ea typeface="Calibri" panose="020F0502020204030204" pitchFamily="34" charset="0"/>
                <a:cs typeface="Pyidaungsu" pitchFamily="34" charset="0"/>
              </a:rPr>
              <a:t>	</a:t>
            </a:r>
            <a:r>
              <a:rPr lang="en-GB" sz="1600" dirty="0">
                <a:effectLst/>
                <a:latin typeface="Pyidaungsu" pitchFamily="34" charset="0"/>
                <a:ea typeface="Calibri" panose="020F0502020204030204" pitchFamily="34" charset="0"/>
                <a:cs typeface="Pyidaungsu" pitchFamily="34" charset="0"/>
              </a:rPr>
              <a:t>နည်းလမ်းများကို </a:t>
            </a:r>
            <a:r>
              <a:rPr lang="en-GB" sz="1600" dirty="0">
                <a:latin typeface="Pyidaungsu" pitchFamily="34" charset="0"/>
                <a:ea typeface="Calibri" panose="020F0502020204030204" pitchFamily="34" charset="0"/>
                <a:cs typeface="Pyidaungsu" pitchFamily="34" charset="0"/>
              </a:rPr>
              <a:t>သိရှိနားလည်ကြောင်း</a:t>
            </a:r>
            <a:r>
              <a:rPr lang="en-GB" sz="1600" dirty="0">
                <a:effectLst/>
                <a:latin typeface="Pyidaungsu" pitchFamily="34" charset="0"/>
                <a:ea typeface="Calibri" panose="020F0502020204030204" pitchFamily="34" charset="0"/>
                <a:cs typeface="Pyidaungsu" pitchFamily="34" charset="0"/>
              </a:rPr>
              <a:t> ပြသည်။</a:t>
            </a:r>
          </a:p>
        </p:txBody>
      </p:sp>
    </p:spTree>
    <p:custDataLst>
      <p:tags r:id="rId1"/>
    </p:custDataLst>
    <p:extLst>
      <p:ext uri="{BB962C8B-B14F-4D97-AF65-F5344CB8AC3E}">
        <p14:creationId xmlns:p14="http://schemas.microsoft.com/office/powerpoint/2010/main" val="35877700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77319" y="192551"/>
            <a:ext cx="11350193" cy="455408"/>
          </a:xfrm>
        </p:spPr>
        <p:txBody>
          <a:bodyPr>
            <a:noAutofit/>
          </a:bodyPr>
          <a:lstStyle/>
          <a:p>
            <a:r>
              <a:rPr lang="my-MM" sz="2400" dirty="0">
                <a:latin typeface="Pyidaungsu" panose="020B0502040204020203" pitchFamily="34" charset="0"/>
                <a:cs typeface="Pyidaungsu" panose="020B0502040204020203" pitchFamily="34" charset="0"/>
              </a:rPr>
              <a:t>ပဋိပက္ခကိုထည့်သွင်းစဉ်းစားသော ပညာရေးမှတစ်ဆင့် မီဒီယာနှင့် သတင်းအချက်အလက်ဆိုင်ရာ သိနားလည်မှု</a:t>
            </a:r>
            <a:r>
              <a:rPr lang="en-US" sz="2400" dirty="0">
                <a:latin typeface="Pyidaungsu" panose="020B0502040204020203" pitchFamily="34" charset="0"/>
                <a:cs typeface="Pyidaungsu" panose="020B0502040204020203" pitchFamily="34" charset="0"/>
              </a:rPr>
              <a:t> (MIL-CSE)</a:t>
            </a:r>
            <a:endParaRPr lang="en-US" sz="2400" b="0" dirty="0"/>
          </a:p>
        </p:txBody>
      </p:sp>
      <p:sp>
        <p:nvSpPr>
          <p:cNvPr id="6" name="Text Placeholder 5"/>
          <p:cNvSpPr>
            <a:spLocks noGrp="1"/>
          </p:cNvSpPr>
          <p:nvPr>
            <p:ph type="body" sz="quarter" idx="16"/>
          </p:nvPr>
        </p:nvSpPr>
        <p:spPr>
          <a:xfrm>
            <a:off x="332944" y="1197478"/>
            <a:ext cx="11350208" cy="4463043"/>
          </a:xfrm>
        </p:spPr>
        <p:txBody>
          <a:bodyPr/>
          <a:lstStyle/>
          <a:p>
            <a:pPr algn="ctr"/>
            <a:endParaRPr lang="en-US" b="0" dirty="0"/>
          </a:p>
          <a:p>
            <a:pPr algn="ctr"/>
            <a:endParaRPr lang="en-US" b="0" dirty="0"/>
          </a:p>
        </p:txBody>
      </p:sp>
      <p:sp>
        <p:nvSpPr>
          <p:cNvPr id="3" name="TextBox 2">
            <a:extLst>
              <a:ext uri="{FF2B5EF4-FFF2-40B4-BE49-F238E27FC236}">
                <a16:creationId xmlns:a16="http://schemas.microsoft.com/office/drawing/2014/main" id="{A870582F-0898-A2A5-65C2-559ABAAA3E32}"/>
              </a:ext>
            </a:extLst>
          </p:cNvPr>
          <p:cNvSpPr txBox="1"/>
          <p:nvPr/>
        </p:nvSpPr>
        <p:spPr>
          <a:xfrm>
            <a:off x="373584" y="1007045"/>
            <a:ext cx="11350208" cy="5093702"/>
          </a:xfrm>
          <a:prstGeom prst="rect">
            <a:avLst/>
          </a:prstGeom>
          <a:noFill/>
        </p:spPr>
        <p:txBody>
          <a:bodyPr wrap="square">
            <a:spAutoFit/>
          </a:bodyPr>
          <a:lstStyle/>
          <a:p>
            <a:pPr marL="342900" indent="-342900">
              <a:spcBef>
                <a:spcPts val="600"/>
              </a:spcBef>
              <a:buFont typeface="Arial" panose="020B0604020202020204" pitchFamily="34" charset="0"/>
              <a:buChar char="•"/>
            </a:pPr>
            <a:r>
              <a:rPr lang="my-MM" sz="2000" dirty="0">
                <a:latin typeface="Pyidaungsu" panose="020B0502040204020203" pitchFamily="34" charset="0"/>
                <a:cs typeface="Pyidaungsu" panose="020B0502040204020203" pitchFamily="34" charset="0"/>
              </a:rPr>
              <a:t>မော်ဂျူး ၁.၁.။</a:t>
            </a:r>
            <a:r>
              <a:rPr lang="en-US" sz="2000" dirty="0">
                <a:latin typeface="Pyidaungsu" panose="020B0502040204020203" pitchFamily="34" charset="0"/>
                <a:cs typeface="Pyidaungsu" panose="020B0502040204020203" pitchFamily="34" charset="0"/>
              </a:rPr>
              <a:t> </a:t>
            </a:r>
            <a:r>
              <a:rPr lang="my-MM" sz="2000" dirty="0">
                <a:latin typeface="Pyidaungsu" panose="020B0502040204020203" pitchFamily="34" charset="0"/>
                <a:cs typeface="Pyidaungsu" panose="020B0502040204020203" pitchFamily="34" charset="0"/>
              </a:rPr>
              <a:t>မီဒီယာနှင့် သတင်းအချက်အလက်ဆိုင်ရာ သိနားလည်မှု (</a:t>
            </a:r>
            <a:r>
              <a:rPr lang="en-US" sz="2000" dirty="0">
                <a:latin typeface="Pyidaungsu" panose="020B0502040204020203" pitchFamily="34" charset="0"/>
                <a:cs typeface="Pyidaungsu" panose="020B0502040204020203" pitchFamily="34" charset="0"/>
              </a:rPr>
              <a:t>MIL)</a:t>
            </a:r>
            <a:r>
              <a:rPr lang="my-MM" sz="2000" dirty="0">
                <a:latin typeface="Pyidaungsu" panose="020B0502040204020203" pitchFamily="34" charset="0"/>
                <a:cs typeface="Pyidaungsu" panose="020B0502040204020203" pitchFamily="34" charset="0"/>
              </a:rPr>
              <a:t> - ၄င်း၏ အဓိပ္ပာယ်ဖွင့်ဆိုချက်၊ အရေးပါပုံနှင့် အကောင်အထည်ဖော်ဆောင်ရွက်ခြင်းဆိုင်ရာ နမူနာဖြစ်ရပ်များ</a:t>
            </a:r>
            <a:endParaRPr lang="en-US" sz="2000" dirty="0">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r>
              <a:rPr lang="my-MM" sz="2000" dirty="0">
                <a:latin typeface="Pyidaungsu" panose="020B0502040204020203" pitchFamily="34" charset="0"/>
                <a:cs typeface="Pyidaungsu" panose="020B0502040204020203" pitchFamily="34" charset="0"/>
              </a:rPr>
              <a:t>မော်ဂျူး ၁.၂.။ ပဋိပက္ခကိုထည့်သွင်းစဉ်းစားသော ပညာရေး </a:t>
            </a:r>
            <a:r>
              <a:rPr lang="en-US" sz="2000" dirty="0">
                <a:latin typeface="Pyidaungsu" panose="020B0502040204020203" pitchFamily="34" charset="0"/>
                <a:cs typeface="Pyidaungsu" panose="020B0502040204020203" pitchFamily="34" charset="0"/>
              </a:rPr>
              <a:t>(CSE) - </a:t>
            </a:r>
            <a:r>
              <a:rPr lang="my-MM" sz="2000" dirty="0">
                <a:latin typeface="Pyidaungsu" panose="020B0502040204020203" pitchFamily="34" charset="0"/>
                <a:cs typeface="Pyidaungsu" panose="020B0502040204020203" pitchFamily="34" charset="0"/>
              </a:rPr>
              <a:t>အဓိပ္ပာယ်ဖွင့်ဆိုချက်၊ အရေးပါပုံနှင့် တတ်ကျွမ်းမှုများ </a:t>
            </a:r>
            <a:endParaRPr lang="en-US" sz="2000" dirty="0">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r>
              <a:rPr lang="my-MM" sz="2000" dirty="0">
                <a:latin typeface="Pyidaungsu" panose="020B0502040204020203" pitchFamily="34" charset="0"/>
                <a:cs typeface="Pyidaungsu" panose="020B0502040204020203" pitchFamily="34" charset="0"/>
              </a:rPr>
              <a:t>မော်ဂျူး ၁.၃.။</a:t>
            </a:r>
            <a:r>
              <a:rPr lang="en-US" sz="2000" dirty="0">
                <a:latin typeface="Pyidaungsu" panose="020B0502040204020203" pitchFamily="34" charset="0"/>
                <a:cs typeface="Pyidaungsu" panose="020B0502040204020203" pitchFamily="34" charset="0"/>
              </a:rPr>
              <a:t> MIL </a:t>
            </a:r>
            <a:r>
              <a:rPr lang="my-MM" sz="2000" dirty="0">
                <a:latin typeface="Pyidaungsu" panose="020B0502040204020203" pitchFamily="34" charset="0"/>
                <a:cs typeface="Pyidaungsu" panose="020B0502040204020203" pitchFamily="34" charset="0"/>
              </a:rPr>
              <a:t>နှင့် </a:t>
            </a:r>
            <a:r>
              <a:rPr lang="en-US" sz="2000" dirty="0">
                <a:latin typeface="Pyidaungsu" panose="020B0502040204020203" pitchFamily="34" charset="0"/>
                <a:cs typeface="Pyidaungsu" panose="020B0502040204020203" pitchFamily="34" charset="0"/>
              </a:rPr>
              <a:t>CSE </a:t>
            </a:r>
            <a:r>
              <a:rPr lang="my-MM" sz="2000" dirty="0">
                <a:latin typeface="Pyidaungsu" panose="020B0502040204020203" pitchFamily="34" charset="0"/>
                <a:cs typeface="Pyidaungsu" panose="020B0502040204020203" pitchFamily="34" charset="0"/>
              </a:rPr>
              <a:t>ကြားဆက်နွှယ်မှုနှင့် ဆရာများအတွက်တတ်ကျွမ်းမှုအညွှန်းဘောင် (</a:t>
            </a:r>
            <a:r>
              <a:rPr lang="en-US" sz="2000" dirty="0">
                <a:latin typeface="Pyidaungsu" panose="020B0502040204020203" pitchFamily="34" charset="0"/>
                <a:cs typeface="Pyidaungsu" panose="020B0502040204020203" pitchFamily="34" charset="0"/>
              </a:rPr>
              <a:t>TCF</a:t>
            </a:r>
            <a:r>
              <a:rPr lang="my-MM" sz="2000" dirty="0">
                <a:latin typeface="Pyidaungsu" panose="020B0502040204020203" pitchFamily="34" charset="0"/>
                <a:cs typeface="Pyidaungsu" panose="020B0502040204020203" pitchFamily="34" charset="0"/>
              </a:rPr>
              <a:t>)အတွင်း ၄င်းတို့တည်ရှိနေမှု</a:t>
            </a:r>
            <a:endParaRPr lang="en-US" sz="2000" dirty="0">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endParaRPr lang="en-US" sz="2000" dirty="0">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r>
              <a:rPr lang="my-MM" sz="2000" dirty="0">
                <a:latin typeface="Pyidaungsu" panose="020B0502040204020203" pitchFamily="34" charset="0"/>
                <a:ea typeface="Calibri" panose="020F0502020204030204" pitchFamily="34" charset="0"/>
                <a:cs typeface="Pyidaungsu" panose="020B0502040204020203" pitchFamily="34" charset="0"/>
              </a:rPr>
              <a:t>မော်ဂျူး ၂.၁.။</a:t>
            </a:r>
            <a:r>
              <a:rPr lang="en-GB" sz="2000" dirty="0">
                <a:latin typeface="Pyidaungsu" panose="020B0502040204020203" pitchFamily="34" charset="0"/>
                <a:ea typeface="Calibri" panose="020F0502020204030204" pitchFamily="34" charset="0"/>
                <a:cs typeface="Pyidaungsu" panose="020B0502040204020203" pitchFamily="34" charset="0"/>
              </a:rPr>
              <a:t> </a:t>
            </a:r>
            <a:r>
              <a:rPr lang="my-MM" sz="2000" dirty="0">
                <a:latin typeface="Pyidaungsu" panose="020B0502040204020203" pitchFamily="34" charset="0"/>
                <a:ea typeface="Calibri" panose="020F0502020204030204" pitchFamily="34" charset="0"/>
                <a:cs typeface="Pyidaungsu" panose="020B0502040204020203" pitchFamily="34" charset="0"/>
              </a:rPr>
              <a:t>အမုန်းစကားဖြစ်စေသည့် </a:t>
            </a:r>
            <a:r>
              <a:rPr lang="my-MM" sz="2000" dirty="0">
                <a:latin typeface="Pyidaungsu" panose="020B0502040204020203" pitchFamily="34" charset="0"/>
                <a:cs typeface="Pyidaungsu" panose="020B0502040204020203" pitchFamily="34" charset="0"/>
              </a:rPr>
              <a:t>ပဋိပက္ခကို တိုက်ဖျက်ချေမှုန်းရန်အတွက် </a:t>
            </a:r>
            <a:r>
              <a:rPr lang="en-US" sz="2000" dirty="0">
                <a:latin typeface="Pyidaungsu" panose="020B0502040204020203" pitchFamily="34" charset="0"/>
                <a:ea typeface="Calibri" panose="020F0502020204030204" pitchFamily="34" charset="0"/>
                <a:cs typeface="Pyidaungsu" panose="020B0502040204020203" pitchFamily="34" charset="0"/>
              </a:rPr>
              <a:t>MIL </a:t>
            </a:r>
            <a:r>
              <a:rPr lang="my-MM" sz="2000" dirty="0">
                <a:latin typeface="Pyidaungsu" panose="020B0502040204020203" pitchFamily="34" charset="0"/>
                <a:ea typeface="Calibri" panose="020F0502020204030204" pitchFamily="34" charset="0"/>
                <a:cs typeface="Pyidaungsu" panose="020B0502040204020203" pitchFamily="34" charset="0"/>
              </a:rPr>
              <a:t>နှင့်</a:t>
            </a:r>
            <a:r>
              <a:rPr lang="en-US" sz="2000" dirty="0">
                <a:latin typeface="Pyidaungsu" panose="020B0502040204020203" pitchFamily="34" charset="0"/>
                <a:ea typeface="Calibri" panose="020F0502020204030204" pitchFamily="34" charset="0"/>
                <a:cs typeface="Pyidaungsu" panose="020B0502040204020203" pitchFamily="34" charset="0"/>
              </a:rPr>
              <a:t> CSE </a:t>
            </a:r>
            <a:endParaRPr lang="my-MM" sz="2000" dirty="0">
              <a:latin typeface="Pyidaungsu" panose="020B0502040204020203" pitchFamily="34" charset="0"/>
              <a:ea typeface="Calibri" panose="020F0502020204030204" pitchFamily="34" charset="0"/>
              <a:cs typeface="Pyidaungsu" panose="020B0502040204020203" pitchFamily="34" charset="0"/>
            </a:endParaRPr>
          </a:p>
          <a:p>
            <a:pPr marL="342900" indent="-342900">
              <a:spcBef>
                <a:spcPts val="600"/>
              </a:spcBef>
              <a:buFont typeface="Arial" panose="020B0604020202020204" pitchFamily="34" charset="0"/>
              <a:buChar char="•"/>
            </a:pPr>
            <a:r>
              <a:rPr lang="my-MM" sz="2000" dirty="0">
                <a:latin typeface="Pyidaungsu" panose="020B0502040204020203" pitchFamily="34" charset="0"/>
                <a:ea typeface="Calibri" panose="020F0502020204030204" pitchFamily="34" charset="0"/>
                <a:cs typeface="Pyidaungsu" panose="020B0502040204020203" pitchFamily="34" charset="0"/>
              </a:rPr>
              <a:t>မော်ဂျူး ၂.၂.။</a:t>
            </a:r>
            <a:r>
              <a:rPr lang="en-GB" sz="2000" dirty="0">
                <a:latin typeface="Pyidaungsu" panose="020B0502040204020203" pitchFamily="34" charset="0"/>
                <a:ea typeface="Calibri" panose="020F0502020204030204" pitchFamily="34" charset="0"/>
                <a:cs typeface="Pyidaungsu" panose="020B0502040204020203" pitchFamily="34" charset="0"/>
              </a:rPr>
              <a:t> </a:t>
            </a:r>
            <a:r>
              <a:rPr lang="my-MM" sz="2000" dirty="0">
                <a:latin typeface="Pyidaungsu" panose="020B0502040204020203" pitchFamily="34" charset="0"/>
                <a:ea typeface="Calibri" panose="020F0502020204030204" pitchFamily="34" charset="0"/>
                <a:cs typeface="Pyidaungsu" panose="020B0502040204020203" pitchFamily="34" charset="0"/>
              </a:rPr>
              <a:t>ဘက်လိုက်မှု၊ ခွဲခြားဆက်ဆံမှုနှင့် ကိုယ်စားပြုပုံဖော်မှုအလွဲများကို ကိုင်တွယ်ဖြေရှင်းရန်အတွက် </a:t>
            </a:r>
            <a:r>
              <a:rPr lang="en-GB" sz="2000" dirty="0">
                <a:latin typeface="Pyidaungsu" panose="020B0502040204020203" pitchFamily="34" charset="0"/>
                <a:ea typeface="Calibri" panose="020F0502020204030204" pitchFamily="34" charset="0"/>
                <a:cs typeface="Pyidaungsu" panose="020B0502040204020203" pitchFamily="34" charset="0"/>
              </a:rPr>
              <a:t>MIL </a:t>
            </a:r>
            <a:r>
              <a:rPr lang="my-MM" sz="2000" dirty="0">
                <a:latin typeface="Pyidaungsu" panose="020B0502040204020203" pitchFamily="34" charset="0"/>
                <a:ea typeface="Calibri" panose="020F0502020204030204" pitchFamily="34" charset="0"/>
                <a:cs typeface="Pyidaungsu" panose="020B0502040204020203" pitchFamily="34" charset="0"/>
              </a:rPr>
              <a:t>နှင့် </a:t>
            </a:r>
            <a:r>
              <a:rPr lang="en-GB" sz="2000" dirty="0">
                <a:latin typeface="Pyidaungsu" panose="020B0502040204020203" pitchFamily="34" charset="0"/>
                <a:ea typeface="Calibri" panose="020F0502020204030204" pitchFamily="34" charset="0"/>
                <a:cs typeface="Pyidaungsu" panose="020B0502040204020203" pitchFamily="34" charset="0"/>
              </a:rPr>
              <a:t>CSE</a:t>
            </a:r>
          </a:p>
          <a:p>
            <a:pPr marL="342900" indent="-342900">
              <a:spcBef>
                <a:spcPts val="600"/>
              </a:spcBef>
              <a:buFont typeface="Arial" panose="020B0604020202020204" pitchFamily="34" charset="0"/>
              <a:buChar char="•"/>
            </a:pPr>
            <a:r>
              <a:rPr lang="my-MM" sz="2000" dirty="0">
                <a:latin typeface="Pyidaungsu" panose="020B0502040204020203" pitchFamily="34" charset="0"/>
                <a:ea typeface="Calibri" panose="020F0502020204030204" pitchFamily="34" charset="0"/>
                <a:cs typeface="Pyidaungsu" panose="020B0502040204020203" pitchFamily="34" charset="0"/>
              </a:rPr>
              <a:t>မော်ဂျူး ၂.၃.။ သတင်းအချက်အလက် ဖရိုဖရဲဖြစ်မှုကို </a:t>
            </a:r>
            <a:r>
              <a:rPr lang="my-MM" sz="2000" dirty="0">
                <a:latin typeface="Pyidaungsu" panose="020B0502040204020203" pitchFamily="34" charset="0"/>
                <a:cs typeface="Pyidaungsu" panose="020B0502040204020203" pitchFamily="34" charset="0"/>
              </a:rPr>
              <a:t>တိုက်ဖျက်ချေမှုန်း</a:t>
            </a:r>
            <a:r>
              <a:rPr lang="my-MM" sz="2000" dirty="0">
                <a:latin typeface="Pyidaungsu" panose="020B0502040204020203" pitchFamily="34" charset="0"/>
                <a:ea typeface="Calibri" panose="020F0502020204030204" pitchFamily="34" charset="0"/>
                <a:cs typeface="Pyidaungsu" panose="020B0502040204020203" pitchFamily="34" charset="0"/>
              </a:rPr>
              <a:t>ရန်အတွက် </a:t>
            </a:r>
            <a:r>
              <a:rPr lang="en-GB" sz="2000" dirty="0">
                <a:latin typeface="Pyidaungsu" panose="020B0502040204020203" pitchFamily="34" charset="0"/>
                <a:ea typeface="Calibri" panose="020F0502020204030204" pitchFamily="34" charset="0"/>
                <a:cs typeface="Pyidaungsu" panose="020B0502040204020203" pitchFamily="34" charset="0"/>
              </a:rPr>
              <a:t>MIL </a:t>
            </a:r>
            <a:r>
              <a:rPr lang="my-MM" sz="2000" dirty="0">
                <a:latin typeface="Pyidaungsu" panose="020B0502040204020203" pitchFamily="34" charset="0"/>
                <a:ea typeface="Calibri" panose="020F0502020204030204" pitchFamily="34" charset="0"/>
                <a:cs typeface="Pyidaungsu" panose="020B0502040204020203" pitchFamily="34" charset="0"/>
              </a:rPr>
              <a:t>နှင့် </a:t>
            </a:r>
            <a:r>
              <a:rPr lang="en-GB" sz="2000" dirty="0">
                <a:latin typeface="Pyidaungsu" panose="020B0502040204020203" pitchFamily="34" charset="0"/>
                <a:ea typeface="Calibri" panose="020F0502020204030204" pitchFamily="34" charset="0"/>
                <a:cs typeface="Pyidaungsu" panose="020B0502040204020203" pitchFamily="34" charset="0"/>
              </a:rPr>
              <a:t>CSE</a:t>
            </a:r>
            <a:endParaRPr lang="my-MM" sz="2000" dirty="0">
              <a:latin typeface="Pyidaungsu" panose="020B0502040204020203" pitchFamily="34" charset="0"/>
              <a:ea typeface="Calibri" panose="020F0502020204030204" pitchFamily="34" charset="0"/>
              <a:cs typeface="Pyidaungsu" panose="020B0502040204020203" pitchFamily="34" charset="0"/>
            </a:endParaRPr>
          </a:p>
          <a:p>
            <a:pPr>
              <a:spcBef>
                <a:spcPts val="600"/>
              </a:spcBef>
            </a:pPr>
            <a:endParaRPr lang="en-GB" sz="2000" dirty="0">
              <a:latin typeface="Pyidaungsu" panose="020B0502040204020203" pitchFamily="34" charset="0"/>
              <a:ea typeface="Calibri" panose="020F0502020204030204" pitchFamily="34" charset="0"/>
              <a:cs typeface="Pyidaungsu" panose="020B0502040204020203" pitchFamily="34" charset="0"/>
            </a:endParaRPr>
          </a:p>
          <a:p>
            <a:pPr marL="342900" lvl="0" indent="-342900">
              <a:spcBef>
                <a:spcPts val="600"/>
              </a:spcBef>
              <a:buFont typeface="Arial" panose="020B0604020202020204" pitchFamily="34" charset="0"/>
              <a:buChar char="•"/>
              <a:defRPr/>
            </a:pPr>
            <a:r>
              <a:rPr lang="my-MM" sz="2000" dirty="0">
                <a:latin typeface="Pyidaungsu" panose="020B0502040204020203" pitchFamily="34" charset="0"/>
                <a:cs typeface="Pyidaungsu" panose="020B0502040204020203" pitchFamily="34" charset="0"/>
              </a:rPr>
              <a:t>မော်ဂျူး ၃.၁.။ ယဉ်ကျေးမှုအမျိုးမျိုးနှင့် ဘာသာပေါင်းစုံ ဆွေးနွေးဖလှယ်မှုအတွက် </a:t>
            </a:r>
            <a:r>
              <a:rPr lang="en-GB" sz="2000" dirty="0">
                <a:latin typeface="Pyidaungsu" panose="020B0502040204020203" pitchFamily="34" charset="0"/>
                <a:cs typeface="Pyidaungsu" panose="020B0502040204020203" pitchFamily="34" charset="0"/>
              </a:rPr>
              <a:t>MIL</a:t>
            </a:r>
            <a:r>
              <a:rPr lang="my-MM" sz="2000" dirty="0">
                <a:latin typeface="Pyidaungsu" panose="020B0502040204020203" pitchFamily="34" charset="0"/>
                <a:cs typeface="Pyidaungsu" panose="020B0502040204020203" pitchFamily="34" charset="0"/>
              </a:rPr>
              <a:t> နှင့် </a:t>
            </a:r>
            <a:r>
              <a:rPr lang="en-GB" sz="2000" dirty="0">
                <a:latin typeface="Pyidaungsu" panose="020B0502040204020203" pitchFamily="34" charset="0"/>
                <a:cs typeface="Pyidaungsu" panose="020B0502040204020203" pitchFamily="34" charset="0"/>
              </a:rPr>
              <a:t>CSE</a:t>
            </a:r>
            <a:endParaRPr lang="my-MM" sz="2000" dirty="0">
              <a:latin typeface="Pyidaungsu" panose="020B0502040204020203" pitchFamily="34" charset="0"/>
              <a:cs typeface="Pyidaungsu" panose="020B0502040204020203" pitchFamily="34" charset="0"/>
            </a:endParaRPr>
          </a:p>
          <a:p>
            <a:pPr marL="342900" lvl="0" indent="-342900">
              <a:spcBef>
                <a:spcPts val="600"/>
              </a:spcBef>
              <a:buFont typeface="Arial" panose="020B0604020202020204" pitchFamily="34" charset="0"/>
              <a:buChar char="•"/>
              <a:defRPr/>
            </a:pPr>
            <a:r>
              <a:rPr lang="my-MM" sz="2000" b="1" dirty="0">
                <a:latin typeface="Pyidaungsu" panose="020B0502040204020203" pitchFamily="34" charset="0"/>
                <a:cs typeface="Pyidaungsu" panose="020B0502040204020203" pitchFamily="34" charset="0"/>
              </a:rPr>
              <a:t>မော်ဂျူး ၃.၂.။ ဆိုက်ဘာ (အွန်လိုင်း) ဘေးကင်းလုံခြုံရေးကို မြှင့်တင်ရန်အတွက် </a:t>
            </a:r>
            <a:r>
              <a:rPr lang="en-GB" sz="2000" b="1" dirty="0">
                <a:latin typeface="Pyidaungsu" panose="020B0502040204020203" pitchFamily="34" charset="0"/>
                <a:cs typeface="Pyidaungsu" panose="020B0502040204020203" pitchFamily="34" charset="0"/>
              </a:rPr>
              <a:t>MIL </a:t>
            </a:r>
            <a:r>
              <a:rPr lang="my-MM" sz="2000" b="1" dirty="0">
                <a:latin typeface="Pyidaungsu" panose="020B0502040204020203" pitchFamily="34" charset="0"/>
                <a:cs typeface="Pyidaungsu" panose="020B0502040204020203" pitchFamily="34" charset="0"/>
              </a:rPr>
              <a:t>နှင့် </a:t>
            </a:r>
            <a:r>
              <a:rPr lang="en-GB" sz="2000" b="1" dirty="0">
                <a:latin typeface="Pyidaungsu" panose="020B0502040204020203" pitchFamily="34" charset="0"/>
                <a:cs typeface="Pyidaungsu" panose="020B0502040204020203" pitchFamily="34" charset="0"/>
              </a:rPr>
              <a:t>CSE</a:t>
            </a:r>
            <a:endParaRPr lang="en-US" sz="2000" b="1" dirty="0">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12003449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latin typeface="Pyidaungsu" pitchFamily="34" charset="0"/>
              <a:cs typeface="Pyidaungsu" pitchFamily="34" charset="0"/>
            </a:endParaRPr>
          </a:p>
        </p:txBody>
      </p:sp>
      <p:sp>
        <p:nvSpPr>
          <p:cNvPr id="5" name="Title 4"/>
          <p:cNvSpPr>
            <a:spLocks noGrp="1"/>
          </p:cNvSpPr>
          <p:nvPr>
            <p:ph type="ctrTitle"/>
          </p:nvPr>
        </p:nvSpPr>
        <p:spPr/>
        <p:txBody>
          <a:bodyPr>
            <a:normAutofit/>
          </a:bodyPr>
          <a:lstStyle/>
          <a:p>
            <a:r>
              <a:rPr lang="en-US" sz="2200" dirty="0" err="1">
                <a:latin typeface="Pyidaungsu" pitchFamily="34" charset="0"/>
                <a:cs typeface="Pyidaungsu" pitchFamily="34" charset="0"/>
              </a:rPr>
              <a:t>သင်ယူမှုရည်မှန်းချက်များ</a:t>
            </a:r>
            <a:endParaRPr lang="en-US" sz="2200" dirty="0">
              <a:latin typeface="Pyidaungsu" pitchFamily="34" charset="0"/>
              <a:cs typeface="Pyidaungsu" pitchFamily="34" charset="0"/>
            </a:endParaRPr>
          </a:p>
        </p:txBody>
      </p:sp>
      <p:sp>
        <p:nvSpPr>
          <p:cNvPr id="6" name="Text Placeholder 5"/>
          <p:cNvSpPr>
            <a:spLocks noGrp="1"/>
          </p:cNvSpPr>
          <p:nvPr>
            <p:ph type="body" sz="quarter" idx="16"/>
          </p:nvPr>
        </p:nvSpPr>
        <p:spPr>
          <a:xfrm>
            <a:off x="420894" y="930033"/>
            <a:ext cx="11350208" cy="5232232"/>
          </a:xfrm>
        </p:spPr>
        <p:txBody>
          <a:bodyPr>
            <a:noAutofit/>
          </a:bodyPr>
          <a:lstStyle/>
          <a:p>
            <a:pPr lvl="0">
              <a:lnSpc>
                <a:spcPct val="150000"/>
              </a:lnSpc>
              <a:spcBef>
                <a:spcPts val="0"/>
              </a:spcBef>
              <a:buClr>
                <a:schemeClr val="dk1"/>
              </a:buClr>
              <a:buSzPts val="2600"/>
            </a:pPr>
            <a:r>
              <a:rPr lang="my-MM" sz="1800" dirty="0">
                <a:solidFill>
                  <a:schemeClr val="dk1"/>
                </a:solidFill>
                <a:latin typeface="Pyidaungsu" panose="020B0502040204020203" pitchFamily="34" charset="0"/>
                <a:ea typeface="Calibri"/>
                <a:cs typeface="Pyidaungsu" panose="020B0502040204020203" pitchFamily="34" charset="0"/>
                <a:sym typeface="Calibri"/>
              </a:rPr>
              <a:t>ဤမော်ဂျူးပြီးဆုံးပါက သင်ယူသူများသည် အောက်ပါတို့ကို ဆောင်ရွက်နိုင်သွားမည် - </a:t>
            </a:r>
          </a:p>
          <a:p>
            <a:pPr marL="0" marR="0" lvl="0" indent="0" algn="l" rtl="0">
              <a:lnSpc>
                <a:spcPct val="150000"/>
              </a:lnSpc>
              <a:spcBef>
                <a:spcPts val="520"/>
              </a:spcBef>
              <a:spcAft>
                <a:spcPts val="0"/>
              </a:spcAft>
              <a:buClr>
                <a:schemeClr val="dk1"/>
              </a:buClr>
              <a:buSzPts val="2600"/>
              <a:buFont typeface="Arial"/>
              <a:buNone/>
            </a:pPr>
            <a:endParaRPr lang="en-US" sz="1800" b="0" i="0" u="none" strike="noStrike" cap="none" dirty="0">
              <a:solidFill>
                <a:schemeClr val="dk1"/>
              </a:solidFill>
              <a:latin typeface="Pyidaungsu" pitchFamily="34" charset="0"/>
              <a:ea typeface="Calibri"/>
              <a:cs typeface="Pyidaungsu" pitchFamily="34" charset="0"/>
              <a:sym typeface="Calibri"/>
            </a:endParaRPr>
          </a:p>
          <a:p>
            <a:pPr marL="863600" lvl="2" indent="-463550">
              <a:lnSpc>
                <a:spcPct val="150000"/>
              </a:lnSpc>
              <a:spcBef>
                <a:spcPts val="480"/>
              </a:spcBef>
              <a:buClr>
                <a:schemeClr val="dk1"/>
              </a:buClr>
              <a:buSzPts val="2160"/>
              <a:buFont typeface="Noto Sans Symbols"/>
              <a:buChar char="❑"/>
            </a:pPr>
            <a:r>
              <a:rPr lang="en-US" sz="1800" dirty="0">
                <a:solidFill>
                  <a:srgbClr val="000000"/>
                </a:solidFill>
                <a:latin typeface="Pyidaungsu" pitchFamily="34" charset="0"/>
                <a:ea typeface="Arial"/>
                <a:cs typeface="Pyidaungsu" pitchFamily="34" charset="0"/>
                <a:sym typeface="Arial"/>
              </a:rPr>
              <a:t>အွန်လိုင်းဘေးကင်းမှု၊ ၎င်း၏ရည်မှန်းချက်များနှင့် အဓိကလက္ခဏာရပ်များကို အဓိပ္ပါယ်ဖွင့်ဆိုနိုင်မည်။</a:t>
            </a:r>
          </a:p>
          <a:p>
            <a:pPr marL="863600" lvl="2" indent="-463550">
              <a:lnSpc>
                <a:spcPct val="150000"/>
              </a:lnSpc>
              <a:spcBef>
                <a:spcPts val="480"/>
              </a:spcBef>
              <a:buClr>
                <a:schemeClr val="dk1"/>
              </a:buClr>
              <a:buSzPts val="2160"/>
              <a:buFont typeface="Noto Sans Symbols"/>
              <a:buChar char="❑"/>
            </a:pPr>
            <a:r>
              <a:rPr lang="en-US" sz="1800" dirty="0">
                <a:solidFill>
                  <a:srgbClr val="000000"/>
                </a:solidFill>
                <a:latin typeface="Pyidaungsu" pitchFamily="34" charset="0"/>
                <a:ea typeface="Arial"/>
                <a:cs typeface="Pyidaungsu" pitchFamily="34" charset="0"/>
                <a:sym typeface="Arial"/>
              </a:rPr>
              <a:t>အွန်လိုင်းလုံခြုံရေး၊ ၎င်း၏ရည်မှန်းချက်များနှင့် အဓိကလက္ခဏာရပ်များကို အဓိပ္ပါယ်ဖွင့်ဆိုနိုင်မည်။</a:t>
            </a:r>
          </a:p>
          <a:p>
            <a:pPr marL="863600" lvl="2" indent="-463550">
              <a:lnSpc>
                <a:spcPct val="150000"/>
              </a:lnSpc>
              <a:spcBef>
                <a:spcPts val="480"/>
              </a:spcBef>
              <a:buClr>
                <a:schemeClr val="dk1"/>
              </a:buClr>
              <a:buSzPts val="2160"/>
              <a:buFont typeface="Noto Sans Symbols"/>
              <a:buChar char="❑"/>
            </a:pPr>
            <a:r>
              <a:rPr lang="en-US" sz="1800" dirty="0">
                <a:solidFill>
                  <a:srgbClr val="000000"/>
                </a:solidFill>
                <a:latin typeface="Pyidaungsu" pitchFamily="34" charset="0"/>
                <a:ea typeface="Arial"/>
                <a:cs typeface="Pyidaungsu" pitchFamily="34" charset="0"/>
                <a:sym typeface="Arial"/>
              </a:rPr>
              <a:t>ကလေးသူငယ်များကို အွန်လိုင်း အန္တရာယ်များမှ ကာကွယ်စောင့်ရှောက်ခြင်းနှင့် ၎င်းတို့၏ ဒစ်ဂျစ်တယ်နိုင်ငံသားဖြစ်မှုဆိုင်ရာ တတ်ကျွမ်းမှုများကို မြှင့်တင်ခြင်းတို့၌ ဆရာများ၏ အခန်းကဏ္ဍကို ဖော်ပြနိုင်မည်။</a:t>
            </a:r>
            <a:endParaRPr lang="en-US" sz="1800" i="0" u="none" strike="noStrike" cap="none" dirty="0">
              <a:solidFill>
                <a:srgbClr val="000000"/>
              </a:solidFill>
              <a:latin typeface="Pyidaungsu" pitchFamily="34" charset="0"/>
              <a:ea typeface="Arial"/>
              <a:cs typeface="Pyidaungsu" pitchFamily="34" charset="0"/>
              <a:sym typeface="Arial"/>
            </a:endParaRPr>
          </a:p>
          <a:p>
            <a:pPr marL="863600" lvl="2" indent="-463550">
              <a:lnSpc>
                <a:spcPct val="150000"/>
              </a:lnSpc>
              <a:spcBef>
                <a:spcPts val="480"/>
              </a:spcBef>
              <a:buClr>
                <a:schemeClr val="dk1"/>
              </a:buClr>
              <a:buSzPts val="2160"/>
              <a:buFont typeface="Noto Sans Symbols"/>
              <a:buChar char="❑"/>
            </a:pPr>
            <a:r>
              <a:rPr lang="en-US" sz="1800" dirty="0">
                <a:solidFill>
                  <a:srgbClr val="000000"/>
                </a:solidFill>
                <a:latin typeface="Pyidaungsu" pitchFamily="34" charset="0"/>
                <a:ea typeface="Arial"/>
                <a:cs typeface="Pyidaungsu" pitchFamily="34" charset="0"/>
                <a:sym typeface="Arial"/>
              </a:rPr>
              <a:t>မိုဘိုင်းစက်ပစ္စည်းများကို ကာကွယ်စောင့်ရှောက်ရေး အခြေခံအယူအဆများနှင့် အခြေခံသဘောတရားများကို ဖော်ပြနိုင်မည်။</a:t>
            </a:r>
          </a:p>
          <a:p>
            <a:pPr marL="863600" lvl="2" indent="-463550">
              <a:lnSpc>
                <a:spcPct val="150000"/>
              </a:lnSpc>
              <a:spcBef>
                <a:spcPts val="480"/>
              </a:spcBef>
              <a:buClr>
                <a:schemeClr val="dk1"/>
              </a:buClr>
              <a:buSzPts val="2160"/>
              <a:buFont typeface="Noto Sans Symbols"/>
              <a:buChar char="❑"/>
            </a:pPr>
            <a:r>
              <a:rPr lang="en-US" sz="1800" dirty="0">
                <a:solidFill>
                  <a:srgbClr val="000000"/>
                </a:solidFill>
                <a:latin typeface="Pyidaungsu" pitchFamily="34" charset="0"/>
                <a:ea typeface="Arial"/>
                <a:cs typeface="Pyidaungsu" pitchFamily="34" charset="0"/>
                <a:sym typeface="Arial"/>
              </a:rPr>
              <a:t>တွေ့ရအများဆုံး အွန်လိုင်း အန္တရာယ်များကို စာရင်းပြုစုနိုင်မည်။</a:t>
            </a:r>
            <a:endParaRPr lang="en-US" sz="1800" i="0" u="none" strike="noStrike" cap="none" dirty="0">
              <a:solidFill>
                <a:srgbClr val="000000"/>
              </a:solidFill>
              <a:latin typeface="Pyidaungsu" pitchFamily="34" charset="0"/>
              <a:ea typeface="Arial"/>
              <a:cs typeface="Pyidaungsu" pitchFamily="34" charset="0"/>
              <a:sym typeface="Arial"/>
            </a:endParaRPr>
          </a:p>
          <a:p>
            <a:pPr marL="863600" lvl="2" indent="-463550">
              <a:lnSpc>
                <a:spcPct val="150000"/>
              </a:lnSpc>
              <a:spcBef>
                <a:spcPts val="480"/>
              </a:spcBef>
              <a:buClr>
                <a:schemeClr val="dk1"/>
              </a:buClr>
              <a:buSzPts val="2160"/>
              <a:buFont typeface="Noto Sans Symbols"/>
              <a:buChar char="❑"/>
            </a:pPr>
            <a:r>
              <a:rPr lang="en-US" sz="1800" i="0" u="none" strike="noStrike" cap="none" dirty="0">
                <a:solidFill>
                  <a:srgbClr val="000000"/>
                </a:solidFill>
                <a:latin typeface="Pyidaungsu" pitchFamily="34" charset="0"/>
                <a:ea typeface="Arial"/>
                <a:cs typeface="Pyidaungsu" pitchFamily="34" charset="0"/>
                <a:sym typeface="Arial"/>
              </a:rPr>
              <a:t>ကလေးသူငယ်များ၏ </a:t>
            </a:r>
            <a:r>
              <a:rPr lang="en-US" sz="1800" dirty="0">
                <a:solidFill>
                  <a:srgbClr val="000000"/>
                </a:solidFill>
                <a:latin typeface="Pyidaungsu" pitchFamily="34" charset="0"/>
                <a:ea typeface="Arial"/>
                <a:cs typeface="Pyidaungsu" pitchFamily="34" charset="0"/>
                <a:sym typeface="Arial"/>
              </a:rPr>
              <a:t>အွန်လိုင်း ဘေ</a:t>
            </a:r>
            <a:r>
              <a:rPr lang="en-US" sz="1800" i="0" u="none" strike="noStrike" cap="none" dirty="0">
                <a:solidFill>
                  <a:srgbClr val="000000"/>
                </a:solidFill>
                <a:latin typeface="Pyidaungsu" pitchFamily="34" charset="0"/>
                <a:ea typeface="Arial"/>
                <a:cs typeface="Pyidaungsu" pitchFamily="34" charset="0"/>
                <a:sym typeface="Arial"/>
              </a:rPr>
              <a:t>းကင်း</a:t>
            </a:r>
            <a:r>
              <a:rPr lang="en-US" sz="1800" dirty="0">
                <a:solidFill>
                  <a:srgbClr val="000000"/>
                </a:solidFill>
                <a:latin typeface="Pyidaungsu" pitchFamily="34" charset="0"/>
                <a:ea typeface="Arial"/>
                <a:cs typeface="Pyidaungsu" pitchFamily="34" charset="0"/>
                <a:sym typeface="Arial"/>
              </a:rPr>
              <a:t>ရေး</a:t>
            </a:r>
            <a:r>
              <a:rPr lang="en-US" sz="1800" i="0" u="none" strike="noStrike" cap="none" dirty="0">
                <a:solidFill>
                  <a:srgbClr val="000000"/>
                </a:solidFill>
                <a:latin typeface="Pyidaungsu" pitchFamily="34" charset="0"/>
                <a:ea typeface="Arial"/>
                <a:cs typeface="Pyidaungsu" pitchFamily="34" charset="0"/>
                <a:sym typeface="Arial"/>
              </a:rPr>
              <a:t>နှင့် လုံခြုံ</a:t>
            </a:r>
            <a:r>
              <a:rPr lang="en-US" sz="1800" dirty="0">
                <a:solidFill>
                  <a:srgbClr val="000000"/>
                </a:solidFill>
                <a:latin typeface="Pyidaungsu" pitchFamily="34" charset="0"/>
                <a:ea typeface="Arial"/>
                <a:cs typeface="Pyidaungsu" pitchFamily="34" charset="0"/>
                <a:sym typeface="Arial"/>
              </a:rPr>
              <a:t>ရေး</a:t>
            </a:r>
            <a:r>
              <a:rPr lang="en-US" sz="1800" i="0" u="none" strike="noStrike" cap="none" dirty="0">
                <a:solidFill>
                  <a:srgbClr val="000000"/>
                </a:solidFill>
                <a:latin typeface="Pyidaungsu" pitchFamily="34" charset="0"/>
                <a:ea typeface="Arial"/>
                <a:cs typeface="Pyidaungsu" pitchFamily="34" charset="0"/>
                <a:sym typeface="Arial"/>
              </a:rPr>
              <a:t>ကို တိုးမြှင့်စေနိုင်မည့် သင်ကြားသင်ယူမှုလုပ်ငန်းများကို အသုံးပြု</a:t>
            </a:r>
            <a:r>
              <a:rPr lang="en-US" sz="1800" dirty="0">
                <a:solidFill>
                  <a:srgbClr val="000000"/>
                </a:solidFill>
                <a:latin typeface="Pyidaungsu" pitchFamily="34" charset="0"/>
                <a:ea typeface="Arial"/>
                <a:cs typeface="Pyidaungsu" pitchFamily="34" charset="0"/>
                <a:sym typeface="Arial"/>
              </a:rPr>
              <a:t>နိုင်မည်။</a:t>
            </a:r>
            <a:endParaRPr lang="en-US" sz="1800" i="0" u="none" strike="noStrike" cap="none" dirty="0">
              <a:solidFill>
                <a:srgbClr val="000000"/>
              </a:solidFill>
              <a:latin typeface="Pyidaungsu" pitchFamily="34" charset="0"/>
              <a:ea typeface="Arial"/>
              <a:cs typeface="Pyidaungsu" pitchFamily="34" charset="0"/>
              <a:sym typeface="Arial"/>
            </a:endParaRPr>
          </a:p>
        </p:txBody>
      </p:sp>
    </p:spTree>
    <p:custDataLst>
      <p:tags r:id="rId1"/>
    </p:custDataLst>
    <p:extLst>
      <p:ext uri="{BB962C8B-B14F-4D97-AF65-F5344CB8AC3E}">
        <p14:creationId xmlns:p14="http://schemas.microsoft.com/office/powerpoint/2010/main" val="24656976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latin typeface="Pyidaungsu" pitchFamily="34" charset="0"/>
              <a:cs typeface="Pyidaungsu" pitchFamily="34" charset="0"/>
            </a:endParaRPr>
          </a:p>
        </p:txBody>
      </p:sp>
      <p:sp>
        <p:nvSpPr>
          <p:cNvPr id="5" name="Title 4"/>
          <p:cNvSpPr>
            <a:spLocks noGrp="1"/>
          </p:cNvSpPr>
          <p:nvPr>
            <p:ph type="ctrTitle"/>
          </p:nvPr>
        </p:nvSpPr>
        <p:spPr/>
        <p:txBody>
          <a:bodyPr>
            <a:normAutofit/>
          </a:bodyPr>
          <a:lstStyle/>
          <a:p>
            <a:r>
              <a:rPr lang="en-US" sz="2200" dirty="0" err="1">
                <a:latin typeface="Pyidaungsu" pitchFamily="34" charset="0"/>
                <a:cs typeface="Pyidaungsu" pitchFamily="34" charset="0"/>
              </a:rPr>
              <a:t>မော်ဂျူးရလဒ်များ</a:t>
            </a:r>
            <a:endParaRPr lang="en-US" sz="2200" dirty="0">
              <a:latin typeface="Pyidaungsu" pitchFamily="34" charset="0"/>
              <a:cs typeface="Pyidaungsu" pitchFamily="34" charset="0"/>
            </a:endParaRPr>
          </a:p>
        </p:txBody>
      </p:sp>
      <p:sp>
        <p:nvSpPr>
          <p:cNvPr id="6" name="Text Placeholder 5"/>
          <p:cNvSpPr>
            <a:spLocks noGrp="1"/>
          </p:cNvSpPr>
          <p:nvPr>
            <p:ph type="body" sz="quarter" idx="16"/>
          </p:nvPr>
        </p:nvSpPr>
        <p:spPr>
          <a:xfrm>
            <a:off x="420879" y="1121256"/>
            <a:ext cx="11350208" cy="4422056"/>
          </a:xfrm>
        </p:spPr>
        <p:txBody>
          <a:bodyPr>
            <a:normAutofit/>
          </a:bodyPr>
          <a:lstStyle/>
          <a:p>
            <a:pPr marL="742950" marR="0" lvl="2" indent="-342900" algn="l" rtl="0">
              <a:lnSpc>
                <a:spcPct val="100000"/>
              </a:lnSpc>
              <a:spcBef>
                <a:spcPts val="480"/>
              </a:spcBef>
              <a:spcAft>
                <a:spcPts val="0"/>
              </a:spcAft>
              <a:buClr>
                <a:schemeClr val="dk1"/>
              </a:buClr>
              <a:buSzPts val="2160"/>
              <a:buFont typeface="+mj-lt"/>
              <a:buAutoNum type="arabicPeriod"/>
            </a:pPr>
            <a:endParaRPr lang="en-US" sz="1400" b="0" i="0" u="none" strike="noStrike" cap="none" dirty="0">
              <a:solidFill>
                <a:srgbClr val="000000"/>
              </a:solidFill>
              <a:latin typeface="Pyidaungsu" pitchFamily="34" charset="0"/>
              <a:ea typeface="Arial"/>
              <a:cs typeface="Pyidaungsu" pitchFamily="34" charset="0"/>
              <a:sym typeface="Arial"/>
            </a:endParaRPr>
          </a:p>
          <a:p>
            <a:pPr marL="457200" indent="-457200">
              <a:buFont typeface="+mj-lt"/>
              <a:buAutoNum type="arabicPeriod"/>
            </a:pPr>
            <a:endParaRPr lang="en-US" dirty="0">
              <a:latin typeface="Pyidaungsu" pitchFamily="34" charset="0"/>
              <a:cs typeface="Pyidaungsu" pitchFamily="34" charset="0"/>
            </a:endParaRPr>
          </a:p>
        </p:txBody>
      </p:sp>
      <p:sp>
        <p:nvSpPr>
          <p:cNvPr id="2" name="TextBox 1">
            <a:extLst>
              <a:ext uri="{FF2B5EF4-FFF2-40B4-BE49-F238E27FC236}">
                <a16:creationId xmlns:a16="http://schemas.microsoft.com/office/drawing/2014/main" id="{6F05ADCE-3E14-810C-CAF1-C9FD795F7D00}"/>
              </a:ext>
            </a:extLst>
          </p:cNvPr>
          <p:cNvSpPr txBox="1"/>
          <p:nvPr/>
        </p:nvSpPr>
        <p:spPr>
          <a:xfrm>
            <a:off x="713677" y="1121256"/>
            <a:ext cx="11057409" cy="2169825"/>
          </a:xfrm>
          <a:prstGeom prst="rect">
            <a:avLst/>
          </a:prstGeom>
          <a:noFill/>
        </p:spPr>
        <p:txBody>
          <a:bodyPr wrap="square" rtlCol="0">
            <a:spAutoFit/>
          </a:bodyPr>
          <a:lstStyle/>
          <a:p>
            <a:pPr>
              <a:lnSpc>
                <a:spcPct val="150000"/>
              </a:lnSpc>
            </a:pPr>
            <a:r>
              <a:rPr lang="en-US" dirty="0">
                <a:latin typeface="Pyidaungsu" pitchFamily="34" charset="0"/>
                <a:cs typeface="Pyidaungsu" pitchFamily="34" charset="0"/>
              </a:rPr>
              <a:t>၁။ </a:t>
            </a:r>
            <a:r>
              <a:rPr lang="en-GB" dirty="0">
                <a:latin typeface="Pyidaungsu" pitchFamily="34" charset="0"/>
                <a:cs typeface="Pyidaungsu" pitchFamily="34" charset="0"/>
              </a:rPr>
              <a:t>အွန်လိုင်း ဘေးကင်းရေးနှင့် လုံခြုံ</a:t>
            </a:r>
            <a:r>
              <a:rPr lang="en-US" dirty="0">
                <a:solidFill>
                  <a:srgbClr val="000000"/>
                </a:solidFill>
                <a:latin typeface="Pyidaungsu" pitchFamily="34" charset="0"/>
                <a:ea typeface="Arial"/>
                <a:cs typeface="Pyidaungsu" pitchFamily="34" charset="0"/>
                <a:sym typeface="Arial"/>
              </a:rPr>
              <a:t>ရေးတို့</a:t>
            </a:r>
            <a:r>
              <a:rPr lang="en-US" dirty="0">
                <a:latin typeface="Pyidaungsu" pitchFamily="34" charset="0"/>
                <a:cs typeface="Pyidaungsu" pitchFamily="34" charset="0"/>
              </a:rPr>
              <a:t>ကို နားလည်သဘောပေါက်မှု တိုးတက်လာမည်။</a:t>
            </a:r>
          </a:p>
          <a:p>
            <a:pPr>
              <a:lnSpc>
                <a:spcPct val="150000"/>
              </a:lnSpc>
            </a:pPr>
            <a:r>
              <a:rPr lang="en-US" dirty="0">
                <a:latin typeface="Pyidaungsu" pitchFamily="34" charset="0"/>
                <a:cs typeface="Pyidaungsu" pitchFamily="34" charset="0"/>
              </a:rPr>
              <a:t>၂။ </a:t>
            </a:r>
            <a:r>
              <a:rPr lang="en-GB" dirty="0">
                <a:latin typeface="Pyidaungsu" pitchFamily="34" charset="0"/>
                <a:cs typeface="Pyidaungsu" pitchFamily="34" charset="0"/>
              </a:rPr>
              <a:t>အွန်လိုင်း </a:t>
            </a:r>
            <a:r>
              <a:rPr lang="en-US" dirty="0">
                <a:latin typeface="Pyidaungsu" pitchFamily="34" charset="0"/>
                <a:cs typeface="Pyidaungsu" pitchFamily="34" charset="0"/>
              </a:rPr>
              <a:t>ဘေးကင်းလုံခြုံရေးဆိုင်ရာ ကိစ္စရပ်များအကြောင်း ကလေးများအား သင်ကြားရာတွင် ဆရာများ၏ အခန်းကဏ္ဍကို တန်ဖိုးထား အသိအမှတ်ပြုတတ်နိုင်မည်။</a:t>
            </a:r>
          </a:p>
          <a:p>
            <a:pPr>
              <a:lnSpc>
                <a:spcPct val="150000"/>
              </a:lnSpc>
            </a:pPr>
            <a:r>
              <a:rPr lang="en-US" dirty="0">
                <a:latin typeface="Pyidaungsu" pitchFamily="34" charset="0"/>
                <a:cs typeface="Pyidaungsu" pitchFamily="34" charset="0"/>
              </a:rPr>
              <a:t>၃။ အွန်လိုင်း အန္တရာယ်များမှ ကလေးငယ်များ မိမိတို့ဘာသာ ကာကွယ်နိုင်သည့် စွမ်းရည်ကို တိုးတက်စေသည့် သင်ယူမှုလုပ်ငန်းများကို အသုံးချနိုင်သည့် တတ်ကျွမ်းမှုများ တိုးတက်လာမည်။</a:t>
            </a:r>
          </a:p>
        </p:txBody>
      </p:sp>
    </p:spTree>
    <p:custDataLst>
      <p:tags r:id="rId1"/>
    </p:custDataLst>
    <p:extLst>
      <p:ext uri="{BB962C8B-B14F-4D97-AF65-F5344CB8AC3E}">
        <p14:creationId xmlns:p14="http://schemas.microsoft.com/office/powerpoint/2010/main" val="28494189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dirty="0"/>
          </a:p>
        </p:txBody>
      </p:sp>
      <p:sp>
        <p:nvSpPr>
          <p:cNvPr id="5" name="Title 4"/>
          <p:cNvSpPr>
            <a:spLocks noGrp="1"/>
          </p:cNvSpPr>
          <p:nvPr>
            <p:ph type="ctrTitle"/>
          </p:nvPr>
        </p:nvSpPr>
        <p:spPr/>
        <p:txBody>
          <a:bodyPr>
            <a:normAutofit/>
          </a:bodyPr>
          <a:lstStyle/>
          <a:p>
            <a:r>
              <a:rPr lang="en-US" sz="2200" dirty="0">
                <a:latin typeface="Pyidaungsu" pitchFamily="34" charset="0"/>
                <a:cs typeface="Pyidaungsu" pitchFamily="34" charset="0"/>
              </a:rPr>
              <a:t>တတ်ကျွမ်းမှုများ</a:t>
            </a:r>
          </a:p>
        </p:txBody>
      </p:sp>
      <p:sp>
        <p:nvSpPr>
          <p:cNvPr id="6" name="Text Placeholder 5"/>
          <p:cNvSpPr>
            <a:spLocks noGrp="1"/>
          </p:cNvSpPr>
          <p:nvPr>
            <p:ph type="body" sz="quarter" idx="16"/>
          </p:nvPr>
        </p:nvSpPr>
        <p:spPr>
          <a:xfrm>
            <a:off x="320518" y="1065499"/>
            <a:ext cx="11350208" cy="4422056"/>
          </a:xfrm>
        </p:spPr>
        <p:txBody>
          <a:bodyPr>
            <a:normAutofit/>
          </a:bodyPr>
          <a:lstStyle/>
          <a:p>
            <a:pPr marL="742950" marR="0" lvl="2" indent="-342900" algn="l" rtl="0">
              <a:lnSpc>
                <a:spcPct val="100000"/>
              </a:lnSpc>
              <a:spcBef>
                <a:spcPts val="480"/>
              </a:spcBef>
              <a:spcAft>
                <a:spcPts val="0"/>
              </a:spcAft>
              <a:buClr>
                <a:schemeClr val="dk1"/>
              </a:buClr>
              <a:buSzPts val="2160"/>
              <a:buFont typeface="+mj-lt"/>
              <a:buAutoNum type="arabicPeriod"/>
            </a:pPr>
            <a:endParaRPr lang="en-US" sz="1400" b="0" i="0" u="none" strike="noStrike" cap="none" dirty="0">
              <a:solidFill>
                <a:srgbClr val="000000"/>
              </a:solidFill>
              <a:latin typeface="Arial"/>
              <a:ea typeface="Arial"/>
              <a:cs typeface="Arial"/>
              <a:sym typeface="Arial"/>
            </a:endParaRPr>
          </a:p>
          <a:p>
            <a:endParaRPr lang="en-US" dirty="0"/>
          </a:p>
        </p:txBody>
      </p:sp>
      <p:sp>
        <p:nvSpPr>
          <p:cNvPr id="3" name="TextBox 2">
            <a:extLst>
              <a:ext uri="{FF2B5EF4-FFF2-40B4-BE49-F238E27FC236}">
                <a16:creationId xmlns:a16="http://schemas.microsoft.com/office/drawing/2014/main" id="{928D7088-91FC-F94C-D553-F997D8AAB4B7}"/>
              </a:ext>
            </a:extLst>
          </p:cNvPr>
          <p:cNvSpPr txBox="1"/>
          <p:nvPr/>
        </p:nvSpPr>
        <p:spPr>
          <a:xfrm>
            <a:off x="370696" y="876725"/>
            <a:ext cx="11592704" cy="5468164"/>
          </a:xfrm>
          <a:prstGeom prst="rect">
            <a:avLst/>
          </a:prstGeom>
          <a:noFill/>
        </p:spPr>
        <p:txBody>
          <a:bodyPr wrap="square">
            <a:spAutoFit/>
          </a:bodyPr>
          <a:lstStyle/>
          <a:p>
            <a:pPr>
              <a:lnSpc>
                <a:spcPct val="150000"/>
              </a:lnSpc>
              <a:buClr>
                <a:schemeClr val="dk1"/>
              </a:buClr>
              <a:buSzPts val="2600"/>
            </a:pPr>
            <a:r>
              <a:rPr lang="my-MM" sz="1600" b="1" dirty="0">
                <a:solidFill>
                  <a:schemeClr val="dk1"/>
                </a:solidFill>
                <a:latin typeface="Pyidaungsu" panose="020B0502040204020203" pitchFamily="34" charset="0"/>
                <a:cs typeface="Pyidaungsu" panose="020B0502040204020203" pitchFamily="34" charset="0"/>
              </a:rPr>
              <a:t>ဤမော်ဂျူးတွင် လွှမ်းခြုံထားသော အောင်မြင်မှုအညွှန်းကိန်းများနှင့် တတ်ကျွမ်းမှုများမှာ -</a:t>
            </a:r>
            <a:endParaRPr lang="en-US" sz="1600" b="1" dirty="0">
              <a:solidFill>
                <a:schemeClr val="dk1"/>
              </a:solidFill>
              <a:latin typeface="Pyidaungsu" panose="020B0502040204020203" pitchFamily="34" charset="0"/>
              <a:cs typeface="Pyidaungsu" panose="020B0502040204020203" pitchFamily="34" charset="0"/>
            </a:endParaRPr>
          </a:p>
          <a:p>
            <a:pPr>
              <a:lnSpc>
                <a:spcPct val="150000"/>
              </a:lnSpc>
              <a:buClr>
                <a:schemeClr val="dk1"/>
              </a:buClr>
              <a:buSzPts val="2600"/>
            </a:pPr>
            <a:r>
              <a:rPr lang="my-MM" sz="1600" u="sng" dirty="0">
                <a:solidFill>
                  <a:srgbClr val="000000"/>
                </a:solidFill>
                <a:latin typeface="Pyidaungsu" panose="020B0502040204020203" pitchFamily="34" charset="0"/>
                <a:cs typeface="Pyidaungsu" panose="020B0502040204020203" pitchFamily="34" charset="0"/>
              </a:rPr>
              <a:t>အောင်မြင်မှုအညွှန်းကိန်း -</a:t>
            </a:r>
            <a:endParaRPr lang="en-US" sz="1600" dirty="0">
              <a:latin typeface="Pyidaungsu" panose="020B0502040204020203" pitchFamily="34" charset="0"/>
              <a:cs typeface="Pyidaungsu" panose="020B0502040204020203" pitchFamily="34" charset="0"/>
            </a:endParaRPr>
          </a:p>
          <a:p>
            <a:pPr>
              <a:lnSpc>
                <a:spcPct val="150000"/>
              </a:lnSpc>
              <a:buClr>
                <a:schemeClr val="dk1"/>
              </a:buClr>
              <a:buSzPts val="2600"/>
            </a:pPr>
            <a:r>
              <a:rPr lang="my-MM" sz="1600" dirty="0">
                <a:latin typeface="Pyidaungsu" pitchFamily="34" charset="0"/>
                <a:cs typeface="Pyidaungsu" pitchFamily="34" charset="0"/>
              </a:rPr>
              <a:t>၂</a:t>
            </a:r>
            <a:r>
              <a:rPr lang="en-GB" sz="1600" dirty="0">
                <a:latin typeface="Pyidaungsu" pitchFamily="34" charset="0"/>
                <a:cs typeface="Pyidaungsu" pitchFamily="34" charset="0"/>
              </a:rPr>
              <a:t>.</a:t>
            </a:r>
            <a:r>
              <a:rPr lang="my-MM" sz="1600" dirty="0">
                <a:latin typeface="Pyidaungsu" pitchFamily="34" charset="0"/>
                <a:cs typeface="Pyidaungsu" pitchFamily="34" charset="0"/>
              </a:rPr>
              <a:t>၁</a:t>
            </a:r>
            <a:r>
              <a:rPr lang="en-GB" sz="1600" dirty="0">
                <a:latin typeface="Pyidaungsu" pitchFamily="34" charset="0"/>
                <a:cs typeface="Pyidaungsu" pitchFamily="34" charset="0"/>
              </a:rPr>
              <a:t>.</a:t>
            </a:r>
            <a:r>
              <a:rPr lang="my-MM" sz="1600" dirty="0">
                <a:latin typeface="Pyidaungsu" pitchFamily="34" charset="0"/>
                <a:cs typeface="Pyidaungsu" pitchFamily="34" charset="0"/>
              </a:rPr>
              <a:t>၃</a:t>
            </a:r>
            <a:r>
              <a:rPr lang="en-GB" sz="1600" dirty="0">
                <a:latin typeface="Pyidaungsu" pitchFamily="34" charset="0"/>
                <a:cs typeface="Pyidaungsu" pitchFamily="34" charset="0"/>
              </a:rPr>
              <a:t>.</a:t>
            </a:r>
            <a:r>
              <a:rPr lang="my-MM" sz="1600" dirty="0">
                <a:latin typeface="Pyidaungsu" pitchFamily="34" charset="0"/>
                <a:cs typeface="Pyidaungsu" pitchFamily="34" charset="0"/>
              </a:rPr>
              <a:t>၁</a:t>
            </a:r>
            <a:r>
              <a:rPr lang="en-US" sz="1600" dirty="0">
                <a:latin typeface="Pyidaungsu" pitchFamily="34" charset="0"/>
                <a:cs typeface="Pyidaungsu" pitchFamily="34" charset="0"/>
              </a:rPr>
              <a:t>။</a:t>
            </a:r>
            <a:r>
              <a:rPr lang="my-MM" sz="1600" dirty="0">
                <a:latin typeface="Pyidaungsu" pitchFamily="34" charset="0"/>
                <a:cs typeface="Pyidaungsu" pitchFamily="34" charset="0"/>
              </a:rPr>
              <a:t> နိုင်ငံရေး၊ လူမှုရေးနှင့် ယဉ်ကျေးမှုအခြေအနေတို့ကို ထည့်သွင်းစဉ်းစားသည့် လုံခြုံပြီး ပြုစုပျိုးထောင်ပေးသော သင်ယူမှုဝန်းကျင်ကို ဖန်တီးသည်။</a:t>
            </a:r>
            <a:endParaRPr lang="en-US" sz="1600" dirty="0">
              <a:solidFill>
                <a:schemeClr val="accent1">
                  <a:lumMod val="50000"/>
                </a:schemeClr>
              </a:solidFill>
              <a:latin typeface="Pyidaungsu" panose="020B0502040204020203" pitchFamily="34" charset="0"/>
              <a:cs typeface="Pyidaungsu" panose="020B0502040204020203" pitchFamily="34" charset="0"/>
            </a:endParaRPr>
          </a:p>
          <a:p>
            <a:pPr>
              <a:lnSpc>
                <a:spcPct val="150000"/>
              </a:lnSpc>
            </a:pPr>
            <a:r>
              <a:rPr lang="en-US" sz="1600" dirty="0">
                <a:solidFill>
                  <a:srgbClr val="000000"/>
                </a:solidFill>
                <a:latin typeface="Pyidaungsu" panose="020B0502040204020203" pitchFamily="34" charset="0"/>
                <a:cs typeface="Pyidaungsu" panose="020B0502040204020203" pitchFamily="34" charset="0"/>
              </a:rPr>
              <a:t>	</a:t>
            </a:r>
            <a:r>
              <a:rPr lang="my-MM" sz="1600" u="sng" dirty="0">
                <a:solidFill>
                  <a:srgbClr val="000000"/>
                </a:solidFill>
                <a:latin typeface="Pyidaungsu" panose="020B0502040204020203" pitchFamily="34" charset="0"/>
                <a:cs typeface="Pyidaungsu" panose="020B0502040204020203" pitchFamily="34" charset="0"/>
              </a:rPr>
              <a:t>ဆက်နွှယ်နေသည့် </a:t>
            </a:r>
            <a:r>
              <a:rPr lang="my-MM" sz="1600" u="sng" dirty="0">
                <a:latin typeface="Pyidaungsu" panose="020B0502040204020203" pitchFamily="34" charset="0"/>
                <a:cs typeface="Pyidaungsu" panose="020B0502040204020203" pitchFamily="34" charset="0"/>
              </a:rPr>
              <a:t>ပဋိပက္ခကိုထည့်သွင်းစဉ်းစားသော ဦးစားပေးနယ်ပယ်</a:t>
            </a:r>
            <a:endParaRPr lang="en-US" sz="1600" dirty="0">
              <a:latin typeface="Pyidaungsu" pitchFamily="34" charset="0"/>
              <a:cs typeface="Pyidaungsu" pitchFamily="34" charset="0"/>
            </a:endParaRPr>
          </a:p>
          <a:p>
            <a:pPr>
              <a:lnSpc>
                <a:spcPct val="150000"/>
              </a:lnSpc>
            </a:pPr>
            <a:r>
              <a:rPr lang="en-US" sz="1600" dirty="0">
                <a:latin typeface="Pyidaungsu" pitchFamily="34" charset="0"/>
                <a:cs typeface="Pyidaungsu" pitchFamily="34" charset="0"/>
              </a:rPr>
              <a:t>	CSE ၄.၅။ ဆရာသည် နောက်ခံအခြေအနေအကြောင်းအရာအလိုက် ဆီလျော်သည့် 	</a:t>
            </a:r>
            <a:r>
              <a:rPr lang="en-US" sz="1600" dirty="0" err="1">
                <a:latin typeface="Pyidaungsu" pitchFamily="34" charset="0"/>
                <a:cs typeface="Pyidaungsu" pitchFamily="34" charset="0"/>
              </a:rPr>
              <a:t>ဘဝတွက်တာက</a:t>
            </a:r>
            <a:r>
              <a:rPr lang="en-US" sz="1600" dirty="0">
                <a:latin typeface="Pyidaungsu" pitchFamily="34" charset="0"/>
                <a:cs typeface="Pyidaungsu" pitchFamily="34" charset="0"/>
              </a:rPr>
              <a:t>ျွ</a:t>
            </a:r>
            <a:r>
              <a:rPr lang="en-US" sz="1600" dirty="0" err="1">
                <a:latin typeface="Pyidaungsu" pitchFamily="34" charset="0"/>
                <a:cs typeface="Pyidaungsu" pitchFamily="34" charset="0"/>
              </a:rPr>
              <a:t>မ်းကျင်စရာများကို</a:t>
            </a:r>
            <a:r>
              <a:rPr lang="en-US" sz="1600" dirty="0">
                <a:latin typeface="Pyidaungsu" pitchFamily="34" charset="0"/>
                <a:cs typeface="Pyidaungsu" pitchFamily="34" charset="0"/>
              </a:rPr>
              <a:t> </a:t>
            </a:r>
            <a:r>
              <a:rPr lang="my-MM" sz="1600" dirty="0">
                <a:latin typeface="Pyidaungsu" pitchFamily="34" charset="0"/>
                <a:cs typeface="Pyidaungsu" pitchFamily="34" charset="0"/>
              </a:rPr>
              <a:t>	</a:t>
            </a:r>
            <a:r>
              <a:rPr lang="en-US" sz="1600" dirty="0" err="1">
                <a:latin typeface="Pyidaungsu" pitchFamily="34" charset="0"/>
                <a:cs typeface="Pyidaungsu" pitchFamily="34" charset="0"/>
              </a:rPr>
              <a:t>နားလည်သဘောပေါက်ကြောင်း</a:t>
            </a:r>
            <a:r>
              <a:rPr lang="en-US" sz="1600" dirty="0">
                <a:latin typeface="Pyidaungsu" pitchFamily="34" charset="0"/>
                <a:cs typeface="Pyidaungsu" pitchFamily="34" charset="0"/>
              </a:rPr>
              <a:t> ပြသ၍ တိုးမြှင့်လုပ်ဆောင်နိုင်စွမ်းရှိကြောင်း ပြသည်။</a:t>
            </a:r>
            <a:endParaRPr lang="my-MM" sz="1600" dirty="0">
              <a:latin typeface="Pyidaungsu" pitchFamily="34" charset="0"/>
              <a:cs typeface="Pyidaungsu" pitchFamily="34" charset="0"/>
            </a:endParaRPr>
          </a:p>
          <a:p>
            <a:pPr>
              <a:lnSpc>
                <a:spcPct val="150000"/>
              </a:lnSpc>
            </a:pPr>
            <a:endParaRPr lang="en-US" sz="1600" dirty="0">
              <a:latin typeface="Pyidaungsu" pitchFamily="34" charset="0"/>
              <a:cs typeface="Pyidaungsu" pitchFamily="34" charset="0"/>
            </a:endParaRPr>
          </a:p>
          <a:p>
            <a:pPr>
              <a:lnSpc>
                <a:spcPct val="150000"/>
              </a:lnSpc>
              <a:spcAft>
                <a:spcPts val="800"/>
              </a:spcAft>
              <a:buSzPct val="120000"/>
            </a:pPr>
            <a:r>
              <a:rPr lang="my-MM" sz="1600" u="sng" dirty="0">
                <a:solidFill>
                  <a:srgbClr val="000000"/>
                </a:solidFill>
                <a:latin typeface="Pyidaungsu" panose="020B0502040204020203" pitchFamily="34" charset="0"/>
                <a:cs typeface="Pyidaungsu" panose="020B0502040204020203" pitchFamily="34" charset="0"/>
              </a:rPr>
              <a:t>အောင်မြင်မှုအညွှန်းကိန်း -</a:t>
            </a:r>
            <a:endParaRPr lang="en-US" sz="1600" dirty="0">
              <a:latin typeface="Pyidaungsu" pitchFamily="34" charset="0"/>
              <a:cs typeface="Pyidaungsu" pitchFamily="34" charset="0"/>
            </a:endParaRPr>
          </a:p>
          <a:p>
            <a:pPr>
              <a:lnSpc>
                <a:spcPct val="150000"/>
              </a:lnSpc>
            </a:pPr>
            <a:r>
              <a:rPr lang="en-US" sz="1600" dirty="0">
                <a:latin typeface="Pyidaungsu" pitchFamily="34" charset="0"/>
                <a:cs typeface="Pyidaungsu" pitchFamily="34" charset="0"/>
              </a:rPr>
              <a:t>၂.၁.၁.၁။ ကျောင်းသားများ၏ ဝေဖန်ပိုင်းခြားတွေးခေါ်မှု၊ ပူးပေါင်းဆောင်ရွက်မှု၊ ဆန်းသစ်တီထွင်မှု စသည့် စွမ်းရည်များ ဖွံ့ဖြိုးစေရန် သင်လျော်သော သင်ကြားသင်ယူမှုနည်းဗျူဟာများကို အသုံးပြုသည်။ </a:t>
            </a:r>
          </a:p>
          <a:p>
            <a:pPr>
              <a:lnSpc>
                <a:spcPct val="150000"/>
              </a:lnSpc>
              <a:spcAft>
                <a:spcPts val="800"/>
              </a:spcAft>
              <a:buSzPct val="120000"/>
            </a:pPr>
            <a:r>
              <a:rPr lang="en-US" sz="1600" dirty="0">
                <a:latin typeface="Pyidaungsu" pitchFamily="34" charset="0"/>
                <a:cs typeface="Pyidaungsu" pitchFamily="34" charset="0"/>
              </a:rPr>
              <a:t>	</a:t>
            </a:r>
            <a:r>
              <a:rPr lang="my-MM" sz="1600" u="sng" dirty="0">
                <a:solidFill>
                  <a:srgbClr val="000000"/>
                </a:solidFill>
                <a:latin typeface="Pyidaungsu" panose="020B0502040204020203" pitchFamily="34" charset="0"/>
                <a:cs typeface="Pyidaungsu" panose="020B0502040204020203" pitchFamily="34" charset="0"/>
              </a:rPr>
              <a:t>ဆက်နွှယ်နေသည့် </a:t>
            </a:r>
            <a:r>
              <a:rPr lang="my-MM" sz="1600" u="sng" dirty="0">
                <a:latin typeface="Pyidaungsu" panose="020B0502040204020203" pitchFamily="34" charset="0"/>
                <a:cs typeface="Pyidaungsu" panose="020B0502040204020203" pitchFamily="34" charset="0"/>
              </a:rPr>
              <a:t>ပဋိပက္ခကိုထည့်သွင်းစဉ်းစားသော ဦးစားပေးနယ်ပယ်</a:t>
            </a:r>
            <a:endParaRPr lang="en-US" sz="1600" dirty="0">
              <a:latin typeface="Pyidaungsu" pitchFamily="34" charset="0"/>
              <a:cs typeface="Pyidaungsu" pitchFamily="34" charset="0"/>
            </a:endParaRPr>
          </a:p>
          <a:p>
            <a:pPr>
              <a:lnSpc>
                <a:spcPct val="150000"/>
              </a:lnSpc>
            </a:pPr>
            <a:r>
              <a:rPr lang="en-GB" sz="1600" dirty="0">
                <a:effectLst/>
                <a:latin typeface="Pyidaungsu" pitchFamily="34" charset="0"/>
                <a:ea typeface="Calibri" panose="020F0502020204030204" pitchFamily="34" charset="0"/>
                <a:cs typeface="Pyidaungsu" pitchFamily="34" charset="0"/>
              </a:rPr>
              <a:t>	</a:t>
            </a:r>
            <a:r>
              <a:rPr lang="en-US" sz="1600" dirty="0">
                <a:latin typeface="Pyidaungsu" pitchFamily="34" charset="0"/>
                <a:cs typeface="Pyidaungsu" pitchFamily="34" charset="0"/>
              </a:rPr>
              <a:t>CSE ၇။ ဖြစ်ပေါ်လာမည့် ဘေးအန္တရာယ်များကို နားလည်သဘောပေါက်ပြီး သမားရိုးကျ </a:t>
            </a:r>
            <a:r>
              <a:rPr lang="en-US" sz="1600" dirty="0" err="1">
                <a:latin typeface="Pyidaungsu" pitchFamily="34" charset="0"/>
                <a:cs typeface="Pyidaungsu" pitchFamily="34" charset="0"/>
              </a:rPr>
              <a:t>သင်ကြားသင်ယူနည်းလမ်းများနှင</a:t>
            </a:r>
            <a:r>
              <a:rPr lang="en-US" sz="1600" dirty="0">
                <a:latin typeface="Pyidaungsu" pitchFamily="34" charset="0"/>
                <a:cs typeface="Pyidaungsu" pitchFamily="34" charset="0"/>
              </a:rPr>
              <a:t>့် </a:t>
            </a:r>
            <a:r>
              <a:rPr lang="my-MM" sz="1600" dirty="0">
                <a:latin typeface="Pyidaungsu" pitchFamily="34" charset="0"/>
                <a:cs typeface="Pyidaungsu" pitchFamily="34" charset="0"/>
              </a:rPr>
              <a:t>	</a:t>
            </a:r>
            <a:r>
              <a:rPr lang="en-US" sz="1600" dirty="0" err="1">
                <a:latin typeface="Pyidaungsu" pitchFamily="34" charset="0"/>
                <a:cs typeface="Pyidaungsu" pitchFamily="34" charset="0"/>
              </a:rPr>
              <a:t>မီဒီယာအပါအဝင</a:t>
            </a:r>
            <a:r>
              <a:rPr lang="en-US" sz="1600" dirty="0">
                <a:latin typeface="Pyidaungsu" pitchFamily="34" charset="0"/>
                <a:cs typeface="Pyidaungsu" pitchFamily="34" charset="0"/>
              </a:rPr>
              <a:t>် ခေတ်မီနည်းလမ်းများကို အသုံးပြုသည်။</a:t>
            </a:r>
            <a:endParaRPr lang="en-US" sz="1600" dirty="0">
              <a:solidFill>
                <a:srgbClr val="000000"/>
              </a:solidFill>
              <a:effectLst/>
              <a:latin typeface="Pyidaungsu" pitchFamily="34" charset="0"/>
              <a:ea typeface="Arial Unicode MS"/>
              <a:cs typeface="Pyidaungsu" pitchFamily="34" charset="0"/>
            </a:endParaRPr>
          </a:p>
        </p:txBody>
      </p:sp>
    </p:spTree>
    <p:custDataLst>
      <p:tags r:id="rId1"/>
    </p:custDataLst>
    <p:extLst>
      <p:ext uri="{BB962C8B-B14F-4D97-AF65-F5344CB8AC3E}">
        <p14:creationId xmlns:p14="http://schemas.microsoft.com/office/powerpoint/2010/main" val="27486564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dirty="0"/>
          </a:p>
        </p:txBody>
      </p:sp>
      <p:sp>
        <p:nvSpPr>
          <p:cNvPr id="5" name="Title 4"/>
          <p:cNvSpPr>
            <a:spLocks noGrp="1"/>
          </p:cNvSpPr>
          <p:nvPr>
            <p:ph type="ctrTitle"/>
          </p:nvPr>
        </p:nvSpPr>
        <p:spPr/>
        <p:txBody>
          <a:bodyPr>
            <a:normAutofit/>
          </a:bodyPr>
          <a:lstStyle/>
          <a:p>
            <a:r>
              <a:rPr lang="en-US" sz="2200" dirty="0">
                <a:latin typeface="Pyidaungsu" pitchFamily="34" charset="0"/>
                <a:cs typeface="Pyidaungsu" pitchFamily="34" charset="0"/>
              </a:rPr>
              <a:t>တတ်ကျွမ်းမှုများ</a:t>
            </a:r>
          </a:p>
        </p:txBody>
      </p:sp>
      <p:sp>
        <p:nvSpPr>
          <p:cNvPr id="6" name="Text Placeholder 5"/>
          <p:cNvSpPr>
            <a:spLocks noGrp="1"/>
          </p:cNvSpPr>
          <p:nvPr>
            <p:ph type="body" sz="quarter" idx="16"/>
          </p:nvPr>
        </p:nvSpPr>
        <p:spPr>
          <a:xfrm>
            <a:off x="320518" y="1065499"/>
            <a:ext cx="11350208" cy="4422056"/>
          </a:xfrm>
        </p:spPr>
        <p:txBody>
          <a:bodyPr>
            <a:normAutofit/>
          </a:bodyPr>
          <a:lstStyle/>
          <a:p>
            <a:pPr marL="742950" marR="0" lvl="2" indent="-342900" algn="l" rtl="0">
              <a:lnSpc>
                <a:spcPct val="100000"/>
              </a:lnSpc>
              <a:spcBef>
                <a:spcPts val="480"/>
              </a:spcBef>
              <a:spcAft>
                <a:spcPts val="0"/>
              </a:spcAft>
              <a:buClr>
                <a:schemeClr val="dk1"/>
              </a:buClr>
              <a:buSzPts val="2160"/>
              <a:buFont typeface="+mj-lt"/>
              <a:buAutoNum type="arabicPeriod"/>
            </a:pPr>
            <a:endParaRPr lang="en-US" sz="1400" b="0" i="0" u="none" strike="noStrike" cap="none" dirty="0">
              <a:solidFill>
                <a:srgbClr val="000000"/>
              </a:solidFill>
              <a:latin typeface="Arial"/>
              <a:ea typeface="Arial"/>
              <a:cs typeface="Arial"/>
              <a:sym typeface="Arial"/>
            </a:endParaRPr>
          </a:p>
          <a:p>
            <a:endParaRPr lang="en-US" dirty="0"/>
          </a:p>
        </p:txBody>
      </p:sp>
      <p:sp>
        <p:nvSpPr>
          <p:cNvPr id="3" name="TextBox 2">
            <a:extLst>
              <a:ext uri="{FF2B5EF4-FFF2-40B4-BE49-F238E27FC236}">
                <a16:creationId xmlns:a16="http://schemas.microsoft.com/office/drawing/2014/main" id="{928D7088-91FC-F94C-D553-F997D8AAB4B7}"/>
              </a:ext>
            </a:extLst>
          </p:cNvPr>
          <p:cNvSpPr txBox="1"/>
          <p:nvPr/>
        </p:nvSpPr>
        <p:spPr>
          <a:xfrm>
            <a:off x="370696" y="1170445"/>
            <a:ext cx="11450588" cy="4729500"/>
          </a:xfrm>
          <a:prstGeom prst="rect">
            <a:avLst/>
          </a:prstGeom>
          <a:noFill/>
        </p:spPr>
        <p:txBody>
          <a:bodyPr wrap="square">
            <a:spAutoFit/>
          </a:bodyPr>
          <a:lstStyle/>
          <a:p>
            <a:pPr>
              <a:lnSpc>
                <a:spcPct val="150000"/>
              </a:lnSpc>
              <a:buClr>
                <a:schemeClr val="dk1"/>
              </a:buClr>
              <a:buSzPts val="2600"/>
            </a:pPr>
            <a:r>
              <a:rPr lang="my-MM" sz="1600" b="1" dirty="0">
                <a:solidFill>
                  <a:schemeClr val="dk1"/>
                </a:solidFill>
                <a:latin typeface="Pyidaungsu" panose="020B0502040204020203" pitchFamily="34" charset="0"/>
                <a:cs typeface="Pyidaungsu" panose="020B0502040204020203" pitchFamily="34" charset="0"/>
              </a:rPr>
              <a:t>ဤမော်ဂျူးတွင် လွှမ်းခြုံထားသော အောင်မြင်မှုအညွှန်းကိန်းများနှင့် တတ်ကျွမ်းမှုများမှာ -</a:t>
            </a:r>
            <a:endParaRPr lang="en-US" sz="1600" b="1" dirty="0">
              <a:solidFill>
                <a:schemeClr val="dk1"/>
              </a:solidFill>
              <a:latin typeface="Pyidaungsu" panose="020B0502040204020203" pitchFamily="34" charset="0"/>
              <a:cs typeface="Pyidaungsu" panose="020B0502040204020203" pitchFamily="34" charset="0"/>
            </a:endParaRPr>
          </a:p>
          <a:p>
            <a:pPr>
              <a:lnSpc>
                <a:spcPct val="150000"/>
              </a:lnSpc>
              <a:buClr>
                <a:schemeClr val="dk1"/>
              </a:buClr>
              <a:buSzPts val="2600"/>
            </a:pPr>
            <a:r>
              <a:rPr lang="my-MM" sz="1600" u="sng" dirty="0">
                <a:solidFill>
                  <a:srgbClr val="000000"/>
                </a:solidFill>
                <a:latin typeface="Pyidaungsu" panose="020B0502040204020203" pitchFamily="34" charset="0"/>
                <a:cs typeface="Pyidaungsu" panose="020B0502040204020203" pitchFamily="34" charset="0"/>
              </a:rPr>
              <a:t>အောင်မြင်မှုအညွှန်းကိန်း -</a:t>
            </a:r>
            <a:endParaRPr lang="en-US" sz="1600" dirty="0">
              <a:latin typeface="Pyidaungsu" panose="020B0502040204020203" pitchFamily="34" charset="0"/>
              <a:cs typeface="Pyidaungsu" panose="020B0502040204020203" pitchFamily="34" charset="0"/>
            </a:endParaRPr>
          </a:p>
          <a:p>
            <a:pPr>
              <a:lnSpc>
                <a:spcPct val="150000"/>
              </a:lnSpc>
            </a:pPr>
            <a:r>
              <a:rPr lang="en-US" sz="1600" dirty="0">
                <a:latin typeface="Pyidaungsu" panose="020B0502040204020203" pitchFamily="34" charset="0"/>
                <a:cs typeface="Pyidaungsu" panose="020B0502040204020203" pitchFamily="34" charset="0"/>
              </a:rPr>
              <a:t>၂.၁.၁.၂။ ဒေသတွင်း ရင်းမြစ်ရရှိနိုင်မှုနှင့် လိုက်လျောညီထွေမှုရှိအောင် ပြင်ဆင်လျက် သင်ယူမှုကို ထောက်ပံ့နိုင်သည့် သင်ကြားရေးထောက်ကူ ပစ္စည်းများ ဖန်တီးအသုံးပြုသည်။</a:t>
            </a:r>
          </a:p>
          <a:p>
            <a:pPr>
              <a:lnSpc>
                <a:spcPct val="150000"/>
              </a:lnSpc>
            </a:pPr>
            <a:r>
              <a:rPr lang="en-US" sz="1600" dirty="0">
                <a:solidFill>
                  <a:srgbClr val="000000"/>
                </a:solidFill>
                <a:latin typeface="Pyidaungsu" panose="020B0502040204020203" pitchFamily="34" charset="0"/>
                <a:cs typeface="Pyidaungsu" panose="020B0502040204020203" pitchFamily="34" charset="0"/>
              </a:rPr>
              <a:t>	</a:t>
            </a:r>
            <a:r>
              <a:rPr lang="my-MM" sz="1600" u="sng" dirty="0">
                <a:solidFill>
                  <a:srgbClr val="000000"/>
                </a:solidFill>
                <a:latin typeface="Pyidaungsu" panose="020B0502040204020203" pitchFamily="34" charset="0"/>
                <a:cs typeface="Pyidaungsu" panose="020B0502040204020203" pitchFamily="34" charset="0"/>
              </a:rPr>
              <a:t>ဆက်နွှယ်နေသည့် </a:t>
            </a:r>
            <a:r>
              <a:rPr lang="my-MM" sz="1600" u="sng" dirty="0">
                <a:latin typeface="Pyidaungsu" panose="020B0502040204020203" pitchFamily="34" charset="0"/>
                <a:cs typeface="Pyidaungsu" panose="020B0502040204020203" pitchFamily="34" charset="0"/>
              </a:rPr>
              <a:t>ပဋိပက္ခကိုထည့်သွင်းစဉ်းစားသော ဦးစားပေးနယ်ပယ်</a:t>
            </a:r>
            <a:endParaRPr lang="en-US" sz="1600" dirty="0">
              <a:latin typeface="Pyidaungsu" pitchFamily="34" charset="0"/>
              <a:cs typeface="Pyidaungsu" pitchFamily="34" charset="0"/>
            </a:endParaRPr>
          </a:p>
          <a:p>
            <a:pPr>
              <a:lnSpc>
                <a:spcPct val="150000"/>
              </a:lnSpc>
            </a:pPr>
            <a:r>
              <a:rPr lang="en-US" sz="1600" dirty="0">
                <a:latin typeface="Pyidaungsu" pitchFamily="34" charset="0"/>
                <a:cs typeface="Pyidaungsu" pitchFamily="34" charset="0"/>
              </a:rPr>
              <a:t>	CSE ၁၀။ မီဒီယာနှင့် သတင်းအချက်ဆိုင်ရာ သိနားလည်မှု (MIL) ဆိုင်ရာ အခြေခံအယူအဆနှင့် 	အခြေခံသဘောတရားများကို နားလည်မှုရှိကြောင်း ဖော်ထုတ်ပြသသည်။ </a:t>
            </a:r>
            <a:endParaRPr lang="my-MM" sz="1600" dirty="0">
              <a:latin typeface="Pyidaungsu" pitchFamily="34" charset="0"/>
              <a:cs typeface="Pyidaungsu" pitchFamily="34" charset="0"/>
            </a:endParaRPr>
          </a:p>
          <a:p>
            <a:pPr>
              <a:lnSpc>
                <a:spcPct val="150000"/>
              </a:lnSpc>
            </a:pPr>
            <a:endParaRPr lang="en-US" sz="1600" dirty="0">
              <a:latin typeface="Pyidaungsu" pitchFamily="34" charset="0"/>
              <a:cs typeface="Pyidaungsu" pitchFamily="34" charset="0"/>
            </a:endParaRPr>
          </a:p>
          <a:p>
            <a:pPr>
              <a:lnSpc>
                <a:spcPct val="150000"/>
              </a:lnSpc>
              <a:spcAft>
                <a:spcPts val="800"/>
              </a:spcAft>
              <a:buSzPct val="120000"/>
            </a:pPr>
            <a:r>
              <a:rPr lang="my-MM" sz="1600" u="sng" dirty="0">
                <a:solidFill>
                  <a:srgbClr val="000000"/>
                </a:solidFill>
                <a:latin typeface="Pyidaungsu" panose="020B0502040204020203" pitchFamily="34" charset="0"/>
                <a:cs typeface="Pyidaungsu" panose="020B0502040204020203" pitchFamily="34" charset="0"/>
              </a:rPr>
              <a:t>အောင်မြင်မှုအညွှန်းကိန်း -</a:t>
            </a:r>
            <a:endParaRPr lang="en-US" sz="1600" dirty="0">
              <a:latin typeface="Pyidaungsu" pitchFamily="34" charset="0"/>
              <a:cs typeface="Pyidaungsu" pitchFamily="34" charset="0"/>
            </a:endParaRPr>
          </a:p>
          <a:p>
            <a:pPr>
              <a:lnSpc>
                <a:spcPct val="150000"/>
              </a:lnSpc>
            </a:pPr>
            <a:r>
              <a:rPr lang="en-US" sz="1600" dirty="0">
                <a:latin typeface="Pyidaungsu" pitchFamily="34" charset="0"/>
                <a:cs typeface="Pyidaungsu" pitchFamily="34" charset="0"/>
              </a:rPr>
              <a:t>၄.၁.၂.၁။ တိုင်းရင်းသားနှင့် မြန်မာ အစိုးရ ပညာရေးစနစ်တို့တွင် လိုက်နာရမည့် ကျောင်းစည်းမျဉ်း စည်းကမ်းများကို နားလည် သဘောပေါက်သည်။</a:t>
            </a:r>
          </a:p>
          <a:p>
            <a:pPr>
              <a:lnSpc>
                <a:spcPct val="150000"/>
              </a:lnSpc>
              <a:spcAft>
                <a:spcPts val="800"/>
              </a:spcAft>
              <a:buSzPct val="120000"/>
            </a:pPr>
            <a:r>
              <a:rPr lang="en-US" sz="1600" dirty="0">
                <a:latin typeface="Pyidaungsu" pitchFamily="34" charset="0"/>
                <a:cs typeface="Pyidaungsu" pitchFamily="34" charset="0"/>
              </a:rPr>
              <a:t>	</a:t>
            </a:r>
            <a:r>
              <a:rPr lang="my-MM" sz="1600" u="sng" dirty="0">
                <a:solidFill>
                  <a:srgbClr val="000000"/>
                </a:solidFill>
                <a:latin typeface="Pyidaungsu" panose="020B0502040204020203" pitchFamily="34" charset="0"/>
                <a:cs typeface="Pyidaungsu" panose="020B0502040204020203" pitchFamily="34" charset="0"/>
              </a:rPr>
              <a:t>ဆက်နွှယ်နေသည့် </a:t>
            </a:r>
            <a:r>
              <a:rPr lang="my-MM" sz="1600" u="sng" dirty="0">
                <a:latin typeface="Pyidaungsu" panose="020B0502040204020203" pitchFamily="34" charset="0"/>
                <a:cs typeface="Pyidaungsu" panose="020B0502040204020203" pitchFamily="34" charset="0"/>
              </a:rPr>
              <a:t>ပဋိပက္ခကိုထည့်သွင်းစဉ်းစားသော ဦးစားပေးနယ်ပယ်</a:t>
            </a:r>
            <a:endParaRPr lang="en-US" sz="1600" dirty="0">
              <a:latin typeface="Pyidaungsu" pitchFamily="34" charset="0"/>
              <a:cs typeface="Pyidaungsu" pitchFamily="34" charset="0"/>
            </a:endParaRPr>
          </a:p>
          <a:p>
            <a:pPr>
              <a:lnSpc>
                <a:spcPct val="150000"/>
              </a:lnSpc>
            </a:pPr>
            <a:r>
              <a:rPr lang="en-GB" sz="1600" dirty="0">
                <a:effectLst/>
                <a:latin typeface="Pyidaungsu" pitchFamily="34" charset="0"/>
                <a:ea typeface="Calibri" panose="020F0502020204030204" pitchFamily="34" charset="0"/>
                <a:cs typeface="Pyidaungsu" pitchFamily="34" charset="0"/>
              </a:rPr>
              <a:t>	</a:t>
            </a:r>
            <a:r>
              <a:rPr lang="en-US" sz="1600" dirty="0">
                <a:latin typeface="Pyidaungsu" pitchFamily="34" charset="0"/>
                <a:cs typeface="Pyidaungsu" pitchFamily="34" charset="0"/>
              </a:rPr>
              <a:t>CSE ၂၃။ ဆရာသည် ဒစ်ဂျစ်တယ်နိုင်ငံသားဖြစ်မှု၏ အခြေခံသဘောသဘာဝနှင့် သဘောတရားများကို သတိပြုမိသည်။ </a:t>
            </a:r>
          </a:p>
        </p:txBody>
      </p:sp>
    </p:spTree>
    <p:custDataLst>
      <p:tags r:id="rId1"/>
    </p:custDataLst>
    <p:extLst>
      <p:ext uri="{BB962C8B-B14F-4D97-AF65-F5344CB8AC3E}">
        <p14:creationId xmlns:p14="http://schemas.microsoft.com/office/powerpoint/2010/main" val="18282068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endParaRPr lang="en-US" dirty="0"/>
          </a:p>
        </p:txBody>
      </p:sp>
      <p:sp>
        <p:nvSpPr>
          <p:cNvPr id="6" name="Text Placeholder 5"/>
          <p:cNvSpPr>
            <a:spLocks noGrp="1"/>
          </p:cNvSpPr>
          <p:nvPr>
            <p:ph type="body" sz="quarter" idx="16"/>
          </p:nvPr>
        </p:nvSpPr>
        <p:spPr>
          <a:xfrm>
            <a:off x="277188" y="1625768"/>
            <a:ext cx="11350208" cy="4463043"/>
          </a:xfrm>
        </p:spPr>
        <p:txBody>
          <a:bodyPr>
            <a:normAutofit/>
          </a:bodyPr>
          <a:lstStyle/>
          <a:p>
            <a:pPr algn="ctr">
              <a:lnSpc>
                <a:spcPct val="150000"/>
              </a:lnSpc>
            </a:pPr>
            <a:endParaRPr lang="en-US" sz="2000" b="0" dirty="0">
              <a:latin typeface="Pyidaungsu" pitchFamily="34" charset="0"/>
              <a:cs typeface="Pyidaungsu" pitchFamily="34" charset="0"/>
            </a:endParaRPr>
          </a:p>
          <a:p>
            <a:pPr algn="ctr">
              <a:lnSpc>
                <a:spcPct val="150000"/>
              </a:lnSpc>
            </a:pPr>
            <a:endParaRPr lang="en-US" sz="2000" b="0" dirty="0">
              <a:latin typeface="Pyidaungsu" pitchFamily="34" charset="0"/>
              <a:cs typeface="Pyidaungsu" pitchFamily="34" charset="0"/>
            </a:endParaRPr>
          </a:p>
          <a:p>
            <a:pPr algn="ctr">
              <a:lnSpc>
                <a:spcPct val="150000"/>
              </a:lnSpc>
            </a:pPr>
            <a:r>
              <a:rPr lang="en-US" sz="2000" dirty="0">
                <a:latin typeface="Pyidaungsu" pitchFamily="34" charset="0"/>
                <a:cs typeface="Pyidaungsu" pitchFamily="34" charset="0"/>
              </a:rPr>
              <a:t>အပိုင်း (၁)</a:t>
            </a:r>
          </a:p>
          <a:p>
            <a:pPr algn="ctr">
              <a:lnSpc>
                <a:spcPct val="150000"/>
              </a:lnSpc>
            </a:pPr>
            <a:r>
              <a:rPr lang="en-US" sz="2000" b="0" dirty="0">
                <a:latin typeface="Pyidaungsu" pitchFamily="34" charset="0"/>
                <a:cs typeface="Pyidaungsu" pitchFamily="34" charset="0"/>
              </a:rPr>
              <a:t>အွန်လိုင်း ဘေးကင်းမှု (Cyber Safety)နှင့် </a:t>
            </a:r>
          </a:p>
          <a:p>
            <a:pPr algn="ctr">
              <a:lnSpc>
                <a:spcPct val="150000"/>
              </a:lnSpc>
            </a:pPr>
            <a:r>
              <a:rPr lang="en-US" sz="2000" b="0" dirty="0">
                <a:latin typeface="Pyidaungsu" pitchFamily="34" charset="0"/>
                <a:cs typeface="Pyidaungsu" pitchFamily="34" charset="0"/>
              </a:rPr>
              <a:t>အွန်လိုင်း လုံခြုံရေး (Cyber Security)</a:t>
            </a:r>
            <a:endParaRPr lang="en-US" sz="2000" dirty="0">
              <a:latin typeface="Pyidaungsu" pitchFamily="34" charset="0"/>
              <a:cs typeface="Pyidaungsu" pitchFamily="34" charset="0"/>
            </a:endParaRPr>
          </a:p>
        </p:txBody>
      </p:sp>
    </p:spTree>
    <p:custDataLst>
      <p:tags r:id="rId1"/>
    </p:custDataLst>
    <p:extLst>
      <p:ext uri="{BB962C8B-B14F-4D97-AF65-F5344CB8AC3E}">
        <p14:creationId xmlns:p14="http://schemas.microsoft.com/office/powerpoint/2010/main" val="24518046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en-US" sz="2200" dirty="0">
                <a:latin typeface="Pyidaungsu" pitchFamily="34" charset="0"/>
                <a:cs typeface="Pyidaungsu" pitchFamily="34" charset="0"/>
              </a:rPr>
              <a:t>အွန်လိုင်း ဘေးကင်းမှု(Cyber Safety)ဆိုသည်မှာ မည်သည်ကို ဆိုလိုပါသနည်း။</a:t>
            </a:r>
          </a:p>
        </p:txBody>
      </p:sp>
      <p:sp>
        <p:nvSpPr>
          <p:cNvPr id="6" name="Text Placeholder 5"/>
          <p:cNvSpPr>
            <a:spLocks noGrp="1"/>
          </p:cNvSpPr>
          <p:nvPr>
            <p:ph type="body" sz="quarter" idx="16"/>
          </p:nvPr>
        </p:nvSpPr>
        <p:spPr>
          <a:xfrm>
            <a:off x="277188" y="1625768"/>
            <a:ext cx="11350208" cy="1162037"/>
          </a:xfrm>
        </p:spPr>
        <p:txBody>
          <a:bodyPr/>
          <a:lstStyle/>
          <a:p>
            <a:pPr algn="ctr"/>
            <a:endParaRPr lang="en-US" b="0" dirty="0"/>
          </a:p>
          <a:p>
            <a:pPr algn="ctr"/>
            <a:endParaRPr lang="en-US" b="0" dirty="0"/>
          </a:p>
        </p:txBody>
      </p:sp>
      <p:sp>
        <p:nvSpPr>
          <p:cNvPr id="12" name="TextBox 11">
            <a:extLst>
              <a:ext uri="{FF2B5EF4-FFF2-40B4-BE49-F238E27FC236}">
                <a16:creationId xmlns:a16="http://schemas.microsoft.com/office/drawing/2014/main" id="{71FF52C1-C5D7-F395-455B-D66B7322F95D}"/>
              </a:ext>
            </a:extLst>
          </p:cNvPr>
          <p:cNvSpPr txBox="1"/>
          <p:nvPr/>
        </p:nvSpPr>
        <p:spPr>
          <a:xfrm>
            <a:off x="362607" y="921965"/>
            <a:ext cx="11587655" cy="5262979"/>
          </a:xfrm>
          <a:prstGeom prst="rect">
            <a:avLst/>
          </a:prstGeom>
          <a:noFill/>
        </p:spPr>
        <p:txBody>
          <a:bodyPr wrap="square">
            <a:spAutoFit/>
          </a:bodyPr>
          <a:lstStyle/>
          <a:p>
            <a:pPr marL="12066" marR="0" lvl="0" algn="ctr" rtl="0">
              <a:lnSpc>
                <a:spcPct val="150000"/>
              </a:lnSpc>
              <a:spcAft>
                <a:spcPts val="0"/>
              </a:spcAft>
              <a:buClr>
                <a:srgbClr val="1E4E79"/>
              </a:buClr>
              <a:buSzPts val="2800"/>
            </a:pPr>
            <a:r>
              <a:rPr lang="en-US" sz="1600" dirty="0">
                <a:latin typeface="Pyidaungsu" pitchFamily="34" charset="0"/>
                <a:ea typeface="Century Gothic"/>
                <a:cs typeface="Pyidaungsu" pitchFamily="34" charset="0"/>
                <a:sym typeface="Century Gothic"/>
              </a:rPr>
              <a:t>အွန်လိုင်းဘေးကင်းမှုနှင့် အွန်လိုင်းလုံခြုံရေးတို့သည် ဒစ်ဂျစ်တယ်ကမ္ဘာ၌ လူတစ်ဦးချင်းစီနှင့် အဖွဲ့အစည်းများကို ကာကွယ်စောင့်ရှောက်ရေး၏ ရှုထောင့်အမျိုးမျိုးပေါ် အလေးပေးသော အယူအဆများနှင့် သက်ဆိုင်သည်။</a:t>
            </a:r>
            <a:endParaRPr lang="en-US" sz="1600" b="0" i="0" u="none" strike="noStrike" cap="none" dirty="0">
              <a:latin typeface="Pyidaungsu" pitchFamily="34" charset="0"/>
              <a:ea typeface="Century Gothic"/>
              <a:cs typeface="Pyidaungsu" pitchFamily="34" charset="0"/>
              <a:sym typeface="Century Gothic"/>
            </a:endParaRPr>
          </a:p>
          <a:p>
            <a:pPr marL="12066" marR="0" lvl="0" algn="l" rtl="0">
              <a:lnSpc>
                <a:spcPct val="150000"/>
              </a:lnSpc>
              <a:spcAft>
                <a:spcPts val="0"/>
              </a:spcAft>
              <a:buClr>
                <a:srgbClr val="1E4E79"/>
              </a:buClr>
              <a:buSzPts val="2800"/>
            </a:pPr>
            <a:endParaRPr lang="en-US" sz="1600" b="0" i="0" u="none" strike="noStrike" cap="none" dirty="0">
              <a:latin typeface="Pyidaungsu" pitchFamily="34" charset="0"/>
              <a:ea typeface="Century Gothic"/>
              <a:cs typeface="Pyidaungsu" pitchFamily="34" charset="0"/>
              <a:sym typeface="Century Gothic"/>
            </a:endParaRPr>
          </a:p>
          <a:p>
            <a:pPr marL="12066" marR="0" lvl="0" algn="l" rtl="0">
              <a:lnSpc>
                <a:spcPct val="150000"/>
              </a:lnSpc>
              <a:spcAft>
                <a:spcPts val="0"/>
              </a:spcAft>
              <a:buClr>
                <a:srgbClr val="1E4E79"/>
              </a:buClr>
              <a:buSzPts val="2800"/>
            </a:pPr>
            <a:r>
              <a:rPr lang="en-US" sz="1600" b="1" i="1" dirty="0">
                <a:latin typeface="Pyidaungsu" pitchFamily="34" charset="0"/>
                <a:ea typeface="Century Gothic"/>
                <a:cs typeface="Pyidaungsu" pitchFamily="34" charset="0"/>
                <a:sym typeface="Century Gothic"/>
              </a:rPr>
              <a:t>အွန်လိုင်း ဘေးကင်းမှု (Cyber  Safety)</a:t>
            </a:r>
            <a:endParaRPr lang="en-US" sz="1600" b="1" i="1" u="none" strike="noStrike" cap="none" dirty="0">
              <a:latin typeface="Pyidaungsu" pitchFamily="34" charset="0"/>
              <a:ea typeface="Century Gothic"/>
              <a:cs typeface="Pyidaungsu" pitchFamily="34" charset="0"/>
              <a:sym typeface="Century Gothic"/>
            </a:endParaRPr>
          </a:p>
          <a:p>
            <a:pPr marL="12066" marR="0" lvl="0" algn="l" rtl="0">
              <a:lnSpc>
                <a:spcPct val="150000"/>
              </a:lnSpc>
              <a:spcAft>
                <a:spcPts val="0"/>
              </a:spcAft>
              <a:buClr>
                <a:srgbClr val="1E4E79"/>
              </a:buClr>
              <a:buSzPts val="2800"/>
            </a:pPr>
            <a:r>
              <a:rPr lang="en-US" sz="1600" b="1" i="0" u="none" strike="noStrike" cap="none" dirty="0">
                <a:latin typeface="Pyidaungsu" pitchFamily="34" charset="0"/>
                <a:ea typeface="Century Gothic"/>
                <a:cs typeface="Pyidaungsu" pitchFamily="34" charset="0"/>
                <a:sym typeface="Century Gothic"/>
              </a:rPr>
              <a:t>အဓိပ္ပါယ်ဖွင့်ဆိုချက်</a:t>
            </a:r>
          </a:p>
          <a:p>
            <a:pPr marL="12066">
              <a:lnSpc>
                <a:spcPct val="150000"/>
              </a:lnSpc>
              <a:buClr>
                <a:srgbClr val="1E4E79"/>
              </a:buClr>
              <a:buSzPts val="2800"/>
            </a:pPr>
            <a:r>
              <a:rPr lang="en-US" sz="1600" dirty="0">
                <a:latin typeface="Pyidaungsu" pitchFamily="34" charset="0"/>
                <a:ea typeface="Century Gothic"/>
                <a:cs typeface="Pyidaungsu" pitchFamily="34" charset="0"/>
                <a:sym typeface="Century Gothic"/>
              </a:rPr>
              <a:t>အွန်လိုင်း ဘေးကင်းမှုဆိုသည်မှာ လူတစ်ဦးချင်းစီ (အထူးသဖြင့် ကလေးသူငယ်များနှင့် လူငယ်များ)ကို အွန်လိုင်းအန္တရာယ်များ။ အန္တရာယ်ရှိနိုင်ခြေများနှင့် မသင့်လျော်သည့် အကြောင်းအရာတင်ဆက်ချက်များမှ ကာကွယ်ရန် ရည်ရွယ်ထားသော အလေ့အထများနှင့် အစီအမံများကို ဆိုလိုသည်။ ၎င်းသည် တာဝန်သိစိတ်ရှိသော လုံခြုံစိတ်ချရသော အွန်လိုင်း ပြုမူဆက်ဆံမှုကို မြှင့်တင်ရန် အဓိကဦးစားပေးသည်။</a:t>
            </a:r>
            <a:endParaRPr lang="en-US" sz="1600" b="0" i="0" u="none" strike="noStrike" cap="none" dirty="0">
              <a:latin typeface="Pyidaungsu" pitchFamily="34" charset="0"/>
              <a:ea typeface="Century Gothic"/>
              <a:cs typeface="Pyidaungsu" pitchFamily="34" charset="0"/>
              <a:sym typeface="Century Gothic"/>
            </a:endParaRPr>
          </a:p>
          <a:p>
            <a:pPr marL="12066" marR="0" lvl="0" algn="l" rtl="0">
              <a:lnSpc>
                <a:spcPct val="150000"/>
              </a:lnSpc>
              <a:spcAft>
                <a:spcPts val="0"/>
              </a:spcAft>
              <a:buClr>
                <a:srgbClr val="1E4E79"/>
              </a:buClr>
              <a:buSzPts val="2800"/>
            </a:pPr>
            <a:endParaRPr lang="en-US" sz="1600" b="0" i="0" u="none" strike="noStrike" cap="none" dirty="0">
              <a:latin typeface="Pyidaungsu" pitchFamily="34" charset="0"/>
              <a:ea typeface="Century Gothic"/>
              <a:cs typeface="Pyidaungsu" pitchFamily="34" charset="0"/>
              <a:sym typeface="Century Gothic"/>
            </a:endParaRPr>
          </a:p>
          <a:p>
            <a:pPr marL="12066" marR="0" lvl="0" algn="l" rtl="0">
              <a:lnSpc>
                <a:spcPct val="150000"/>
              </a:lnSpc>
              <a:spcAft>
                <a:spcPts val="0"/>
              </a:spcAft>
              <a:buClr>
                <a:srgbClr val="1E4E79"/>
              </a:buClr>
              <a:buSzPts val="2800"/>
            </a:pPr>
            <a:r>
              <a:rPr lang="en-US" sz="1600" b="1" i="0" u="none" strike="noStrike" cap="none" dirty="0">
                <a:latin typeface="Pyidaungsu" pitchFamily="34" charset="0"/>
                <a:ea typeface="Century Gothic"/>
                <a:cs typeface="Pyidaungsu" pitchFamily="34" charset="0"/>
                <a:sym typeface="Century Gothic"/>
              </a:rPr>
              <a:t>ရည်မှန်းချက်များ</a:t>
            </a:r>
          </a:p>
          <a:p>
            <a:pPr marL="12066" lvl="0">
              <a:lnSpc>
                <a:spcPct val="150000"/>
              </a:lnSpc>
              <a:buClr>
                <a:srgbClr val="1E4E79"/>
              </a:buClr>
              <a:buSzPts val="2800"/>
            </a:pPr>
            <a:r>
              <a:rPr lang="en-US" sz="1600" dirty="0">
                <a:latin typeface="Pyidaungsu" pitchFamily="34" charset="0"/>
                <a:ea typeface="Century Gothic"/>
                <a:cs typeface="Pyidaungsu" pitchFamily="34" charset="0"/>
                <a:sym typeface="Century Gothic"/>
              </a:rPr>
              <a:t>အွန်လိုင်းဘေးကင်းမှု၏ အဓိကပန်းတိုင်မှာ လူတစ်ဦးချင်းစီ အင်တာနက်နှင့် ဒစ်ဂျစ်တယ်နည်းပညာများကို ဘေးကင်းလုံခြုံစွာ ရှာဖွေသုံးစွဲနိုင်စေရန်ဖြစ်သည်။ ၎င်းသည် ကိုယ်ရေးအချက်အလက်များနှင့် အွန်လိုင်း ကိုယ်ရေးလုံခြုံမှုတို့ကို ကာကွယ်စောင့်ရှောက်ခြင်း၊ အွန်လိုင်းအနှောင့်အယှက်များ၊ အွန်လိုင်းအနိုင်ကျင့်မှုများနှင့် အန္တရာယ်ဖြစ်စေသော အကြောင်းအရာများနှင့် ထိတွေ့မှုတို့ မှ ကာကွယ်တားဆီးခြင်းတို့ကို အလေးထားသည်။</a:t>
            </a:r>
            <a:endParaRPr lang="en-US" sz="1600" b="0" i="0" u="none" strike="noStrike" cap="none" dirty="0">
              <a:latin typeface="Pyidaungsu" pitchFamily="34" charset="0"/>
              <a:ea typeface="Century Gothic"/>
              <a:cs typeface="Pyidaungsu" pitchFamily="34" charset="0"/>
              <a:sym typeface="Century Gothic"/>
            </a:endParaRPr>
          </a:p>
        </p:txBody>
      </p:sp>
    </p:spTree>
    <p:custDataLst>
      <p:tags r:id="rId1"/>
    </p:custDataLst>
    <p:extLst>
      <p:ext uri="{BB962C8B-B14F-4D97-AF65-F5344CB8AC3E}">
        <p14:creationId xmlns:p14="http://schemas.microsoft.com/office/powerpoint/2010/main" val="1991018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latin typeface="Pyidaungsu" pitchFamily="34" charset="0"/>
              <a:cs typeface="Pyidaungsu" pitchFamily="34" charset="0"/>
            </a:endParaRPr>
          </a:p>
        </p:txBody>
      </p:sp>
      <p:sp>
        <p:nvSpPr>
          <p:cNvPr id="5" name="Title 4"/>
          <p:cNvSpPr>
            <a:spLocks noGrp="1"/>
          </p:cNvSpPr>
          <p:nvPr>
            <p:ph type="ctrTitle"/>
          </p:nvPr>
        </p:nvSpPr>
        <p:spPr/>
        <p:txBody>
          <a:bodyPr>
            <a:normAutofit/>
          </a:bodyPr>
          <a:lstStyle/>
          <a:p>
            <a:r>
              <a:rPr lang="en-US" sz="2200" dirty="0">
                <a:latin typeface="Pyidaungsu" pitchFamily="34" charset="0"/>
                <a:cs typeface="Pyidaungsu" pitchFamily="34" charset="0"/>
              </a:rPr>
              <a:t>အွန်လိုင်းဘေးကင်းမှု၏ အဓိကလက္ခဏာရပ်များမှာ မည်သည်တို့ ဖြစ်ကြပါသနည်း။</a:t>
            </a:r>
            <a:endParaRPr lang="en-US" sz="2200" b="0" dirty="0">
              <a:latin typeface="Pyidaungsu" pitchFamily="34" charset="0"/>
              <a:cs typeface="Pyidaungsu" pitchFamily="34" charset="0"/>
            </a:endParaRPr>
          </a:p>
        </p:txBody>
      </p:sp>
      <p:sp>
        <p:nvSpPr>
          <p:cNvPr id="6" name="Text Placeholder 5"/>
          <p:cNvSpPr>
            <a:spLocks noGrp="1"/>
          </p:cNvSpPr>
          <p:nvPr>
            <p:ph type="body" sz="quarter" idx="16"/>
          </p:nvPr>
        </p:nvSpPr>
        <p:spPr>
          <a:xfrm>
            <a:off x="277188" y="1625768"/>
            <a:ext cx="11350208" cy="1162037"/>
          </a:xfrm>
        </p:spPr>
        <p:txBody>
          <a:bodyPr/>
          <a:lstStyle/>
          <a:p>
            <a:pPr algn="ctr"/>
            <a:endParaRPr lang="en-US" b="0" dirty="0">
              <a:latin typeface="Pyidaungsu" pitchFamily="34" charset="0"/>
              <a:cs typeface="Pyidaungsu" pitchFamily="34" charset="0"/>
            </a:endParaRPr>
          </a:p>
          <a:p>
            <a:pPr algn="ctr"/>
            <a:endParaRPr lang="en-US" b="0" dirty="0">
              <a:latin typeface="Pyidaungsu" pitchFamily="34" charset="0"/>
              <a:cs typeface="Pyidaungsu" pitchFamily="34" charset="0"/>
            </a:endParaRPr>
          </a:p>
        </p:txBody>
      </p:sp>
      <p:sp>
        <p:nvSpPr>
          <p:cNvPr id="12" name="TextBox 11">
            <a:extLst>
              <a:ext uri="{FF2B5EF4-FFF2-40B4-BE49-F238E27FC236}">
                <a16:creationId xmlns:a16="http://schemas.microsoft.com/office/drawing/2014/main" id="{71FF52C1-C5D7-F395-455B-D66B7322F95D}"/>
              </a:ext>
            </a:extLst>
          </p:cNvPr>
          <p:cNvSpPr txBox="1"/>
          <p:nvPr/>
        </p:nvSpPr>
        <p:spPr>
          <a:xfrm>
            <a:off x="416910" y="873081"/>
            <a:ext cx="11455777" cy="5355312"/>
          </a:xfrm>
          <a:prstGeom prst="rect">
            <a:avLst/>
          </a:prstGeom>
          <a:noFill/>
        </p:spPr>
        <p:txBody>
          <a:bodyPr wrap="square">
            <a:spAutoFit/>
          </a:bodyPr>
          <a:lstStyle/>
          <a:p>
            <a:pPr marL="12066" lvl="0">
              <a:lnSpc>
                <a:spcPct val="150000"/>
              </a:lnSpc>
              <a:buClr>
                <a:srgbClr val="1E4E79"/>
              </a:buClr>
              <a:buSzPts val="2800"/>
            </a:pPr>
            <a:r>
              <a:rPr lang="en-US" sz="1600" b="1" dirty="0">
                <a:solidFill>
                  <a:srgbClr val="000000"/>
                </a:solidFill>
                <a:latin typeface="Pyidaungsu" pitchFamily="34" charset="0"/>
                <a:ea typeface="Arial"/>
                <a:cs typeface="Pyidaungsu" pitchFamily="34" charset="0"/>
                <a:sym typeface="Arial"/>
              </a:rPr>
              <a:t>အဓိကလက္ခဏာရပ်များ </a:t>
            </a:r>
          </a:p>
          <a:p>
            <a:pPr marL="12066" lvl="0">
              <a:lnSpc>
                <a:spcPct val="150000"/>
              </a:lnSpc>
              <a:buClr>
                <a:srgbClr val="1E4E79"/>
              </a:buClr>
              <a:buSzPts val="2800"/>
            </a:pPr>
            <a:r>
              <a:rPr lang="en-US" sz="1600" dirty="0">
                <a:latin typeface="Pyidaungsu" pitchFamily="34" charset="0"/>
                <a:ea typeface="Century Gothic"/>
                <a:cs typeface="Pyidaungsu" pitchFamily="34" charset="0"/>
                <a:sym typeface="Century Gothic"/>
              </a:rPr>
              <a:t>အွန်လိုင်းဘေးကင်းမှုတွင် လူတစ်ဦးချင်းစီအား အွန်လိုင်းကမ္ဘာပေါ်ရှိ အလားအလာရှိသော အန္တရာယ်များအကြောင်း ပညာပေးခြင်းနှင့် ကိုယ်ရေးလုံခြုံမှု အပြင်အဆင်များ(privacy settings)ကို ချိန်ညှိသတ်မှတ်ခြင်း၊ ကိုယ်ရေးအချက်အလက်များကို သူစိမ်းများထံ မျှဝေခြင်းမှ ရှောင်ရှားခြင်း၊ အချက်အလက် အယောင်ဆောင်မျှားယူရန် ကြိုးပမ်းမှုများကို သိရှိခြင်း၊ ဒစ်ဂျစ်တယ် နိုင်ငံသားကောင်းတစ်ဦးဖြစ်အောင် ကျင့်ကြံနေထိုင်ခြင်းတို့ဖြင့် မိမိကိုယ်ကို မည်သို့ ကာကွယ်နိုင်ကြောင်း သင်ကြားပေးခြင်းတို့ ပါဝင်သည်။ </a:t>
            </a:r>
            <a:endParaRPr lang="en-US" sz="1600" b="0" i="0" u="none" strike="noStrike" cap="none" dirty="0">
              <a:latin typeface="Pyidaungsu" pitchFamily="34" charset="0"/>
              <a:ea typeface="Century Gothic"/>
              <a:cs typeface="Pyidaungsu" pitchFamily="34" charset="0"/>
              <a:sym typeface="Century Gothic"/>
            </a:endParaRPr>
          </a:p>
          <a:p>
            <a:pPr marL="12066" marR="0" lvl="0" algn="l" rtl="0">
              <a:lnSpc>
                <a:spcPct val="150000"/>
              </a:lnSpc>
              <a:spcAft>
                <a:spcPts val="0"/>
              </a:spcAft>
              <a:buClr>
                <a:srgbClr val="1E4E79"/>
              </a:buClr>
              <a:buSzPts val="2800"/>
            </a:pPr>
            <a:endParaRPr lang="en-US" sz="1600" b="1" i="0" u="none" strike="noStrike" cap="none" dirty="0">
              <a:latin typeface="Pyidaungsu" pitchFamily="34" charset="0"/>
              <a:ea typeface="Century Gothic"/>
              <a:cs typeface="Pyidaungsu" pitchFamily="34" charset="0"/>
              <a:sym typeface="Century Gothic"/>
            </a:endParaRPr>
          </a:p>
          <a:p>
            <a:pPr marL="12066" marR="0" lvl="0" algn="l" rtl="0">
              <a:lnSpc>
                <a:spcPct val="150000"/>
              </a:lnSpc>
              <a:spcAft>
                <a:spcPts val="0"/>
              </a:spcAft>
              <a:buClr>
                <a:srgbClr val="1E4E79"/>
              </a:buClr>
              <a:buSzPts val="2800"/>
            </a:pPr>
            <a:r>
              <a:rPr lang="en-US" sz="1600" b="1" i="0" u="none" strike="noStrike" cap="none" dirty="0">
                <a:latin typeface="Pyidaungsu" pitchFamily="34" charset="0"/>
                <a:ea typeface="Century Gothic"/>
                <a:cs typeface="Pyidaungsu" pitchFamily="34" charset="0"/>
                <a:sym typeface="Century Gothic"/>
              </a:rPr>
              <a:t>ပရိသတ်</a:t>
            </a:r>
            <a:endParaRPr lang="en-US" sz="1600" b="0" i="0" u="none" strike="noStrike" cap="none" dirty="0">
              <a:latin typeface="Pyidaungsu" pitchFamily="34" charset="0"/>
              <a:ea typeface="Century Gothic"/>
              <a:cs typeface="Pyidaungsu" pitchFamily="34" charset="0"/>
              <a:sym typeface="Century Gothic"/>
            </a:endParaRPr>
          </a:p>
          <a:p>
            <a:pPr marL="12066" marR="0" lvl="0" algn="l" rtl="0">
              <a:lnSpc>
                <a:spcPct val="150000"/>
              </a:lnSpc>
              <a:spcAft>
                <a:spcPts val="0"/>
              </a:spcAft>
              <a:buClr>
                <a:srgbClr val="1E4E79"/>
              </a:buClr>
              <a:buSzPts val="2800"/>
            </a:pPr>
            <a:r>
              <a:rPr lang="en-US" sz="1600" b="0" i="0" u="none" strike="noStrike" cap="none" dirty="0">
                <a:latin typeface="Pyidaungsu" pitchFamily="34" charset="0"/>
                <a:ea typeface="Century Gothic"/>
                <a:cs typeface="Pyidaungsu" pitchFamily="34" charset="0"/>
                <a:sym typeface="Century Gothic"/>
              </a:rPr>
              <a:t>အွန်လိုင်းဘေးကင်းမှုသည် အောက်ဖော်ပြပါ လူပုဂ္ဂိုလ်များဖြင့် အထူး သက်ဆိုင်သည်။</a:t>
            </a:r>
          </a:p>
          <a:p>
            <a:pPr marL="297816" marR="0" lvl="0" indent="-285750" algn="l" rtl="0">
              <a:lnSpc>
                <a:spcPct val="150000"/>
              </a:lnSpc>
              <a:spcAft>
                <a:spcPts val="0"/>
              </a:spcAft>
              <a:buClr>
                <a:srgbClr val="1E4E79"/>
              </a:buClr>
              <a:buSzPts val="2800"/>
              <a:buFont typeface="Arial" panose="020B0604020202020204" pitchFamily="34" charset="0"/>
              <a:buChar char="•"/>
            </a:pPr>
            <a:r>
              <a:rPr lang="en-US" sz="1600" b="0" i="0" u="none" strike="noStrike" cap="none" dirty="0">
                <a:latin typeface="Pyidaungsu" pitchFamily="34" charset="0"/>
                <a:ea typeface="Century Gothic"/>
                <a:cs typeface="Pyidaungsu" pitchFamily="34" charset="0"/>
                <a:sym typeface="Century Gothic"/>
              </a:rPr>
              <a:t>ကလေးသူငယ်များ</a:t>
            </a:r>
          </a:p>
          <a:p>
            <a:pPr marL="297816" marR="0" lvl="0" indent="-285750" algn="l" rtl="0">
              <a:lnSpc>
                <a:spcPct val="150000"/>
              </a:lnSpc>
              <a:spcAft>
                <a:spcPts val="0"/>
              </a:spcAft>
              <a:buClr>
                <a:srgbClr val="1E4E79"/>
              </a:buClr>
              <a:buSzPts val="2800"/>
              <a:buFont typeface="Arial" panose="020B0604020202020204" pitchFamily="34" charset="0"/>
              <a:buChar char="•"/>
            </a:pPr>
            <a:r>
              <a:rPr lang="en-US" sz="1600" b="0" i="0" u="none" strike="noStrike" cap="none" dirty="0">
                <a:latin typeface="Pyidaungsu" pitchFamily="34" charset="0"/>
                <a:ea typeface="Century Gothic"/>
                <a:cs typeface="Pyidaungsu" pitchFamily="34" charset="0"/>
                <a:sym typeface="Century Gothic"/>
              </a:rPr>
              <a:t>ဆယ်ကျော်သက်များ</a:t>
            </a:r>
          </a:p>
          <a:p>
            <a:pPr marL="297816" marR="0" lvl="0" indent="-285750" algn="l" rtl="0">
              <a:lnSpc>
                <a:spcPct val="150000"/>
              </a:lnSpc>
              <a:spcAft>
                <a:spcPts val="0"/>
              </a:spcAft>
              <a:buClr>
                <a:srgbClr val="1E4E79"/>
              </a:buClr>
              <a:buSzPts val="2800"/>
              <a:buFont typeface="Arial" panose="020B0604020202020204" pitchFamily="34" charset="0"/>
              <a:buChar char="•"/>
            </a:pPr>
            <a:r>
              <a:rPr lang="en-US" sz="1600" b="0" i="0" u="none" strike="noStrike" cap="none" dirty="0">
                <a:latin typeface="Pyidaungsu" pitchFamily="34" charset="0"/>
                <a:ea typeface="Century Gothic"/>
                <a:cs typeface="Pyidaungsu" pitchFamily="34" charset="0"/>
                <a:sym typeface="Century Gothic"/>
              </a:rPr>
              <a:t>မိဘအုပ်ထိန်းသူများ</a:t>
            </a:r>
          </a:p>
          <a:p>
            <a:pPr marL="297816" marR="0" lvl="0" indent="-285750" algn="l" rtl="0">
              <a:lnSpc>
                <a:spcPct val="150000"/>
              </a:lnSpc>
              <a:spcAft>
                <a:spcPts val="0"/>
              </a:spcAft>
              <a:buClr>
                <a:srgbClr val="1E4E79"/>
              </a:buClr>
              <a:buSzPts val="2800"/>
              <a:buFont typeface="Arial" panose="020B0604020202020204" pitchFamily="34" charset="0"/>
              <a:buChar char="•"/>
            </a:pPr>
            <a:r>
              <a:rPr lang="en-US" sz="1600" b="0" i="0" u="none" strike="noStrike" cap="none" dirty="0">
                <a:latin typeface="Pyidaungsu" pitchFamily="34" charset="0"/>
                <a:ea typeface="Century Gothic"/>
                <a:cs typeface="Pyidaungsu" pitchFamily="34" charset="0"/>
                <a:sym typeface="Century Gothic"/>
              </a:rPr>
              <a:t>ဆရာ၊ ဆရာမများ</a:t>
            </a:r>
          </a:p>
          <a:p>
            <a:pPr marL="12066" marR="0" lvl="0" algn="l" rtl="0">
              <a:lnSpc>
                <a:spcPct val="150000"/>
              </a:lnSpc>
              <a:spcAft>
                <a:spcPts val="0"/>
              </a:spcAft>
              <a:buClr>
                <a:srgbClr val="1E4E79"/>
              </a:buClr>
              <a:buSzPts val="2800"/>
            </a:pPr>
            <a:r>
              <a:rPr lang="en-US" sz="1600" b="0" i="0" u="none" strike="noStrike" cap="none" dirty="0">
                <a:latin typeface="Pyidaungsu" pitchFamily="34" charset="0"/>
                <a:ea typeface="Century Gothic"/>
                <a:cs typeface="Pyidaungsu" pitchFamily="34" charset="0"/>
                <a:sym typeface="Century Gothic"/>
              </a:rPr>
              <a:t>၎င်းသည် </a:t>
            </a:r>
            <a:r>
              <a:rPr lang="en-US" sz="1600" b="0" i="0" u="sng" strike="noStrike" cap="none" dirty="0">
                <a:latin typeface="Pyidaungsu" pitchFamily="34" charset="0"/>
                <a:ea typeface="Century Gothic"/>
                <a:cs typeface="Pyidaungsu" pitchFamily="34" charset="0"/>
                <a:sym typeface="Century Gothic"/>
              </a:rPr>
              <a:t>ဒစ်ဂျစ်တယ်ဆိုင်ရာ သိနားလည်မှု</a:t>
            </a:r>
            <a:r>
              <a:rPr lang="en-US" sz="1600" b="0" i="0" u="none" strike="noStrike" cap="none" dirty="0">
                <a:latin typeface="Pyidaungsu" pitchFamily="34" charset="0"/>
                <a:ea typeface="Century Gothic"/>
                <a:cs typeface="Pyidaungsu" pitchFamily="34" charset="0"/>
                <a:sym typeface="Century Gothic"/>
              </a:rPr>
              <a:t>၊ </a:t>
            </a:r>
            <a:r>
              <a:rPr lang="en-US" sz="1600" u="sng" dirty="0">
                <a:latin typeface="Pyidaungsu" pitchFamily="34" charset="0"/>
                <a:ea typeface="Century Gothic"/>
                <a:cs typeface="Pyidaungsu" pitchFamily="34" charset="0"/>
                <a:sym typeface="Century Gothic"/>
              </a:rPr>
              <a:t>အွန်လိုင်း </a:t>
            </a:r>
            <a:r>
              <a:rPr lang="en-US" sz="1600" b="0" i="0" u="sng" strike="noStrike" cap="none" dirty="0">
                <a:latin typeface="Pyidaungsu" pitchFamily="34" charset="0"/>
                <a:ea typeface="Century Gothic"/>
                <a:cs typeface="Pyidaungsu" pitchFamily="34" charset="0"/>
                <a:sym typeface="Century Gothic"/>
              </a:rPr>
              <a:t>ကျင့်ဝတ်နှင့်လျော်ညီသော အပြုအမူ</a:t>
            </a:r>
            <a:r>
              <a:rPr lang="en-US" sz="1600" b="0" i="0" u="none" strike="noStrike" cap="none" dirty="0">
                <a:latin typeface="Pyidaungsu" pitchFamily="34" charset="0"/>
                <a:ea typeface="Century Gothic"/>
                <a:cs typeface="Pyidaungsu" pitchFamily="34" charset="0"/>
                <a:sym typeface="Century Gothic"/>
              </a:rPr>
              <a:t>နှင့် </a:t>
            </a:r>
            <a:r>
              <a:rPr lang="en-US" sz="1600" b="0" i="0" u="sng" strike="noStrike" cap="none" dirty="0">
                <a:latin typeface="Pyidaungsu" pitchFamily="34" charset="0"/>
                <a:ea typeface="Century Gothic"/>
                <a:cs typeface="Pyidaungsu" pitchFamily="34" charset="0"/>
                <a:sym typeface="Century Gothic"/>
              </a:rPr>
              <a:t>တာဝန်သိရှိသော အွန်လိုင်းအသုံးပြုမှု</a:t>
            </a:r>
            <a:r>
              <a:rPr lang="en-US" sz="1600" b="0" i="0" u="none" strike="noStrike" cap="none" dirty="0">
                <a:latin typeface="Pyidaungsu" pitchFamily="34" charset="0"/>
                <a:ea typeface="Century Gothic"/>
                <a:cs typeface="Pyidaungsu" pitchFamily="34" charset="0"/>
                <a:sym typeface="Century Gothic"/>
              </a:rPr>
              <a:t>တို့ ရှိစေရန် အဓိကရည်ရွယ်သည်။</a:t>
            </a:r>
          </a:p>
        </p:txBody>
      </p:sp>
    </p:spTree>
    <p:custDataLst>
      <p:tags r:id="rId1"/>
    </p:custDataLst>
    <p:extLst>
      <p:ext uri="{BB962C8B-B14F-4D97-AF65-F5344CB8AC3E}">
        <p14:creationId xmlns:p14="http://schemas.microsoft.com/office/powerpoint/2010/main" val="16973624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latin typeface="Pyidaungsu" pitchFamily="34" charset="0"/>
              <a:cs typeface="Pyidaungsu" pitchFamily="34" charset="0"/>
            </a:endParaRPr>
          </a:p>
        </p:txBody>
      </p:sp>
      <p:sp>
        <p:nvSpPr>
          <p:cNvPr id="5" name="Title 4"/>
          <p:cNvSpPr>
            <a:spLocks noGrp="1"/>
          </p:cNvSpPr>
          <p:nvPr>
            <p:ph type="ctrTitle"/>
          </p:nvPr>
        </p:nvSpPr>
        <p:spPr/>
        <p:txBody>
          <a:bodyPr>
            <a:normAutofit/>
          </a:bodyPr>
          <a:lstStyle/>
          <a:p>
            <a:r>
              <a:rPr lang="en-US" sz="2200" dirty="0">
                <a:latin typeface="Pyidaungsu" pitchFamily="34" charset="0"/>
                <a:cs typeface="Pyidaungsu" pitchFamily="34" charset="0"/>
              </a:rPr>
              <a:t>အွန်လိုင်း လုံခြုံရေး(Cyber Security)ဆိုသည်မှာ မည်သည်ကို ဆိုလိုပါသနည်း။</a:t>
            </a:r>
          </a:p>
        </p:txBody>
      </p:sp>
      <p:sp>
        <p:nvSpPr>
          <p:cNvPr id="6" name="Text Placeholder 5"/>
          <p:cNvSpPr>
            <a:spLocks noGrp="1"/>
          </p:cNvSpPr>
          <p:nvPr>
            <p:ph type="body" sz="quarter" idx="16"/>
          </p:nvPr>
        </p:nvSpPr>
        <p:spPr>
          <a:xfrm>
            <a:off x="277188" y="1625768"/>
            <a:ext cx="11350208" cy="1162037"/>
          </a:xfrm>
        </p:spPr>
        <p:txBody>
          <a:bodyPr/>
          <a:lstStyle/>
          <a:p>
            <a:pPr algn="ctr"/>
            <a:endParaRPr lang="en-US" b="0" dirty="0">
              <a:latin typeface="Pyidaungsu" pitchFamily="34" charset="0"/>
              <a:cs typeface="Pyidaungsu" pitchFamily="34" charset="0"/>
            </a:endParaRPr>
          </a:p>
          <a:p>
            <a:pPr algn="ctr"/>
            <a:endParaRPr lang="en-US" b="0" dirty="0">
              <a:latin typeface="Pyidaungsu" pitchFamily="34" charset="0"/>
              <a:cs typeface="Pyidaungsu" pitchFamily="34" charset="0"/>
            </a:endParaRPr>
          </a:p>
        </p:txBody>
      </p:sp>
      <p:sp>
        <p:nvSpPr>
          <p:cNvPr id="12" name="TextBox 11">
            <a:extLst>
              <a:ext uri="{FF2B5EF4-FFF2-40B4-BE49-F238E27FC236}">
                <a16:creationId xmlns:a16="http://schemas.microsoft.com/office/drawing/2014/main" id="{71FF52C1-C5D7-F395-455B-D66B7322F95D}"/>
              </a:ext>
            </a:extLst>
          </p:cNvPr>
          <p:cNvSpPr txBox="1"/>
          <p:nvPr/>
        </p:nvSpPr>
        <p:spPr>
          <a:xfrm>
            <a:off x="610262" y="1095000"/>
            <a:ext cx="11094408" cy="5043688"/>
          </a:xfrm>
          <a:prstGeom prst="rect">
            <a:avLst/>
          </a:prstGeom>
          <a:noFill/>
        </p:spPr>
        <p:txBody>
          <a:bodyPr wrap="square">
            <a:spAutoFit/>
          </a:bodyPr>
          <a:lstStyle/>
          <a:p>
            <a:pPr marL="12066" marR="0" lvl="0" algn="l" rtl="0">
              <a:lnSpc>
                <a:spcPct val="150000"/>
              </a:lnSpc>
              <a:spcAft>
                <a:spcPts val="0"/>
              </a:spcAft>
              <a:buClr>
                <a:srgbClr val="1E4E79"/>
              </a:buClr>
              <a:buSzPts val="2800"/>
            </a:pPr>
            <a:r>
              <a:rPr lang="en-US" b="1" dirty="0">
                <a:latin typeface="Pyidaungsu" pitchFamily="34" charset="0"/>
                <a:ea typeface="Century Gothic"/>
                <a:cs typeface="Pyidaungsu" pitchFamily="34" charset="0"/>
                <a:sym typeface="Century Gothic"/>
              </a:rPr>
              <a:t>အဓိပ္ပါယ် ဖွင့်ဆိုချက်</a:t>
            </a:r>
            <a:endParaRPr lang="en-US" dirty="0">
              <a:latin typeface="Pyidaungsu" pitchFamily="34" charset="0"/>
              <a:cs typeface="Pyidaungsu" pitchFamily="34" charset="0"/>
            </a:endParaRPr>
          </a:p>
          <a:p>
            <a:pPr lvl="0">
              <a:lnSpc>
                <a:spcPct val="150000"/>
              </a:lnSpc>
            </a:pPr>
            <a:r>
              <a:rPr lang="en-US" dirty="0">
                <a:latin typeface="Pyidaungsu" pitchFamily="34" charset="0"/>
                <a:ea typeface="Century Gothic"/>
                <a:cs typeface="Pyidaungsu" pitchFamily="34" charset="0"/>
                <a:sym typeface="Century Gothic"/>
              </a:rPr>
              <a:t>အွန်လိုင်း လုံခြုံရေးဆိုသည်မှာ ကွန်ပျူတာစနစ်များ၊ ကွန်ရက်များ၊ စက်ကိရိယာများ၊ ဒေတာများကို ခွင့်ပြုချက်မရှိဘဲ ဝင်ရောက်မှု၊ ဒေတာချိုးဖောက်မှုများနှင့် အခြားသော ဒစ်ဂျစ်တယ်ဆိုင်ရာ အန္တရာယ်များမှ ကာကွယ်စောင့်ရှောက်ခြင်း အလေ့အထ ဖြစ်သည်။ ၎င်းတွင် နည်းပညာများ၊ နည်းစနစ်များနှင့် အကောင်းဆုံးသော အလေ့အထများ အမြောက်အမြား ပါဝင်သည်။</a:t>
            </a:r>
          </a:p>
          <a:p>
            <a:pPr>
              <a:lnSpc>
                <a:spcPct val="150000"/>
              </a:lnSpc>
            </a:pPr>
            <a:r>
              <a:rPr lang="en-US" dirty="0">
                <a:latin typeface="Pyidaungsu" pitchFamily="34" charset="0"/>
                <a:cs typeface="Pyidaungsu" pitchFamily="34" charset="0"/>
              </a:rPr>
              <a:t> </a:t>
            </a:r>
            <a:endParaRPr lang="en-US" i="0" u="none" strike="noStrike" cap="none" dirty="0">
              <a:latin typeface="Pyidaungsu" pitchFamily="34" charset="0"/>
              <a:ea typeface="Century Gothic"/>
              <a:cs typeface="Pyidaungsu" pitchFamily="34" charset="0"/>
              <a:sym typeface="Century Gothic"/>
            </a:endParaRPr>
          </a:p>
          <a:p>
            <a:pPr marL="12066" marR="0" lvl="0" algn="l" rtl="0">
              <a:lnSpc>
                <a:spcPct val="150000"/>
              </a:lnSpc>
              <a:spcAft>
                <a:spcPts val="0"/>
              </a:spcAft>
              <a:buClr>
                <a:srgbClr val="1E4E79"/>
              </a:buClr>
              <a:buSzPts val="2800"/>
            </a:pPr>
            <a:r>
              <a:rPr lang="en-US" b="1" i="0" u="none" strike="noStrike" cap="none" dirty="0">
                <a:latin typeface="Pyidaungsu" pitchFamily="34" charset="0"/>
                <a:ea typeface="Century Gothic"/>
                <a:cs typeface="Pyidaungsu" pitchFamily="34" charset="0"/>
                <a:sym typeface="Century Gothic"/>
              </a:rPr>
              <a:t>ရည်မှန်းချက်များ</a:t>
            </a:r>
            <a:endParaRPr lang="en-US" i="0" u="none" strike="noStrike" cap="none" dirty="0">
              <a:latin typeface="Pyidaungsu" pitchFamily="34" charset="0"/>
              <a:ea typeface="Century Gothic"/>
              <a:cs typeface="Pyidaungsu" pitchFamily="34" charset="0"/>
              <a:sym typeface="Century Gothic"/>
            </a:endParaRPr>
          </a:p>
          <a:p>
            <a:pPr marL="12066" lvl="0">
              <a:lnSpc>
                <a:spcPct val="150000"/>
              </a:lnSpc>
              <a:buClr>
                <a:srgbClr val="1E4E79"/>
              </a:buClr>
              <a:buSzPts val="2800"/>
            </a:pPr>
            <a:r>
              <a:rPr lang="en-US" dirty="0">
                <a:latin typeface="Pyidaungsu" pitchFamily="34" charset="0"/>
                <a:ea typeface="Century Gothic"/>
                <a:cs typeface="Pyidaungsu" pitchFamily="34" charset="0"/>
                <a:sym typeface="Century Gothic"/>
              </a:rPr>
              <a:t>အွန်လိုင်းလုံခြုံရေး၏ အဓိကရည်မှန်းချက်မှာ အရေးကြီးသော ဒေတာ၊ ဉာဏပစ္စည်း၊ ငွေကြေးအချက်အလက်နှင့် အရေးကြီးသော အခြေခံအဆောက်အအုံများ ပါဝင်သော ဒစ်ဂျစ်တယ်ပိုင်ဆိုင်မှုများကို အွန်လိုင်း အန္တရာယ်များမှ ကာကွယ်ပေးရန်ဖြစ်သည်။ ၎င်းသည် ဒစ်ဂျစ်တယ်ရင်းမြစ်များ၏ အတွင်းရေးလျှို့ဝှက်မှု၊ သမာဓိစောင့်သိမှုနှင့် ရရှိသုံးစွဲနိုင်မှုတို့ သေချာစေရန် ရည်ရွယ်သည်။</a:t>
            </a:r>
            <a:endParaRPr lang="en-US" i="0" u="none" strike="noStrike" cap="none" dirty="0">
              <a:solidFill>
                <a:srgbClr val="1E4E79"/>
              </a:solidFill>
              <a:latin typeface="Pyidaungsu" pitchFamily="34" charset="0"/>
              <a:ea typeface="Century Gothic"/>
              <a:cs typeface="Pyidaungsu" pitchFamily="34" charset="0"/>
              <a:sym typeface="Century Gothic"/>
            </a:endParaRPr>
          </a:p>
          <a:p>
            <a:pPr marL="12066" marR="0" lvl="0" algn="l" rtl="0">
              <a:lnSpc>
                <a:spcPct val="150000"/>
              </a:lnSpc>
              <a:spcAft>
                <a:spcPts val="0"/>
              </a:spcAft>
              <a:buClr>
                <a:srgbClr val="1E4E79"/>
              </a:buClr>
              <a:buSzPts val="2800"/>
            </a:pPr>
            <a:endParaRPr lang="en-US" i="0" u="none" strike="noStrike" cap="none" dirty="0">
              <a:solidFill>
                <a:srgbClr val="1E4E79"/>
              </a:solidFill>
              <a:latin typeface="Pyidaungsu" pitchFamily="34" charset="0"/>
              <a:ea typeface="Century Gothic"/>
              <a:cs typeface="Pyidaungsu" pitchFamily="34" charset="0"/>
              <a:sym typeface="Century Gothic"/>
            </a:endParaRPr>
          </a:p>
        </p:txBody>
      </p:sp>
    </p:spTree>
    <p:custDataLst>
      <p:tags r:id="rId1"/>
    </p:custDataLst>
    <p:extLst>
      <p:ext uri="{BB962C8B-B14F-4D97-AF65-F5344CB8AC3E}">
        <p14:creationId xmlns:p14="http://schemas.microsoft.com/office/powerpoint/2010/main" val="42552064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en-US" sz="2200" dirty="0">
                <a:latin typeface="Pyidaungsu" pitchFamily="34" charset="0"/>
                <a:cs typeface="Pyidaungsu" pitchFamily="34" charset="0"/>
              </a:rPr>
              <a:t>အွန်လိုင်း လုံခြုံရေး(Cyber Security)ဆိုသည်မှာ မည်သည်ကို ဆိုလိုပါသနည်း။</a:t>
            </a:r>
            <a:endParaRPr lang="en-US" sz="2200" dirty="0"/>
          </a:p>
        </p:txBody>
      </p:sp>
      <p:sp>
        <p:nvSpPr>
          <p:cNvPr id="6" name="Text Placeholder 5"/>
          <p:cNvSpPr>
            <a:spLocks noGrp="1"/>
          </p:cNvSpPr>
          <p:nvPr>
            <p:ph type="body" sz="quarter" idx="16"/>
          </p:nvPr>
        </p:nvSpPr>
        <p:spPr>
          <a:xfrm>
            <a:off x="277188" y="1625768"/>
            <a:ext cx="11350208" cy="1162037"/>
          </a:xfrm>
        </p:spPr>
        <p:txBody>
          <a:bodyPr/>
          <a:lstStyle/>
          <a:p>
            <a:pPr algn="ctr"/>
            <a:endParaRPr lang="en-US" b="0" dirty="0"/>
          </a:p>
          <a:p>
            <a:pPr algn="ctr"/>
            <a:endParaRPr lang="en-US" b="0" dirty="0"/>
          </a:p>
        </p:txBody>
      </p:sp>
      <p:sp>
        <p:nvSpPr>
          <p:cNvPr id="12" name="TextBox 11">
            <a:extLst>
              <a:ext uri="{FF2B5EF4-FFF2-40B4-BE49-F238E27FC236}">
                <a16:creationId xmlns:a16="http://schemas.microsoft.com/office/drawing/2014/main" id="{71FF52C1-C5D7-F395-455B-D66B7322F95D}"/>
              </a:ext>
            </a:extLst>
          </p:cNvPr>
          <p:cNvSpPr txBox="1"/>
          <p:nvPr/>
        </p:nvSpPr>
        <p:spPr>
          <a:xfrm>
            <a:off x="650902" y="1004315"/>
            <a:ext cx="10602780" cy="5043688"/>
          </a:xfrm>
          <a:prstGeom prst="rect">
            <a:avLst/>
          </a:prstGeom>
          <a:noFill/>
        </p:spPr>
        <p:txBody>
          <a:bodyPr wrap="square">
            <a:spAutoFit/>
          </a:bodyPr>
          <a:lstStyle/>
          <a:p>
            <a:pPr marL="12066" lvl="0">
              <a:lnSpc>
                <a:spcPct val="150000"/>
              </a:lnSpc>
              <a:buClr>
                <a:srgbClr val="1E4E79"/>
              </a:buClr>
              <a:buSzPts val="2800"/>
            </a:pPr>
            <a:r>
              <a:rPr lang="en-US" b="1" dirty="0">
                <a:solidFill>
                  <a:srgbClr val="000000"/>
                </a:solidFill>
                <a:latin typeface="Pyidaungsu" pitchFamily="34" charset="0"/>
                <a:ea typeface="Arial"/>
                <a:cs typeface="Pyidaungsu" pitchFamily="34" charset="0"/>
                <a:sym typeface="Arial"/>
              </a:rPr>
              <a:t>အဓိကလက္ခဏာရပ်များ</a:t>
            </a:r>
          </a:p>
          <a:p>
            <a:pPr marL="12066">
              <a:lnSpc>
                <a:spcPct val="150000"/>
              </a:lnSpc>
              <a:buClr>
                <a:srgbClr val="1E4E79"/>
              </a:buClr>
              <a:buSzPts val="2800"/>
            </a:pPr>
            <a:r>
              <a:rPr lang="en-US" dirty="0">
                <a:latin typeface="Pyidaungsu" pitchFamily="34" charset="0"/>
                <a:ea typeface="Century Gothic"/>
                <a:cs typeface="Pyidaungsu" pitchFamily="34" charset="0"/>
                <a:sym typeface="Century Gothic"/>
              </a:rPr>
              <a:t>အွန်လိုင်း လုံခြုံရေးတွင် </a:t>
            </a:r>
            <a:r>
              <a:rPr lang="en-US" i="0" u="none" strike="noStrike" cap="none" dirty="0">
                <a:latin typeface="Pyidaungsu" pitchFamily="34" charset="0"/>
                <a:ea typeface="Century Gothic"/>
                <a:cs typeface="Pyidaungsu" pitchFamily="34" charset="0"/>
                <a:sym typeface="Century Gothic"/>
              </a:rPr>
              <a:t>Firewall စနစ်များ၊ ဗိုင်းရပ်စ်နှိမ်နင်းရေး ဆော့ဖ်ဝဲ၊ ဝှက်စာပြုလုပ်ထားမှု၊ ကျူးကျော်ဝင်ရောက်ခြင်းကို ထောက်လှမ်းသည့် စနစ်များ၊ အသုံးပြုခွင့်ထိန်းချုပ်မှုများနှင့် မူမမှန်သည့်ဖြစ်ရပ်အပေါ် တုံ့ပြန်ရေး အစီအစဉ်တို့ကဲ့သို့သော </a:t>
            </a:r>
            <a:r>
              <a:rPr lang="en-US" dirty="0">
                <a:latin typeface="Pyidaungsu" pitchFamily="34" charset="0"/>
                <a:ea typeface="Century Gothic"/>
                <a:cs typeface="Pyidaungsu" pitchFamily="34" charset="0"/>
                <a:sym typeface="Century Gothic"/>
              </a:rPr>
              <a:t>လုံခြုံရေးအစီအမံအမျိုးမျိုးကို အကောင်အထည်ဖော် ဆောင်ရွက်ခြင်း ဖြစ်စဉ် ပါဝင်သည်။ ၎င်းတွင် ထိခိုက်လွယ်မှုအကဲဖြတ်ခြင်းနှင့် အလုပ်သမားများအတွက် လုံခြုံရေးအသိရှိမှုဆိုင်ရာ သင်တန်းပေးခြင်းတို့ ကဲ့သို့သော ကြိုတင်ပြင်ဆင်နိုင်သည့် အစီအမံများလည်း ပါဝင်သည်။ </a:t>
            </a:r>
          </a:p>
          <a:p>
            <a:pPr marL="12066" marR="0" lvl="0" algn="l" rtl="0">
              <a:lnSpc>
                <a:spcPct val="150000"/>
              </a:lnSpc>
              <a:spcAft>
                <a:spcPts val="0"/>
              </a:spcAft>
              <a:buClr>
                <a:srgbClr val="1E4E79"/>
              </a:buClr>
              <a:buSzPts val="2800"/>
            </a:pPr>
            <a:endParaRPr lang="en-US" i="0" u="none" strike="noStrike" cap="none" dirty="0">
              <a:latin typeface="Pyidaungsu" pitchFamily="34" charset="0"/>
              <a:ea typeface="Century Gothic"/>
              <a:cs typeface="Pyidaungsu" pitchFamily="34" charset="0"/>
              <a:sym typeface="Century Gothic"/>
            </a:endParaRPr>
          </a:p>
          <a:p>
            <a:pPr marL="12066" marR="0" lvl="0" algn="l" rtl="0">
              <a:lnSpc>
                <a:spcPct val="150000"/>
              </a:lnSpc>
              <a:spcAft>
                <a:spcPts val="0"/>
              </a:spcAft>
              <a:buClr>
                <a:srgbClr val="1E4E79"/>
              </a:buClr>
              <a:buSzPts val="2800"/>
            </a:pPr>
            <a:r>
              <a:rPr lang="en-US" b="1" i="0" u="none" strike="noStrike" cap="none" dirty="0">
                <a:latin typeface="Pyidaungsu" pitchFamily="34" charset="0"/>
                <a:ea typeface="Century Gothic"/>
                <a:cs typeface="Pyidaungsu" pitchFamily="34" charset="0"/>
                <a:sym typeface="Century Gothic"/>
              </a:rPr>
              <a:t>ပရိသတ်</a:t>
            </a:r>
            <a:endParaRPr lang="en-US" i="0" u="none" strike="noStrike" cap="none" dirty="0">
              <a:latin typeface="Pyidaungsu" pitchFamily="34" charset="0"/>
              <a:ea typeface="Century Gothic"/>
              <a:cs typeface="Pyidaungsu" pitchFamily="34" charset="0"/>
              <a:sym typeface="Century Gothic"/>
            </a:endParaRPr>
          </a:p>
          <a:p>
            <a:pPr marL="12066">
              <a:lnSpc>
                <a:spcPct val="150000"/>
              </a:lnSpc>
              <a:buClr>
                <a:srgbClr val="1E4E79"/>
              </a:buClr>
              <a:buSzPts val="2800"/>
            </a:pPr>
            <a:r>
              <a:rPr lang="en-US" dirty="0">
                <a:latin typeface="Pyidaungsu" pitchFamily="34" charset="0"/>
                <a:ea typeface="Century Gothic"/>
                <a:cs typeface="Pyidaungsu" pitchFamily="34" charset="0"/>
                <a:sym typeface="Century Gothic"/>
              </a:rPr>
              <a:t>အွန်လိုင်းလုံခြုံရေးသည် အဖွဲ့အစည်းများ၊ စီးပွားရေးလုပ်ငန်းများ၊ အစိုးရဌာနများ၊ မိမိတို့ ဒစ်ဂျစ်တယ်ပိုင်ဆိုင်မှုများနှင့်အချက်အလက်တို့ကို အွန်လိုင်းခြိမ်းခြောက်မှုအန္တရာယ်များမှ ကာကွယ်စောင့်ရှောက်လိုသူများ လေ့လာရန် သင့်လျော်သည်။ ဒစ်ဂျစ်တယ် ဂေဟစနစ်တစ်ခုလုံးကို ကာကွယ်ရန် ဦးစားပေး စဉ်းစားသည်။</a:t>
            </a:r>
            <a:endParaRPr lang="en-US" i="0" u="none" strike="noStrike" cap="none" dirty="0">
              <a:solidFill>
                <a:srgbClr val="1E4E79"/>
              </a:solidFill>
              <a:latin typeface="Pyidaungsu" pitchFamily="34" charset="0"/>
              <a:ea typeface="Century Gothic"/>
              <a:cs typeface="Pyidaungsu" pitchFamily="34" charset="0"/>
              <a:sym typeface="Century Gothic"/>
            </a:endParaRPr>
          </a:p>
        </p:txBody>
      </p:sp>
    </p:spTree>
    <p:custDataLst>
      <p:tags r:id="rId1"/>
    </p:custDataLst>
    <p:extLst>
      <p:ext uri="{BB962C8B-B14F-4D97-AF65-F5344CB8AC3E}">
        <p14:creationId xmlns:p14="http://schemas.microsoft.com/office/powerpoint/2010/main" val="1324583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dirty="0"/>
          </a:p>
        </p:txBody>
      </p:sp>
      <p:sp>
        <p:nvSpPr>
          <p:cNvPr id="5" name="Title 4"/>
          <p:cNvSpPr>
            <a:spLocks noGrp="1"/>
          </p:cNvSpPr>
          <p:nvPr>
            <p:ph type="ctrTitle"/>
          </p:nvPr>
        </p:nvSpPr>
        <p:spPr/>
        <p:txBody>
          <a:bodyPr>
            <a:normAutofit/>
          </a:bodyPr>
          <a:lstStyle/>
          <a:p>
            <a:r>
              <a:rPr lang="en-US" sz="2200" dirty="0">
                <a:latin typeface="Pyidaungsu" pitchFamily="34" charset="0"/>
                <a:cs typeface="Pyidaungsu" pitchFamily="34" charset="0"/>
              </a:rPr>
              <a:t>တတ်ကျွမ်းမှုများ</a:t>
            </a:r>
          </a:p>
        </p:txBody>
      </p:sp>
      <p:sp>
        <p:nvSpPr>
          <p:cNvPr id="6" name="Text Placeholder 5"/>
          <p:cNvSpPr>
            <a:spLocks noGrp="1"/>
          </p:cNvSpPr>
          <p:nvPr>
            <p:ph type="body" sz="quarter" idx="16"/>
          </p:nvPr>
        </p:nvSpPr>
        <p:spPr>
          <a:xfrm>
            <a:off x="320518" y="1065499"/>
            <a:ext cx="11350208" cy="4422056"/>
          </a:xfrm>
        </p:spPr>
        <p:txBody>
          <a:bodyPr>
            <a:normAutofit/>
          </a:bodyPr>
          <a:lstStyle/>
          <a:p>
            <a:pPr marL="742950" marR="0" lvl="2" indent="-342900" algn="l" rtl="0">
              <a:lnSpc>
                <a:spcPct val="100000"/>
              </a:lnSpc>
              <a:spcBef>
                <a:spcPts val="480"/>
              </a:spcBef>
              <a:spcAft>
                <a:spcPts val="0"/>
              </a:spcAft>
              <a:buClr>
                <a:schemeClr val="dk1"/>
              </a:buClr>
              <a:buSzPts val="2160"/>
              <a:buFont typeface="+mj-lt"/>
              <a:buAutoNum type="arabicPeriod"/>
            </a:pPr>
            <a:endParaRPr lang="en-US" sz="1400" b="0" i="0" u="none" strike="noStrike" cap="none" dirty="0">
              <a:solidFill>
                <a:srgbClr val="000000"/>
              </a:solidFill>
              <a:latin typeface="Arial"/>
              <a:ea typeface="Arial"/>
              <a:cs typeface="Arial"/>
              <a:sym typeface="Arial"/>
            </a:endParaRPr>
          </a:p>
          <a:p>
            <a:endParaRPr lang="en-US" dirty="0"/>
          </a:p>
        </p:txBody>
      </p:sp>
      <p:sp>
        <p:nvSpPr>
          <p:cNvPr id="3" name="TextBox 2">
            <a:extLst>
              <a:ext uri="{FF2B5EF4-FFF2-40B4-BE49-F238E27FC236}">
                <a16:creationId xmlns:a16="http://schemas.microsoft.com/office/drawing/2014/main" id="{928D7088-91FC-F94C-D553-F997D8AAB4B7}"/>
              </a:ext>
            </a:extLst>
          </p:cNvPr>
          <p:cNvSpPr txBox="1"/>
          <p:nvPr/>
        </p:nvSpPr>
        <p:spPr>
          <a:xfrm>
            <a:off x="441676" y="949002"/>
            <a:ext cx="11249832" cy="5262979"/>
          </a:xfrm>
          <a:prstGeom prst="rect">
            <a:avLst/>
          </a:prstGeom>
          <a:noFill/>
        </p:spPr>
        <p:txBody>
          <a:bodyPr wrap="square">
            <a:spAutoFit/>
          </a:bodyPr>
          <a:lstStyle/>
          <a:p>
            <a:pPr>
              <a:lnSpc>
                <a:spcPct val="150000"/>
              </a:lnSpc>
            </a:pPr>
            <a:r>
              <a:rPr lang="my-MM" sz="1600" u="sng" dirty="0">
                <a:solidFill>
                  <a:srgbClr val="000000"/>
                </a:solidFill>
                <a:latin typeface="Pyidaungsu" panose="020B0502040204020203" pitchFamily="34" charset="0"/>
                <a:cs typeface="Pyidaungsu" panose="020B0502040204020203" pitchFamily="34" charset="0"/>
              </a:rPr>
              <a:t>အောင်မြင်မှုအညွှန်းကိန်း -</a:t>
            </a:r>
            <a:endParaRPr lang="en-US" sz="1600" u="sng" dirty="0">
              <a:solidFill>
                <a:srgbClr val="000000"/>
              </a:solidFill>
              <a:latin typeface="Pyidaungsu" panose="020B0502040204020203" pitchFamily="34" charset="0"/>
              <a:cs typeface="Pyidaungsu" panose="020B0502040204020203" pitchFamily="34" charset="0"/>
            </a:endParaRPr>
          </a:p>
          <a:p>
            <a:pPr>
              <a:lnSpc>
                <a:spcPct val="150000"/>
              </a:lnSpc>
            </a:pPr>
            <a:r>
              <a:rPr lang="my-MM" sz="1600" dirty="0">
                <a:latin typeface="Pyidaungsu" pitchFamily="34" charset="0"/>
                <a:cs typeface="Pyidaungsu" pitchFamily="34" charset="0"/>
              </a:rPr>
              <a:t>၂</a:t>
            </a:r>
            <a:r>
              <a:rPr lang="en-GB" sz="1600" dirty="0">
                <a:latin typeface="Pyidaungsu" pitchFamily="34" charset="0"/>
                <a:cs typeface="Pyidaungsu" pitchFamily="34" charset="0"/>
              </a:rPr>
              <a:t>.</a:t>
            </a:r>
            <a:r>
              <a:rPr lang="my-MM" sz="1600" dirty="0">
                <a:latin typeface="Pyidaungsu" pitchFamily="34" charset="0"/>
                <a:cs typeface="Pyidaungsu" pitchFamily="34" charset="0"/>
              </a:rPr>
              <a:t>၁</a:t>
            </a:r>
            <a:r>
              <a:rPr lang="en-GB" sz="1600" dirty="0">
                <a:latin typeface="Pyidaungsu" pitchFamily="34" charset="0"/>
                <a:cs typeface="Pyidaungsu" pitchFamily="34" charset="0"/>
              </a:rPr>
              <a:t>.</a:t>
            </a:r>
            <a:r>
              <a:rPr lang="my-MM" sz="1600" dirty="0">
                <a:latin typeface="Pyidaungsu" pitchFamily="34" charset="0"/>
                <a:cs typeface="Pyidaungsu" pitchFamily="34" charset="0"/>
              </a:rPr>
              <a:t>၁</a:t>
            </a:r>
            <a:r>
              <a:rPr lang="en-GB" sz="1600" dirty="0">
                <a:latin typeface="Pyidaungsu" pitchFamily="34" charset="0"/>
                <a:cs typeface="Pyidaungsu" pitchFamily="34" charset="0"/>
              </a:rPr>
              <a:t>.</a:t>
            </a:r>
            <a:r>
              <a:rPr lang="my-MM" sz="1600" dirty="0">
                <a:latin typeface="Pyidaungsu" pitchFamily="34" charset="0"/>
                <a:cs typeface="Pyidaungsu" pitchFamily="34" charset="0"/>
              </a:rPr>
              <a:t>၁ ကျောင်းသားများ၏ ဝေဖန်ပိုင်းခြားတွေးခေါ်မှု၊ ပူးပေါင်းဆောင်ရွက်မှု၊ ဆန်းသစ်တီထွင်မှု စသည့်စွမ်းရည်များ ဖွံ့ဖြိုးစေရန် ဆီလျော်သော သင်ကြား သင်ယူမှုနည်းဗျူဟာများကို အသုံးပြုသည်။</a:t>
            </a:r>
            <a:endParaRPr lang="en-US" sz="1600" dirty="0">
              <a:latin typeface="Pyidaungsu" panose="020B0502040204020203" pitchFamily="34" charset="0"/>
              <a:cs typeface="Pyidaungsu" panose="020B0502040204020203" pitchFamily="34" charset="0"/>
            </a:endParaRPr>
          </a:p>
          <a:p>
            <a:pPr>
              <a:lnSpc>
                <a:spcPct val="150000"/>
              </a:lnSpc>
            </a:pPr>
            <a:r>
              <a:rPr lang="en-US" sz="1600" dirty="0">
                <a:solidFill>
                  <a:srgbClr val="000000"/>
                </a:solidFill>
                <a:latin typeface="Pyidaungsu" panose="020B0502040204020203" pitchFamily="34" charset="0"/>
                <a:cs typeface="Pyidaungsu" panose="020B0502040204020203" pitchFamily="34" charset="0"/>
              </a:rPr>
              <a:t>	</a:t>
            </a:r>
            <a:r>
              <a:rPr lang="my-MM" sz="1600" u="sng" dirty="0">
                <a:solidFill>
                  <a:srgbClr val="000000"/>
                </a:solidFill>
                <a:latin typeface="Pyidaungsu" panose="020B0502040204020203" pitchFamily="34" charset="0"/>
                <a:cs typeface="Pyidaungsu" panose="020B0502040204020203" pitchFamily="34" charset="0"/>
              </a:rPr>
              <a:t>ဆက်နွှယ်နေသည့် </a:t>
            </a:r>
            <a:r>
              <a:rPr lang="my-MM" sz="1600" u="sng" dirty="0">
                <a:latin typeface="Pyidaungsu" panose="020B0502040204020203" pitchFamily="34" charset="0"/>
                <a:cs typeface="Pyidaungsu" panose="020B0502040204020203" pitchFamily="34" charset="0"/>
              </a:rPr>
              <a:t>ပဋိပက္ခကိုထည့်သွင်းစဉ်းစားသော ဦးစားပေးနယ်ပယ်</a:t>
            </a:r>
            <a:endParaRPr lang="en-US" sz="1600" dirty="0">
              <a:latin typeface="Pyidaungsu" pitchFamily="34" charset="0"/>
              <a:cs typeface="Pyidaungsu" pitchFamily="34" charset="0"/>
            </a:endParaRPr>
          </a:p>
          <a:p>
            <a:pPr>
              <a:lnSpc>
                <a:spcPct val="150000"/>
              </a:lnSpc>
            </a:pPr>
            <a:r>
              <a:rPr lang="en-GB" sz="1600" dirty="0">
                <a:solidFill>
                  <a:srgbClr val="000000"/>
                </a:solidFill>
                <a:latin typeface="Pyidaungsu" pitchFamily="34" charset="0"/>
                <a:ea typeface="Arial Unicode MS"/>
                <a:cs typeface="Pyidaungsu" pitchFamily="34" charset="0"/>
              </a:rPr>
              <a:t>	CSE ၆။ အကြမ်းမဖက်ခြင်း၊ ဝေဖန်ပိုင်းခြား စဉ်းစားခြင်း၊ ပဋိပက္ခကို ငြိမ်းချမ်းစွာဖြေရှင်းခြင်းနှင့်  </a:t>
            </a:r>
            <a:r>
              <a:rPr lang="en-GB" sz="1600" dirty="0" err="1">
                <a:solidFill>
                  <a:srgbClr val="000000"/>
                </a:solidFill>
                <a:latin typeface="Pyidaungsu" pitchFamily="34" charset="0"/>
                <a:ea typeface="Arial Unicode MS"/>
                <a:cs typeface="Pyidaungsu" pitchFamily="34" charset="0"/>
              </a:rPr>
              <a:t>မတူညီသော</a:t>
            </a:r>
            <a:r>
              <a:rPr lang="en-GB" sz="1600" dirty="0">
                <a:solidFill>
                  <a:srgbClr val="000000"/>
                </a:solidFill>
                <a:latin typeface="Pyidaungsu" pitchFamily="34" charset="0"/>
                <a:ea typeface="Arial Unicode MS"/>
                <a:cs typeface="Pyidaungsu" pitchFamily="34" charset="0"/>
              </a:rPr>
              <a:t> </a:t>
            </a:r>
            <a:r>
              <a:rPr lang="en-GB" sz="1600" dirty="0" err="1">
                <a:solidFill>
                  <a:srgbClr val="000000"/>
                </a:solidFill>
                <a:latin typeface="Pyidaungsu" pitchFamily="34" charset="0"/>
                <a:ea typeface="Arial Unicode MS"/>
                <a:cs typeface="Pyidaungsu" pitchFamily="34" charset="0"/>
              </a:rPr>
              <a:t>အတွေးအခေ</a:t>
            </a:r>
            <a:r>
              <a:rPr lang="en-GB" sz="1600" dirty="0">
                <a:solidFill>
                  <a:srgbClr val="000000"/>
                </a:solidFill>
                <a:latin typeface="Pyidaungsu" pitchFamily="34" charset="0"/>
                <a:ea typeface="Arial Unicode MS"/>
                <a:cs typeface="Pyidaungsu" pitchFamily="34" charset="0"/>
              </a:rPr>
              <a:t>ါ် </a:t>
            </a:r>
            <a:r>
              <a:rPr lang="my-MM" sz="1600" dirty="0">
                <a:solidFill>
                  <a:srgbClr val="000000"/>
                </a:solidFill>
                <a:latin typeface="Pyidaungsu" pitchFamily="34" charset="0"/>
                <a:ea typeface="Arial Unicode MS"/>
                <a:cs typeface="Pyidaungsu" pitchFamily="34" charset="0"/>
              </a:rPr>
              <a:t>	</a:t>
            </a:r>
            <a:r>
              <a:rPr lang="en-GB" sz="1600" dirty="0" err="1">
                <a:solidFill>
                  <a:srgbClr val="000000"/>
                </a:solidFill>
                <a:latin typeface="Pyidaungsu" pitchFamily="34" charset="0"/>
                <a:ea typeface="Arial Unicode MS"/>
                <a:cs typeface="Pyidaungsu" pitchFamily="34" charset="0"/>
              </a:rPr>
              <a:t>အယူအဆများကို</a:t>
            </a:r>
            <a:r>
              <a:rPr lang="en-GB" sz="1600" dirty="0">
                <a:solidFill>
                  <a:srgbClr val="000000"/>
                </a:solidFill>
                <a:latin typeface="Pyidaungsu" pitchFamily="34" charset="0"/>
                <a:ea typeface="Arial Unicode MS"/>
                <a:cs typeface="Pyidaungsu" pitchFamily="34" charset="0"/>
              </a:rPr>
              <a:t> လေးစားခြင်းတို့ကို  စံနမူနာပြ သင်ကြားပေးသည်။</a:t>
            </a:r>
          </a:p>
          <a:p>
            <a:pPr>
              <a:lnSpc>
                <a:spcPct val="150000"/>
              </a:lnSpc>
            </a:pPr>
            <a:r>
              <a:rPr lang="en-GB" sz="1600" dirty="0">
                <a:effectLst/>
                <a:latin typeface="Pyidaungsu" pitchFamily="34" charset="0"/>
                <a:ea typeface="Calibri" panose="020F0502020204030204" pitchFamily="34" charset="0"/>
                <a:cs typeface="Pyidaungsu" pitchFamily="34" charset="0"/>
              </a:rPr>
              <a:t>	CSE </a:t>
            </a:r>
            <a:r>
              <a:rPr lang="en-GB" sz="1600" dirty="0">
                <a:latin typeface="Pyidaungsu" pitchFamily="34" charset="0"/>
                <a:ea typeface="Calibri" panose="020F0502020204030204" pitchFamily="34" charset="0"/>
                <a:cs typeface="Pyidaungsu" pitchFamily="34" charset="0"/>
              </a:rPr>
              <a:t>၈။ မီဒီယာနှင့် သတင်းအချက်အလက်ဆိုင်ရာ သိနားလည်မှု(MIL)၏ အဓိကတန်ဖိုးထားမှုများဖြစ်သော 	</a:t>
            </a:r>
            <a:r>
              <a:rPr lang="en-GB" sz="1600" dirty="0" err="1">
                <a:latin typeface="Pyidaungsu" pitchFamily="34" charset="0"/>
                <a:ea typeface="Calibri" panose="020F0502020204030204" pitchFamily="34" charset="0"/>
                <a:cs typeface="Pyidaungsu" pitchFamily="34" charset="0"/>
              </a:rPr>
              <a:t>ယဉ်ကျေးမှုဆိုင်ရာ</a:t>
            </a:r>
            <a:r>
              <a:rPr lang="en-GB" sz="1600" dirty="0">
                <a:latin typeface="Pyidaungsu" pitchFamily="34" charset="0"/>
                <a:ea typeface="Calibri" panose="020F0502020204030204" pitchFamily="34" charset="0"/>
                <a:cs typeface="Pyidaungsu" pitchFamily="34" charset="0"/>
              </a:rPr>
              <a:t> </a:t>
            </a:r>
            <a:r>
              <a:rPr lang="my-MM" sz="1600" dirty="0">
                <a:latin typeface="Pyidaungsu" pitchFamily="34" charset="0"/>
                <a:ea typeface="Calibri" panose="020F0502020204030204" pitchFamily="34" charset="0"/>
                <a:cs typeface="Pyidaungsu" pitchFamily="34" charset="0"/>
              </a:rPr>
              <a:t>	</a:t>
            </a:r>
            <a:r>
              <a:rPr lang="en-GB" sz="1600" dirty="0" err="1">
                <a:latin typeface="Pyidaungsu" pitchFamily="34" charset="0"/>
                <a:ea typeface="Calibri" panose="020F0502020204030204" pitchFamily="34" charset="0"/>
                <a:cs typeface="Pyidaungsu" pitchFamily="34" charset="0"/>
              </a:rPr>
              <a:t>နားလည်လက်ခံမှု</a:t>
            </a:r>
            <a:r>
              <a:rPr lang="en-GB" sz="1600" dirty="0">
                <a:latin typeface="Pyidaungsu" pitchFamily="34" charset="0"/>
                <a:ea typeface="Calibri" panose="020F0502020204030204" pitchFamily="34" charset="0"/>
                <a:cs typeface="Pyidaungsu" pitchFamily="34" charset="0"/>
              </a:rPr>
              <a:t>၊ စစ်မှန်မှု၊ ယဉ်ကျေးမှုဆိုင်ရာ ကိုယ်ပိုင်လက္ခဏာနှင့် </a:t>
            </a:r>
            <a:r>
              <a:rPr lang="en-GB" sz="1600" dirty="0" err="1">
                <a:latin typeface="Pyidaungsu" pitchFamily="34" charset="0"/>
                <a:ea typeface="Calibri" panose="020F0502020204030204" pitchFamily="34" charset="0"/>
                <a:cs typeface="Pyidaungsu" pitchFamily="34" charset="0"/>
              </a:rPr>
              <a:t>မတူညီမှုများ</a:t>
            </a:r>
            <a:r>
              <a:rPr lang="en-GB" sz="1600" dirty="0">
                <a:latin typeface="Pyidaungsu" pitchFamily="34" charset="0"/>
                <a:ea typeface="Calibri" panose="020F0502020204030204" pitchFamily="34" charset="0"/>
                <a:cs typeface="Pyidaungsu" pitchFamily="34" charset="0"/>
              </a:rPr>
              <a:t> (မတူကွဲပြားမှုများ)</a:t>
            </a:r>
            <a:r>
              <a:rPr lang="en-GB" sz="1600" dirty="0" err="1">
                <a:latin typeface="Pyidaungsu" pitchFamily="34" charset="0"/>
                <a:ea typeface="Calibri" panose="020F0502020204030204" pitchFamily="34" charset="0"/>
                <a:cs typeface="Pyidaungsu" pitchFamily="34" charset="0"/>
              </a:rPr>
              <a:t>အား</a:t>
            </a:r>
            <a:r>
              <a:rPr lang="en-GB" sz="1600" dirty="0">
                <a:latin typeface="Pyidaungsu" pitchFamily="34" charset="0"/>
                <a:ea typeface="Calibri" panose="020F0502020204030204" pitchFamily="34" charset="0"/>
                <a:cs typeface="Pyidaungsu" pitchFamily="34" charset="0"/>
              </a:rPr>
              <a:t> </a:t>
            </a:r>
            <a:r>
              <a:rPr lang="my-MM" sz="1600" dirty="0">
                <a:latin typeface="Pyidaungsu" pitchFamily="34" charset="0"/>
                <a:ea typeface="Calibri" panose="020F0502020204030204" pitchFamily="34" charset="0"/>
                <a:cs typeface="Pyidaungsu" pitchFamily="34" charset="0"/>
              </a:rPr>
              <a:t>	</a:t>
            </a:r>
            <a:r>
              <a:rPr lang="en-GB" sz="1600" dirty="0" err="1">
                <a:latin typeface="Pyidaungsu" pitchFamily="34" charset="0"/>
                <a:ea typeface="Calibri" panose="020F0502020204030204" pitchFamily="34" charset="0"/>
                <a:cs typeface="Pyidaungsu" pitchFamily="34" charset="0"/>
              </a:rPr>
              <a:t>သည်းခံနိုင်စွမ်းရှိခြင်းဆိုင်ရာ</a:t>
            </a:r>
            <a:r>
              <a:rPr lang="en-GB" sz="1600" dirty="0">
                <a:latin typeface="Pyidaungsu" pitchFamily="34" charset="0"/>
                <a:ea typeface="Calibri" panose="020F0502020204030204" pitchFamily="34" charset="0"/>
                <a:cs typeface="Pyidaungsu" pitchFamily="34" charset="0"/>
              </a:rPr>
              <a:t> အခြေခံသဘောတရားများကို </a:t>
            </a:r>
            <a:r>
              <a:rPr lang="en-GB" sz="1600" dirty="0" err="1">
                <a:latin typeface="Pyidaungsu" pitchFamily="34" charset="0"/>
                <a:ea typeface="Calibri" panose="020F0502020204030204" pitchFamily="34" charset="0"/>
                <a:cs typeface="Pyidaungsu" pitchFamily="34" charset="0"/>
              </a:rPr>
              <a:t>လိုက်နာကြောင်း</a:t>
            </a:r>
            <a:r>
              <a:rPr lang="en-GB" sz="1600" dirty="0">
                <a:latin typeface="Pyidaungsu" pitchFamily="34" charset="0"/>
                <a:ea typeface="Calibri" panose="020F0502020204030204" pitchFamily="34" charset="0"/>
                <a:cs typeface="Pyidaungsu" pitchFamily="34" charset="0"/>
              </a:rPr>
              <a:t> </a:t>
            </a:r>
            <a:r>
              <a:rPr lang="en-GB" sz="1600" dirty="0" err="1">
                <a:latin typeface="Pyidaungsu" pitchFamily="34" charset="0"/>
                <a:ea typeface="Calibri" panose="020F0502020204030204" pitchFamily="34" charset="0"/>
                <a:cs typeface="Pyidaungsu" pitchFamily="34" charset="0"/>
              </a:rPr>
              <a:t>ပြသည</a:t>
            </a:r>
            <a:r>
              <a:rPr lang="en-GB" sz="1600" dirty="0">
                <a:latin typeface="Pyidaungsu" pitchFamily="34" charset="0"/>
                <a:ea typeface="Calibri" panose="020F0502020204030204" pitchFamily="34" charset="0"/>
                <a:cs typeface="Pyidaungsu" pitchFamily="34" charset="0"/>
              </a:rPr>
              <a:t>်။</a:t>
            </a:r>
            <a:endParaRPr lang="my-MM" sz="1600" dirty="0">
              <a:latin typeface="Pyidaungsu" pitchFamily="34" charset="0"/>
              <a:ea typeface="Calibri" panose="020F0502020204030204" pitchFamily="34" charset="0"/>
              <a:cs typeface="Pyidaungsu" pitchFamily="34" charset="0"/>
            </a:endParaRPr>
          </a:p>
          <a:p>
            <a:pPr>
              <a:lnSpc>
                <a:spcPct val="150000"/>
              </a:lnSpc>
            </a:pPr>
            <a:endParaRPr lang="en-GB" sz="1600" dirty="0">
              <a:effectLst/>
              <a:latin typeface="Pyidaungsu" pitchFamily="34" charset="0"/>
              <a:ea typeface="Calibri" panose="020F0502020204030204" pitchFamily="34" charset="0"/>
              <a:cs typeface="Pyidaungsu" pitchFamily="34" charset="0"/>
            </a:endParaRPr>
          </a:p>
          <a:p>
            <a:pPr>
              <a:lnSpc>
                <a:spcPct val="150000"/>
              </a:lnSpc>
            </a:pPr>
            <a:r>
              <a:rPr lang="my-MM" sz="1600" u="sng" dirty="0">
                <a:solidFill>
                  <a:srgbClr val="000000"/>
                </a:solidFill>
                <a:latin typeface="Pyidaungsu" panose="020B0502040204020203" pitchFamily="34" charset="0"/>
                <a:cs typeface="Pyidaungsu" panose="020B0502040204020203" pitchFamily="34" charset="0"/>
              </a:rPr>
              <a:t>အောင်မြင်မှုအညွှန်းကိန်း -</a:t>
            </a:r>
            <a:endParaRPr lang="en-US" sz="1600" u="sng" dirty="0">
              <a:solidFill>
                <a:srgbClr val="000000"/>
              </a:solidFill>
              <a:latin typeface="Pyidaungsu" panose="020B0502040204020203" pitchFamily="34" charset="0"/>
              <a:cs typeface="Pyidaungsu" panose="020B0502040204020203" pitchFamily="34" charset="0"/>
            </a:endParaRPr>
          </a:p>
          <a:p>
            <a:pPr lvl="0">
              <a:lnSpc>
                <a:spcPct val="150000"/>
              </a:lnSpc>
            </a:pPr>
            <a:r>
              <a:rPr lang="my-MM" sz="1600" dirty="0">
                <a:latin typeface="Pyidaungsu" pitchFamily="34" charset="0"/>
                <a:cs typeface="Pyidaungsu" pitchFamily="34" charset="0"/>
              </a:rPr>
              <a:t>၅</a:t>
            </a:r>
            <a:r>
              <a:rPr lang="en-GB" sz="1600" dirty="0">
                <a:latin typeface="Pyidaungsu" pitchFamily="34" charset="0"/>
                <a:cs typeface="Pyidaungsu" pitchFamily="34" charset="0"/>
              </a:rPr>
              <a:t>.</a:t>
            </a:r>
            <a:r>
              <a:rPr lang="my-MM" sz="1600" dirty="0">
                <a:latin typeface="Pyidaungsu" pitchFamily="34" charset="0"/>
                <a:cs typeface="Pyidaungsu" pitchFamily="34" charset="0"/>
              </a:rPr>
              <a:t>၂</a:t>
            </a:r>
            <a:r>
              <a:rPr lang="en-GB" sz="1600" dirty="0">
                <a:latin typeface="Pyidaungsu" pitchFamily="34" charset="0"/>
                <a:cs typeface="Pyidaungsu" pitchFamily="34" charset="0"/>
              </a:rPr>
              <a:t>.</a:t>
            </a:r>
            <a:r>
              <a:rPr lang="my-MM" sz="1600" dirty="0">
                <a:latin typeface="Pyidaungsu" pitchFamily="34" charset="0"/>
                <a:cs typeface="Pyidaungsu" pitchFamily="34" charset="0"/>
              </a:rPr>
              <a:t>၁</a:t>
            </a:r>
            <a:r>
              <a:rPr lang="en-GB" sz="1600" dirty="0">
                <a:latin typeface="Pyidaungsu" pitchFamily="34" charset="0"/>
                <a:cs typeface="Pyidaungsu" pitchFamily="34" charset="0"/>
              </a:rPr>
              <a:t>.</a:t>
            </a:r>
            <a:r>
              <a:rPr lang="my-MM" sz="1600" dirty="0">
                <a:latin typeface="Pyidaungsu" pitchFamily="34" charset="0"/>
                <a:cs typeface="Pyidaungsu" pitchFamily="34" charset="0"/>
              </a:rPr>
              <a:t>၂ မိဘများနှင့်စောင့်ရှောက်သူများအား ၎င်းတို့နေအိမ်ကို သင်ယူလေ့လာရန် ကောင်းသောနေရာတစ်ခုဖြစ်စေရန် လမ်းညွှန်ပေးသည်။</a:t>
            </a:r>
            <a:endParaRPr lang="en-GB" sz="1600" dirty="0">
              <a:solidFill>
                <a:srgbClr val="000000"/>
              </a:solidFill>
              <a:latin typeface="Pyidaungsu" pitchFamily="34" charset="0"/>
              <a:ea typeface="Arial Unicode MS"/>
              <a:cs typeface="Pyidaungsu" pitchFamily="34" charset="0"/>
            </a:endParaRPr>
          </a:p>
          <a:p>
            <a:pPr>
              <a:lnSpc>
                <a:spcPct val="150000"/>
              </a:lnSpc>
            </a:pPr>
            <a:r>
              <a:rPr lang="en-GB" sz="1600" dirty="0">
                <a:solidFill>
                  <a:srgbClr val="000000"/>
                </a:solidFill>
                <a:latin typeface="Pyidaungsu" pitchFamily="34" charset="0"/>
                <a:ea typeface="Arial Unicode MS"/>
                <a:cs typeface="Pyidaungsu" pitchFamily="34" charset="0"/>
              </a:rPr>
              <a:t>	</a:t>
            </a:r>
            <a:r>
              <a:rPr lang="my-MM" sz="1600" u="sng" dirty="0">
                <a:solidFill>
                  <a:srgbClr val="000000"/>
                </a:solidFill>
                <a:latin typeface="Pyidaungsu" panose="020B0502040204020203" pitchFamily="34" charset="0"/>
                <a:cs typeface="Pyidaungsu" panose="020B0502040204020203" pitchFamily="34" charset="0"/>
              </a:rPr>
              <a:t>ဆက်နွှယ်နေသည့် </a:t>
            </a:r>
            <a:r>
              <a:rPr lang="my-MM" sz="1600" u="sng" dirty="0">
                <a:latin typeface="Pyidaungsu" panose="020B0502040204020203" pitchFamily="34" charset="0"/>
                <a:cs typeface="Pyidaungsu" panose="020B0502040204020203" pitchFamily="34" charset="0"/>
              </a:rPr>
              <a:t>ပဋိပက္ခကိုထည့်သွင်းစဉ်းစားသော ဦးစားပေးနယ်ပယ်</a:t>
            </a:r>
            <a:endParaRPr lang="en-US" sz="1600" dirty="0">
              <a:latin typeface="Pyidaungsu" pitchFamily="34" charset="0"/>
              <a:cs typeface="Pyidaungsu" pitchFamily="34" charset="0"/>
            </a:endParaRPr>
          </a:p>
          <a:p>
            <a:pPr lvl="0">
              <a:lnSpc>
                <a:spcPct val="150000"/>
              </a:lnSpc>
            </a:pPr>
            <a:r>
              <a:rPr lang="en-GB" sz="1600" dirty="0">
                <a:solidFill>
                  <a:srgbClr val="000000"/>
                </a:solidFill>
                <a:latin typeface="Pyidaungsu" pitchFamily="34" charset="0"/>
                <a:ea typeface="Arial Unicode MS"/>
                <a:cs typeface="Pyidaungsu" pitchFamily="34" charset="0"/>
              </a:rPr>
              <a:t>	CSE ၂၅။ မိဘများနှင့် ရပ်ရွာလူထုတို့ကို သင်ကြားပို့ချမှုနှင့် သင်ယူမှုလုပ်ငန်းစဉ်များတွင် ပါဝင်စေသည်။ </a:t>
            </a:r>
            <a:endParaRPr lang="en-US" sz="1600" dirty="0">
              <a:solidFill>
                <a:srgbClr val="000000"/>
              </a:solidFill>
              <a:effectLst/>
              <a:latin typeface="Pyidaungsu" pitchFamily="34" charset="0"/>
              <a:ea typeface="Arial Unicode MS"/>
              <a:cs typeface="Pyidaungsu" pitchFamily="34" charset="0"/>
            </a:endParaRPr>
          </a:p>
        </p:txBody>
      </p:sp>
    </p:spTree>
    <p:custDataLst>
      <p:tags r:id="rId1"/>
    </p:custDataLst>
    <p:extLst>
      <p:ext uri="{BB962C8B-B14F-4D97-AF65-F5344CB8AC3E}">
        <p14:creationId xmlns:p14="http://schemas.microsoft.com/office/powerpoint/2010/main" val="32847365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latin typeface="Pyidaungsu" pitchFamily="34" charset="0"/>
              <a:cs typeface="Pyidaungsu" pitchFamily="34" charset="0"/>
            </a:endParaRPr>
          </a:p>
        </p:txBody>
      </p:sp>
      <p:sp>
        <p:nvSpPr>
          <p:cNvPr id="5" name="Title 4"/>
          <p:cNvSpPr>
            <a:spLocks noGrp="1"/>
          </p:cNvSpPr>
          <p:nvPr>
            <p:ph type="ctrTitle"/>
          </p:nvPr>
        </p:nvSpPr>
        <p:spPr>
          <a:xfrm>
            <a:off x="191069" y="178904"/>
            <a:ext cx="12000931" cy="455408"/>
          </a:xfrm>
        </p:spPr>
        <p:txBody>
          <a:bodyPr>
            <a:noAutofit/>
          </a:bodyPr>
          <a:lstStyle/>
          <a:p>
            <a:r>
              <a:rPr lang="en-US" sz="2200" dirty="0">
                <a:latin typeface="Pyidaungsu" pitchFamily="34" charset="0"/>
                <a:cs typeface="Pyidaungsu" pitchFamily="34" charset="0"/>
              </a:rPr>
              <a:t>အွန်လိုင်းဘေးကင်းမှု(Cyber Safety)နှင့် အွန်လိုင်းလုံခြုံရေး(Cyber Security)တို့ကြား ခြားနားချက်များမှာ အဘယ်နည်း။</a:t>
            </a:r>
          </a:p>
        </p:txBody>
      </p:sp>
      <p:sp>
        <p:nvSpPr>
          <p:cNvPr id="6" name="Text Placeholder 5"/>
          <p:cNvSpPr>
            <a:spLocks noGrp="1"/>
          </p:cNvSpPr>
          <p:nvPr>
            <p:ph type="body" sz="quarter" idx="16"/>
          </p:nvPr>
        </p:nvSpPr>
        <p:spPr>
          <a:xfrm>
            <a:off x="277188" y="1625768"/>
            <a:ext cx="11350208" cy="1162037"/>
          </a:xfrm>
        </p:spPr>
        <p:txBody>
          <a:bodyPr/>
          <a:lstStyle/>
          <a:p>
            <a:pPr algn="ctr"/>
            <a:endParaRPr lang="en-US" b="0" dirty="0">
              <a:latin typeface="Pyidaungsu" pitchFamily="34" charset="0"/>
              <a:cs typeface="Pyidaungsu" pitchFamily="34" charset="0"/>
            </a:endParaRPr>
          </a:p>
          <a:p>
            <a:pPr algn="ctr"/>
            <a:endParaRPr lang="en-US" b="0" dirty="0">
              <a:latin typeface="Pyidaungsu" pitchFamily="34" charset="0"/>
              <a:cs typeface="Pyidaungsu" pitchFamily="34" charset="0"/>
            </a:endParaRPr>
          </a:p>
        </p:txBody>
      </p:sp>
      <p:graphicFrame>
        <p:nvGraphicFramePr>
          <p:cNvPr id="2" name="Table 2">
            <a:extLst>
              <a:ext uri="{FF2B5EF4-FFF2-40B4-BE49-F238E27FC236}">
                <a16:creationId xmlns:a16="http://schemas.microsoft.com/office/drawing/2014/main" id="{04A4049A-AB90-D5C0-D8DB-22CB295D97FC}"/>
              </a:ext>
            </a:extLst>
          </p:cNvPr>
          <p:cNvGraphicFramePr>
            <a:graphicFrameLocks noGrp="1"/>
          </p:cNvGraphicFramePr>
          <p:nvPr/>
        </p:nvGraphicFramePr>
        <p:xfrm>
          <a:off x="651142" y="988645"/>
          <a:ext cx="10798176" cy="5177790"/>
        </p:xfrm>
        <a:graphic>
          <a:graphicData uri="http://schemas.openxmlformats.org/drawingml/2006/table">
            <a:tbl>
              <a:tblPr firstRow="1" bandRow="1">
                <a:tableStyleId>{5C22544A-7EE6-4342-B048-85BDC9FD1C3A}</a:tableStyleId>
              </a:tblPr>
              <a:tblGrid>
                <a:gridCol w="1256389">
                  <a:extLst>
                    <a:ext uri="{9D8B030D-6E8A-4147-A177-3AD203B41FA5}">
                      <a16:colId xmlns:a16="http://schemas.microsoft.com/office/drawing/2014/main" val="2869645563"/>
                    </a:ext>
                  </a:extLst>
                </a:gridCol>
                <a:gridCol w="4660694">
                  <a:extLst>
                    <a:ext uri="{9D8B030D-6E8A-4147-A177-3AD203B41FA5}">
                      <a16:colId xmlns:a16="http://schemas.microsoft.com/office/drawing/2014/main" val="3729528160"/>
                    </a:ext>
                  </a:extLst>
                </a:gridCol>
                <a:gridCol w="4881093">
                  <a:extLst>
                    <a:ext uri="{9D8B030D-6E8A-4147-A177-3AD203B41FA5}">
                      <a16:colId xmlns:a16="http://schemas.microsoft.com/office/drawing/2014/main" val="2364027851"/>
                    </a:ext>
                  </a:extLst>
                </a:gridCol>
              </a:tblGrid>
              <a:tr h="454334">
                <a:tc>
                  <a:txBody>
                    <a:bodyPr/>
                    <a:lstStyle/>
                    <a:p>
                      <a:pPr>
                        <a:lnSpc>
                          <a:spcPct val="150000"/>
                        </a:lnSpc>
                      </a:pPr>
                      <a:endParaRPr lang="en-US" sz="1800" dirty="0">
                        <a:latin typeface="Pyidaungsu" pitchFamily="34" charset="0"/>
                        <a:cs typeface="Pyidaungsu" pitchFamily="34" charset="0"/>
                      </a:endParaRPr>
                    </a:p>
                  </a:txBody>
                  <a:tcPr/>
                </a:tc>
                <a:tc>
                  <a:txBody>
                    <a:bodyPr/>
                    <a:lstStyle/>
                    <a:p>
                      <a:pPr>
                        <a:lnSpc>
                          <a:spcPct val="150000"/>
                        </a:lnSpc>
                      </a:pPr>
                      <a:r>
                        <a:rPr lang="en-US" sz="1800" dirty="0">
                          <a:latin typeface="Pyidaungsu" pitchFamily="34" charset="0"/>
                          <a:cs typeface="Pyidaungsu" pitchFamily="34" charset="0"/>
                        </a:rPr>
                        <a:t>အွန်လိုင်းဘေးကင်းမှု </a:t>
                      </a:r>
                      <a:r>
                        <a:rPr lang="en-US" sz="1800" b="1" dirty="0">
                          <a:latin typeface="Pyidaungsu" pitchFamily="34" charset="0"/>
                          <a:cs typeface="Pyidaungsu" pitchFamily="34" charset="0"/>
                        </a:rPr>
                        <a:t>(</a:t>
                      </a:r>
                      <a:r>
                        <a:rPr lang="en-US" sz="1800" b="1" i="0" u="none" strike="noStrike" cap="none" dirty="0">
                          <a:solidFill>
                            <a:schemeClr val="bg1"/>
                          </a:solidFill>
                          <a:latin typeface="Pyidaungsu" pitchFamily="34" charset="0"/>
                          <a:ea typeface="Century Gothic"/>
                          <a:cs typeface="Pyidaungsu" pitchFamily="34" charset="0"/>
                          <a:sym typeface="Century Gothic"/>
                        </a:rPr>
                        <a:t>Cyber safety)</a:t>
                      </a:r>
                      <a:endParaRPr lang="en-US" sz="1800" b="1" dirty="0">
                        <a:solidFill>
                          <a:schemeClr val="bg1"/>
                        </a:solidFill>
                        <a:latin typeface="Pyidaungsu" pitchFamily="34" charset="0"/>
                        <a:cs typeface="Pyidaungsu" pitchFamily="34" charset="0"/>
                      </a:endParaRPr>
                    </a:p>
                  </a:txBody>
                  <a:tcPr/>
                </a:tc>
                <a:tc>
                  <a:txBody>
                    <a:bodyPr/>
                    <a:lstStyle/>
                    <a:p>
                      <a:pPr>
                        <a:lnSpc>
                          <a:spcPct val="150000"/>
                        </a:lnSpc>
                      </a:pPr>
                      <a:r>
                        <a:rPr lang="en-US" sz="1800" dirty="0">
                          <a:latin typeface="Pyidaungsu" pitchFamily="34" charset="0"/>
                          <a:cs typeface="Pyidaungsu" pitchFamily="34" charset="0"/>
                        </a:rPr>
                        <a:t>အွန်လိုင်းလုံခြုံရေး (Cyber Security)</a:t>
                      </a:r>
                    </a:p>
                  </a:txBody>
                  <a:tcPr/>
                </a:tc>
                <a:extLst>
                  <a:ext uri="{0D108BD9-81ED-4DB2-BD59-A6C34878D82A}">
                    <a16:rowId xmlns:a16="http://schemas.microsoft.com/office/drawing/2014/main" val="3668594287"/>
                  </a:ext>
                </a:extLst>
              </a:tr>
              <a:tr h="2114520">
                <a:tc>
                  <a:txBody>
                    <a:bodyPr/>
                    <a:lstStyle/>
                    <a:p>
                      <a:pPr>
                        <a:lnSpc>
                          <a:spcPct val="150000"/>
                        </a:lnSpc>
                      </a:pPr>
                      <a:r>
                        <a:rPr lang="en-US" sz="1800" b="1" dirty="0">
                          <a:latin typeface="Pyidaungsu" pitchFamily="34" charset="0"/>
                          <a:cs typeface="Pyidaungsu" pitchFamily="34" charset="0"/>
                        </a:rPr>
                        <a:t>အဓိက ဦးစားပေးမှု</a:t>
                      </a:r>
                    </a:p>
                  </a:txBody>
                  <a:tcPr/>
                </a:tc>
                <a:tc>
                  <a:txBody>
                    <a:bodyPr/>
                    <a:lstStyle/>
                    <a:p>
                      <a:pPr>
                        <a:lnSpc>
                          <a:spcPct val="150000"/>
                        </a:lnSpc>
                      </a:pPr>
                      <a:r>
                        <a:rPr lang="en-US" sz="1800" kern="1200" dirty="0">
                          <a:solidFill>
                            <a:schemeClr val="dk1"/>
                          </a:solidFill>
                          <a:latin typeface="Pyidaungsu" pitchFamily="34" charset="0"/>
                          <a:ea typeface="+mn-ea"/>
                          <a:cs typeface="Pyidaungsu" pitchFamily="34" charset="0"/>
                          <a:sym typeface="Century Gothic"/>
                        </a:rPr>
                        <a:t>လူတစ်ဦးချင်းစီအား</a:t>
                      </a:r>
                      <a:r>
                        <a:rPr lang="en-US" sz="1800" kern="1200" baseline="0" dirty="0">
                          <a:solidFill>
                            <a:schemeClr val="dk1"/>
                          </a:solidFill>
                          <a:latin typeface="Pyidaungsu" pitchFamily="34" charset="0"/>
                          <a:ea typeface="+mn-ea"/>
                          <a:cs typeface="Pyidaungsu" pitchFamily="34" charset="0"/>
                          <a:sym typeface="Century Gothic"/>
                        </a:rPr>
                        <a:t> အွန်လိုင်း အန္တရာယ်များမှ ကာကွယ်ခြင်းနှင့် ပညာပေးခြင်း၊ </a:t>
                      </a:r>
                      <a:r>
                        <a:rPr lang="en-US" sz="1800" kern="1200" baseline="0" dirty="0" err="1">
                          <a:solidFill>
                            <a:schemeClr val="dk1"/>
                          </a:solidFill>
                          <a:latin typeface="Pyidaungsu" pitchFamily="34" charset="0"/>
                          <a:ea typeface="+mn-ea"/>
                          <a:cs typeface="Pyidaungsu" pitchFamily="34" charset="0"/>
                          <a:sym typeface="Century Gothic"/>
                        </a:rPr>
                        <a:t>အွန်လို</a:t>
                      </a:r>
                      <a:r>
                        <a:rPr lang="my-MM" sz="1800" kern="1200" baseline="0" dirty="0">
                          <a:solidFill>
                            <a:schemeClr val="dk1"/>
                          </a:solidFill>
                          <a:latin typeface="Pyidaungsu" pitchFamily="34" charset="0"/>
                          <a:ea typeface="+mn-ea"/>
                          <a:cs typeface="Pyidaungsu" pitchFamily="34" charset="0"/>
                          <a:sym typeface="Century Gothic"/>
                        </a:rPr>
                        <a:t>င်း</a:t>
                      </a:r>
                      <a:r>
                        <a:rPr lang="en-US" sz="1800" kern="1200" baseline="0" dirty="0" err="1">
                          <a:solidFill>
                            <a:schemeClr val="dk1"/>
                          </a:solidFill>
                          <a:latin typeface="Pyidaungsu" pitchFamily="34" charset="0"/>
                          <a:ea typeface="+mn-ea"/>
                          <a:cs typeface="Pyidaungsu" pitchFamily="34" charset="0"/>
                          <a:sym typeface="Century Gothic"/>
                        </a:rPr>
                        <a:t>ပေ</a:t>
                      </a:r>
                      <a:r>
                        <a:rPr lang="en-US" sz="1800" kern="1200" baseline="0" dirty="0">
                          <a:solidFill>
                            <a:schemeClr val="dk1"/>
                          </a:solidFill>
                          <a:latin typeface="Pyidaungsu" pitchFamily="34" charset="0"/>
                          <a:ea typeface="+mn-ea"/>
                          <a:cs typeface="Pyidaungsu" pitchFamily="34" charset="0"/>
                          <a:sym typeface="Century Gothic"/>
                        </a:rPr>
                        <a:t>ါ်၌ တာဝန်သိသော အပြုအမူ ပြုမူစေခြင်းနှင့် အွန်လိုင်းဘေးကင်းမှုကို သေချာစေခြင်းတို့ကို အဓိကဦးစားပေးသည်။</a:t>
                      </a:r>
                    </a:p>
                  </a:txBody>
                  <a:tcPr/>
                </a:tc>
                <a:tc>
                  <a:txBody>
                    <a:bodyPr/>
                    <a:lstStyle/>
                    <a:p>
                      <a:pPr>
                        <a:lnSpc>
                          <a:spcPct val="150000"/>
                        </a:lnSpc>
                      </a:pPr>
                      <a:r>
                        <a:rPr lang="en-US" sz="1800" kern="1200" dirty="0">
                          <a:solidFill>
                            <a:schemeClr val="dk1"/>
                          </a:solidFill>
                          <a:latin typeface="Pyidaungsu" pitchFamily="34" charset="0"/>
                          <a:ea typeface="+mn-ea"/>
                          <a:cs typeface="Pyidaungsu" pitchFamily="34" charset="0"/>
                        </a:rPr>
                        <a:t>ဒစ်ဂျစ်တယ်ပိုင်ဆိုင်မှုများ၊</a:t>
                      </a:r>
                      <a:r>
                        <a:rPr lang="en-US" sz="1800" kern="1200" baseline="0" dirty="0">
                          <a:solidFill>
                            <a:schemeClr val="dk1"/>
                          </a:solidFill>
                          <a:latin typeface="Pyidaungsu" pitchFamily="34" charset="0"/>
                          <a:ea typeface="+mn-ea"/>
                          <a:cs typeface="Pyidaungsu" pitchFamily="34" charset="0"/>
                        </a:rPr>
                        <a:t> ကွန်ရက်များနှင့် စနစ်များ တိုက်ခိုက်ခံရခြင်းနှင့် ဒေတာချိုးဖောက်မှုများမှ ကာကွယ်စောင့်ရှောက်ခြင်းကို အလေးထားသည်။</a:t>
                      </a:r>
                      <a:endParaRPr lang="en-US" sz="1800" kern="1200" dirty="0">
                        <a:solidFill>
                          <a:schemeClr val="dk1"/>
                        </a:solidFill>
                        <a:latin typeface="Pyidaungsu" pitchFamily="34" charset="0"/>
                        <a:ea typeface="+mn-ea"/>
                        <a:cs typeface="Pyidaungsu" pitchFamily="34" charset="0"/>
                      </a:endParaRPr>
                    </a:p>
                  </a:txBody>
                  <a:tcPr/>
                </a:tc>
                <a:extLst>
                  <a:ext uri="{0D108BD9-81ED-4DB2-BD59-A6C34878D82A}">
                    <a16:rowId xmlns:a16="http://schemas.microsoft.com/office/drawing/2014/main" val="1775077366"/>
                  </a:ext>
                </a:extLst>
              </a:tr>
              <a:tr h="2106456">
                <a:tc>
                  <a:txBody>
                    <a:bodyPr/>
                    <a:lstStyle/>
                    <a:p>
                      <a:pPr>
                        <a:lnSpc>
                          <a:spcPct val="150000"/>
                        </a:lnSpc>
                      </a:pPr>
                      <a:r>
                        <a:rPr lang="en-US" sz="1800" b="1" dirty="0">
                          <a:latin typeface="Pyidaungsu" pitchFamily="34" charset="0"/>
                          <a:cs typeface="Pyidaungsu" pitchFamily="34" charset="0"/>
                        </a:rPr>
                        <a:t>နယ်ပယ်</a:t>
                      </a:r>
                    </a:p>
                  </a:txBody>
                  <a:tcPr/>
                </a:tc>
                <a:tc>
                  <a:txBody>
                    <a:bodyPr/>
                    <a:lstStyle/>
                    <a:p>
                      <a:pPr>
                        <a:lnSpc>
                          <a:spcPct val="150000"/>
                        </a:lnSpc>
                      </a:pPr>
                      <a:r>
                        <a:rPr lang="en-US" sz="1800" kern="1200" dirty="0">
                          <a:solidFill>
                            <a:schemeClr val="dk1"/>
                          </a:solidFill>
                          <a:latin typeface="Pyidaungsu" pitchFamily="34" charset="0"/>
                          <a:ea typeface="+mn-ea"/>
                          <a:cs typeface="Pyidaungsu" pitchFamily="34" charset="0"/>
                          <a:sym typeface="Century Gothic"/>
                        </a:rPr>
                        <a:t>အွန်လိုင်း ကိုယ်ရေးလုံခြုံမှု၊</a:t>
                      </a:r>
                      <a:r>
                        <a:rPr lang="en-US" sz="1800" kern="1200" baseline="0" dirty="0">
                          <a:solidFill>
                            <a:schemeClr val="dk1"/>
                          </a:solidFill>
                          <a:latin typeface="Pyidaungsu" pitchFamily="34" charset="0"/>
                          <a:ea typeface="+mn-ea"/>
                          <a:cs typeface="Pyidaungsu" pitchFamily="34" charset="0"/>
                          <a:sym typeface="Century Gothic"/>
                        </a:rPr>
                        <a:t> လူမှုမီဒီယာကို ဘေးကင်းစွာအသုံးပြုမှု၊ တာဝန်သိ ဒစ်ဂျစ်တယ် နိုင်ငံသားကောင်းဖြစ်မှုတို့နှင့် သက်ဆိုင်သည့် စိုးရိမ်ဖွယ်ရာ ကိစ္စရပ်များကို ကို်ငတွယ် ဖြေရှင်းရာတွင် လူတစ်ဦးချင်းစီကို ဗဟိုပြုခြင်း၊ ပိုမိုပုဂ္ဂိုလ်ရေးဆန်ခြင်း</a:t>
                      </a:r>
                      <a:endParaRPr lang="en-US" sz="1800" kern="1200" dirty="0">
                        <a:solidFill>
                          <a:schemeClr val="dk1"/>
                        </a:solidFill>
                        <a:latin typeface="Pyidaungsu" pitchFamily="34" charset="0"/>
                        <a:ea typeface="+mn-ea"/>
                        <a:cs typeface="Pyidaungsu" pitchFamily="34" charset="0"/>
                      </a:endParaRPr>
                    </a:p>
                  </a:txBody>
                  <a:tcPr/>
                </a:tc>
                <a:tc>
                  <a:txBody>
                    <a:bodyPr/>
                    <a:lstStyle/>
                    <a:p>
                      <a:pPr>
                        <a:lnSpc>
                          <a:spcPct val="150000"/>
                        </a:lnSpc>
                      </a:pPr>
                      <a:r>
                        <a:rPr lang="en-US" sz="1800" kern="1200" dirty="0">
                          <a:solidFill>
                            <a:schemeClr val="dk1"/>
                          </a:solidFill>
                          <a:latin typeface="Pyidaungsu" pitchFamily="34" charset="0"/>
                          <a:ea typeface="+mn-ea"/>
                          <a:cs typeface="Pyidaungsu" pitchFamily="34" charset="0"/>
                        </a:rPr>
                        <a:t>အဖွဲ့အစည်း</a:t>
                      </a:r>
                      <a:r>
                        <a:rPr lang="en-US" sz="1800" kern="1200" baseline="0" dirty="0">
                          <a:solidFill>
                            <a:schemeClr val="dk1"/>
                          </a:solidFill>
                          <a:latin typeface="Pyidaungsu" pitchFamily="34" charset="0"/>
                          <a:ea typeface="+mn-ea"/>
                          <a:cs typeface="Pyidaungsu" pitchFamily="34" charset="0"/>
                        </a:rPr>
                        <a:t> </a:t>
                      </a:r>
                      <a:r>
                        <a:rPr lang="en-US" sz="1800" kern="1200" dirty="0">
                          <a:solidFill>
                            <a:schemeClr val="dk1"/>
                          </a:solidFill>
                          <a:latin typeface="Pyidaungsu" pitchFamily="34" charset="0"/>
                          <a:ea typeface="+mn-ea"/>
                          <a:cs typeface="Pyidaungsu" pitchFamily="34" charset="0"/>
                        </a:rPr>
                        <a:t>သို့မဟုတ် စနစ်တို့နှင့်</a:t>
                      </a:r>
                      <a:r>
                        <a:rPr lang="en-US" sz="1800" kern="1200" baseline="0" dirty="0">
                          <a:solidFill>
                            <a:schemeClr val="dk1"/>
                          </a:solidFill>
                          <a:latin typeface="Pyidaungsu" pitchFamily="34" charset="0"/>
                          <a:ea typeface="+mn-ea"/>
                          <a:cs typeface="Pyidaungsu" pitchFamily="34" charset="0"/>
                        </a:rPr>
                        <a:t> </a:t>
                      </a:r>
                      <a:r>
                        <a:rPr lang="en-US" sz="1800" kern="1200" dirty="0">
                          <a:solidFill>
                            <a:schemeClr val="dk1"/>
                          </a:solidFill>
                          <a:latin typeface="Pyidaungsu" pitchFamily="34" charset="0"/>
                          <a:ea typeface="+mn-ea"/>
                          <a:cs typeface="Pyidaungsu" pitchFamily="34" charset="0"/>
                        </a:rPr>
                        <a:t>သက်ဆိုင်သည့်</a:t>
                      </a:r>
                      <a:r>
                        <a:rPr lang="en-US" sz="1800" kern="1200" baseline="0" dirty="0">
                          <a:solidFill>
                            <a:schemeClr val="dk1"/>
                          </a:solidFill>
                          <a:latin typeface="Pyidaungsu" pitchFamily="34" charset="0"/>
                          <a:ea typeface="+mn-ea"/>
                          <a:cs typeface="Pyidaungsu" pitchFamily="34" charset="0"/>
                        </a:rPr>
                        <a:t> ဒစ်ဂျစ်တယ် အခြေခံအဆောက်အအုံကို ကာကွယ်စောင့်ရှောက်ရေးနှင့် သက်ဆိုင်ခြင်း</a:t>
                      </a:r>
                      <a:endParaRPr lang="en-US" sz="1800" kern="1200" dirty="0">
                        <a:solidFill>
                          <a:schemeClr val="dk1"/>
                        </a:solidFill>
                        <a:latin typeface="Pyidaungsu" pitchFamily="34" charset="0"/>
                        <a:ea typeface="+mn-ea"/>
                        <a:cs typeface="Pyidaungsu" pitchFamily="34" charset="0"/>
                      </a:endParaRPr>
                    </a:p>
                  </a:txBody>
                  <a:tcPr/>
                </a:tc>
                <a:extLst>
                  <a:ext uri="{0D108BD9-81ED-4DB2-BD59-A6C34878D82A}">
                    <a16:rowId xmlns:a16="http://schemas.microsoft.com/office/drawing/2014/main" val="3892680768"/>
                  </a:ext>
                </a:extLst>
              </a:tr>
            </a:tbl>
          </a:graphicData>
        </a:graphic>
      </p:graphicFrame>
    </p:spTree>
    <p:custDataLst>
      <p:tags r:id="rId1"/>
    </p:custDataLst>
    <p:extLst>
      <p:ext uri="{BB962C8B-B14F-4D97-AF65-F5344CB8AC3E}">
        <p14:creationId xmlns:p14="http://schemas.microsoft.com/office/powerpoint/2010/main" val="6598173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latin typeface="Pyidaungsu" pitchFamily="34" charset="0"/>
              <a:cs typeface="Pyidaungsu" pitchFamily="34" charset="0"/>
            </a:endParaRPr>
          </a:p>
        </p:txBody>
      </p:sp>
      <p:sp>
        <p:nvSpPr>
          <p:cNvPr id="5" name="Title 4"/>
          <p:cNvSpPr>
            <a:spLocks noGrp="1"/>
          </p:cNvSpPr>
          <p:nvPr>
            <p:ph type="ctrTitle"/>
          </p:nvPr>
        </p:nvSpPr>
        <p:spPr>
          <a:xfrm>
            <a:off x="191069" y="178904"/>
            <a:ext cx="12000931" cy="455408"/>
          </a:xfrm>
        </p:spPr>
        <p:txBody>
          <a:bodyPr>
            <a:noAutofit/>
          </a:bodyPr>
          <a:lstStyle/>
          <a:p>
            <a:r>
              <a:rPr lang="en-US" sz="2200" dirty="0">
                <a:latin typeface="Pyidaungsu" pitchFamily="34" charset="0"/>
                <a:cs typeface="Pyidaungsu" pitchFamily="34" charset="0"/>
              </a:rPr>
              <a:t>အွန်လိုင်းဘေးကင်းမှု(Cyber Safety)နှင့် အွန်လိုင်းလုံခြုံရေး(Cyber Security)တို့ကြား ခြားနားချက်များမှာ အဘယ်နည်း။</a:t>
            </a:r>
          </a:p>
        </p:txBody>
      </p:sp>
      <p:sp>
        <p:nvSpPr>
          <p:cNvPr id="6" name="Text Placeholder 5"/>
          <p:cNvSpPr>
            <a:spLocks noGrp="1"/>
          </p:cNvSpPr>
          <p:nvPr>
            <p:ph type="body" sz="quarter" idx="16"/>
          </p:nvPr>
        </p:nvSpPr>
        <p:spPr>
          <a:xfrm>
            <a:off x="277188" y="1625768"/>
            <a:ext cx="11350208" cy="1162037"/>
          </a:xfrm>
        </p:spPr>
        <p:txBody>
          <a:bodyPr/>
          <a:lstStyle/>
          <a:p>
            <a:pPr algn="ctr"/>
            <a:endParaRPr lang="en-US" b="0" dirty="0">
              <a:latin typeface="Pyidaungsu" pitchFamily="34" charset="0"/>
              <a:cs typeface="Pyidaungsu" pitchFamily="34" charset="0"/>
            </a:endParaRPr>
          </a:p>
          <a:p>
            <a:pPr algn="ctr"/>
            <a:endParaRPr lang="en-US" b="0" dirty="0">
              <a:latin typeface="Pyidaungsu" pitchFamily="34" charset="0"/>
              <a:cs typeface="Pyidaungsu" pitchFamily="34" charset="0"/>
            </a:endParaRPr>
          </a:p>
        </p:txBody>
      </p:sp>
      <p:graphicFrame>
        <p:nvGraphicFramePr>
          <p:cNvPr id="2" name="Table 2">
            <a:extLst>
              <a:ext uri="{FF2B5EF4-FFF2-40B4-BE49-F238E27FC236}">
                <a16:creationId xmlns:a16="http://schemas.microsoft.com/office/drawing/2014/main" id="{04A4049A-AB90-D5C0-D8DB-22CB295D97FC}"/>
              </a:ext>
            </a:extLst>
          </p:cNvPr>
          <p:cNvGraphicFramePr>
            <a:graphicFrameLocks noGrp="1"/>
          </p:cNvGraphicFramePr>
          <p:nvPr/>
        </p:nvGraphicFramePr>
        <p:xfrm>
          <a:off x="664135" y="1158615"/>
          <a:ext cx="10860230" cy="4724454"/>
        </p:xfrm>
        <a:graphic>
          <a:graphicData uri="http://schemas.openxmlformats.org/drawingml/2006/table">
            <a:tbl>
              <a:tblPr firstRow="1" bandRow="1">
                <a:tableStyleId>{5C22544A-7EE6-4342-B048-85BDC9FD1C3A}</a:tableStyleId>
              </a:tblPr>
              <a:tblGrid>
                <a:gridCol w="1261659">
                  <a:extLst>
                    <a:ext uri="{9D8B030D-6E8A-4147-A177-3AD203B41FA5}">
                      <a16:colId xmlns:a16="http://schemas.microsoft.com/office/drawing/2014/main" val="2869645563"/>
                    </a:ext>
                  </a:extLst>
                </a:gridCol>
                <a:gridCol w="4186292">
                  <a:extLst>
                    <a:ext uri="{9D8B030D-6E8A-4147-A177-3AD203B41FA5}">
                      <a16:colId xmlns:a16="http://schemas.microsoft.com/office/drawing/2014/main" val="3729528160"/>
                    </a:ext>
                  </a:extLst>
                </a:gridCol>
                <a:gridCol w="5412279">
                  <a:extLst>
                    <a:ext uri="{9D8B030D-6E8A-4147-A177-3AD203B41FA5}">
                      <a16:colId xmlns:a16="http://schemas.microsoft.com/office/drawing/2014/main" val="2364027851"/>
                    </a:ext>
                  </a:extLst>
                </a:gridCol>
              </a:tblGrid>
              <a:tr h="573121">
                <a:tc>
                  <a:txBody>
                    <a:bodyPr/>
                    <a:lstStyle/>
                    <a:p>
                      <a:pPr>
                        <a:lnSpc>
                          <a:spcPct val="150000"/>
                        </a:lnSpc>
                      </a:pPr>
                      <a:endParaRPr lang="en-US" sz="1800" dirty="0">
                        <a:latin typeface="Pyidaungsu" pitchFamily="34" charset="0"/>
                        <a:cs typeface="Pyidaungsu" pitchFamily="34" charset="0"/>
                      </a:endParaRPr>
                    </a:p>
                  </a:txBody>
                  <a:tcPr/>
                </a:tc>
                <a:tc>
                  <a:txBody>
                    <a:bodyPr/>
                    <a:lstStyle/>
                    <a:p>
                      <a:pPr>
                        <a:lnSpc>
                          <a:spcPct val="150000"/>
                        </a:lnSpc>
                      </a:pPr>
                      <a:r>
                        <a:rPr lang="en-US" sz="1800" dirty="0">
                          <a:latin typeface="Pyidaungsu" pitchFamily="34" charset="0"/>
                          <a:cs typeface="Pyidaungsu" pitchFamily="34" charset="0"/>
                        </a:rPr>
                        <a:t>အွန်လိုင်းဘေးကင်းမှု </a:t>
                      </a:r>
                      <a:r>
                        <a:rPr lang="en-US" sz="1800" b="1" dirty="0">
                          <a:latin typeface="Pyidaungsu" pitchFamily="34" charset="0"/>
                          <a:cs typeface="Pyidaungsu" pitchFamily="34" charset="0"/>
                        </a:rPr>
                        <a:t>(</a:t>
                      </a:r>
                      <a:r>
                        <a:rPr lang="en-US" sz="1800" b="1" i="0" u="none" strike="noStrike" cap="none" dirty="0">
                          <a:solidFill>
                            <a:schemeClr val="bg1"/>
                          </a:solidFill>
                          <a:latin typeface="Pyidaungsu" pitchFamily="34" charset="0"/>
                          <a:ea typeface="Century Gothic"/>
                          <a:cs typeface="Pyidaungsu" pitchFamily="34" charset="0"/>
                          <a:sym typeface="Century Gothic"/>
                        </a:rPr>
                        <a:t>Cyber safety)</a:t>
                      </a:r>
                      <a:endParaRPr lang="en-US" sz="1800" b="1" dirty="0">
                        <a:solidFill>
                          <a:schemeClr val="bg1"/>
                        </a:solidFill>
                        <a:latin typeface="Pyidaungsu" pitchFamily="34" charset="0"/>
                        <a:cs typeface="Pyidaungsu" pitchFamily="34" charset="0"/>
                      </a:endParaRPr>
                    </a:p>
                  </a:txBody>
                  <a:tcPr/>
                </a:tc>
                <a:tc>
                  <a:txBody>
                    <a:bodyPr/>
                    <a:lstStyle/>
                    <a:p>
                      <a:pPr>
                        <a:lnSpc>
                          <a:spcPct val="150000"/>
                        </a:lnSpc>
                      </a:pPr>
                      <a:r>
                        <a:rPr lang="en-US" sz="1800" dirty="0">
                          <a:latin typeface="Pyidaungsu" pitchFamily="34" charset="0"/>
                          <a:cs typeface="Pyidaungsu" pitchFamily="34" charset="0"/>
                        </a:rPr>
                        <a:t>အွန်လိုင်းလုံခြုံရေး (Cyber Security)</a:t>
                      </a:r>
                    </a:p>
                  </a:txBody>
                  <a:tcPr/>
                </a:tc>
                <a:extLst>
                  <a:ext uri="{0D108BD9-81ED-4DB2-BD59-A6C34878D82A}">
                    <a16:rowId xmlns:a16="http://schemas.microsoft.com/office/drawing/2014/main" val="3668594287"/>
                  </a:ext>
                </a:extLst>
              </a:tr>
              <a:tr h="1591013">
                <a:tc>
                  <a:txBody>
                    <a:bodyPr/>
                    <a:lstStyle/>
                    <a:p>
                      <a:pPr>
                        <a:lnSpc>
                          <a:spcPct val="150000"/>
                        </a:lnSpc>
                      </a:pPr>
                      <a:r>
                        <a:rPr lang="en-US" sz="1800" b="1" dirty="0">
                          <a:latin typeface="Pyidaungsu" pitchFamily="34" charset="0"/>
                          <a:cs typeface="Pyidaungsu" pitchFamily="34" charset="0"/>
                        </a:rPr>
                        <a:t>ပရိသတ်</a:t>
                      </a:r>
                    </a:p>
                  </a:txBody>
                  <a:tcPr/>
                </a:tc>
                <a:tc>
                  <a:txBody>
                    <a:bodyPr/>
                    <a:lstStyle/>
                    <a:p>
                      <a:pPr>
                        <a:lnSpc>
                          <a:spcPct val="150000"/>
                        </a:lnSpc>
                      </a:pPr>
                      <a:r>
                        <a:rPr lang="en-US" sz="1800" kern="1200" dirty="0">
                          <a:solidFill>
                            <a:schemeClr val="dk1"/>
                          </a:solidFill>
                          <a:latin typeface="Pyidaungsu" pitchFamily="34" charset="0"/>
                          <a:ea typeface="+mn-ea"/>
                          <a:cs typeface="Pyidaungsu" pitchFamily="34" charset="0"/>
                          <a:sym typeface="Century Gothic"/>
                        </a:rPr>
                        <a:t>ကလေးသူငယ်များ၊</a:t>
                      </a:r>
                      <a:r>
                        <a:rPr lang="en-US" sz="1800" kern="1200" baseline="0" dirty="0">
                          <a:solidFill>
                            <a:schemeClr val="dk1"/>
                          </a:solidFill>
                          <a:latin typeface="Pyidaungsu" pitchFamily="34" charset="0"/>
                          <a:ea typeface="+mn-ea"/>
                          <a:cs typeface="Pyidaungsu" pitchFamily="34" charset="0"/>
                          <a:sym typeface="Century Gothic"/>
                        </a:rPr>
                        <a:t> ဆယ်ကျော်သက်များ၊ မိဘ အု်ပထိန်းသူများနှင့် ဆရာ၊ဆရာမများကို ဦးတည်သည်။</a:t>
                      </a:r>
                      <a:endParaRPr lang="en-US" sz="1800" kern="1200" dirty="0">
                        <a:solidFill>
                          <a:schemeClr val="dk1"/>
                        </a:solidFill>
                        <a:latin typeface="Pyidaungsu" pitchFamily="34" charset="0"/>
                        <a:ea typeface="+mn-ea"/>
                        <a:cs typeface="Pyidaungsu" pitchFamily="34" charset="0"/>
                      </a:endParaRPr>
                    </a:p>
                  </a:txBody>
                  <a:tcPr/>
                </a:tc>
                <a:tc>
                  <a:txBody>
                    <a:bodyPr/>
                    <a:lstStyle/>
                    <a:p>
                      <a:pPr>
                        <a:lnSpc>
                          <a:spcPct val="150000"/>
                        </a:lnSpc>
                      </a:pPr>
                      <a:r>
                        <a:rPr lang="en-US" sz="1800" dirty="0">
                          <a:latin typeface="Pyidaungsu" pitchFamily="34" charset="0"/>
                          <a:ea typeface="Century Gothic"/>
                          <a:cs typeface="Pyidaungsu" pitchFamily="34" charset="0"/>
                          <a:sym typeface="Century Gothic"/>
                        </a:rPr>
                        <a:t>အဖွဲ့အစည်းများ၊ စီးပွားရေးလုပ်ငန်းများ၊ အစိုးရဌာနများနှင့် ဒစ်ဂျစ်တယ်ရင်းမြစ်များကို</a:t>
                      </a:r>
                      <a:r>
                        <a:rPr lang="en-US" sz="1800" baseline="0" dirty="0">
                          <a:latin typeface="Pyidaungsu" pitchFamily="34" charset="0"/>
                          <a:ea typeface="Century Gothic"/>
                          <a:cs typeface="Pyidaungsu" pitchFamily="34" charset="0"/>
                          <a:sym typeface="Century Gothic"/>
                        </a:rPr>
                        <a:t> ကာကွယ်စောင့်ရှောက်ရန် တာဝန်ရှိသူ(မည်သူမဆို)တို့နှင့် သက်ဆိုင်သည်။</a:t>
                      </a:r>
                      <a:endParaRPr lang="en-US" sz="1800" kern="1200" dirty="0">
                        <a:solidFill>
                          <a:schemeClr val="dk1"/>
                        </a:solidFill>
                        <a:latin typeface="Pyidaungsu" pitchFamily="34" charset="0"/>
                        <a:ea typeface="+mn-ea"/>
                        <a:cs typeface="Pyidaungsu" pitchFamily="34" charset="0"/>
                        <a:sym typeface="Century Gothic"/>
                      </a:endParaRPr>
                    </a:p>
                  </a:txBody>
                  <a:tcPr/>
                </a:tc>
                <a:extLst>
                  <a:ext uri="{0D108BD9-81ED-4DB2-BD59-A6C34878D82A}">
                    <a16:rowId xmlns:a16="http://schemas.microsoft.com/office/drawing/2014/main" val="1143613017"/>
                  </a:ext>
                </a:extLst>
              </a:tr>
              <a:tr h="2240383">
                <a:tc>
                  <a:txBody>
                    <a:bodyPr/>
                    <a:lstStyle/>
                    <a:p>
                      <a:pPr>
                        <a:lnSpc>
                          <a:spcPct val="150000"/>
                        </a:lnSpc>
                      </a:pPr>
                      <a:r>
                        <a:rPr lang="en-US" sz="1800" b="1" dirty="0">
                          <a:latin typeface="Pyidaungsu" pitchFamily="34" charset="0"/>
                          <a:cs typeface="Pyidaungsu" pitchFamily="34" charset="0"/>
                        </a:rPr>
                        <a:t>အစီအမံများ</a:t>
                      </a:r>
                    </a:p>
                  </a:txBody>
                  <a:tcPr/>
                </a:tc>
                <a:tc>
                  <a:txBody>
                    <a:bodyPr/>
                    <a:lstStyle/>
                    <a:p>
                      <a:pPr>
                        <a:lnSpc>
                          <a:spcPct val="150000"/>
                        </a:lnSpc>
                      </a:pPr>
                      <a:r>
                        <a:rPr lang="en-US" sz="1800" dirty="0">
                          <a:latin typeface="Pyidaungsu" pitchFamily="34" charset="0"/>
                          <a:ea typeface="Century Gothic"/>
                          <a:cs typeface="Pyidaungsu" pitchFamily="34" charset="0"/>
                          <a:sym typeface="Century Gothic"/>
                        </a:rPr>
                        <a:t>ကိုယ်ရေးလုံခြုံမှု အပြင်အဆင်များ (pricacy</a:t>
                      </a:r>
                      <a:r>
                        <a:rPr lang="en-US" sz="1800" baseline="0" dirty="0">
                          <a:latin typeface="Pyidaungsu" pitchFamily="34" charset="0"/>
                          <a:ea typeface="Century Gothic"/>
                          <a:cs typeface="Pyidaungsu" pitchFamily="34" charset="0"/>
                          <a:sym typeface="Century Gothic"/>
                        </a:rPr>
                        <a:t> </a:t>
                      </a:r>
                      <a:r>
                        <a:rPr lang="en-US" sz="1800" dirty="0">
                          <a:latin typeface="Pyidaungsu" pitchFamily="34" charset="0"/>
                          <a:ea typeface="Century Gothic"/>
                          <a:cs typeface="Pyidaungsu" pitchFamily="34" charset="0"/>
                          <a:sym typeface="Century Gothic"/>
                        </a:rPr>
                        <a:t>settings)ကို ချိန်ညှိ သတ်မှတ်ခြင်း၊ အွန်လိုင်းအန္တရာယ်များကို သိမြင်ခြင်းနှင့်</a:t>
                      </a:r>
                      <a:r>
                        <a:rPr lang="en-US" sz="1800" baseline="0" dirty="0">
                          <a:latin typeface="Pyidaungsu" pitchFamily="34" charset="0"/>
                          <a:ea typeface="Century Gothic"/>
                          <a:cs typeface="Pyidaungsu" pitchFamily="34" charset="0"/>
                          <a:sym typeface="Century Gothic"/>
                        </a:rPr>
                        <a:t> အွန်လိုင်း ကျင့်ဝတ်နှင့်လျော်ညီသော ပြုမူဆက်ဆံပုံကို တိုးတက်စေခြင်းတို့ ကဲ့သို့သော အလေ့အထများ ပါဝင်သည်။</a:t>
                      </a:r>
                      <a:endParaRPr lang="en-US" sz="1800" kern="1200" dirty="0">
                        <a:solidFill>
                          <a:schemeClr val="dk1"/>
                        </a:solidFill>
                        <a:latin typeface="Pyidaungsu" pitchFamily="34" charset="0"/>
                        <a:ea typeface="+mn-ea"/>
                        <a:cs typeface="Pyidaungsu" pitchFamily="34"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800" i="0" u="none" strike="noStrike" cap="none" dirty="0">
                          <a:latin typeface="Pyidaungsu" pitchFamily="34" charset="0"/>
                          <a:ea typeface="Century Gothic"/>
                          <a:cs typeface="Pyidaungsu" pitchFamily="34" charset="0"/>
                          <a:sym typeface="Century Gothic"/>
                        </a:rPr>
                        <a:t>Firewall စနစ်များ၊ ဝှက်စာပြုလုပ်ထားမှု၊ ကျူးကျော်ဝင်ရောက်ခြင်းကို ထောက်လှမ်းမှု၊ အသုံးပြုခွင့် ထိန်းချုပ်မှုများတို့ကဲ့သို့သော</a:t>
                      </a:r>
                      <a:r>
                        <a:rPr lang="en-US" sz="1800" i="0" u="none" strike="noStrike" cap="none" baseline="0" dirty="0">
                          <a:latin typeface="Pyidaungsu" pitchFamily="34" charset="0"/>
                          <a:ea typeface="Century Gothic"/>
                          <a:cs typeface="Pyidaungsu" pitchFamily="34" charset="0"/>
                          <a:sym typeface="Century Gothic"/>
                        </a:rPr>
                        <a:t> နည်းပညာဆိုင်ရာ အစီအမံများ</a:t>
                      </a:r>
                      <a:endParaRPr lang="en-US" sz="1800" kern="1200" dirty="0">
                        <a:solidFill>
                          <a:schemeClr val="dk1"/>
                        </a:solidFill>
                        <a:latin typeface="Pyidaungsu" pitchFamily="34" charset="0"/>
                        <a:ea typeface="+mn-ea"/>
                        <a:cs typeface="Pyidaungsu" pitchFamily="34" charset="0"/>
                      </a:endParaRPr>
                    </a:p>
                  </a:txBody>
                  <a:tcPr/>
                </a:tc>
                <a:extLst>
                  <a:ext uri="{0D108BD9-81ED-4DB2-BD59-A6C34878D82A}">
                    <a16:rowId xmlns:a16="http://schemas.microsoft.com/office/drawing/2014/main" val="3142217689"/>
                  </a:ext>
                </a:extLst>
              </a:tr>
            </a:tbl>
          </a:graphicData>
        </a:graphic>
      </p:graphicFrame>
    </p:spTree>
    <p:custDataLst>
      <p:tags r:id="rId1"/>
    </p:custDataLst>
    <p:extLst>
      <p:ext uri="{BB962C8B-B14F-4D97-AF65-F5344CB8AC3E}">
        <p14:creationId xmlns:p14="http://schemas.microsoft.com/office/powerpoint/2010/main" val="6517828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latin typeface="Pyidaungsu" pitchFamily="34" charset="0"/>
              <a:cs typeface="Pyidaungsu" pitchFamily="34" charset="0"/>
            </a:endParaRPr>
          </a:p>
        </p:txBody>
      </p:sp>
      <p:sp>
        <p:nvSpPr>
          <p:cNvPr id="5" name="Title 4"/>
          <p:cNvSpPr>
            <a:spLocks noGrp="1"/>
          </p:cNvSpPr>
          <p:nvPr>
            <p:ph type="ctrTitle"/>
          </p:nvPr>
        </p:nvSpPr>
        <p:spPr>
          <a:xfrm>
            <a:off x="420893" y="206971"/>
            <a:ext cx="11350193" cy="455408"/>
          </a:xfrm>
        </p:spPr>
        <p:txBody>
          <a:bodyPr>
            <a:noAutofit/>
          </a:bodyPr>
          <a:lstStyle/>
          <a:p>
            <a:r>
              <a:rPr lang="en-US" sz="2200" dirty="0">
                <a:latin typeface="Pyidaungsu" pitchFamily="34" charset="0"/>
                <a:cs typeface="Pyidaungsu" pitchFamily="34" charset="0"/>
              </a:rPr>
              <a:t>ဆရာများအနေဖြင့် အွန်လိုင်းဘေးကင်းမှု(Cyber Safety)၏ အခြေခံများကို သိရှိထားရန် အဘယ်ကြောင့် လိုအပ်ပါသနည်း။</a:t>
            </a:r>
          </a:p>
        </p:txBody>
      </p:sp>
      <p:sp>
        <p:nvSpPr>
          <p:cNvPr id="6" name="Text Placeholder 5"/>
          <p:cNvSpPr>
            <a:spLocks noGrp="1"/>
          </p:cNvSpPr>
          <p:nvPr>
            <p:ph type="body" sz="quarter" idx="16"/>
          </p:nvPr>
        </p:nvSpPr>
        <p:spPr>
          <a:xfrm>
            <a:off x="277188" y="1625768"/>
            <a:ext cx="11350208" cy="1162037"/>
          </a:xfrm>
        </p:spPr>
        <p:txBody>
          <a:bodyPr/>
          <a:lstStyle/>
          <a:p>
            <a:pPr algn="ctr"/>
            <a:endParaRPr lang="en-US" b="0" dirty="0">
              <a:latin typeface="Pyidaungsu" pitchFamily="34" charset="0"/>
              <a:cs typeface="Pyidaungsu" pitchFamily="34" charset="0"/>
            </a:endParaRPr>
          </a:p>
          <a:p>
            <a:pPr algn="ctr"/>
            <a:endParaRPr lang="en-US" b="0" dirty="0">
              <a:latin typeface="Pyidaungsu" pitchFamily="34" charset="0"/>
              <a:cs typeface="Pyidaungsu" pitchFamily="34" charset="0"/>
            </a:endParaRPr>
          </a:p>
        </p:txBody>
      </p:sp>
      <p:sp>
        <p:nvSpPr>
          <p:cNvPr id="2" name="TextBox 1">
            <a:extLst>
              <a:ext uri="{FF2B5EF4-FFF2-40B4-BE49-F238E27FC236}">
                <a16:creationId xmlns:a16="http://schemas.microsoft.com/office/drawing/2014/main" id="{49FCB30D-9896-6FE2-D5C3-7DCCCAA45C79}"/>
              </a:ext>
            </a:extLst>
          </p:cNvPr>
          <p:cNvSpPr txBox="1"/>
          <p:nvPr/>
        </p:nvSpPr>
        <p:spPr>
          <a:xfrm>
            <a:off x="420893" y="1058753"/>
            <a:ext cx="11206504" cy="4628190"/>
          </a:xfrm>
          <a:prstGeom prst="rect">
            <a:avLst/>
          </a:prstGeom>
          <a:solidFill>
            <a:schemeClr val="accent1">
              <a:lumMod val="20000"/>
              <a:lumOff val="80000"/>
            </a:schemeClr>
          </a:solidFill>
        </p:spPr>
        <p:txBody>
          <a:bodyPr wrap="square" rtlCol="0">
            <a:spAutoFit/>
          </a:bodyPr>
          <a:lstStyle/>
          <a:p>
            <a:pPr>
              <a:lnSpc>
                <a:spcPct val="150000"/>
              </a:lnSpc>
            </a:pPr>
            <a:r>
              <a:rPr lang="en-US" b="1" dirty="0">
                <a:latin typeface="Pyidaungsu" pitchFamily="34" charset="0"/>
                <a:cs typeface="Pyidaungsu" pitchFamily="34" charset="0"/>
              </a:rPr>
              <a:t>၁။ ကျောင်းသားများ ဘေးကင်းမှု - </a:t>
            </a:r>
            <a:r>
              <a:rPr lang="en-US" dirty="0">
                <a:latin typeface="Pyidaungsu" pitchFamily="34" charset="0"/>
                <a:cs typeface="Pyidaungsu" pitchFamily="34" charset="0"/>
              </a:rPr>
              <a:t>အွန်လိုင်းဘေးကင်းမှုကို သိရှိနားလည်ခြင်းဖြင့် ဆရာများသည် ကျောင်းသားများအား အွန်လိုင်းအနိုင်ကျင့်မှုများ၊ မသင့်လျော်သည့် အကြောင်းအရာတင်ဆက်ချက်နှင့် အွန်လိုင်း အမြတ်ထုတ်သူများကဲ့သို့သော အွန်လိုင်း အန္တရာယ်များမှ ကူညီ ကာကွယ်စောင့်ရှောက်ပေးနိုင်သည်။</a:t>
            </a:r>
            <a:endParaRPr lang="en-US" b="1" i="0" dirty="0">
              <a:effectLst/>
              <a:latin typeface="Pyidaungsu" pitchFamily="34" charset="0"/>
              <a:cs typeface="Pyidaungsu" pitchFamily="34" charset="0"/>
            </a:endParaRPr>
          </a:p>
          <a:p>
            <a:pPr algn="l">
              <a:lnSpc>
                <a:spcPct val="150000"/>
              </a:lnSpc>
            </a:pPr>
            <a:r>
              <a:rPr lang="en-US" b="1" dirty="0">
                <a:latin typeface="Pyidaungsu" pitchFamily="34" charset="0"/>
                <a:cs typeface="Pyidaungsu" pitchFamily="34" charset="0"/>
              </a:rPr>
              <a:t>၂။ ဒစ်ဂျစ်တယ်ဆိုင်ရာ သိနားလည်မှု - </a:t>
            </a:r>
            <a:r>
              <a:rPr lang="en-US" dirty="0">
                <a:latin typeface="Pyidaungsu" pitchFamily="34" charset="0"/>
                <a:cs typeface="Pyidaungsu" pitchFamily="34" charset="0"/>
              </a:rPr>
              <a:t>အွန်လိုင်းဘေးကင်းမှုနှင့် လုံခြုံရေးတို့၏ အခြေခံများကို သင်ကြားပေးခြင်းသည် ဒစ်ဂျစ်တယ်ဆိုင်ရာ သိနားလည်မှုရှိသော ပညာရေး၏ အရေးပါသော အစိတ်အပိုင်းတစ်ခုဖြစ်သည်။</a:t>
            </a:r>
            <a:endParaRPr lang="en-US" b="1" i="0" dirty="0">
              <a:effectLst/>
              <a:latin typeface="Pyidaungsu" pitchFamily="34" charset="0"/>
              <a:cs typeface="Pyidaungsu" pitchFamily="34" charset="0"/>
            </a:endParaRPr>
          </a:p>
          <a:p>
            <a:pPr algn="l">
              <a:lnSpc>
                <a:spcPct val="150000"/>
              </a:lnSpc>
            </a:pPr>
            <a:r>
              <a:rPr lang="en-US" b="1" dirty="0">
                <a:latin typeface="Pyidaungsu" pitchFamily="34" charset="0"/>
                <a:cs typeface="Pyidaungsu" pitchFamily="34" charset="0"/>
              </a:rPr>
              <a:t>၃။ ကိုယ်ရေးလုံခြုံမှုကို ကာကွယ်စောင့်ရှောက်ရေး - </a:t>
            </a:r>
            <a:r>
              <a:rPr lang="en-US" dirty="0">
                <a:latin typeface="Pyidaungsu" pitchFamily="34" charset="0"/>
                <a:cs typeface="Pyidaungsu" pitchFamily="34" charset="0"/>
              </a:rPr>
              <a:t>အွန်လိုင်းဘေးကင်းမှုနှင့် ပတ်သက်သည့် ဗဟုသုတရှိခြင်းဖြင့် ဆရာများသည် ကျောင်းသားများ မိမိတို့ကိုယ်ရေးလုံခြုံမှုကို မည်သို့ကာကွယ်နိုင်ကြောင်းနှင့် လိမ်လည်မှုများ၊ ကိုယ်ရေးကိုယ်တာခိုးယူခံရမှုများ၏သားကောင်ဖြစ်ခြင်းမှ မည်သို့ရှောင်ရှားနိုင်ကြောင်းသင်ကြား‌ပေးနိုင်ပေမည်။</a:t>
            </a:r>
            <a:endParaRPr lang="en-US" b="1" i="0" dirty="0">
              <a:effectLst/>
              <a:latin typeface="Pyidaungsu" pitchFamily="34" charset="0"/>
              <a:cs typeface="Pyidaungsu" pitchFamily="34" charset="0"/>
            </a:endParaRPr>
          </a:p>
          <a:p>
            <a:pPr>
              <a:lnSpc>
                <a:spcPct val="150000"/>
              </a:lnSpc>
            </a:pPr>
            <a:r>
              <a:rPr lang="en-US" b="1" dirty="0">
                <a:latin typeface="Pyidaungsu" pitchFamily="34" charset="0"/>
                <a:cs typeface="Pyidaungsu" pitchFamily="34" charset="0"/>
              </a:rPr>
              <a:t>၄။ အွန်လိုင်းပေါ်၌ တာဝန်သိစွာ ပြုမူနေထိုင်မှု - </a:t>
            </a:r>
            <a:r>
              <a:rPr lang="en-US" dirty="0">
                <a:latin typeface="Pyidaungsu" pitchFamily="34" charset="0"/>
                <a:cs typeface="Pyidaungsu" pitchFamily="34" charset="0"/>
              </a:rPr>
              <a:t>လေးစားသမှုဖြင့် ဆက်သွယ်ပြောဆိုခြင်း၊ ကျင့်ဝတ်နှင့် လျော်ညီစွာ ပြုမူခြင်းနှင့် ဒစ်ဂျစ်တယ် နိုင်ငံသားကောင်း ဖြစ်ခြင်းတို့ကဲ့သို့သော </a:t>
            </a:r>
            <a:r>
              <a:rPr lang="en-US" b="1" dirty="0">
                <a:latin typeface="Pyidaungsu" pitchFamily="34" charset="0"/>
                <a:cs typeface="Pyidaungsu" pitchFamily="34" charset="0"/>
              </a:rPr>
              <a:t> </a:t>
            </a:r>
            <a:r>
              <a:rPr lang="en-US" dirty="0">
                <a:latin typeface="Pyidaungsu" pitchFamily="34" charset="0"/>
                <a:cs typeface="Pyidaungsu" pitchFamily="34" charset="0"/>
              </a:rPr>
              <a:t>အွန်လိုင်းပေါ်၌ တာဝန်သိစွာ ပြုမူနေထိုင်မှုကို တိုးတက်စေရာတွင် ဆရာများသည် အရေးကြီးသော အခန်းကဏ္ဍမှ ပါဝင်နေသည်။</a:t>
            </a:r>
            <a:endParaRPr lang="en-US" b="1" i="0" dirty="0">
              <a:effectLst/>
              <a:latin typeface="Pyidaungsu" pitchFamily="34" charset="0"/>
              <a:cs typeface="Pyidaungsu" pitchFamily="34" charset="0"/>
            </a:endParaRPr>
          </a:p>
        </p:txBody>
      </p:sp>
    </p:spTree>
    <p:custDataLst>
      <p:tags r:id="rId1"/>
    </p:custDataLst>
    <p:extLst>
      <p:ext uri="{BB962C8B-B14F-4D97-AF65-F5344CB8AC3E}">
        <p14:creationId xmlns:p14="http://schemas.microsoft.com/office/powerpoint/2010/main" val="23945507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Autofit/>
          </a:bodyPr>
          <a:lstStyle/>
          <a:p>
            <a:r>
              <a:rPr lang="en-US" sz="2200" dirty="0">
                <a:latin typeface="Pyidaungsu" pitchFamily="34" charset="0"/>
                <a:cs typeface="Pyidaungsu" pitchFamily="34" charset="0"/>
              </a:rPr>
              <a:t>ဆရာများအနေဖြင့် အွန်လိုင်းဘေးကင်းမှု(Cyber Safety)၏ အခြေခံများကို သိရှိထားရန် အဘယ်ကြောင့် လိုအပ်ပါသနည်း။</a:t>
            </a:r>
            <a:endParaRPr lang="en-US" sz="2200" dirty="0"/>
          </a:p>
        </p:txBody>
      </p:sp>
      <p:sp>
        <p:nvSpPr>
          <p:cNvPr id="6" name="Text Placeholder 5"/>
          <p:cNvSpPr>
            <a:spLocks noGrp="1"/>
          </p:cNvSpPr>
          <p:nvPr>
            <p:ph type="body" sz="quarter" idx="16"/>
          </p:nvPr>
        </p:nvSpPr>
        <p:spPr>
          <a:xfrm>
            <a:off x="277188" y="1625768"/>
            <a:ext cx="11350208" cy="1162037"/>
          </a:xfrm>
        </p:spPr>
        <p:txBody>
          <a:bodyPr/>
          <a:lstStyle/>
          <a:p>
            <a:pPr algn="ctr"/>
            <a:endParaRPr lang="en-US" b="0" dirty="0"/>
          </a:p>
          <a:p>
            <a:pPr algn="ctr"/>
            <a:endParaRPr lang="en-US" b="0" dirty="0"/>
          </a:p>
        </p:txBody>
      </p:sp>
      <p:sp>
        <p:nvSpPr>
          <p:cNvPr id="2" name="TextBox 1">
            <a:extLst>
              <a:ext uri="{FF2B5EF4-FFF2-40B4-BE49-F238E27FC236}">
                <a16:creationId xmlns:a16="http://schemas.microsoft.com/office/drawing/2014/main" id="{49FCB30D-9896-6FE2-D5C3-7DCCCAA45C79}"/>
              </a:ext>
            </a:extLst>
          </p:cNvPr>
          <p:cNvSpPr txBox="1"/>
          <p:nvPr/>
        </p:nvSpPr>
        <p:spPr>
          <a:xfrm>
            <a:off x="492739" y="1006992"/>
            <a:ext cx="11206502" cy="5078313"/>
          </a:xfrm>
          <a:prstGeom prst="rect">
            <a:avLst/>
          </a:prstGeom>
          <a:solidFill>
            <a:schemeClr val="accent1">
              <a:lumMod val="20000"/>
              <a:lumOff val="80000"/>
            </a:schemeClr>
          </a:solidFill>
        </p:spPr>
        <p:txBody>
          <a:bodyPr wrap="square" rtlCol="0">
            <a:spAutoFit/>
          </a:bodyPr>
          <a:lstStyle/>
          <a:p>
            <a:pPr algn="l">
              <a:lnSpc>
                <a:spcPct val="150000"/>
              </a:lnSpc>
            </a:pPr>
            <a:r>
              <a:rPr lang="en-US" b="1" dirty="0">
                <a:latin typeface="Pyidaungsu" pitchFamily="34" charset="0"/>
                <a:cs typeface="Pyidaungsu" pitchFamily="34" charset="0"/>
              </a:rPr>
              <a:t>၅။ အွန်လိုင်းပေါ် အနိုင်ကျင့်ခံရခြင်းမှ ကာကွယ်ခြင်း - </a:t>
            </a:r>
            <a:r>
              <a:rPr lang="en-US" dirty="0">
                <a:latin typeface="Pyidaungsu" pitchFamily="34" charset="0"/>
                <a:cs typeface="Pyidaungsu" pitchFamily="34" charset="0"/>
              </a:rPr>
              <a:t>ဆရာများသည် ကျောင်းသားများအား အွန်လိုင်းပေါ် အနိုင်ကျင့်ခံရမှုမှ မည်သို့ကာကွယ်တားဆီးနို်ငကြောင်းနှင့် တိုင်ကြားနိုင်ကြောင်း သင်ကြားပေးနိုင်သည်။</a:t>
            </a:r>
            <a:endParaRPr lang="en-US" b="1" i="0" dirty="0">
              <a:effectLst/>
              <a:latin typeface="Pyidaungsu" pitchFamily="34" charset="0"/>
              <a:cs typeface="Pyidaungsu" pitchFamily="34" charset="0"/>
            </a:endParaRPr>
          </a:p>
          <a:p>
            <a:pPr algn="l">
              <a:lnSpc>
                <a:spcPct val="150000"/>
              </a:lnSpc>
            </a:pPr>
            <a:r>
              <a:rPr lang="en-US" b="1" dirty="0">
                <a:latin typeface="Pyidaungsu" pitchFamily="34" charset="0"/>
                <a:cs typeface="Pyidaungsu" pitchFamily="34" charset="0"/>
              </a:rPr>
              <a:t>၆။ အန္တရာယ်ရှိနိုင်ခြေများကို သတိမူမိခြင်း - </a:t>
            </a:r>
            <a:r>
              <a:rPr lang="en-US" dirty="0">
                <a:latin typeface="Pyidaungsu" pitchFamily="34" charset="0"/>
                <a:cs typeface="Pyidaungsu" pitchFamily="34" charset="0"/>
              </a:rPr>
              <a:t>နောက်ဆုံးပေါ် အွန်လိုင်း အန္တရာယ်ရှိနိုင်ခြေများအကြောင်း သတိမူမိသော ဆရာများသည် ကျောင်းသားများအား အသစ် ပေါ်ပေါက်လာသည့် အန္တရာယ်များနှင့် မိမိတို့ကိုယ်ကို မည်သို့ ကာကွယ်နိုင်ကြောင်းတို့ကို သင်ကြားပေးနိုင်ရန် ပိုမိုကောင်းစွာ ပြင်ဆင်ထားကြသည့်သူများ ဖြစ်ကြသည်။</a:t>
            </a:r>
          </a:p>
          <a:p>
            <a:pPr>
              <a:lnSpc>
                <a:spcPct val="150000"/>
              </a:lnSpc>
            </a:pPr>
            <a:r>
              <a:rPr lang="en-US" b="1" i="0" dirty="0">
                <a:effectLst/>
                <a:latin typeface="Pyidaungsu" pitchFamily="34" charset="0"/>
                <a:cs typeface="Pyidaungsu" pitchFamily="34" charset="0"/>
              </a:rPr>
              <a:t>၇။ သင်ရိုးညွှန်းတမ်း ပေါင်းစပ်ခြင်း - </a:t>
            </a:r>
            <a:r>
              <a:rPr lang="en-US" i="0" dirty="0">
                <a:effectLst/>
                <a:latin typeface="Pyidaungsu" pitchFamily="34" charset="0"/>
                <a:cs typeface="Pyidaungsu" pitchFamily="34" charset="0"/>
              </a:rPr>
              <a:t>အွန်လိုင်း ဘေးကင်း လုံခြုံရေးဆိုင်ရာ အယူအဆများကို ဘာသာရပ်</a:t>
            </a:r>
            <a:r>
              <a:rPr lang="en-US" dirty="0">
                <a:latin typeface="Pyidaungsu" pitchFamily="34" charset="0"/>
                <a:cs typeface="Pyidaungsu" pitchFamily="34" charset="0"/>
              </a:rPr>
              <a:t>အမျိုးမျိုး၊ </a:t>
            </a:r>
            <a:r>
              <a:rPr lang="en-US" i="0" dirty="0">
                <a:effectLst/>
                <a:latin typeface="Pyidaungsu" pitchFamily="34" charset="0"/>
                <a:cs typeface="Pyidaungsu" pitchFamily="34" charset="0"/>
              </a:rPr>
              <a:t>သင်ရိုးညွှန်းတမ</a:t>
            </a:r>
            <a:r>
              <a:rPr lang="en-US" dirty="0">
                <a:latin typeface="Pyidaungsu" pitchFamily="34" charset="0"/>
                <a:cs typeface="Pyidaungsu" pitchFamily="34" charset="0"/>
              </a:rPr>
              <a:t>်း အမျိုးမျိုးတို့တ</a:t>
            </a:r>
            <a:r>
              <a:rPr lang="en-US" i="0" dirty="0">
                <a:effectLst/>
                <a:latin typeface="Pyidaungsu" pitchFamily="34" charset="0"/>
                <a:cs typeface="Pyidaungsu" pitchFamily="34" charset="0"/>
              </a:rPr>
              <a:t>ွင် ပေါင်းစပ်ထည့်သွင်းသင်ကြားပေးနိုင်သည်။</a:t>
            </a:r>
            <a:endParaRPr lang="en-US" b="1" i="0" dirty="0">
              <a:effectLst/>
              <a:latin typeface="Pyidaungsu" pitchFamily="34" charset="0"/>
              <a:cs typeface="Pyidaungsu" pitchFamily="34" charset="0"/>
            </a:endParaRPr>
          </a:p>
          <a:p>
            <a:pPr algn="l">
              <a:lnSpc>
                <a:spcPct val="150000"/>
              </a:lnSpc>
            </a:pPr>
            <a:r>
              <a:rPr lang="en-US" b="1" dirty="0">
                <a:latin typeface="Pyidaungsu" pitchFamily="34" charset="0"/>
                <a:cs typeface="Pyidaungsu" pitchFamily="34" charset="0"/>
              </a:rPr>
              <a:t>၈။ ကျောင်းသားများ အနာဂတ်အတွက် ပြင်ဆင်ပေးခြင်း - </a:t>
            </a:r>
            <a:r>
              <a:rPr lang="en-US" dirty="0">
                <a:latin typeface="Pyidaungsu" pitchFamily="34" charset="0"/>
                <a:cs typeface="Pyidaungsu" pitchFamily="34" charset="0"/>
              </a:rPr>
              <a:t>ဒစ်ဂျစ်တယ်ဆိုင်ရာနှင့် အပြန်အလှန်ချိတ်ဆက်မှု ပိုမိုအားကောင်းလာသော ကမ္ဘာကြီးတွင် အွန်လိုင်းဘေးကင်းလုံခြုံရေးကို သဘောပေါက်နားလည်ခြင်းသည် အခြေခံကျသော ဘဝတွက်တာကျွမ်းကျင်စရာတစ်ခု ဖြစ်သည်။ ဆရာများသည် ဤနယ်ပယ်များရှိ ဗဟုသုတများကို မျှဝေဖြန့်ဖြူးခြင်းဖြင့် မိမိကျောင်းသားများ၏ အနာဂတ် အသက်မွေး ဝမ်းကျောင်း လုပ်ငန်းများနှင့် ကိုယ်ပိုင်ဘဝများအတွက် ပြင်ဆင်ရာတွင် အထောက်အကူပြုနိုင်ပေသည်။</a:t>
            </a:r>
            <a:endParaRPr lang="en-US" b="1" i="0" dirty="0">
              <a:effectLst/>
              <a:latin typeface="Pyidaungsu" pitchFamily="34" charset="0"/>
              <a:cs typeface="Pyidaungsu" pitchFamily="34" charset="0"/>
            </a:endParaRPr>
          </a:p>
        </p:txBody>
      </p:sp>
    </p:spTree>
    <p:custDataLst>
      <p:tags r:id="rId1"/>
    </p:custDataLst>
    <p:extLst>
      <p:ext uri="{BB962C8B-B14F-4D97-AF65-F5344CB8AC3E}">
        <p14:creationId xmlns:p14="http://schemas.microsoft.com/office/powerpoint/2010/main" val="19900764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latin typeface="Pyidaungsu" pitchFamily="34" charset="0"/>
              <a:cs typeface="Pyidaungsu" pitchFamily="34" charset="0"/>
            </a:endParaRPr>
          </a:p>
        </p:txBody>
      </p:sp>
      <p:sp>
        <p:nvSpPr>
          <p:cNvPr id="5" name="Title 4"/>
          <p:cNvSpPr>
            <a:spLocks noGrp="1"/>
          </p:cNvSpPr>
          <p:nvPr>
            <p:ph type="ctrTitle"/>
          </p:nvPr>
        </p:nvSpPr>
        <p:spPr/>
        <p:txBody>
          <a:bodyPr>
            <a:normAutofit/>
          </a:bodyPr>
          <a:lstStyle/>
          <a:p>
            <a:r>
              <a:rPr lang="en-US" sz="2200" dirty="0" err="1">
                <a:latin typeface="Pyidaungsu" pitchFamily="34" charset="0"/>
                <a:cs typeface="Pyidaungsu" pitchFamily="34" charset="0"/>
              </a:rPr>
              <a:t>ဉာဏ်စမ်းမေးခွန်း</a:t>
            </a:r>
            <a:r>
              <a:rPr lang="en-US" sz="2200" dirty="0">
                <a:latin typeface="Pyidaungsu" pitchFamily="34" charset="0"/>
                <a:cs typeface="Pyidaungsu" pitchFamily="34" charset="0"/>
              </a:rPr>
              <a:t> ၁</a:t>
            </a:r>
          </a:p>
        </p:txBody>
      </p:sp>
      <p:sp>
        <p:nvSpPr>
          <p:cNvPr id="6" name="Text Placeholder 5"/>
          <p:cNvSpPr>
            <a:spLocks noGrp="1"/>
          </p:cNvSpPr>
          <p:nvPr>
            <p:ph type="body" sz="quarter" idx="16"/>
          </p:nvPr>
        </p:nvSpPr>
        <p:spPr>
          <a:xfrm>
            <a:off x="277188" y="1625768"/>
            <a:ext cx="11350208" cy="1162037"/>
          </a:xfrm>
        </p:spPr>
        <p:txBody>
          <a:bodyPr/>
          <a:lstStyle/>
          <a:p>
            <a:pPr algn="ctr"/>
            <a:endParaRPr lang="en-US" b="0" dirty="0">
              <a:latin typeface="Pyidaungsu" pitchFamily="34" charset="0"/>
              <a:cs typeface="Pyidaungsu" pitchFamily="34" charset="0"/>
            </a:endParaRPr>
          </a:p>
          <a:p>
            <a:pPr algn="ctr"/>
            <a:endParaRPr lang="en-US" b="0" dirty="0">
              <a:latin typeface="Pyidaungsu" pitchFamily="34" charset="0"/>
              <a:cs typeface="Pyidaungsu" pitchFamily="34" charset="0"/>
            </a:endParaRPr>
          </a:p>
        </p:txBody>
      </p:sp>
      <p:graphicFrame>
        <p:nvGraphicFramePr>
          <p:cNvPr id="2" name="Table 2">
            <a:extLst>
              <a:ext uri="{FF2B5EF4-FFF2-40B4-BE49-F238E27FC236}">
                <a16:creationId xmlns:a16="http://schemas.microsoft.com/office/drawing/2014/main" id="{04A4049A-AB90-D5C0-D8DB-22CB295D97FC}"/>
              </a:ext>
            </a:extLst>
          </p:cNvPr>
          <p:cNvGraphicFramePr>
            <a:graphicFrameLocks noGrp="1"/>
          </p:cNvGraphicFramePr>
          <p:nvPr/>
        </p:nvGraphicFramePr>
        <p:xfrm>
          <a:off x="661016" y="1394769"/>
          <a:ext cx="10832797" cy="1854200"/>
        </p:xfrm>
        <a:graphic>
          <a:graphicData uri="http://schemas.openxmlformats.org/drawingml/2006/table">
            <a:tbl>
              <a:tblPr firstRow="1" bandRow="1">
                <a:tableStyleId>{5C22544A-7EE6-4342-B048-85BDC9FD1C3A}</a:tableStyleId>
              </a:tblPr>
              <a:tblGrid>
                <a:gridCol w="5171072">
                  <a:extLst>
                    <a:ext uri="{9D8B030D-6E8A-4147-A177-3AD203B41FA5}">
                      <a16:colId xmlns:a16="http://schemas.microsoft.com/office/drawing/2014/main" val="3729528160"/>
                    </a:ext>
                  </a:extLst>
                </a:gridCol>
                <a:gridCol w="5661725">
                  <a:extLst>
                    <a:ext uri="{9D8B030D-6E8A-4147-A177-3AD203B41FA5}">
                      <a16:colId xmlns:a16="http://schemas.microsoft.com/office/drawing/2014/main" val="2364027851"/>
                    </a:ext>
                  </a:extLst>
                </a:gridCol>
              </a:tblGrid>
              <a:tr h="370840">
                <a:tc>
                  <a:txBody>
                    <a:bodyPr/>
                    <a:lstStyle/>
                    <a:p>
                      <a:r>
                        <a:rPr lang="en-US" sz="1600" b="1" kern="1200" dirty="0">
                          <a:solidFill>
                            <a:schemeClr val="lt1"/>
                          </a:solidFill>
                          <a:latin typeface="Pyidaungsu" pitchFamily="34" charset="0"/>
                          <a:ea typeface="+mn-ea"/>
                          <a:cs typeface="Pyidaungsu" pitchFamily="34" charset="0"/>
                          <a:sym typeface="Century Gothic"/>
                        </a:rPr>
                        <a:t>အွန်လိုင်း ဘေးကင်းမှု</a:t>
                      </a:r>
                      <a:r>
                        <a:rPr lang="en-US" sz="1600" b="1" kern="1200" baseline="0" dirty="0">
                          <a:solidFill>
                            <a:schemeClr val="lt1"/>
                          </a:solidFill>
                          <a:latin typeface="Pyidaungsu" pitchFamily="34" charset="0"/>
                          <a:ea typeface="+mn-ea"/>
                          <a:cs typeface="Pyidaungsu" pitchFamily="34" charset="0"/>
                          <a:sym typeface="Century Gothic"/>
                        </a:rPr>
                        <a:t> (</a:t>
                      </a:r>
                      <a:r>
                        <a:rPr lang="en-US" sz="1600" b="1" kern="1200" dirty="0">
                          <a:solidFill>
                            <a:schemeClr val="lt1"/>
                          </a:solidFill>
                          <a:latin typeface="Pyidaungsu" pitchFamily="34" charset="0"/>
                          <a:ea typeface="+mn-ea"/>
                          <a:cs typeface="Pyidaungsu" pitchFamily="34" charset="0"/>
                          <a:sym typeface="Century Gothic"/>
                        </a:rPr>
                        <a:t>Cyber safety)</a:t>
                      </a:r>
                      <a:endParaRPr lang="en-US" sz="1600" b="1" kern="1200" dirty="0">
                        <a:solidFill>
                          <a:schemeClr val="lt1"/>
                        </a:solidFill>
                        <a:latin typeface="Pyidaungsu" pitchFamily="34" charset="0"/>
                        <a:ea typeface="+mn-ea"/>
                        <a:cs typeface="Pyidaungsu" pitchFamily="34" charset="0"/>
                      </a:endParaRPr>
                    </a:p>
                  </a:txBody>
                  <a:tcPr/>
                </a:tc>
                <a:tc>
                  <a:txBody>
                    <a:bodyPr/>
                    <a:lstStyle/>
                    <a:p>
                      <a:r>
                        <a:rPr lang="en-US" sz="1600" b="1" kern="1200" dirty="0">
                          <a:solidFill>
                            <a:schemeClr val="lt1"/>
                          </a:solidFill>
                          <a:latin typeface="Pyidaungsu" pitchFamily="34" charset="0"/>
                          <a:ea typeface="+mn-ea"/>
                          <a:cs typeface="Pyidaungsu" pitchFamily="34" charset="0"/>
                          <a:sym typeface="Century Gothic"/>
                        </a:rPr>
                        <a:t>အွန်လိုင်း လုံခြုံရေး</a:t>
                      </a:r>
                      <a:r>
                        <a:rPr lang="en-US" sz="1600" b="1" kern="1200" baseline="0" dirty="0">
                          <a:solidFill>
                            <a:schemeClr val="lt1"/>
                          </a:solidFill>
                          <a:latin typeface="Pyidaungsu" pitchFamily="34" charset="0"/>
                          <a:ea typeface="+mn-ea"/>
                          <a:cs typeface="Pyidaungsu" pitchFamily="34" charset="0"/>
                          <a:sym typeface="Century Gothic"/>
                        </a:rPr>
                        <a:t> (</a:t>
                      </a:r>
                      <a:r>
                        <a:rPr lang="en-US" sz="1600" dirty="0">
                          <a:latin typeface="Pyidaungsu" pitchFamily="34" charset="0"/>
                          <a:cs typeface="Pyidaungsu" pitchFamily="34" charset="0"/>
                        </a:rPr>
                        <a:t>Cyber Security)</a:t>
                      </a:r>
                    </a:p>
                  </a:txBody>
                  <a:tcPr/>
                </a:tc>
                <a:extLst>
                  <a:ext uri="{0D108BD9-81ED-4DB2-BD59-A6C34878D82A}">
                    <a16:rowId xmlns:a16="http://schemas.microsoft.com/office/drawing/2014/main" val="3668594287"/>
                  </a:ext>
                </a:extLst>
              </a:tr>
              <a:tr h="370840">
                <a:tc>
                  <a:txBody>
                    <a:bodyPr/>
                    <a:lstStyle/>
                    <a:p>
                      <a:endParaRPr lang="en-US" sz="1600" kern="1200" dirty="0">
                        <a:solidFill>
                          <a:schemeClr val="dk1"/>
                        </a:solidFill>
                        <a:latin typeface="Pyidaungsu" pitchFamily="34" charset="0"/>
                        <a:ea typeface="+mn-ea"/>
                        <a:cs typeface="Pyidaungsu" pitchFamily="34" charset="0"/>
                      </a:endParaRPr>
                    </a:p>
                  </a:txBody>
                  <a:tcPr/>
                </a:tc>
                <a:tc>
                  <a:txBody>
                    <a:bodyPr/>
                    <a:lstStyle/>
                    <a:p>
                      <a:endParaRPr lang="en-US" sz="1600" kern="1200" dirty="0">
                        <a:solidFill>
                          <a:schemeClr val="dk1"/>
                        </a:solidFill>
                        <a:latin typeface="Pyidaungsu" pitchFamily="34" charset="0"/>
                        <a:ea typeface="+mn-ea"/>
                        <a:cs typeface="Pyidaungsu" pitchFamily="34" charset="0"/>
                      </a:endParaRPr>
                    </a:p>
                  </a:txBody>
                  <a:tcPr/>
                </a:tc>
                <a:extLst>
                  <a:ext uri="{0D108BD9-81ED-4DB2-BD59-A6C34878D82A}">
                    <a16:rowId xmlns:a16="http://schemas.microsoft.com/office/drawing/2014/main" val="1775077366"/>
                  </a:ext>
                </a:extLst>
              </a:tr>
              <a:tr h="370840">
                <a:tc>
                  <a:txBody>
                    <a:bodyPr/>
                    <a:lstStyle/>
                    <a:p>
                      <a:endParaRPr lang="en-US" sz="1600" kern="1200" dirty="0">
                        <a:solidFill>
                          <a:schemeClr val="dk1"/>
                        </a:solidFill>
                        <a:latin typeface="Pyidaungsu" pitchFamily="34" charset="0"/>
                        <a:ea typeface="+mn-ea"/>
                        <a:cs typeface="Pyidaungsu" pitchFamily="34" charset="0"/>
                      </a:endParaRPr>
                    </a:p>
                  </a:txBody>
                  <a:tcPr/>
                </a:tc>
                <a:tc>
                  <a:txBody>
                    <a:bodyPr/>
                    <a:lstStyle/>
                    <a:p>
                      <a:endParaRPr lang="en-US" sz="1600" kern="1200" dirty="0">
                        <a:solidFill>
                          <a:schemeClr val="dk1"/>
                        </a:solidFill>
                        <a:latin typeface="Pyidaungsu" pitchFamily="34" charset="0"/>
                        <a:ea typeface="+mn-ea"/>
                        <a:cs typeface="Pyidaungsu" pitchFamily="34" charset="0"/>
                      </a:endParaRPr>
                    </a:p>
                  </a:txBody>
                  <a:tcPr/>
                </a:tc>
                <a:extLst>
                  <a:ext uri="{0D108BD9-81ED-4DB2-BD59-A6C34878D82A}">
                    <a16:rowId xmlns:a16="http://schemas.microsoft.com/office/drawing/2014/main" val="3892680768"/>
                  </a:ext>
                </a:extLst>
              </a:tr>
              <a:tr h="370840">
                <a:tc>
                  <a:txBody>
                    <a:bodyPr/>
                    <a:lstStyle/>
                    <a:p>
                      <a:endParaRPr lang="en-US" sz="1600" kern="1200" dirty="0">
                        <a:solidFill>
                          <a:schemeClr val="dk1"/>
                        </a:solidFill>
                        <a:latin typeface="Pyidaungsu" pitchFamily="34" charset="0"/>
                        <a:ea typeface="+mn-ea"/>
                        <a:cs typeface="Pyidaungsu" pitchFamily="34" charset="0"/>
                      </a:endParaRPr>
                    </a:p>
                  </a:txBody>
                  <a:tcPr/>
                </a:tc>
                <a:tc>
                  <a:txBody>
                    <a:bodyPr/>
                    <a:lstStyle/>
                    <a:p>
                      <a:endParaRPr lang="en-US" sz="1600" kern="1200" dirty="0">
                        <a:solidFill>
                          <a:schemeClr val="dk1"/>
                        </a:solidFill>
                        <a:latin typeface="Pyidaungsu" pitchFamily="34" charset="0"/>
                        <a:ea typeface="+mn-ea"/>
                        <a:cs typeface="Pyidaungsu" pitchFamily="34" charset="0"/>
                      </a:endParaRPr>
                    </a:p>
                  </a:txBody>
                  <a:tcPr/>
                </a:tc>
                <a:extLst>
                  <a:ext uri="{0D108BD9-81ED-4DB2-BD59-A6C34878D82A}">
                    <a16:rowId xmlns:a16="http://schemas.microsoft.com/office/drawing/2014/main" val="1143613017"/>
                  </a:ext>
                </a:extLst>
              </a:tr>
              <a:tr h="370840">
                <a:tc>
                  <a:txBody>
                    <a:bodyPr/>
                    <a:lstStyle/>
                    <a:p>
                      <a:endParaRPr lang="en-US" sz="1600" kern="1200" dirty="0">
                        <a:solidFill>
                          <a:schemeClr val="dk1"/>
                        </a:solidFill>
                        <a:latin typeface="Pyidaungsu" pitchFamily="34" charset="0"/>
                        <a:ea typeface="+mn-ea"/>
                        <a:cs typeface="Pyidaungsu" pitchFamily="34" charset="0"/>
                      </a:endParaRPr>
                    </a:p>
                  </a:txBody>
                  <a:tcPr/>
                </a:tc>
                <a:tc>
                  <a:txBody>
                    <a:bodyPr/>
                    <a:lstStyle/>
                    <a:p>
                      <a:endParaRPr lang="en-US" sz="1600" kern="1200" dirty="0">
                        <a:solidFill>
                          <a:schemeClr val="dk1"/>
                        </a:solidFill>
                        <a:latin typeface="Pyidaungsu" pitchFamily="34" charset="0"/>
                        <a:ea typeface="+mn-ea"/>
                        <a:cs typeface="Pyidaungsu" pitchFamily="34" charset="0"/>
                      </a:endParaRPr>
                    </a:p>
                  </a:txBody>
                  <a:tcPr/>
                </a:tc>
                <a:extLst>
                  <a:ext uri="{0D108BD9-81ED-4DB2-BD59-A6C34878D82A}">
                    <a16:rowId xmlns:a16="http://schemas.microsoft.com/office/drawing/2014/main" val="3142217689"/>
                  </a:ext>
                </a:extLst>
              </a:tr>
            </a:tbl>
          </a:graphicData>
        </a:graphic>
      </p:graphicFrame>
      <p:sp>
        <p:nvSpPr>
          <p:cNvPr id="3" name="TextBox 2">
            <a:extLst>
              <a:ext uri="{FF2B5EF4-FFF2-40B4-BE49-F238E27FC236}">
                <a16:creationId xmlns:a16="http://schemas.microsoft.com/office/drawing/2014/main" id="{592DC178-8CF2-16C4-B10B-70A10DE6D826}"/>
              </a:ext>
            </a:extLst>
          </p:cNvPr>
          <p:cNvSpPr txBox="1"/>
          <p:nvPr/>
        </p:nvSpPr>
        <p:spPr>
          <a:xfrm>
            <a:off x="652739" y="876706"/>
            <a:ext cx="10772078" cy="369332"/>
          </a:xfrm>
          <a:prstGeom prst="rect">
            <a:avLst/>
          </a:prstGeom>
          <a:noFill/>
        </p:spPr>
        <p:txBody>
          <a:bodyPr wrap="square" rtlCol="0">
            <a:spAutoFit/>
          </a:bodyPr>
          <a:lstStyle/>
          <a:p>
            <a:r>
              <a:rPr lang="en-US" b="1" dirty="0">
                <a:latin typeface="Pyidaungsu" pitchFamily="34" charset="0"/>
                <a:cs typeface="Pyidaungsu" pitchFamily="34" charset="0"/>
              </a:rPr>
              <a:t>အောက်ပါ ဖော်ပြချက်များကို ၎င်းတို့နှင့် သက်ဆိုင်သည့် ကော်လံအောက်သို့ ဆွဲယူထည့်သွင်းပါ။</a:t>
            </a:r>
          </a:p>
        </p:txBody>
      </p:sp>
      <p:sp>
        <p:nvSpPr>
          <p:cNvPr id="7" name="TextBox 6">
            <a:extLst>
              <a:ext uri="{FF2B5EF4-FFF2-40B4-BE49-F238E27FC236}">
                <a16:creationId xmlns:a16="http://schemas.microsoft.com/office/drawing/2014/main" id="{B86D30D5-93E7-15B9-5B32-679C977A758F}"/>
              </a:ext>
            </a:extLst>
          </p:cNvPr>
          <p:cNvSpPr txBox="1"/>
          <p:nvPr/>
        </p:nvSpPr>
        <p:spPr>
          <a:xfrm>
            <a:off x="648667" y="3497397"/>
            <a:ext cx="5127665" cy="584775"/>
          </a:xfrm>
          <a:prstGeom prst="rect">
            <a:avLst/>
          </a:prstGeom>
          <a:solidFill>
            <a:schemeClr val="accent1">
              <a:lumMod val="20000"/>
              <a:lumOff val="80000"/>
            </a:schemeClr>
          </a:solidFill>
          <a:ln>
            <a:solidFill>
              <a:schemeClr val="tx2"/>
            </a:solidFill>
          </a:ln>
        </p:spPr>
        <p:txBody>
          <a:bodyPr wrap="square" rtlCol="0">
            <a:spAutoFit/>
          </a:bodyPr>
          <a:lstStyle/>
          <a:p>
            <a:r>
              <a:rPr lang="en-US" sz="1600" dirty="0">
                <a:effectLst/>
                <a:latin typeface="Pyidaungsu" pitchFamily="34" charset="0"/>
                <a:cs typeface="Pyidaungsu" pitchFamily="34" charset="0"/>
              </a:rPr>
              <a:t>လူတစ်ဦးချင်းစီအား ကာကွယ်စောင့်ရှောက်ခြင်းနှင့် ပညာပေးခြင်းအပေါ် အဓိကဦးစား‌ပေးသည်‌</a:t>
            </a:r>
            <a:endParaRPr lang="en-US" sz="1400" dirty="0">
              <a:latin typeface="Pyidaungsu" pitchFamily="34" charset="0"/>
              <a:cs typeface="Pyidaungsu" pitchFamily="34" charset="0"/>
            </a:endParaRPr>
          </a:p>
        </p:txBody>
      </p:sp>
      <p:sp>
        <p:nvSpPr>
          <p:cNvPr id="8" name="TextBox 7">
            <a:extLst>
              <a:ext uri="{FF2B5EF4-FFF2-40B4-BE49-F238E27FC236}">
                <a16:creationId xmlns:a16="http://schemas.microsoft.com/office/drawing/2014/main" id="{74C8057E-58AC-BF6B-20E1-28F0DDC1AEEA}"/>
              </a:ext>
            </a:extLst>
          </p:cNvPr>
          <p:cNvSpPr txBox="1"/>
          <p:nvPr/>
        </p:nvSpPr>
        <p:spPr>
          <a:xfrm>
            <a:off x="5952291" y="3620508"/>
            <a:ext cx="2372311" cy="338554"/>
          </a:xfrm>
          <a:prstGeom prst="rect">
            <a:avLst/>
          </a:prstGeom>
          <a:solidFill>
            <a:schemeClr val="accent1">
              <a:lumMod val="20000"/>
              <a:lumOff val="80000"/>
            </a:schemeClr>
          </a:solidFill>
          <a:ln>
            <a:solidFill>
              <a:schemeClr val="tx2"/>
            </a:solidFill>
          </a:ln>
        </p:spPr>
        <p:txBody>
          <a:bodyPr wrap="square" rtlCol="0">
            <a:spAutoFit/>
          </a:bodyPr>
          <a:lstStyle/>
          <a:p>
            <a:r>
              <a:rPr lang="en-US" sz="1600" dirty="0">
                <a:latin typeface="Pyidaungsu" pitchFamily="34" charset="0"/>
                <a:cs typeface="Pyidaungsu" pitchFamily="34" charset="0"/>
              </a:rPr>
              <a:t>လူတစ်ဦးချင်း ဗဟိုပြုသော</a:t>
            </a:r>
          </a:p>
        </p:txBody>
      </p:sp>
      <p:sp>
        <p:nvSpPr>
          <p:cNvPr id="9" name="TextBox 8">
            <a:extLst>
              <a:ext uri="{FF2B5EF4-FFF2-40B4-BE49-F238E27FC236}">
                <a16:creationId xmlns:a16="http://schemas.microsoft.com/office/drawing/2014/main" id="{5F0A4D6A-4E3F-D378-8E17-28B97D0F7E6D}"/>
              </a:ext>
            </a:extLst>
          </p:cNvPr>
          <p:cNvSpPr txBox="1"/>
          <p:nvPr/>
        </p:nvSpPr>
        <p:spPr>
          <a:xfrm>
            <a:off x="5952292" y="4060061"/>
            <a:ext cx="5541521" cy="584775"/>
          </a:xfrm>
          <a:prstGeom prst="rect">
            <a:avLst/>
          </a:prstGeom>
          <a:solidFill>
            <a:schemeClr val="accent1">
              <a:lumMod val="20000"/>
              <a:lumOff val="80000"/>
            </a:schemeClr>
          </a:solidFill>
          <a:ln>
            <a:solidFill>
              <a:schemeClr val="tx2"/>
            </a:solidFill>
          </a:ln>
        </p:spPr>
        <p:txBody>
          <a:bodyPr wrap="square" rtlCol="0">
            <a:spAutoFit/>
          </a:bodyPr>
          <a:lstStyle/>
          <a:p>
            <a:r>
              <a:rPr lang="en-US" sz="1600" dirty="0">
                <a:latin typeface="Pyidaungsu" pitchFamily="34" charset="0"/>
                <a:cs typeface="Pyidaungsu" pitchFamily="34" charset="0"/>
              </a:rPr>
              <a:t>ကလေးသူငယ်များ၊ ဆယ်ကျော်သက်များနှင့် မိဘများကို ဦးတည်ထားသော </a:t>
            </a:r>
          </a:p>
        </p:txBody>
      </p:sp>
      <p:sp>
        <p:nvSpPr>
          <p:cNvPr id="10" name="TextBox 9">
            <a:extLst>
              <a:ext uri="{FF2B5EF4-FFF2-40B4-BE49-F238E27FC236}">
                <a16:creationId xmlns:a16="http://schemas.microsoft.com/office/drawing/2014/main" id="{D389FAD9-F115-FA7F-8C58-23542293E4CC}"/>
              </a:ext>
            </a:extLst>
          </p:cNvPr>
          <p:cNvSpPr txBox="1"/>
          <p:nvPr/>
        </p:nvSpPr>
        <p:spPr>
          <a:xfrm>
            <a:off x="615214" y="4134849"/>
            <a:ext cx="5161118" cy="584775"/>
          </a:xfrm>
          <a:prstGeom prst="rect">
            <a:avLst/>
          </a:prstGeom>
          <a:solidFill>
            <a:schemeClr val="accent1">
              <a:lumMod val="20000"/>
              <a:lumOff val="80000"/>
            </a:schemeClr>
          </a:solidFill>
          <a:ln>
            <a:solidFill>
              <a:schemeClr val="tx2"/>
            </a:solidFill>
          </a:ln>
        </p:spPr>
        <p:txBody>
          <a:bodyPr wrap="square" rtlCol="0">
            <a:spAutoFit/>
          </a:bodyPr>
          <a:lstStyle/>
          <a:p>
            <a:r>
              <a:rPr lang="en-US" sz="1600" dirty="0">
                <a:latin typeface="Pyidaungsu" pitchFamily="34" charset="0"/>
                <a:cs typeface="Pyidaungsu" pitchFamily="34" charset="0"/>
              </a:rPr>
              <a:t>အွန်လိုင်းပေါ် ကျင့်ဝတ်နှင့်အညီ ပြုမူနေထိုင်မှု တိုးတက်စေသော အလေ့အထများ ပါဝင်သည်</a:t>
            </a:r>
          </a:p>
        </p:txBody>
      </p:sp>
      <p:sp>
        <p:nvSpPr>
          <p:cNvPr id="11" name="TextBox 10">
            <a:extLst>
              <a:ext uri="{FF2B5EF4-FFF2-40B4-BE49-F238E27FC236}">
                <a16:creationId xmlns:a16="http://schemas.microsoft.com/office/drawing/2014/main" id="{4D39E5D6-EB10-F24F-69B6-C9D54D8B8FF6}"/>
              </a:ext>
            </a:extLst>
          </p:cNvPr>
          <p:cNvSpPr txBox="1"/>
          <p:nvPr/>
        </p:nvSpPr>
        <p:spPr>
          <a:xfrm>
            <a:off x="5981508" y="5390635"/>
            <a:ext cx="5512305" cy="584775"/>
          </a:xfrm>
          <a:prstGeom prst="rect">
            <a:avLst/>
          </a:prstGeom>
          <a:solidFill>
            <a:schemeClr val="accent1">
              <a:lumMod val="20000"/>
              <a:lumOff val="80000"/>
            </a:schemeClr>
          </a:solidFill>
          <a:ln>
            <a:solidFill>
              <a:schemeClr val="tx2"/>
            </a:solidFill>
          </a:ln>
        </p:spPr>
        <p:txBody>
          <a:bodyPr wrap="square" rtlCol="0">
            <a:spAutoFit/>
          </a:bodyPr>
          <a:lstStyle/>
          <a:p>
            <a:r>
              <a:rPr lang="en-US" sz="1600" dirty="0">
                <a:solidFill>
                  <a:schemeClr val="dk1"/>
                </a:solidFill>
                <a:latin typeface="Pyidaungsu" pitchFamily="34" charset="0"/>
                <a:cs typeface="Pyidaungsu" pitchFamily="34" charset="0"/>
              </a:rPr>
              <a:t>ဒစ်ဂျစ်တယ်ပိုင်ဆိုင်မှုများ၊ ကွန်ရက်များနှင့် စနစ်များအား ကာကွယ်စောင့်ရှောက်ခြင်းကို </a:t>
            </a:r>
            <a:r>
              <a:rPr lang="en-US" sz="1600" dirty="0" err="1">
                <a:solidFill>
                  <a:schemeClr val="dk1"/>
                </a:solidFill>
                <a:latin typeface="Pyidaungsu" pitchFamily="34" charset="0"/>
                <a:cs typeface="Pyidaungsu" pitchFamily="34" charset="0"/>
              </a:rPr>
              <a:t>အလေးထား</a:t>
            </a:r>
            <a:endParaRPr lang="en-US" sz="1600" dirty="0">
              <a:solidFill>
                <a:schemeClr val="dk1"/>
              </a:solidFill>
              <a:latin typeface="Pyidaungsu" pitchFamily="34" charset="0"/>
              <a:cs typeface="Pyidaungsu" pitchFamily="34" charset="0"/>
            </a:endParaRPr>
          </a:p>
        </p:txBody>
      </p:sp>
      <p:sp>
        <p:nvSpPr>
          <p:cNvPr id="12" name="TextBox 11">
            <a:extLst>
              <a:ext uri="{FF2B5EF4-FFF2-40B4-BE49-F238E27FC236}">
                <a16:creationId xmlns:a16="http://schemas.microsoft.com/office/drawing/2014/main" id="{53629744-C9EF-7D4C-157C-DA1525DAA0E8}"/>
              </a:ext>
            </a:extLst>
          </p:cNvPr>
          <p:cNvSpPr txBox="1"/>
          <p:nvPr/>
        </p:nvSpPr>
        <p:spPr>
          <a:xfrm>
            <a:off x="5952292" y="4678653"/>
            <a:ext cx="5541521" cy="584775"/>
          </a:xfrm>
          <a:prstGeom prst="rect">
            <a:avLst/>
          </a:prstGeom>
          <a:solidFill>
            <a:schemeClr val="accent1">
              <a:lumMod val="20000"/>
              <a:lumOff val="80000"/>
            </a:schemeClr>
          </a:solidFill>
          <a:ln>
            <a:solidFill>
              <a:schemeClr val="tx2"/>
            </a:solidFill>
          </a:ln>
        </p:spPr>
        <p:txBody>
          <a:bodyPr wrap="square" rtlCol="0">
            <a:spAutoFit/>
          </a:bodyPr>
          <a:lstStyle/>
          <a:p>
            <a:r>
              <a:rPr lang="en-US" sz="1600" dirty="0">
                <a:solidFill>
                  <a:schemeClr val="dk1"/>
                </a:solidFill>
                <a:latin typeface="Pyidaungsu" pitchFamily="34" charset="0"/>
                <a:cs typeface="Pyidaungsu" pitchFamily="34" charset="0"/>
              </a:rPr>
              <a:t>အဖွဲ့အစည်း သို့မဟုတ် စနစ်နှင့်ဆိုင်သော ဒစ်ဂျစ်တယ် အခြေခံ </a:t>
            </a:r>
            <a:r>
              <a:rPr lang="en-US" sz="1600" dirty="0" err="1">
                <a:solidFill>
                  <a:schemeClr val="dk1"/>
                </a:solidFill>
                <a:latin typeface="Pyidaungsu" pitchFamily="34" charset="0"/>
                <a:cs typeface="Pyidaungsu" pitchFamily="34" charset="0"/>
              </a:rPr>
              <a:t>အဆောက်အအုံကို</a:t>
            </a:r>
            <a:r>
              <a:rPr lang="en-US" sz="1600" dirty="0">
                <a:solidFill>
                  <a:schemeClr val="dk1"/>
                </a:solidFill>
                <a:latin typeface="Pyidaungsu" pitchFamily="34" charset="0"/>
                <a:cs typeface="Pyidaungsu" pitchFamily="34" charset="0"/>
              </a:rPr>
              <a:t> ကာကွယ်စောင့်ရှောက်ရေးနှင့် သက်ဆိုင်သည်</a:t>
            </a:r>
          </a:p>
        </p:txBody>
      </p:sp>
      <p:sp>
        <p:nvSpPr>
          <p:cNvPr id="13" name="TextBox 12">
            <a:extLst>
              <a:ext uri="{FF2B5EF4-FFF2-40B4-BE49-F238E27FC236}">
                <a16:creationId xmlns:a16="http://schemas.microsoft.com/office/drawing/2014/main" id="{A653BBBD-14F4-AFCE-5EC9-43563AD5EDB4}"/>
              </a:ext>
            </a:extLst>
          </p:cNvPr>
          <p:cNvSpPr txBox="1"/>
          <p:nvPr/>
        </p:nvSpPr>
        <p:spPr>
          <a:xfrm>
            <a:off x="615214" y="4805860"/>
            <a:ext cx="5161118" cy="584775"/>
          </a:xfrm>
          <a:prstGeom prst="rect">
            <a:avLst/>
          </a:prstGeom>
          <a:solidFill>
            <a:schemeClr val="accent1">
              <a:lumMod val="20000"/>
              <a:lumOff val="80000"/>
            </a:schemeClr>
          </a:solidFill>
          <a:ln>
            <a:solidFill>
              <a:schemeClr val="tx2"/>
            </a:solidFill>
          </a:ln>
        </p:spPr>
        <p:txBody>
          <a:bodyPr wrap="square" rtlCol="0">
            <a:spAutoFit/>
          </a:bodyPr>
          <a:lstStyle/>
          <a:p>
            <a:r>
              <a:rPr lang="en-US" sz="1600" dirty="0">
                <a:solidFill>
                  <a:schemeClr val="dk1"/>
                </a:solidFill>
                <a:latin typeface="Pyidaungsu" pitchFamily="34" charset="0"/>
                <a:cs typeface="Pyidaungsu" pitchFamily="34" charset="0"/>
              </a:rPr>
              <a:t>အဖွဲ့အစည်းများ၊ စီးပွားရေးလုပ်ငန်းများ၊ အစိုးရဌာနများနှင့် ကိုက်ညီ သင့်လျော်သော </a:t>
            </a:r>
            <a:endParaRPr lang="en-US" sz="1400" kern="1200" dirty="0">
              <a:solidFill>
                <a:schemeClr val="dk1"/>
              </a:solidFill>
              <a:latin typeface="Pyidaungsu" pitchFamily="34" charset="0"/>
              <a:cs typeface="Pyidaungsu" pitchFamily="34" charset="0"/>
            </a:endParaRPr>
          </a:p>
        </p:txBody>
      </p:sp>
      <p:sp>
        <p:nvSpPr>
          <p:cNvPr id="14" name="TextBox 13">
            <a:extLst>
              <a:ext uri="{FF2B5EF4-FFF2-40B4-BE49-F238E27FC236}">
                <a16:creationId xmlns:a16="http://schemas.microsoft.com/office/drawing/2014/main" id="{D459E790-98EA-E9C9-6717-B123734AE48B}"/>
              </a:ext>
            </a:extLst>
          </p:cNvPr>
          <p:cNvSpPr txBox="1"/>
          <p:nvPr/>
        </p:nvSpPr>
        <p:spPr>
          <a:xfrm>
            <a:off x="648667" y="5513745"/>
            <a:ext cx="5201424" cy="584775"/>
          </a:xfrm>
          <a:prstGeom prst="rect">
            <a:avLst/>
          </a:prstGeom>
          <a:solidFill>
            <a:schemeClr val="accent1">
              <a:lumMod val="20000"/>
              <a:lumOff val="80000"/>
            </a:schemeClr>
          </a:solidFill>
          <a:ln>
            <a:solidFill>
              <a:schemeClr val="tx2"/>
            </a:solidFill>
          </a:ln>
        </p:spPr>
        <p:txBody>
          <a:bodyPr wrap="square" rtlCol="0">
            <a:spAutoFit/>
          </a:bodyPr>
          <a:lstStyle/>
          <a:p>
            <a:r>
              <a:rPr lang="en-US" sz="1600" dirty="0">
                <a:latin typeface="Pyidaungsu" pitchFamily="34" charset="0"/>
                <a:cs typeface="Pyidaungsu" pitchFamily="34" charset="0"/>
              </a:rPr>
              <a:t>Firewall စနစ်များ၊ ဝှက်စာပြုခြင်း စသည်တို့ကဲ့သို့သော နည်းပညာဆိုင်ရာ အစီအမံများ ပါဝင်သည် </a:t>
            </a:r>
            <a:endParaRPr lang="en-US" sz="1200" kern="1200" dirty="0">
              <a:solidFill>
                <a:schemeClr val="dk1"/>
              </a:solidFill>
              <a:latin typeface="Pyidaungsu" pitchFamily="34" charset="0"/>
              <a:cs typeface="Pyidaungsu" pitchFamily="34" charset="0"/>
            </a:endParaRPr>
          </a:p>
        </p:txBody>
      </p:sp>
    </p:spTree>
    <p:custDataLst>
      <p:tags r:id="rId1"/>
    </p:custDataLst>
    <p:extLst>
      <p:ext uri="{BB962C8B-B14F-4D97-AF65-F5344CB8AC3E}">
        <p14:creationId xmlns:p14="http://schemas.microsoft.com/office/powerpoint/2010/main" val="37528311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latin typeface="Pyidaungsu" pitchFamily="34" charset="0"/>
              <a:cs typeface="Pyidaungsu" pitchFamily="34" charset="0"/>
            </a:endParaRPr>
          </a:p>
        </p:txBody>
      </p:sp>
      <p:sp>
        <p:nvSpPr>
          <p:cNvPr id="5" name="Title 4"/>
          <p:cNvSpPr>
            <a:spLocks noGrp="1"/>
          </p:cNvSpPr>
          <p:nvPr>
            <p:ph type="ctrTitle"/>
          </p:nvPr>
        </p:nvSpPr>
        <p:spPr>
          <a:xfrm>
            <a:off x="277188" y="155399"/>
            <a:ext cx="11732842" cy="455408"/>
          </a:xfrm>
        </p:spPr>
        <p:txBody>
          <a:bodyPr>
            <a:noAutofit/>
          </a:bodyPr>
          <a:lstStyle/>
          <a:p>
            <a:pPr lvl="0"/>
            <a:r>
              <a:rPr lang="en-US" sz="2200" dirty="0" err="1">
                <a:latin typeface="Pyidaungsu" pitchFamily="34" charset="0"/>
                <a:cs typeface="Pyidaungsu" pitchFamily="34" charset="0"/>
              </a:rPr>
              <a:t>ဉာဏ်စမ်းမေးခွန်း</a:t>
            </a:r>
            <a:r>
              <a:rPr lang="en-US" sz="2200" dirty="0">
                <a:latin typeface="Pyidaungsu" pitchFamily="34" charset="0"/>
                <a:cs typeface="Pyidaungsu" pitchFamily="34" charset="0"/>
              </a:rPr>
              <a:t> ၂ 				</a:t>
            </a:r>
          </a:p>
        </p:txBody>
      </p:sp>
      <p:sp>
        <p:nvSpPr>
          <p:cNvPr id="6" name="Text Placeholder 5"/>
          <p:cNvSpPr>
            <a:spLocks noGrp="1"/>
          </p:cNvSpPr>
          <p:nvPr>
            <p:ph type="body" sz="quarter" idx="16"/>
          </p:nvPr>
        </p:nvSpPr>
        <p:spPr>
          <a:xfrm>
            <a:off x="277188" y="1625768"/>
            <a:ext cx="11350208" cy="1162037"/>
          </a:xfrm>
        </p:spPr>
        <p:txBody>
          <a:bodyPr/>
          <a:lstStyle/>
          <a:p>
            <a:pPr algn="ctr"/>
            <a:endParaRPr lang="en-US" b="0" dirty="0">
              <a:latin typeface="Pyidaungsu" pitchFamily="34" charset="0"/>
              <a:cs typeface="Pyidaungsu" pitchFamily="34" charset="0"/>
            </a:endParaRPr>
          </a:p>
          <a:p>
            <a:pPr algn="ctr"/>
            <a:endParaRPr lang="en-US" b="0" dirty="0">
              <a:latin typeface="Pyidaungsu" pitchFamily="34" charset="0"/>
              <a:cs typeface="Pyidaungsu" pitchFamily="34" charset="0"/>
            </a:endParaRPr>
          </a:p>
        </p:txBody>
      </p:sp>
      <p:graphicFrame>
        <p:nvGraphicFramePr>
          <p:cNvPr id="2" name="Table 2">
            <a:extLst>
              <a:ext uri="{FF2B5EF4-FFF2-40B4-BE49-F238E27FC236}">
                <a16:creationId xmlns:a16="http://schemas.microsoft.com/office/drawing/2014/main" id="{04A4049A-AB90-D5C0-D8DB-22CB295D97FC}"/>
              </a:ext>
            </a:extLst>
          </p:cNvPr>
          <p:cNvGraphicFramePr>
            <a:graphicFrameLocks noGrp="1"/>
          </p:cNvGraphicFramePr>
          <p:nvPr/>
        </p:nvGraphicFramePr>
        <p:xfrm>
          <a:off x="336308" y="970280"/>
          <a:ext cx="11493899" cy="5176520"/>
        </p:xfrm>
        <a:graphic>
          <a:graphicData uri="http://schemas.openxmlformats.org/drawingml/2006/table">
            <a:tbl>
              <a:tblPr firstRow="1" bandRow="1">
                <a:tableStyleId>{5C22544A-7EE6-4342-B048-85BDC9FD1C3A}</a:tableStyleId>
              </a:tblPr>
              <a:tblGrid>
                <a:gridCol w="10427739">
                  <a:extLst>
                    <a:ext uri="{9D8B030D-6E8A-4147-A177-3AD203B41FA5}">
                      <a16:colId xmlns:a16="http://schemas.microsoft.com/office/drawing/2014/main" val="2116005489"/>
                    </a:ext>
                  </a:extLst>
                </a:gridCol>
                <a:gridCol w="542249">
                  <a:extLst>
                    <a:ext uri="{9D8B030D-6E8A-4147-A177-3AD203B41FA5}">
                      <a16:colId xmlns:a16="http://schemas.microsoft.com/office/drawing/2014/main" val="3729528160"/>
                    </a:ext>
                  </a:extLst>
                </a:gridCol>
                <a:gridCol w="523911">
                  <a:extLst>
                    <a:ext uri="{9D8B030D-6E8A-4147-A177-3AD203B41FA5}">
                      <a16:colId xmlns:a16="http://schemas.microsoft.com/office/drawing/2014/main" val="2364027851"/>
                    </a:ext>
                  </a:extLst>
                </a:gridCol>
              </a:tblGrid>
              <a:tr h="337820">
                <a:tc>
                  <a:txBody>
                    <a:bodyPr/>
                    <a:lstStyle/>
                    <a:p>
                      <a:pPr>
                        <a:lnSpc>
                          <a:spcPct val="100000"/>
                        </a:lnSpc>
                        <a:spcBef>
                          <a:spcPts val="600"/>
                        </a:spcBef>
                      </a:pPr>
                      <a:r>
                        <a:rPr lang="en-US" sz="1600" b="1" kern="1200" dirty="0">
                          <a:solidFill>
                            <a:schemeClr val="lt1"/>
                          </a:solidFill>
                          <a:latin typeface="Pyidaungsu" pitchFamily="34" charset="0"/>
                          <a:ea typeface="+mn-ea"/>
                          <a:cs typeface="Pyidaungsu" pitchFamily="34" charset="0"/>
                        </a:rPr>
                        <a:t>ဖော်ပြချက်</a:t>
                      </a:r>
                    </a:p>
                  </a:txBody>
                  <a:tcPr/>
                </a:tc>
                <a:tc>
                  <a:txBody>
                    <a:bodyPr/>
                    <a:lstStyle/>
                    <a:p>
                      <a:pPr>
                        <a:lnSpc>
                          <a:spcPct val="100000"/>
                        </a:lnSpc>
                        <a:spcBef>
                          <a:spcPts val="600"/>
                        </a:spcBef>
                      </a:pPr>
                      <a:r>
                        <a:rPr lang="en-US" sz="1600" b="1" kern="1200" dirty="0">
                          <a:solidFill>
                            <a:schemeClr val="lt1"/>
                          </a:solidFill>
                          <a:latin typeface="Pyidaungsu" pitchFamily="34" charset="0"/>
                          <a:ea typeface="+mn-ea"/>
                          <a:cs typeface="Pyidaungsu" pitchFamily="34" charset="0"/>
                        </a:rPr>
                        <a:t>မှန်</a:t>
                      </a:r>
                    </a:p>
                  </a:txBody>
                  <a:tcPr/>
                </a:tc>
                <a:tc>
                  <a:txBody>
                    <a:bodyPr/>
                    <a:lstStyle/>
                    <a:p>
                      <a:pPr>
                        <a:lnSpc>
                          <a:spcPct val="100000"/>
                        </a:lnSpc>
                        <a:spcBef>
                          <a:spcPts val="600"/>
                        </a:spcBef>
                      </a:pPr>
                      <a:r>
                        <a:rPr lang="en-US" sz="1600" dirty="0">
                          <a:latin typeface="Pyidaungsu" pitchFamily="34" charset="0"/>
                          <a:cs typeface="Pyidaungsu" pitchFamily="34" charset="0"/>
                        </a:rPr>
                        <a:t>မှား</a:t>
                      </a:r>
                    </a:p>
                  </a:txBody>
                  <a:tcPr/>
                </a:tc>
                <a:extLst>
                  <a:ext uri="{0D108BD9-81ED-4DB2-BD59-A6C34878D82A}">
                    <a16:rowId xmlns:a16="http://schemas.microsoft.com/office/drawing/2014/main" val="3668594287"/>
                  </a:ext>
                </a:extLst>
              </a:tr>
              <a:tr h="749300">
                <a:tc>
                  <a:txBody>
                    <a:bodyPr/>
                    <a:lstStyle/>
                    <a:p>
                      <a:pPr marL="0" indent="0">
                        <a:lnSpc>
                          <a:spcPct val="100000"/>
                        </a:lnSpc>
                        <a:spcBef>
                          <a:spcPts val="600"/>
                        </a:spcBef>
                        <a:buNone/>
                      </a:pPr>
                      <a:r>
                        <a:rPr lang="en-US" sz="1600" b="0" i="0" kern="1200" dirty="0">
                          <a:solidFill>
                            <a:schemeClr val="tx1"/>
                          </a:solidFill>
                          <a:effectLst/>
                          <a:latin typeface="Pyidaungsu" pitchFamily="34" charset="0"/>
                          <a:ea typeface="+mn-ea"/>
                          <a:cs typeface="Pyidaungsu" pitchFamily="34" charset="0"/>
                        </a:rPr>
                        <a:t>(က)</a:t>
                      </a:r>
                      <a:r>
                        <a:rPr lang="en-US" sz="1600" b="0" i="0" kern="1200" baseline="0" dirty="0">
                          <a:solidFill>
                            <a:schemeClr val="tx1"/>
                          </a:solidFill>
                          <a:effectLst/>
                          <a:latin typeface="Pyidaungsu" pitchFamily="34" charset="0"/>
                          <a:ea typeface="+mn-ea"/>
                          <a:cs typeface="Pyidaungsu" pitchFamily="34" charset="0"/>
                        </a:rPr>
                        <a:t> </a:t>
                      </a:r>
                      <a:r>
                        <a:rPr lang="en-US" sz="1600" dirty="0">
                          <a:solidFill>
                            <a:schemeClr val="tx1"/>
                          </a:solidFill>
                          <a:latin typeface="Pyidaungsu" pitchFamily="34" charset="0"/>
                          <a:cs typeface="Pyidaungsu" pitchFamily="34" charset="0"/>
                        </a:rPr>
                        <a:t>ဒစ်ဂျစ်တယ်နှင့် အပြန်အလှန်ချိတ်ဆက်မှု ပိုမိုအားကောင်းလာသည့် ကမ္ဘာတွင် အွန်လိုင်း </a:t>
                      </a:r>
                      <a:r>
                        <a:rPr lang="en-US" sz="1600" dirty="0" err="1">
                          <a:solidFill>
                            <a:schemeClr val="tx1"/>
                          </a:solidFill>
                          <a:latin typeface="Pyidaungsu" pitchFamily="34" charset="0"/>
                          <a:cs typeface="Pyidaungsu" pitchFamily="34" charset="0"/>
                        </a:rPr>
                        <a:t>ဘေးကင်းလုံခြုံရေးကို</a:t>
                      </a:r>
                      <a:endParaRPr lang="my-MM" sz="1600" dirty="0">
                        <a:solidFill>
                          <a:schemeClr val="tx1"/>
                        </a:solidFill>
                        <a:latin typeface="Pyidaungsu" pitchFamily="34" charset="0"/>
                        <a:cs typeface="Pyidaungsu" pitchFamily="34" charset="0"/>
                      </a:endParaRPr>
                    </a:p>
                    <a:p>
                      <a:pPr marL="0" indent="0">
                        <a:lnSpc>
                          <a:spcPct val="100000"/>
                        </a:lnSpc>
                        <a:spcBef>
                          <a:spcPts val="600"/>
                        </a:spcBef>
                        <a:buNone/>
                      </a:pPr>
                      <a:r>
                        <a:rPr lang="en-US" sz="1600" dirty="0">
                          <a:solidFill>
                            <a:schemeClr val="tx1"/>
                          </a:solidFill>
                          <a:latin typeface="Pyidaungsu" pitchFamily="34" charset="0"/>
                          <a:cs typeface="Pyidaungsu" pitchFamily="34" charset="0"/>
                        </a:rPr>
                        <a:t> သဘောပေါက်နားလည်ခြင်းသည် အရေးမကြီးကြောင်း</a:t>
                      </a:r>
                      <a:r>
                        <a:rPr lang="en-US" sz="1600" baseline="0" dirty="0">
                          <a:solidFill>
                            <a:schemeClr val="tx1"/>
                          </a:solidFill>
                          <a:latin typeface="Pyidaungsu" pitchFamily="34" charset="0"/>
                          <a:cs typeface="Pyidaungsu" pitchFamily="34" charset="0"/>
                        </a:rPr>
                        <a:t> သက်သေပြပြီးဖြစ်သည်။</a:t>
                      </a:r>
                      <a:endParaRPr lang="en-US" sz="1600" kern="1200" dirty="0">
                        <a:solidFill>
                          <a:schemeClr val="tx1"/>
                        </a:solidFill>
                        <a:latin typeface="Pyidaungsu" pitchFamily="34" charset="0"/>
                        <a:ea typeface="+mn-ea"/>
                        <a:cs typeface="Pyidaungsu" pitchFamily="34" charset="0"/>
                      </a:endParaRPr>
                    </a:p>
                  </a:txBody>
                  <a:tcPr/>
                </a:tc>
                <a:tc>
                  <a:txBody>
                    <a:bodyPr/>
                    <a:lstStyle/>
                    <a:p>
                      <a:pPr>
                        <a:lnSpc>
                          <a:spcPct val="100000"/>
                        </a:lnSpc>
                        <a:spcBef>
                          <a:spcPts val="600"/>
                        </a:spcBef>
                      </a:pPr>
                      <a:endParaRPr lang="en-US" sz="1600" kern="1200" dirty="0">
                        <a:solidFill>
                          <a:schemeClr val="dk1"/>
                        </a:solidFill>
                        <a:latin typeface="Pyidaungsu" pitchFamily="34" charset="0"/>
                        <a:ea typeface="+mn-ea"/>
                        <a:cs typeface="Pyidaungsu" pitchFamily="34" charset="0"/>
                      </a:endParaRPr>
                    </a:p>
                  </a:txBody>
                  <a:tcPr/>
                </a:tc>
                <a:tc>
                  <a:txBody>
                    <a:bodyPr/>
                    <a:lstStyle/>
                    <a:p>
                      <a:pPr>
                        <a:lnSpc>
                          <a:spcPct val="100000"/>
                        </a:lnSpc>
                        <a:spcBef>
                          <a:spcPts val="600"/>
                        </a:spcBef>
                      </a:pPr>
                      <a:endParaRPr lang="en-US" sz="1600" kern="1200" dirty="0">
                        <a:solidFill>
                          <a:schemeClr val="dk1"/>
                        </a:solidFill>
                        <a:latin typeface="Pyidaungsu" pitchFamily="34" charset="0"/>
                        <a:ea typeface="+mn-ea"/>
                        <a:cs typeface="Pyidaungsu" pitchFamily="34" charset="0"/>
                      </a:endParaRPr>
                    </a:p>
                  </a:txBody>
                  <a:tcPr/>
                </a:tc>
                <a:extLst>
                  <a:ext uri="{0D108BD9-81ED-4DB2-BD59-A6C34878D82A}">
                    <a16:rowId xmlns:a16="http://schemas.microsoft.com/office/drawing/2014/main" val="1775077366"/>
                  </a:ext>
                </a:extLst>
              </a:tr>
              <a:tr h="1041400">
                <a:tc>
                  <a:txBody>
                    <a:bodyPr/>
                    <a:lstStyle/>
                    <a:p>
                      <a:pPr>
                        <a:lnSpc>
                          <a:spcPct val="100000"/>
                        </a:lnSpc>
                        <a:spcBef>
                          <a:spcPts val="600"/>
                        </a:spcBef>
                      </a:pPr>
                      <a:r>
                        <a:rPr lang="en-US" sz="1600" b="0" i="0" u="none" strike="noStrike" kern="1200" cap="none" dirty="0">
                          <a:solidFill>
                            <a:schemeClr val="tx1"/>
                          </a:solidFill>
                          <a:latin typeface="Pyidaungsu" pitchFamily="34" charset="0"/>
                          <a:ea typeface="+mn-ea"/>
                          <a:cs typeface="Pyidaungsu" pitchFamily="34" charset="0"/>
                          <a:sym typeface="Century Gothic"/>
                        </a:rPr>
                        <a:t>(ခ) အွန်လိုင်းလုံခြုံရေး(Cyber</a:t>
                      </a:r>
                      <a:r>
                        <a:rPr lang="en-US" sz="1600" b="0" i="0" u="none" strike="noStrike" kern="1200" cap="none" baseline="0" dirty="0">
                          <a:solidFill>
                            <a:schemeClr val="tx1"/>
                          </a:solidFill>
                          <a:latin typeface="Pyidaungsu" pitchFamily="34" charset="0"/>
                          <a:ea typeface="+mn-ea"/>
                          <a:cs typeface="Pyidaungsu" pitchFamily="34" charset="0"/>
                          <a:sym typeface="Century Gothic"/>
                        </a:rPr>
                        <a:t> Security)သည် ခွင့်မပြုသည့်ဝင်ရောက်မှု၊ ဆိုက်ဘာတိုက်ခိုက်မှုများ၊ ဒေတာချိုးဖောက်မှုနှင့် </a:t>
                      </a:r>
                      <a:endParaRPr lang="my-MM" sz="1600" b="0" i="0" u="none" strike="noStrike" kern="1200" cap="none" baseline="0" dirty="0">
                        <a:solidFill>
                          <a:schemeClr val="tx1"/>
                        </a:solidFill>
                        <a:latin typeface="Pyidaungsu" pitchFamily="34" charset="0"/>
                        <a:ea typeface="+mn-ea"/>
                        <a:cs typeface="Pyidaungsu" pitchFamily="34" charset="0"/>
                        <a:sym typeface="Century Gothic"/>
                      </a:endParaRPr>
                    </a:p>
                    <a:p>
                      <a:pPr>
                        <a:lnSpc>
                          <a:spcPct val="100000"/>
                        </a:lnSpc>
                        <a:spcBef>
                          <a:spcPts val="600"/>
                        </a:spcBef>
                      </a:pPr>
                      <a:r>
                        <a:rPr lang="en-US" sz="1600" b="0" i="0" u="none" strike="noStrike" kern="1200" cap="none" baseline="0" dirty="0" err="1">
                          <a:solidFill>
                            <a:schemeClr val="tx1"/>
                          </a:solidFill>
                          <a:latin typeface="Pyidaungsu" pitchFamily="34" charset="0"/>
                          <a:ea typeface="+mn-ea"/>
                          <a:cs typeface="Pyidaungsu" pitchFamily="34" charset="0"/>
                          <a:sym typeface="Century Gothic"/>
                        </a:rPr>
                        <a:t>အခြားသော</a:t>
                      </a:r>
                      <a:r>
                        <a:rPr lang="my-MM" sz="1600" b="0" i="0" u="none" strike="noStrike" kern="1200" cap="none" baseline="0" dirty="0">
                          <a:solidFill>
                            <a:schemeClr val="tx1"/>
                          </a:solidFill>
                          <a:latin typeface="Pyidaungsu" pitchFamily="34" charset="0"/>
                          <a:ea typeface="+mn-ea"/>
                          <a:cs typeface="Pyidaungsu" pitchFamily="34" charset="0"/>
                          <a:sym typeface="Century Gothic"/>
                        </a:rPr>
                        <a:t> </a:t>
                      </a:r>
                      <a:r>
                        <a:rPr lang="en-US" sz="1600" b="0" i="0" u="none" strike="noStrike" kern="1200" cap="none" baseline="0" dirty="0" err="1">
                          <a:solidFill>
                            <a:schemeClr val="tx1"/>
                          </a:solidFill>
                          <a:latin typeface="Pyidaungsu" pitchFamily="34" charset="0"/>
                          <a:ea typeface="+mn-ea"/>
                          <a:cs typeface="Pyidaungsu" pitchFamily="34" charset="0"/>
                          <a:sym typeface="Century Gothic"/>
                        </a:rPr>
                        <a:t>ဒစ်ဂျစ်တယ်ခြိမ်းခြောက်မှုများအန္တရာယ်မ</a:t>
                      </a:r>
                      <a:r>
                        <a:rPr lang="en-US" sz="1600" b="0" i="0" u="none" strike="noStrike" kern="1200" cap="none" baseline="0" dirty="0">
                          <a:solidFill>
                            <a:schemeClr val="tx1"/>
                          </a:solidFill>
                          <a:latin typeface="Pyidaungsu" pitchFamily="34" charset="0"/>
                          <a:ea typeface="+mn-ea"/>
                          <a:cs typeface="Pyidaungsu" pitchFamily="34" charset="0"/>
                          <a:sym typeface="Century Gothic"/>
                        </a:rPr>
                        <a:t>ှ ကွန်ပျူတာစနစ်များ၊ ကွန်ရက်များ၊ စက်ကိရိယာများနှင့် </a:t>
                      </a:r>
                      <a:r>
                        <a:rPr lang="en-US" sz="1600" b="0" i="0" u="none" strike="noStrike" kern="1200" cap="none" baseline="0" dirty="0" err="1">
                          <a:solidFill>
                            <a:schemeClr val="tx1"/>
                          </a:solidFill>
                          <a:latin typeface="Pyidaungsu" pitchFamily="34" charset="0"/>
                          <a:ea typeface="+mn-ea"/>
                          <a:cs typeface="Pyidaungsu" pitchFamily="34" charset="0"/>
                          <a:sym typeface="Century Gothic"/>
                        </a:rPr>
                        <a:t>ဒေတာများကို</a:t>
                      </a:r>
                      <a:r>
                        <a:rPr lang="en-US" sz="1600" b="0" i="0" u="none" strike="noStrike" kern="1200" cap="none" baseline="0" dirty="0">
                          <a:solidFill>
                            <a:schemeClr val="tx1"/>
                          </a:solidFill>
                          <a:latin typeface="Pyidaungsu" pitchFamily="34" charset="0"/>
                          <a:ea typeface="+mn-ea"/>
                          <a:cs typeface="Pyidaungsu" pitchFamily="34" charset="0"/>
                          <a:sym typeface="Century Gothic"/>
                        </a:rPr>
                        <a:t> </a:t>
                      </a:r>
                      <a:endParaRPr lang="my-MM" sz="1600" b="0" i="0" u="none" strike="noStrike" kern="1200" cap="none" baseline="0" dirty="0">
                        <a:solidFill>
                          <a:schemeClr val="tx1"/>
                        </a:solidFill>
                        <a:latin typeface="Pyidaungsu" pitchFamily="34" charset="0"/>
                        <a:ea typeface="+mn-ea"/>
                        <a:cs typeface="Pyidaungsu" pitchFamily="34" charset="0"/>
                        <a:sym typeface="Century Gothic"/>
                      </a:endParaRPr>
                    </a:p>
                    <a:p>
                      <a:pPr>
                        <a:lnSpc>
                          <a:spcPct val="100000"/>
                        </a:lnSpc>
                        <a:spcBef>
                          <a:spcPts val="600"/>
                        </a:spcBef>
                      </a:pPr>
                      <a:r>
                        <a:rPr lang="en-US" sz="1600" b="0" i="0" u="none" strike="noStrike" kern="1200" cap="none" baseline="0" dirty="0" err="1">
                          <a:solidFill>
                            <a:schemeClr val="tx1"/>
                          </a:solidFill>
                          <a:latin typeface="Pyidaungsu" pitchFamily="34" charset="0"/>
                          <a:ea typeface="+mn-ea"/>
                          <a:cs typeface="Pyidaungsu" pitchFamily="34" charset="0"/>
                          <a:sym typeface="Century Gothic"/>
                        </a:rPr>
                        <a:t>ကာကွယ်သော</a:t>
                      </a:r>
                      <a:r>
                        <a:rPr lang="en-US" sz="1600" b="0" i="0" u="none" strike="noStrike" kern="1200" cap="none" baseline="0" dirty="0">
                          <a:solidFill>
                            <a:schemeClr val="tx1"/>
                          </a:solidFill>
                          <a:latin typeface="Pyidaungsu" pitchFamily="34" charset="0"/>
                          <a:ea typeface="+mn-ea"/>
                          <a:cs typeface="Pyidaungsu" pitchFamily="34" charset="0"/>
                          <a:sym typeface="Century Gothic"/>
                        </a:rPr>
                        <a:t> </a:t>
                      </a:r>
                      <a:r>
                        <a:rPr lang="en-US" sz="1600" b="0" i="0" u="none" strike="noStrike" kern="1200" cap="none" baseline="0" dirty="0" err="1">
                          <a:solidFill>
                            <a:schemeClr val="tx1"/>
                          </a:solidFill>
                          <a:latin typeface="Pyidaungsu" pitchFamily="34" charset="0"/>
                          <a:ea typeface="+mn-ea"/>
                          <a:cs typeface="Pyidaungsu" pitchFamily="34" charset="0"/>
                          <a:sym typeface="Century Gothic"/>
                        </a:rPr>
                        <a:t>အလေ့အထဖြစ်သည</a:t>
                      </a:r>
                      <a:r>
                        <a:rPr lang="en-US" sz="1600" b="0" i="0" u="none" strike="noStrike" kern="1200" cap="none" baseline="0" dirty="0">
                          <a:solidFill>
                            <a:schemeClr val="tx1"/>
                          </a:solidFill>
                          <a:latin typeface="Pyidaungsu" pitchFamily="34" charset="0"/>
                          <a:ea typeface="+mn-ea"/>
                          <a:cs typeface="Pyidaungsu" pitchFamily="34" charset="0"/>
                          <a:sym typeface="Century Gothic"/>
                        </a:rPr>
                        <a:t>်။</a:t>
                      </a:r>
                      <a:endParaRPr lang="en-US" sz="1600" kern="1200" dirty="0">
                        <a:solidFill>
                          <a:schemeClr val="tx1"/>
                        </a:solidFill>
                        <a:latin typeface="Pyidaungsu" pitchFamily="34" charset="0"/>
                        <a:ea typeface="+mn-ea"/>
                        <a:cs typeface="Pyidaungsu" pitchFamily="34" charset="0"/>
                      </a:endParaRPr>
                    </a:p>
                  </a:txBody>
                  <a:tcPr/>
                </a:tc>
                <a:tc>
                  <a:txBody>
                    <a:bodyPr/>
                    <a:lstStyle/>
                    <a:p>
                      <a:pPr>
                        <a:lnSpc>
                          <a:spcPct val="100000"/>
                        </a:lnSpc>
                        <a:spcBef>
                          <a:spcPts val="600"/>
                        </a:spcBef>
                      </a:pPr>
                      <a:endParaRPr lang="en-US" sz="1600" kern="1200" dirty="0">
                        <a:solidFill>
                          <a:schemeClr val="dk1"/>
                        </a:solidFill>
                        <a:latin typeface="Pyidaungsu" pitchFamily="34" charset="0"/>
                        <a:ea typeface="+mn-ea"/>
                        <a:cs typeface="Pyidaungsu" pitchFamily="34" charset="0"/>
                      </a:endParaRPr>
                    </a:p>
                  </a:txBody>
                  <a:tcPr/>
                </a:tc>
                <a:tc>
                  <a:txBody>
                    <a:bodyPr/>
                    <a:lstStyle/>
                    <a:p>
                      <a:pPr>
                        <a:lnSpc>
                          <a:spcPct val="100000"/>
                        </a:lnSpc>
                        <a:spcBef>
                          <a:spcPts val="600"/>
                        </a:spcBef>
                      </a:pPr>
                      <a:endParaRPr lang="en-US" sz="1600" kern="1200" dirty="0">
                        <a:solidFill>
                          <a:schemeClr val="dk1"/>
                        </a:solidFill>
                        <a:latin typeface="Pyidaungsu" pitchFamily="34" charset="0"/>
                        <a:ea typeface="+mn-ea"/>
                        <a:cs typeface="Pyidaungsu" pitchFamily="34" charset="0"/>
                      </a:endParaRPr>
                    </a:p>
                  </a:txBody>
                  <a:tcPr/>
                </a:tc>
                <a:extLst>
                  <a:ext uri="{0D108BD9-81ED-4DB2-BD59-A6C34878D82A}">
                    <a16:rowId xmlns:a16="http://schemas.microsoft.com/office/drawing/2014/main" val="3892680768"/>
                  </a:ext>
                </a:extLst>
              </a:tr>
              <a:tr h="81280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b="0" i="0" u="none" strike="noStrike" kern="1200" cap="none" dirty="0">
                          <a:solidFill>
                            <a:schemeClr val="tx1"/>
                          </a:solidFill>
                          <a:latin typeface="Pyidaungsu" pitchFamily="34" charset="0"/>
                          <a:ea typeface="+mn-ea"/>
                          <a:cs typeface="Pyidaungsu" pitchFamily="34" charset="0"/>
                          <a:sym typeface="Century Gothic"/>
                        </a:rPr>
                        <a:t>(ဂ) </a:t>
                      </a:r>
                      <a:r>
                        <a:rPr lang="en-US" sz="1600" kern="1200" dirty="0">
                          <a:solidFill>
                            <a:schemeClr val="tx1"/>
                          </a:solidFill>
                          <a:latin typeface="Pyidaungsu" pitchFamily="34" charset="0"/>
                          <a:ea typeface="+mn-ea"/>
                          <a:cs typeface="Pyidaungsu" pitchFamily="34" charset="0"/>
                        </a:rPr>
                        <a:t>Cyber Security </a:t>
                      </a:r>
                      <a:r>
                        <a:rPr lang="en-US" sz="1600" b="0" i="0" u="none" strike="noStrike" cap="none" dirty="0">
                          <a:solidFill>
                            <a:schemeClr val="tx1"/>
                          </a:solidFill>
                          <a:latin typeface="Pyidaungsu" pitchFamily="34" charset="0"/>
                          <a:ea typeface="Century Gothic"/>
                          <a:cs typeface="Pyidaungsu" pitchFamily="34" charset="0"/>
                          <a:sym typeface="Century Gothic"/>
                        </a:rPr>
                        <a:t>သည် ဒစ်ဂျစ်တယ်ဆိုင်ရာ သိနားလည်မှု၊ </a:t>
                      </a:r>
                      <a:r>
                        <a:rPr lang="en-US" sz="1600" u="none" dirty="0">
                          <a:solidFill>
                            <a:schemeClr val="tx1"/>
                          </a:solidFill>
                          <a:latin typeface="Pyidaungsu" pitchFamily="34" charset="0"/>
                          <a:ea typeface="Century Gothic"/>
                          <a:cs typeface="Pyidaungsu" pitchFamily="34" charset="0"/>
                          <a:sym typeface="Century Gothic"/>
                        </a:rPr>
                        <a:t>အွန်လိုင်း </a:t>
                      </a:r>
                      <a:r>
                        <a:rPr lang="en-US" sz="1600" b="0" i="0" u="none" strike="noStrike" cap="none" dirty="0">
                          <a:solidFill>
                            <a:schemeClr val="tx1"/>
                          </a:solidFill>
                          <a:latin typeface="Pyidaungsu" pitchFamily="34" charset="0"/>
                          <a:ea typeface="Century Gothic"/>
                          <a:cs typeface="Pyidaungsu" pitchFamily="34" charset="0"/>
                          <a:sym typeface="Century Gothic"/>
                        </a:rPr>
                        <a:t>ကျင့်ဝတ်နှင့် လျော်ညီသောအပြုအမူနှင့် </a:t>
                      </a:r>
                      <a:r>
                        <a:rPr lang="en-US" sz="1600" b="0" i="0" u="none" strike="noStrike" cap="none" dirty="0" err="1">
                          <a:solidFill>
                            <a:schemeClr val="tx1"/>
                          </a:solidFill>
                          <a:latin typeface="Pyidaungsu" pitchFamily="34" charset="0"/>
                          <a:ea typeface="Century Gothic"/>
                          <a:cs typeface="Pyidaungsu" pitchFamily="34" charset="0"/>
                          <a:sym typeface="Century Gothic"/>
                        </a:rPr>
                        <a:t>တာဝန်သိရှိသော</a:t>
                      </a:r>
                      <a:r>
                        <a:rPr lang="en-US" sz="1600" b="0" i="0" u="none" strike="noStrike" cap="none" dirty="0">
                          <a:solidFill>
                            <a:schemeClr val="tx1"/>
                          </a:solidFill>
                          <a:latin typeface="Pyidaungsu" pitchFamily="34" charset="0"/>
                          <a:ea typeface="Century Gothic"/>
                          <a:cs typeface="Pyidaungsu" pitchFamily="34" charset="0"/>
                          <a:sym typeface="Century Gothic"/>
                        </a:rPr>
                        <a:t> </a:t>
                      </a:r>
                      <a:endParaRPr lang="my-MM" sz="1600" b="0" i="0" u="none" strike="noStrike" cap="none" dirty="0">
                        <a:solidFill>
                          <a:schemeClr val="tx1"/>
                        </a:solidFill>
                        <a:latin typeface="Pyidaungsu" pitchFamily="34" charset="0"/>
                        <a:ea typeface="Century Gothic"/>
                        <a:cs typeface="Pyidaungsu" pitchFamily="34" charset="0"/>
                        <a:sym typeface="Century Gothic"/>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b="0" i="0" u="none" strike="noStrike" cap="none" dirty="0" err="1">
                          <a:solidFill>
                            <a:schemeClr val="tx1"/>
                          </a:solidFill>
                          <a:latin typeface="Pyidaungsu" pitchFamily="34" charset="0"/>
                          <a:ea typeface="Century Gothic"/>
                          <a:cs typeface="Pyidaungsu" pitchFamily="34" charset="0"/>
                          <a:sym typeface="Century Gothic"/>
                        </a:rPr>
                        <a:t>အွန်လိုင်းအသုံးပြုမှုတို</a:t>
                      </a:r>
                      <a:r>
                        <a:rPr lang="en-US" sz="1600" b="0" i="0" u="none" strike="noStrike" cap="none" dirty="0">
                          <a:solidFill>
                            <a:schemeClr val="tx1"/>
                          </a:solidFill>
                          <a:latin typeface="Pyidaungsu" pitchFamily="34" charset="0"/>
                          <a:ea typeface="Century Gothic"/>
                          <a:cs typeface="Pyidaungsu" pitchFamily="34" charset="0"/>
                          <a:sym typeface="Century Gothic"/>
                        </a:rPr>
                        <a:t>့ ရှိစေရန် ဦးစားပေးသည်။</a:t>
                      </a:r>
                      <a:endParaRPr lang="en-US" sz="1600" kern="1200" dirty="0">
                        <a:solidFill>
                          <a:schemeClr val="tx1"/>
                        </a:solidFill>
                        <a:latin typeface="Pyidaungsu" pitchFamily="34" charset="0"/>
                        <a:ea typeface="+mn-ea"/>
                        <a:cs typeface="Pyidaungsu" pitchFamily="34" charset="0"/>
                      </a:endParaRPr>
                    </a:p>
                  </a:txBody>
                  <a:tcPr/>
                </a:tc>
                <a:tc>
                  <a:txBody>
                    <a:bodyPr/>
                    <a:lstStyle/>
                    <a:p>
                      <a:pPr>
                        <a:lnSpc>
                          <a:spcPct val="100000"/>
                        </a:lnSpc>
                        <a:spcBef>
                          <a:spcPts val="600"/>
                        </a:spcBef>
                      </a:pPr>
                      <a:endParaRPr lang="en-US" sz="1600" kern="1200" dirty="0">
                        <a:solidFill>
                          <a:schemeClr val="dk1"/>
                        </a:solidFill>
                        <a:latin typeface="Pyidaungsu" pitchFamily="34" charset="0"/>
                        <a:ea typeface="+mn-ea"/>
                        <a:cs typeface="Pyidaungsu" pitchFamily="34" charset="0"/>
                      </a:endParaRPr>
                    </a:p>
                  </a:txBody>
                  <a:tcPr/>
                </a:tc>
                <a:tc>
                  <a:txBody>
                    <a:bodyPr/>
                    <a:lstStyle/>
                    <a:p>
                      <a:pPr>
                        <a:lnSpc>
                          <a:spcPct val="100000"/>
                        </a:lnSpc>
                        <a:spcBef>
                          <a:spcPts val="600"/>
                        </a:spcBef>
                      </a:pPr>
                      <a:endParaRPr lang="en-US" sz="1600" kern="1200" dirty="0">
                        <a:solidFill>
                          <a:schemeClr val="dk1"/>
                        </a:solidFill>
                        <a:latin typeface="Pyidaungsu" pitchFamily="34" charset="0"/>
                        <a:ea typeface="+mn-ea"/>
                        <a:cs typeface="Pyidaungsu" pitchFamily="34" charset="0"/>
                      </a:endParaRPr>
                    </a:p>
                  </a:txBody>
                  <a:tcPr/>
                </a:tc>
                <a:extLst>
                  <a:ext uri="{0D108BD9-81ED-4DB2-BD59-A6C34878D82A}">
                    <a16:rowId xmlns:a16="http://schemas.microsoft.com/office/drawing/2014/main" val="1143613017"/>
                  </a:ext>
                </a:extLst>
              </a:tr>
              <a:tr h="431800">
                <a:tc>
                  <a:txBody>
                    <a:bodyPr/>
                    <a:lstStyle/>
                    <a:p>
                      <a:pPr>
                        <a:lnSpc>
                          <a:spcPct val="100000"/>
                        </a:lnSpc>
                        <a:spcBef>
                          <a:spcPts val="600"/>
                        </a:spcBef>
                      </a:pPr>
                      <a:r>
                        <a:rPr lang="en-US" sz="1600" b="0" i="0" u="none" strike="noStrike" kern="1200" cap="none" dirty="0">
                          <a:solidFill>
                            <a:schemeClr val="tx1"/>
                          </a:solidFill>
                          <a:latin typeface="Pyidaungsu" pitchFamily="34" charset="0"/>
                          <a:ea typeface="+mn-ea"/>
                          <a:cs typeface="Pyidaungsu" pitchFamily="34" charset="0"/>
                          <a:sym typeface="Century Gothic"/>
                        </a:rPr>
                        <a:t>(ဃ) အွန်လိုင်းဘေးကင်းမှုသည်</a:t>
                      </a:r>
                      <a:r>
                        <a:rPr lang="en-US" sz="1600" b="0" i="0" u="none" strike="noStrike" kern="1200" cap="none" baseline="0" dirty="0">
                          <a:solidFill>
                            <a:schemeClr val="tx1"/>
                          </a:solidFill>
                          <a:latin typeface="Pyidaungsu" pitchFamily="34" charset="0"/>
                          <a:ea typeface="+mn-ea"/>
                          <a:cs typeface="Pyidaungsu" pitchFamily="34" charset="0"/>
                          <a:sym typeface="Century Gothic"/>
                        </a:rPr>
                        <a:t> တာဝန်သိရှိပြီး လုံခြုံစိတ်ချရသော အွန်လိုင်းအပြုအမူဆိုင်ရာ တိုးတက်စေမှုကို ဦးစားပေးသည်။ </a:t>
                      </a:r>
                      <a:endParaRPr lang="en-US" sz="1600" kern="1200" dirty="0">
                        <a:solidFill>
                          <a:schemeClr val="tx1"/>
                        </a:solidFill>
                        <a:latin typeface="Pyidaungsu" pitchFamily="34" charset="0"/>
                        <a:ea typeface="+mn-ea"/>
                        <a:cs typeface="Pyidaungsu" pitchFamily="34" charset="0"/>
                      </a:endParaRPr>
                    </a:p>
                  </a:txBody>
                  <a:tcPr/>
                </a:tc>
                <a:tc>
                  <a:txBody>
                    <a:bodyPr/>
                    <a:lstStyle/>
                    <a:p>
                      <a:pPr>
                        <a:lnSpc>
                          <a:spcPct val="100000"/>
                        </a:lnSpc>
                        <a:spcBef>
                          <a:spcPts val="600"/>
                        </a:spcBef>
                      </a:pPr>
                      <a:endParaRPr lang="en-US" sz="1600" kern="1200" dirty="0">
                        <a:solidFill>
                          <a:schemeClr val="dk1"/>
                        </a:solidFill>
                        <a:latin typeface="Pyidaungsu" pitchFamily="34" charset="0"/>
                        <a:ea typeface="+mn-ea"/>
                        <a:cs typeface="Pyidaungsu" pitchFamily="34" charset="0"/>
                      </a:endParaRPr>
                    </a:p>
                  </a:txBody>
                  <a:tcPr/>
                </a:tc>
                <a:tc>
                  <a:txBody>
                    <a:bodyPr/>
                    <a:lstStyle/>
                    <a:p>
                      <a:pPr>
                        <a:lnSpc>
                          <a:spcPct val="100000"/>
                        </a:lnSpc>
                        <a:spcBef>
                          <a:spcPts val="600"/>
                        </a:spcBef>
                      </a:pPr>
                      <a:endParaRPr lang="en-US" sz="1600" kern="1200" dirty="0">
                        <a:solidFill>
                          <a:schemeClr val="dk1"/>
                        </a:solidFill>
                        <a:latin typeface="Pyidaungsu" pitchFamily="34" charset="0"/>
                        <a:ea typeface="+mn-ea"/>
                        <a:cs typeface="Pyidaungsu" pitchFamily="34" charset="0"/>
                      </a:endParaRPr>
                    </a:p>
                  </a:txBody>
                  <a:tcPr/>
                </a:tc>
                <a:extLst>
                  <a:ext uri="{0D108BD9-81ED-4DB2-BD59-A6C34878D82A}">
                    <a16:rowId xmlns:a16="http://schemas.microsoft.com/office/drawing/2014/main" val="3142217689"/>
                  </a:ext>
                </a:extLst>
              </a:tr>
              <a:tr h="111760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b="0" i="0" kern="1200" dirty="0">
                          <a:solidFill>
                            <a:schemeClr val="tx1"/>
                          </a:solidFill>
                          <a:effectLst/>
                          <a:latin typeface="Pyidaungsu" pitchFamily="34" charset="0"/>
                          <a:ea typeface="+mn-ea"/>
                          <a:cs typeface="Pyidaungsu" pitchFamily="34" charset="0"/>
                        </a:rPr>
                        <a:t>(င)</a:t>
                      </a:r>
                      <a:r>
                        <a:rPr lang="en-US" sz="1600" b="0" i="0" kern="1200" baseline="0" dirty="0">
                          <a:solidFill>
                            <a:schemeClr val="tx1"/>
                          </a:solidFill>
                          <a:effectLst/>
                          <a:latin typeface="Pyidaungsu" pitchFamily="34" charset="0"/>
                          <a:ea typeface="+mn-ea"/>
                          <a:cs typeface="Pyidaungsu" pitchFamily="34" charset="0"/>
                        </a:rPr>
                        <a:t> ဆရာများသည် အွန်လိုင်းအနိုင်ကျင့်မှုများ၏ လက္ခဏာရပ်များကို နားလည်ပြီး </a:t>
                      </a:r>
                      <a:r>
                        <a:rPr lang="en-US" sz="1600" b="0" i="0" kern="1200" baseline="0" dirty="0" err="1">
                          <a:solidFill>
                            <a:schemeClr val="tx1"/>
                          </a:solidFill>
                          <a:effectLst/>
                          <a:latin typeface="Pyidaungsu" pitchFamily="34" charset="0"/>
                          <a:ea typeface="+mn-ea"/>
                          <a:cs typeface="Pyidaungsu" pitchFamily="34" charset="0"/>
                        </a:rPr>
                        <a:t>မည်သို့တုံ့ပြန်နို</a:t>
                      </a:r>
                      <a:r>
                        <a:rPr lang="my-MM" sz="1600" b="0" i="0" kern="1200" baseline="0" dirty="0">
                          <a:solidFill>
                            <a:schemeClr val="tx1"/>
                          </a:solidFill>
                          <a:effectLst/>
                          <a:latin typeface="Pyidaungsu" pitchFamily="34" charset="0"/>
                          <a:ea typeface="+mn-ea"/>
                          <a:cs typeface="Pyidaungsu" pitchFamily="34" charset="0"/>
                        </a:rPr>
                        <a:t>င်</a:t>
                      </a:r>
                      <a:r>
                        <a:rPr lang="en-US" sz="1600" b="0" i="0" kern="1200" baseline="0" dirty="0" err="1">
                          <a:solidFill>
                            <a:schemeClr val="tx1"/>
                          </a:solidFill>
                          <a:effectLst/>
                          <a:latin typeface="Pyidaungsu" pitchFamily="34" charset="0"/>
                          <a:ea typeface="+mn-ea"/>
                          <a:cs typeface="Pyidaungsu" pitchFamily="34" charset="0"/>
                        </a:rPr>
                        <a:t>ကြောင်းသိရှိသော</a:t>
                      </a:r>
                      <a:r>
                        <a:rPr lang="en-US" sz="1600" b="0" i="0" kern="1200" baseline="0" dirty="0">
                          <a:solidFill>
                            <a:schemeClr val="tx1"/>
                          </a:solidFill>
                          <a:effectLst/>
                          <a:latin typeface="Pyidaungsu" pitchFamily="34" charset="0"/>
                          <a:ea typeface="+mn-ea"/>
                          <a:cs typeface="Pyidaungsu" pitchFamily="34" charset="0"/>
                        </a:rPr>
                        <a:t>် </a:t>
                      </a:r>
                      <a:endParaRPr lang="my-MM" sz="1600" b="0" i="0" kern="1200" baseline="0" dirty="0">
                        <a:solidFill>
                          <a:schemeClr val="tx1"/>
                        </a:solidFill>
                        <a:effectLst/>
                        <a:latin typeface="Pyidaungsu" pitchFamily="34" charset="0"/>
                        <a:ea typeface="+mn-ea"/>
                        <a:cs typeface="Pyidaungsu"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b="0" i="0" kern="1200" baseline="0" dirty="0">
                          <a:solidFill>
                            <a:schemeClr val="tx1"/>
                          </a:solidFill>
                          <a:effectLst/>
                          <a:latin typeface="Pyidaungsu" pitchFamily="34" charset="0"/>
                          <a:ea typeface="+mn-ea"/>
                          <a:cs typeface="Pyidaungsu" pitchFamily="34" charset="0"/>
                        </a:rPr>
                        <a:t>၎</a:t>
                      </a:r>
                      <a:r>
                        <a:rPr lang="en-US" sz="1600" b="0" i="0" kern="1200" baseline="0" dirty="0" err="1">
                          <a:solidFill>
                            <a:schemeClr val="tx1"/>
                          </a:solidFill>
                          <a:effectLst/>
                          <a:latin typeface="Pyidaungsu" pitchFamily="34" charset="0"/>
                          <a:ea typeface="+mn-ea"/>
                          <a:cs typeface="Pyidaungsu" pitchFamily="34" charset="0"/>
                        </a:rPr>
                        <a:t>င်းအနိုင်ကျင</a:t>
                      </a:r>
                      <a:r>
                        <a:rPr lang="en-US" sz="1600" b="0" i="0" kern="1200" baseline="0" dirty="0">
                          <a:solidFill>
                            <a:schemeClr val="tx1"/>
                          </a:solidFill>
                          <a:effectLst/>
                          <a:latin typeface="Pyidaungsu" pitchFamily="34" charset="0"/>
                          <a:ea typeface="+mn-ea"/>
                          <a:cs typeface="Pyidaungsu" pitchFamily="34" charset="0"/>
                        </a:rPr>
                        <a:t>့်မှုနမူနာဖြစ်ရပ်များကို  ဖော်ထုတ်နိုင်ပြီး ပိုမိုထိရောက်စွာ </a:t>
                      </a:r>
                      <a:r>
                        <a:rPr lang="en-US" sz="1600" b="0" i="0" kern="1200" baseline="0" dirty="0" err="1">
                          <a:solidFill>
                            <a:schemeClr val="tx1"/>
                          </a:solidFill>
                          <a:effectLst/>
                          <a:latin typeface="Pyidaungsu" pitchFamily="34" charset="0"/>
                          <a:ea typeface="+mn-ea"/>
                          <a:cs typeface="Pyidaungsu" pitchFamily="34" charset="0"/>
                        </a:rPr>
                        <a:t>ဖြေရှင်းနို</a:t>
                      </a:r>
                      <a:r>
                        <a:rPr lang="my-MM" sz="1600" b="0" i="0" kern="1200" baseline="0" dirty="0">
                          <a:solidFill>
                            <a:schemeClr val="tx1"/>
                          </a:solidFill>
                          <a:effectLst/>
                          <a:latin typeface="Pyidaungsu" pitchFamily="34" charset="0"/>
                          <a:ea typeface="+mn-ea"/>
                          <a:cs typeface="Pyidaungsu" pitchFamily="34" charset="0"/>
                        </a:rPr>
                        <a:t>င်</a:t>
                      </a:r>
                      <a:r>
                        <a:rPr lang="en-US" sz="1600" b="0" i="0" kern="1200" baseline="0" dirty="0" err="1">
                          <a:solidFill>
                            <a:schemeClr val="tx1"/>
                          </a:solidFill>
                          <a:effectLst/>
                          <a:latin typeface="Pyidaungsu" pitchFamily="34" charset="0"/>
                          <a:ea typeface="+mn-ea"/>
                          <a:cs typeface="Pyidaungsu" pitchFamily="34" charset="0"/>
                        </a:rPr>
                        <a:t>သည</a:t>
                      </a:r>
                      <a:r>
                        <a:rPr lang="en-US" sz="1600" b="0" i="0" kern="1200" baseline="0" dirty="0">
                          <a:solidFill>
                            <a:schemeClr val="tx1"/>
                          </a:solidFill>
                          <a:effectLst/>
                          <a:latin typeface="Pyidaungsu" pitchFamily="34" charset="0"/>
                          <a:ea typeface="+mn-ea"/>
                          <a:cs typeface="Pyidaungsu" pitchFamily="34" charset="0"/>
                        </a:rPr>
                        <a:t>်။ ထို့အပြင် </a:t>
                      </a:r>
                      <a:r>
                        <a:rPr lang="en-US" sz="1600" b="0" i="0" kern="1200" baseline="0" dirty="0" err="1">
                          <a:solidFill>
                            <a:schemeClr val="tx1"/>
                          </a:solidFill>
                          <a:effectLst/>
                          <a:latin typeface="Pyidaungsu" pitchFamily="34" charset="0"/>
                          <a:ea typeface="+mn-ea"/>
                          <a:cs typeface="Pyidaungsu" pitchFamily="34" charset="0"/>
                        </a:rPr>
                        <a:t>ကျောင်းသားများအား</a:t>
                      </a:r>
                      <a:r>
                        <a:rPr lang="en-US" sz="1600" b="0" i="0" kern="1200" baseline="0" dirty="0">
                          <a:solidFill>
                            <a:schemeClr val="tx1"/>
                          </a:solidFill>
                          <a:effectLst/>
                          <a:latin typeface="Pyidaungsu" pitchFamily="34" charset="0"/>
                          <a:ea typeface="+mn-ea"/>
                          <a:cs typeface="Pyidaungsu" pitchFamily="34" charset="0"/>
                        </a:rPr>
                        <a:t> </a:t>
                      </a:r>
                      <a:endParaRPr lang="my-MM" sz="1600" b="0" i="0" kern="1200" baseline="0" dirty="0">
                        <a:solidFill>
                          <a:schemeClr val="tx1"/>
                        </a:solidFill>
                        <a:effectLst/>
                        <a:latin typeface="Pyidaungsu" pitchFamily="34" charset="0"/>
                        <a:ea typeface="+mn-ea"/>
                        <a:cs typeface="Pyidaungsu"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b="0" i="0" kern="1200" baseline="0" dirty="0" err="1">
                          <a:solidFill>
                            <a:schemeClr val="tx1"/>
                          </a:solidFill>
                          <a:effectLst/>
                          <a:latin typeface="Pyidaungsu" pitchFamily="34" charset="0"/>
                          <a:ea typeface="+mn-ea"/>
                          <a:cs typeface="Pyidaungsu" pitchFamily="34" charset="0"/>
                        </a:rPr>
                        <a:t>အနို</a:t>
                      </a:r>
                      <a:r>
                        <a:rPr lang="my-MM" sz="1600" b="0" i="0" kern="1200" baseline="0" dirty="0">
                          <a:solidFill>
                            <a:schemeClr val="tx1"/>
                          </a:solidFill>
                          <a:effectLst/>
                          <a:latin typeface="Pyidaungsu" pitchFamily="34" charset="0"/>
                          <a:ea typeface="+mn-ea"/>
                          <a:cs typeface="Pyidaungsu" pitchFamily="34" charset="0"/>
                        </a:rPr>
                        <a:t>င်</a:t>
                      </a:r>
                      <a:r>
                        <a:rPr lang="en-US" sz="1600" b="0" i="0" kern="1200" baseline="0" dirty="0" err="1">
                          <a:solidFill>
                            <a:schemeClr val="tx1"/>
                          </a:solidFill>
                          <a:effectLst/>
                          <a:latin typeface="Pyidaungsu" pitchFamily="34" charset="0"/>
                          <a:ea typeface="+mn-ea"/>
                          <a:cs typeface="Pyidaungsu" pitchFamily="34" charset="0"/>
                        </a:rPr>
                        <a:t>ကျင</a:t>
                      </a:r>
                      <a:r>
                        <a:rPr lang="en-US" sz="1600" b="0" i="0" kern="1200" baseline="0" dirty="0">
                          <a:solidFill>
                            <a:schemeClr val="tx1"/>
                          </a:solidFill>
                          <a:effectLst/>
                          <a:latin typeface="Pyidaungsu" pitchFamily="34" charset="0"/>
                          <a:ea typeface="+mn-ea"/>
                          <a:cs typeface="Pyidaungsu" pitchFamily="34" charset="0"/>
                        </a:rPr>
                        <a:t>့်</a:t>
                      </a:r>
                      <a:r>
                        <a:rPr lang="en-US" sz="1600" b="0" i="0" kern="1200" baseline="0" dirty="0" err="1">
                          <a:solidFill>
                            <a:schemeClr val="tx1"/>
                          </a:solidFill>
                          <a:effectLst/>
                          <a:latin typeface="Pyidaungsu" pitchFamily="34" charset="0"/>
                          <a:ea typeface="+mn-ea"/>
                          <a:cs typeface="Pyidaungsu" pitchFamily="34" charset="0"/>
                        </a:rPr>
                        <a:t>မှုကို</a:t>
                      </a:r>
                      <a:r>
                        <a:rPr lang="my-MM" sz="1600" b="0" i="0" kern="1200" baseline="0" dirty="0">
                          <a:solidFill>
                            <a:schemeClr val="tx1"/>
                          </a:solidFill>
                          <a:effectLst/>
                          <a:latin typeface="Pyidaungsu" pitchFamily="34" charset="0"/>
                          <a:ea typeface="+mn-ea"/>
                          <a:cs typeface="Pyidaungsu" pitchFamily="34" charset="0"/>
                        </a:rPr>
                        <a:t> </a:t>
                      </a:r>
                      <a:r>
                        <a:rPr lang="en-US" sz="1600" b="0" i="0" kern="1200" baseline="0" dirty="0" err="1">
                          <a:solidFill>
                            <a:schemeClr val="tx1"/>
                          </a:solidFill>
                          <a:effectLst/>
                          <a:latin typeface="Pyidaungsu" pitchFamily="34" charset="0"/>
                          <a:ea typeface="+mn-ea"/>
                          <a:cs typeface="Pyidaungsu" pitchFamily="34" charset="0"/>
                        </a:rPr>
                        <a:t>မည်သို</a:t>
                      </a:r>
                      <a:r>
                        <a:rPr lang="en-US" sz="1600" b="0" i="0" kern="1200" baseline="0" dirty="0">
                          <a:solidFill>
                            <a:schemeClr val="tx1"/>
                          </a:solidFill>
                          <a:effectLst/>
                          <a:latin typeface="Pyidaungsu" pitchFamily="34" charset="0"/>
                          <a:ea typeface="+mn-ea"/>
                          <a:cs typeface="Pyidaungsu" pitchFamily="34" charset="0"/>
                        </a:rPr>
                        <a:t>့ </a:t>
                      </a:r>
                      <a:r>
                        <a:rPr lang="en-US" sz="1600" b="0" i="0" kern="1200" baseline="0" dirty="0" err="1">
                          <a:solidFill>
                            <a:schemeClr val="tx1"/>
                          </a:solidFill>
                          <a:effectLst/>
                          <a:latin typeface="Pyidaungsu" pitchFamily="34" charset="0"/>
                          <a:ea typeface="+mn-ea"/>
                          <a:cs typeface="Pyidaungsu" pitchFamily="34" charset="0"/>
                        </a:rPr>
                        <a:t>ကာကွယ်တားဆီးနိုင်ကြောင်းနှင</a:t>
                      </a:r>
                      <a:r>
                        <a:rPr lang="en-US" sz="1600" b="0" i="0" kern="1200" baseline="0" dirty="0">
                          <a:solidFill>
                            <a:schemeClr val="tx1"/>
                          </a:solidFill>
                          <a:effectLst/>
                          <a:latin typeface="Pyidaungsu" pitchFamily="34" charset="0"/>
                          <a:ea typeface="+mn-ea"/>
                          <a:cs typeface="Pyidaungsu" pitchFamily="34" charset="0"/>
                        </a:rPr>
                        <a:t>့် တိုင်ကြားနိုင်ကြောင်း ပညာပေးနိုင်သည်။</a:t>
                      </a:r>
                      <a:endParaRPr lang="en-US" sz="1600" kern="1200" dirty="0">
                        <a:solidFill>
                          <a:schemeClr val="tx1"/>
                        </a:solidFill>
                        <a:latin typeface="Pyidaungsu" pitchFamily="34" charset="0"/>
                        <a:ea typeface="+mn-ea"/>
                        <a:cs typeface="Pyidaungsu" pitchFamily="34" charset="0"/>
                      </a:endParaRPr>
                    </a:p>
                  </a:txBody>
                  <a:tcPr/>
                </a:tc>
                <a:tc>
                  <a:txBody>
                    <a:bodyPr/>
                    <a:lstStyle/>
                    <a:p>
                      <a:pPr>
                        <a:lnSpc>
                          <a:spcPct val="100000"/>
                        </a:lnSpc>
                        <a:spcBef>
                          <a:spcPts val="600"/>
                        </a:spcBef>
                      </a:pPr>
                      <a:endParaRPr lang="en-US" sz="1600" kern="1200" dirty="0">
                        <a:solidFill>
                          <a:schemeClr val="dk1"/>
                        </a:solidFill>
                        <a:latin typeface="Pyidaungsu" pitchFamily="34" charset="0"/>
                        <a:ea typeface="+mn-ea"/>
                        <a:cs typeface="Pyidaungsu" pitchFamily="34" charset="0"/>
                      </a:endParaRPr>
                    </a:p>
                  </a:txBody>
                  <a:tcPr/>
                </a:tc>
                <a:tc>
                  <a:txBody>
                    <a:bodyPr/>
                    <a:lstStyle/>
                    <a:p>
                      <a:pPr>
                        <a:lnSpc>
                          <a:spcPct val="100000"/>
                        </a:lnSpc>
                        <a:spcBef>
                          <a:spcPts val="600"/>
                        </a:spcBef>
                      </a:pPr>
                      <a:endParaRPr lang="en-US" sz="1600" kern="1200" dirty="0">
                        <a:solidFill>
                          <a:schemeClr val="dk1"/>
                        </a:solidFill>
                        <a:latin typeface="Pyidaungsu" pitchFamily="34" charset="0"/>
                        <a:ea typeface="+mn-ea"/>
                        <a:cs typeface="Pyidaungsu" pitchFamily="34" charset="0"/>
                      </a:endParaRPr>
                    </a:p>
                  </a:txBody>
                  <a:tcPr/>
                </a:tc>
                <a:extLst>
                  <a:ext uri="{0D108BD9-81ED-4DB2-BD59-A6C34878D82A}">
                    <a16:rowId xmlns:a16="http://schemas.microsoft.com/office/drawing/2014/main" val="2162280257"/>
                  </a:ext>
                </a:extLst>
              </a:tr>
              <a:tr h="685800">
                <a:tc>
                  <a:txBody>
                    <a:bodyPr/>
                    <a:lstStyle/>
                    <a:p>
                      <a:pPr>
                        <a:lnSpc>
                          <a:spcPct val="100000"/>
                        </a:lnSpc>
                        <a:spcBef>
                          <a:spcPts val="600"/>
                        </a:spcBef>
                      </a:pPr>
                      <a:r>
                        <a:rPr lang="en-US" sz="1600" b="0" i="0" dirty="0">
                          <a:solidFill>
                            <a:schemeClr val="tx1"/>
                          </a:solidFill>
                          <a:effectLst/>
                          <a:latin typeface="Pyidaungsu" pitchFamily="34" charset="0"/>
                          <a:cs typeface="Pyidaungsu" pitchFamily="34" charset="0"/>
                        </a:rPr>
                        <a:t>(စ)</a:t>
                      </a:r>
                      <a:r>
                        <a:rPr lang="en-US" sz="1600" b="0" i="0" baseline="0" dirty="0">
                          <a:solidFill>
                            <a:schemeClr val="tx1"/>
                          </a:solidFill>
                          <a:effectLst/>
                          <a:latin typeface="Pyidaungsu" pitchFamily="34" charset="0"/>
                          <a:cs typeface="Pyidaungsu" pitchFamily="34" charset="0"/>
                        </a:rPr>
                        <a:t> IT ပညာရှင်များကသာ ကျောင်းသားများအား အွန်လိုင်းပေါ်ရှိ ၎င်းတို့၏ ကိုယ်ရေးအချက်အလက်များကို </a:t>
                      </a:r>
                      <a:r>
                        <a:rPr lang="en-US" sz="1600" b="0" i="0" baseline="0" dirty="0" err="1">
                          <a:solidFill>
                            <a:schemeClr val="tx1"/>
                          </a:solidFill>
                          <a:effectLst/>
                          <a:latin typeface="Pyidaungsu" pitchFamily="34" charset="0"/>
                          <a:cs typeface="Pyidaungsu" pitchFamily="34" charset="0"/>
                        </a:rPr>
                        <a:t>ကူညီကာကွယ်စောင</a:t>
                      </a:r>
                      <a:r>
                        <a:rPr lang="en-US" sz="1600" b="0" i="0" baseline="0" dirty="0">
                          <a:solidFill>
                            <a:schemeClr val="tx1"/>
                          </a:solidFill>
                          <a:effectLst/>
                          <a:latin typeface="Pyidaungsu" pitchFamily="34" charset="0"/>
                          <a:cs typeface="Pyidaungsu" pitchFamily="34" charset="0"/>
                        </a:rPr>
                        <a:t>့်ရှောက်ပေးနိုင်သည်။</a:t>
                      </a:r>
                      <a:endParaRPr lang="en-US" sz="1600" kern="1200" dirty="0">
                        <a:solidFill>
                          <a:schemeClr val="tx1"/>
                        </a:solidFill>
                        <a:latin typeface="Pyidaungsu" pitchFamily="34" charset="0"/>
                        <a:ea typeface="+mn-ea"/>
                        <a:cs typeface="Pyidaungsu" pitchFamily="34" charset="0"/>
                      </a:endParaRPr>
                    </a:p>
                  </a:txBody>
                  <a:tcPr/>
                </a:tc>
                <a:tc>
                  <a:txBody>
                    <a:bodyPr/>
                    <a:lstStyle/>
                    <a:p>
                      <a:pPr>
                        <a:lnSpc>
                          <a:spcPct val="100000"/>
                        </a:lnSpc>
                        <a:spcBef>
                          <a:spcPts val="600"/>
                        </a:spcBef>
                      </a:pPr>
                      <a:endParaRPr lang="en-US" sz="1600" kern="1200" dirty="0">
                        <a:solidFill>
                          <a:schemeClr val="dk1"/>
                        </a:solidFill>
                        <a:latin typeface="Pyidaungsu" pitchFamily="34" charset="0"/>
                        <a:ea typeface="+mn-ea"/>
                        <a:cs typeface="Pyidaungsu" pitchFamily="34" charset="0"/>
                      </a:endParaRPr>
                    </a:p>
                  </a:txBody>
                  <a:tcPr/>
                </a:tc>
                <a:tc>
                  <a:txBody>
                    <a:bodyPr/>
                    <a:lstStyle/>
                    <a:p>
                      <a:pPr>
                        <a:lnSpc>
                          <a:spcPct val="100000"/>
                        </a:lnSpc>
                        <a:spcBef>
                          <a:spcPts val="600"/>
                        </a:spcBef>
                      </a:pPr>
                      <a:endParaRPr lang="en-US" sz="1600" kern="1200" dirty="0">
                        <a:solidFill>
                          <a:schemeClr val="dk1"/>
                        </a:solidFill>
                        <a:latin typeface="Pyidaungsu" pitchFamily="34" charset="0"/>
                        <a:ea typeface="+mn-ea"/>
                        <a:cs typeface="Pyidaungsu" pitchFamily="34" charset="0"/>
                      </a:endParaRPr>
                    </a:p>
                  </a:txBody>
                  <a:tcPr/>
                </a:tc>
                <a:extLst>
                  <a:ext uri="{0D108BD9-81ED-4DB2-BD59-A6C34878D82A}">
                    <a16:rowId xmlns:a16="http://schemas.microsoft.com/office/drawing/2014/main" val="1557428071"/>
                  </a:ext>
                </a:extLst>
              </a:tr>
            </a:tbl>
          </a:graphicData>
        </a:graphic>
      </p:graphicFrame>
      <p:sp>
        <p:nvSpPr>
          <p:cNvPr id="7" name="TextBox 6">
            <a:extLst>
              <a:ext uri="{FF2B5EF4-FFF2-40B4-BE49-F238E27FC236}">
                <a16:creationId xmlns:a16="http://schemas.microsoft.com/office/drawing/2014/main" id="{592DC178-8CF2-16C4-B10B-70A10DE6D826}"/>
              </a:ext>
            </a:extLst>
          </p:cNvPr>
          <p:cNvSpPr txBox="1"/>
          <p:nvPr/>
        </p:nvSpPr>
        <p:spPr>
          <a:xfrm>
            <a:off x="5663227" y="145352"/>
            <a:ext cx="6179680" cy="369332"/>
          </a:xfrm>
          <a:prstGeom prst="rect">
            <a:avLst/>
          </a:prstGeom>
          <a:noFill/>
        </p:spPr>
        <p:txBody>
          <a:bodyPr wrap="square" rtlCol="0">
            <a:spAutoFit/>
          </a:bodyPr>
          <a:lstStyle/>
          <a:p>
            <a:pPr lvl="0">
              <a:defRPr/>
            </a:pPr>
            <a:r>
              <a:rPr lang="en-US" b="1" dirty="0" err="1">
                <a:solidFill>
                  <a:schemeClr val="bg1"/>
                </a:solidFill>
                <a:latin typeface="Pyidaungsu" pitchFamily="34" charset="0"/>
                <a:cs typeface="Pyidaungsu" pitchFamily="34" charset="0"/>
              </a:rPr>
              <a:t>အောက်ပ</a:t>
            </a:r>
            <a:r>
              <a:rPr lang="en-US" b="1" dirty="0">
                <a:solidFill>
                  <a:schemeClr val="bg1"/>
                </a:solidFill>
                <a:latin typeface="Pyidaungsu" pitchFamily="34" charset="0"/>
                <a:cs typeface="Pyidaungsu" pitchFamily="34" charset="0"/>
              </a:rPr>
              <a:t>ါ </a:t>
            </a:r>
            <a:r>
              <a:rPr lang="en-US" b="1" dirty="0" err="1">
                <a:solidFill>
                  <a:schemeClr val="bg1"/>
                </a:solidFill>
                <a:latin typeface="Pyidaungsu" pitchFamily="34" charset="0"/>
                <a:cs typeface="Pyidaungsu" pitchFamily="34" charset="0"/>
              </a:rPr>
              <a:t>ဖော်ပြချက်များကို</a:t>
            </a:r>
            <a:r>
              <a:rPr lang="en-US" b="1" dirty="0">
                <a:solidFill>
                  <a:schemeClr val="bg1"/>
                </a:solidFill>
                <a:latin typeface="Pyidaungsu" pitchFamily="34" charset="0"/>
                <a:cs typeface="Pyidaungsu" pitchFamily="34" charset="0"/>
              </a:rPr>
              <a:t> </a:t>
            </a:r>
            <a:r>
              <a:rPr lang="en-US" b="1" dirty="0" err="1">
                <a:solidFill>
                  <a:schemeClr val="bg1"/>
                </a:solidFill>
                <a:latin typeface="Pyidaungsu" pitchFamily="34" charset="0"/>
                <a:cs typeface="Pyidaungsu" pitchFamily="34" charset="0"/>
              </a:rPr>
              <a:t>မှန</a:t>
            </a:r>
            <a:r>
              <a:rPr lang="en-US" b="1" dirty="0">
                <a:solidFill>
                  <a:schemeClr val="bg1"/>
                </a:solidFill>
                <a:latin typeface="Pyidaungsu" pitchFamily="34" charset="0"/>
                <a:cs typeface="Pyidaungsu" pitchFamily="34" charset="0"/>
              </a:rPr>
              <a:t>်/ </a:t>
            </a:r>
            <a:r>
              <a:rPr lang="en-US" b="1" dirty="0" err="1">
                <a:solidFill>
                  <a:schemeClr val="bg1"/>
                </a:solidFill>
                <a:latin typeface="Pyidaungsu" pitchFamily="34" charset="0"/>
                <a:cs typeface="Pyidaungsu" pitchFamily="34" charset="0"/>
              </a:rPr>
              <a:t>မှား</a:t>
            </a:r>
            <a:r>
              <a:rPr lang="en-US" b="1" dirty="0">
                <a:solidFill>
                  <a:schemeClr val="bg1"/>
                </a:solidFill>
                <a:latin typeface="Pyidaungsu" pitchFamily="34" charset="0"/>
                <a:cs typeface="Pyidaungsu" pitchFamily="34" charset="0"/>
              </a:rPr>
              <a:t> </a:t>
            </a:r>
            <a:r>
              <a:rPr lang="en-US" b="1" dirty="0" err="1">
                <a:solidFill>
                  <a:schemeClr val="bg1"/>
                </a:solidFill>
                <a:latin typeface="Pyidaungsu" pitchFamily="34" charset="0"/>
                <a:cs typeface="Pyidaungsu" pitchFamily="34" charset="0"/>
              </a:rPr>
              <a:t>အဖြစ</a:t>
            </a:r>
            <a:r>
              <a:rPr lang="en-US" b="1" dirty="0">
                <a:solidFill>
                  <a:schemeClr val="bg1"/>
                </a:solidFill>
                <a:latin typeface="Pyidaungsu" pitchFamily="34" charset="0"/>
                <a:cs typeface="Pyidaungsu" pitchFamily="34" charset="0"/>
              </a:rPr>
              <a:t>် </a:t>
            </a:r>
            <a:r>
              <a:rPr lang="en-US" b="1" dirty="0" err="1">
                <a:solidFill>
                  <a:schemeClr val="bg1"/>
                </a:solidFill>
                <a:latin typeface="Pyidaungsu" pitchFamily="34" charset="0"/>
                <a:cs typeface="Pyidaungsu" pitchFamily="34" charset="0"/>
              </a:rPr>
              <a:t>အမှတ်အသား</a:t>
            </a:r>
            <a:r>
              <a:rPr lang="en-US" b="1" dirty="0">
                <a:solidFill>
                  <a:schemeClr val="bg1"/>
                </a:solidFill>
                <a:latin typeface="Pyidaungsu" pitchFamily="34" charset="0"/>
                <a:cs typeface="Pyidaungsu" pitchFamily="34" charset="0"/>
              </a:rPr>
              <a:t> </a:t>
            </a:r>
            <a:r>
              <a:rPr lang="en-US" b="1" dirty="0" err="1">
                <a:solidFill>
                  <a:schemeClr val="bg1"/>
                </a:solidFill>
                <a:latin typeface="Pyidaungsu" pitchFamily="34" charset="0"/>
                <a:cs typeface="Pyidaungsu" pitchFamily="34" charset="0"/>
              </a:rPr>
              <a:t>ပြုပ</a:t>
            </a:r>
            <a:r>
              <a:rPr lang="en-US" b="1" dirty="0">
                <a:solidFill>
                  <a:schemeClr val="bg1"/>
                </a:solidFill>
                <a:latin typeface="Pyidaungsu" pitchFamily="34" charset="0"/>
                <a:cs typeface="Pyidaungsu" pitchFamily="34" charset="0"/>
              </a:rPr>
              <a:t>ါ။</a:t>
            </a:r>
            <a:endParaRPr lang="en-GB" b="1" dirty="0">
              <a:solidFill>
                <a:schemeClr val="bg1"/>
              </a:solidFill>
            </a:endParaRPr>
          </a:p>
        </p:txBody>
      </p:sp>
    </p:spTree>
    <p:custDataLst>
      <p:tags r:id="rId1"/>
    </p:custDataLst>
    <p:extLst>
      <p:ext uri="{BB962C8B-B14F-4D97-AF65-F5344CB8AC3E}">
        <p14:creationId xmlns:p14="http://schemas.microsoft.com/office/powerpoint/2010/main" val="41680185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endParaRPr lang="en-US" dirty="0"/>
          </a:p>
        </p:txBody>
      </p:sp>
      <p:sp>
        <p:nvSpPr>
          <p:cNvPr id="6" name="Text Placeholder 5"/>
          <p:cNvSpPr>
            <a:spLocks noGrp="1"/>
          </p:cNvSpPr>
          <p:nvPr>
            <p:ph type="body" sz="quarter" idx="16"/>
          </p:nvPr>
        </p:nvSpPr>
        <p:spPr>
          <a:xfrm>
            <a:off x="277188" y="1625768"/>
            <a:ext cx="11350208" cy="4463043"/>
          </a:xfrm>
        </p:spPr>
        <p:txBody>
          <a:bodyPr>
            <a:normAutofit/>
          </a:bodyPr>
          <a:lstStyle/>
          <a:p>
            <a:pPr algn="ctr">
              <a:lnSpc>
                <a:spcPct val="150000"/>
              </a:lnSpc>
            </a:pPr>
            <a:endParaRPr lang="en-US" sz="2000" b="0" dirty="0">
              <a:latin typeface="Pyidaungsu" pitchFamily="34" charset="0"/>
              <a:cs typeface="Pyidaungsu" pitchFamily="34" charset="0"/>
            </a:endParaRPr>
          </a:p>
          <a:p>
            <a:pPr algn="ctr">
              <a:lnSpc>
                <a:spcPct val="150000"/>
              </a:lnSpc>
            </a:pPr>
            <a:endParaRPr lang="en-US" sz="2000" b="0" dirty="0">
              <a:latin typeface="Pyidaungsu" pitchFamily="34" charset="0"/>
              <a:cs typeface="Pyidaungsu" pitchFamily="34" charset="0"/>
            </a:endParaRPr>
          </a:p>
          <a:p>
            <a:pPr algn="ctr">
              <a:lnSpc>
                <a:spcPct val="150000"/>
              </a:lnSpc>
            </a:pPr>
            <a:r>
              <a:rPr lang="en-US" sz="2000" dirty="0">
                <a:latin typeface="Pyidaungsu" pitchFamily="34" charset="0"/>
                <a:cs typeface="Pyidaungsu" pitchFamily="34" charset="0"/>
              </a:rPr>
              <a:t>အပိုင်း (၂)</a:t>
            </a:r>
          </a:p>
          <a:p>
            <a:pPr algn="ctr">
              <a:lnSpc>
                <a:spcPct val="150000"/>
              </a:lnSpc>
            </a:pPr>
            <a:r>
              <a:rPr lang="en-US" sz="2000" b="0" dirty="0" err="1">
                <a:latin typeface="Pyidaungsu" pitchFamily="34" charset="0"/>
                <a:cs typeface="Pyidaungsu" pitchFamily="34" charset="0"/>
              </a:rPr>
              <a:t>အကောင်အထည်ဖော်ဆောင်ရွက</a:t>
            </a:r>
            <a:r>
              <a:rPr lang="my-MM" sz="2000" b="0" dirty="0">
                <a:latin typeface="Pyidaungsu" pitchFamily="34" charset="0"/>
                <a:cs typeface="Pyidaungsu" pitchFamily="34" charset="0"/>
              </a:rPr>
              <a:t>်ခြင်း</a:t>
            </a:r>
            <a:r>
              <a:rPr lang="en-US" sz="2000" b="0" dirty="0">
                <a:latin typeface="Pyidaungsu" pitchFamily="34" charset="0"/>
                <a:cs typeface="Pyidaungsu" pitchFamily="34" charset="0"/>
              </a:rPr>
              <a:t> လုပ်ငန်းများ</a:t>
            </a:r>
            <a:endParaRPr lang="en-US" sz="2000" dirty="0">
              <a:latin typeface="Pyidaungsu" pitchFamily="34" charset="0"/>
              <a:cs typeface="Pyidaungsu" pitchFamily="34" charset="0"/>
            </a:endParaRPr>
          </a:p>
        </p:txBody>
      </p:sp>
    </p:spTree>
    <p:custDataLst>
      <p:tags r:id="rId1"/>
    </p:custDataLst>
    <p:extLst>
      <p:ext uri="{BB962C8B-B14F-4D97-AF65-F5344CB8AC3E}">
        <p14:creationId xmlns:p14="http://schemas.microsoft.com/office/powerpoint/2010/main" val="29342552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Autofit/>
          </a:bodyPr>
          <a:lstStyle/>
          <a:p>
            <a:r>
              <a:rPr lang="en-US" sz="2200" dirty="0" err="1">
                <a:latin typeface="Pyidaungsu" pitchFamily="34" charset="0"/>
                <a:cs typeface="Pyidaungsu" pitchFamily="34" charset="0"/>
              </a:rPr>
              <a:t>လုပ်ငန်း</a:t>
            </a:r>
            <a:r>
              <a:rPr lang="en-US" sz="2200" dirty="0">
                <a:latin typeface="Pyidaungsu" pitchFamily="34" charset="0"/>
                <a:cs typeface="Pyidaungsu" pitchFamily="34" charset="0"/>
              </a:rPr>
              <a:t> ၁ - မိုဘိုင်းစက်ပစ္စည်း လုံခြုံရေးအတွက် အားကောင်းသော စကားဝှက်ဖန်တီးခြင်း</a:t>
            </a:r>
          </a:p>
        </p:txBody>
      </p:sp>
      <p:sp>
        <p:nvSpPr>
          <p:cNvPr id="6" name="Text Placeholder 5"/>
          <p:cNvSpPr>
            <a:spLocks noGrp="1"/>
          </p:cNvSpPr>
          <p:nvPr>
            <p:ph type="body" sz="quarter" idx="16"/>
          </p:nvPr>
        </p:nvSpPr>
        <p:spPr>
          <a:xfrm>
            <a:off x="263540" y="878468"/>
            <a:ext cx="11610012" cy="5276671"/>
          </a:xfrm>
        </p:spPr>
        <p:txBody>
          <a:bodyPr>
            <a:noAutofit/>
          </a:bodyPr>
          <a:lstStyle/>
          <a:p>
            <a:pPr>
              <a:lnSpc>
                <a:spcPct val="150000"/>
              </a:lnSpc>
              <a:spcBef>
                <a:spcPts val="0"/>
              </a:spcBef>
            </a:pPr>
            <a:r>
              <a:rPr lang="en-US" sz="1600" i="1" dirty="0" err="1">
                <a:solidFill>
                  <a:schemeClr val="tx1"/>
                </a:solidFill>
                <a:latin typeface="Pyidaungsu" pitchFamily="34" charset="0"/>
                <a:cs typeface="Pyidaungsu" pitchFamily="34" charset="0"/>
              </a:rPr>
              <a:t>ဤလုပ်ငန်း</a:t>
            </a:r>
            <a:r>
              <a:rPr lang="my-MM" sz="1600" i="1" dirty="0">
                <a:solidFill>
                  <a:schemeClr val="tx1"/>
                </a:solidFill>
                <a:latin typeface="Pyidaungsu" pitchFamily="34" charset="0"/>
                <a:cs typeface="Pyidaungsu" pitchFamily="34" charset="0"/>
              </a:rPr>
              <a:t>တွင် </a:t>
            </a:r>
            <a:r>
              <a:rPr lang="en-US" sz="1600" i="1" dirty="0">
                <a:solidFill>
                  <a:schemeClr val="tx1"/>
                </a:solidFill>
                <a:latin typeface="Pyidaungsu" pitchFamily="34" charset="0"/>
                <a:cs typeface="Pyidaungsu" pitchFamily="34" charset="0"/>
              </a:rPr>
              <a:t>လွှ</a:t>
            </a:r>
            <a:r>
              <a:rPr lang="en-US" sz="1600" i="1" dirty="0" err="1">
                <a:solidFill>
                  <a:schemeClr val="tx1"/>
                </a:solidFill>
                <a:latin typeface="Pyidaungsu" pitchFamily="34" charset="0"/>
                <a:cs typeface="Pyidaungsu" pitchFamily="34" charset="0"/>
              </a:rPr>
              <a:t>မ်းခြုံ</a:t>
            </a:r>
            <a:r>
              <a:rPr lang="my-MM" sz="1600" i="1" dirty="0">
                <a:solidFill>
                  <a:schemeClr val="tx1"/>
                </a:solidFill>
                <a:latin typeface="Pyidaungsu" pitchFamily="34" charset="0"/>
                <a:cs typeface="Pyidaungsu" pitchFamily="34" charset="0"/>
              </a:rPr>
              <a:t>ထား</a:t>
            </a:r>
            <a:r>
              <a:rPr lang="en-US" sz="1600" i="1" dirty="0" err="1">
                <a:solidFill>
                  <a:schemeClr val="tx1"/>
                </a:solidFill>
                <a:latin typeface="Pyidaungsu" pitchFamily="34" charset="0"/>
                <a:cs typeface="Pyidaungsu" pitchFamily="34" charset="0"/>
              </a:rPr>
              <a:t>သောတတ်က</a:t>
            </a:r>
            <a:r>
              <a:rPr lang="en-US" sz="1600" i="1" dirty="0">
                <a:solidFill>
                  <a:schemeClr val="tx1"/>
                </a:solidFill>
                <a:latin typeface="Pyidaungsu" pitchFamily="34" charset="0"/>
                <a:cs typeface="Pyidaungsu" pitchFamily="34" charset="0"/>
              </a:rPr>
              <a:t>ျွမ်းမှုများ</a:t>
            </a:r>
          </a:p>
          <a:p>
            <a:pPr marL="342900" indent="-342900">
              <a:lnSpc>
                <a:spcPct val="150000"/>
              </a:lnSpc>
              <a:spcBef>
                <a:spcPts val="0"/>
              </a:spcBef>
              <a:buFont typeface="Arial" panose="020B0604020202020204" pitchFamily="34" charset="0"/>
              <a:buChar char="•"/>
            </a:pPr>
            <a:r>
              <a:rPr lang="en-US" sz="1600" b="0" i="0" u="none" strike="noStrike" cap="none" dirty="0">
                <a:solidFill>
                  <a:schemeClr val="tx1"/>
                </a:solidFill>
                <a:highlight>
                  <a:srgbClr val="C0C0C0"/>
                </a:highlight>
                <a:latin typeface="Pyidaungsu" pitchFamily="34" charset="0"/>
                <a:ea typeface="Calibri"/>
                <a:cs typeface="Pyidaungsu" pitchFamily="34" charset="0"/>
                <a:sym typeface="Calibri"/>
              </a:rPr>
              <a:t>CSE ၄.၅။ </a:t>
            </a:r>
            <a:r>
              <a:rPr lang="en-US" sz="1600" b="0" dirty="0">
                <a:solidFill>
                  <a:schemeClr val="tx1"/>
                </a:solidFill>
                <a:latin typeface="Pyidaungsu" pitchFamily="34" charset="0"/>
                <a:cs typeface="Pyidaungsu" pitchFamily="34" charset="0"/>
              </a:rPr>
              <a:t>ဆရာသည် နောက်ခံအခြေအနေအကြောင်းအရာအလိုက် ဆီလျော်သည့် ဘဝတွက်တာ ကျွမ်းကျင်စရာများ၊ လူမှုရေးနှင့် စိတ်ခံစားမှုဆိုင်ရာ ပြည့်စုံကောင်းမွန်မှု၊ မတူညီသော စွမ်းရည်များကို တန်ဖိုးထား လေးစားမှု၊ ကျန်းမာရေး အသိပညာ၊ မိုးအန္တရာယ်သိရှိမှု၊ လိင်ပိုင်းဆိုင်ရာ၊ ကျား၊မရေးရာကို အခြေခံသော အကြမ်းဖက်မှုနှင့် အမြတ်ထုတ်မှုစသည်တို့မှ မိမိကိုယ်ကို ကာကွယ်စောင့်ရှောက်တတ်မှုကို နားလည် သဘောပေါက်ကြောင်း ပြသ၍ တိုးမြှင့်လုပ်ဆောင်နိုင်စွမ်းရှိကြောင်း ပြသည်။</a:t>
            </a:r>
          </a:p>
          <a:p>
            <a:pPr marL="342900" indent="-342900">
              <a:lnSpc>
                <a:spcPct val="150000"/>
              </a:lnSpc>
              <a:spcBef>
                <a:spcPts val="0"/>
              </a:spcBef>
              <a:buFont typeface="Arial" panose="020B0604020202020204" pitchFamily="34" charset="0"/>
              <a:buChar char="•"/>
            </a:pPr>
            <a:r>
              <a:rPr lang="en-US" sz="1600" b="0" i="0" u="none" strike="noStrike" cap="none" dirty="0">
                <a:solidFill>
                  <a:schemeClr val="tx1"/>
                </a:solidFill>
                <a:highlight>
                  <a:srgbClr val="C0C0C0"/>
                </a:highlight>
                <a:latin typeface="Pyidaungsu" pitchFamily="34" charset="0"/>
                <a:ea typeface="Calibri"/>
                <a:cs typeface="Pyidaungsu" pitchFamily="34" charset="0"/>
                <a:sym typeface="Calibri"/>
              </a:rPr>
              <a:t>CSE </a:t>
            </a:r>
            <a:r>
              <a:rPr lang="en-US" sz="1600" b="0" dirty="0">
                <a:solidFill>
                  <a:schemeClr val="tx1"/>
                </a:solidFill>
                <a:highlight>
                  <a:srgbClr val="C0C0C0"/>
                </a:highlight>
                <a:latin typeface="Pyidaungsu" pitchFamily="34" charset="0"/>
                <a:ea typeface="Calibri"/>
                <a:cs typeface="Pyidaungsu" pitchFamily="34" charset="0"/>
                <a:sym typeface="Calibri"/>
              </a:rPr>
              <a:t>၇။</a:t>
            </a:r>
            <a:r>
              <a:rPr lang="en-US" sz="1600" b="0" i="0" u="none" strike="noStrike" cap="none" dirty="0">
                <a:solidFill>
                  <a:schemeClr val="tx1"/>
                </a:solidFill>
                <a:highlight>
                  <a:srgbClr val="C0C0C0"/>
                </a:highlight>
                <a:latin typeface="Pyidaungsu" pitchFamily="34" charset="0"/>
                <a:ea typeface="Calibri"/>
                <a:cs typeface="Pyidaungsu" pitchFamily="34" charset="0"/>
                <a:sym typeface="Calibri"/>
              </a:rPr>
              <a:t>   </a:t>
            </a:r>
            <a:r>
              <a:rPr lang="en-US" sz="1600" b="0" dirty="0">
                <a:solidFill>
                  <a:schemeClr val="tx1"/>
                </a:solidFill>
                <a:latin typeface="Pyidaungsu" pitchFamily="34" charset="0"/>
                <a:cs typeface="Pyidaungsu" pitchFamily="34" charset="0"/>
              </a:rPr>
              <a:t>ဖြစ်ပေါ်လာမည့် ဘေးအန္တရာယ်များကို နားလည်သဘောပေါက်ပြီး သမားရိုးကျ သင်ကြားသင်ယူနည်းလမ်းများနှင့် မီဒီယာအပါအဝင် ခေတ်မီနည်းလမ်းများကို အသုံးပြုသည်။ </a:t>
            </a:r>
          </a:p>
          <a:p>
            <a:pPr marL="342900" indent="-342900">
              <a:lnSpc>
                <a:spcPct val="150000"/>
              </a:lnSpc>
              <a:spcBef>
                <a:spcPts val="0"/>
              </a:spcBef>
              <a:buFont typeface="Arial" panose="020B0604020202020204" pitchFamily="34" charset="0"/>
              <a:buChar char="•"/>
            </a:pPr>
            <a:r>
              <a:rPr lang="en-US" sz="1600" b="0" i="0" u="none" strike="noStrike" cap="none" dirty="0">
                <a:solidFill>
                  <a:schemeClr val="tx1"/>
                </a:solidFill>
                <a:highlight>
                  <a:srgbClr val="C0C0C0"/>
                </a:highlight>
                <a:latin typeface="Pyidaungsu" pitchFamily="34" charset="0"/>
                <a:ea typeface="Calibri"/>
                <a:cs typeface="Pyidaungsu" pitchFamily="34" charset="0"/>
                <a:sym typeface="Calibri"/>
              </a:rPr>
              <a:t>CSE ၁၀။ </a:t>
            </a:r>
            <a:r>
              <a:rPr lang="en-US" sz="1600" b="0" dirty="0">
                <a:solidFill>
                  <a:schemeClr val="tx1"/>
                </a:solidFill>
                <a:latin typeface="Pyidaungsu" pitchFamily="34" charset="0"/>
                <a:cs typeface="Pyidaungsu" pitchFamily="34" charset="0"/>
              </a:rPr>
              <a:t> မီဒီယာနှင့် သတင်းအချက်ဆိုင်ရာသိနားလည်မှု (MIL) ဆိုင်ရာ အခြေခံအယူအဆနှင့် အခြေခံသဘောတရားများကို နားလည်မှုရှိကြောင်း ဖော်ထုတ်ပြသသည်။ </a:t>
            </a:r>
          </a:p>
          <a:p>
            <a:pPr marL="342900" indent="-342900">
              <a:lnSpc>
                <a:spcPct val="150000"/>
              </a:lnSpc>
              <a:spcBef>
                <a:spcPts val="0"/>
              </a:spcBef>
              <a:buFont typeface="Arial" panose="020B0604020202020204" pitchFamily="34" charset="0"/>
              <a:buChar char="•"/>
            </a:pPr>
            <a:r>
              <a:rPr lang="en-US" sz="1600" b="0" dirty="0">
                <a:solidFill>
                  <a:schemeClr val="tx1"/>
                </a:solidFill>
                <a:highlight>
                  <a:srgbClr val="C0C0C0"/>
                </a:highlight>
                <a:latin typeface="Pyidaungsu" pitchFamily="34" charset="0"/>
                <a:ea typeface="Calibri"/>
                <a:cs typeface="Pyidaungsu" pitchFamily="34" charset="0"/>
                <a:sym typeface="Calibri"/>
              </a:rPr>
              <a:t>CSE ၂၃။ </a:t>
            </a:r>
            <a:r>
              <a:rPr lang="en-US" sz="1600" b="0" dirty="0">
                <a:solidFill>
                  <a:schemeClr val="tx1"/>
                </a:solidFill>
                <a:latin typeface="Pyidaungsu" pitchFamily="34" charset="0"/>
                <a:cs typeface="Pyidaungsu" pitchFamily="34" charset="0"/>
              </a:rPr>
              <a:t>ဆရာသည် ဒစ်ဂျစ်တယ်နိုင်ငံသားဖြစ်မှု၏အခြေခံသဘောသဘာဝနှင့် သဘောတရားများကို သတိပြုမိသည်။ </a:t>
            </a:r>
          </a:p>
          <a:p>
            <a:pPr>
              <a:lnSpc>
                <a:spcPct val="150000"/>
              </a:lnSpc>
              <a:spcBef>
                <a:spcPts val="0"/>
              </a:spcBef>
            </a:pPr>
            <a:endParaRPr lang="en-US" sz="1600" b="0" dirty="0">
              <a:solidFill>
                <a:schemeClr val="tx1"/>
              </a:solidFill>
              <a:latin typeface="Pyidaungsu" pitchFamily="34" charset="0"/>
              <a:ea typeface="Arial"/>
              <a:cs typeface="Pyidaungsu" pitchFamily="34" charset="0"/>
              <a:sym typeface="Calibri"/>
            </a:endParaRPr>
          </a:p>
          <a:p>
            <a:pPr>
              <a:lnSpc>
                <a:spcPct val="150000"/>
              </a:lnSpc>
              <a:spcBef>
                <a:spcPts val="0"/>
              </a:spcBef>
            </a:pPr>
            <a:r>
              <a:rPr lang="en-US" sz="1600" dirty="0">
                <a:solidFill>
                  <a:schemeClr val="tx1"/>
                </a:solidFill>
                <a:latin typeface="Pyidaungsu" pitchFamily="34" charset="0"/>
                <a:cs typeface="Pyidaungsu" pitchFamily="34" charset="0"/>
              </a:rPr>
              <a:t>ရည်မှန်းချက် - </a:t>
            </a:r>
            <a:r>
              <a:rPr lang="en-US" sz="1600" b="0" dirty="0">
                <a:solidFill>
                  <a:schemeClr val="tx1"/>
                </a:solidFill>
                <a:latin typeface="Pyidaungsu" pitchFamily="34" charset="0"/>
                <a:cs typeface="Pyidaungsu" pitchFamily="34" charset="0"/>
              </a:rPr>
              <a:t>၆တန်းမှ ၈တန်းအထိ ကျောင်းသားများကို ၎င်းတို့ မိုဘိုင်းစက်ပစ္စည်းများကို ကာကွယ်ရန်အတွက် အားကောင်းသောစကားဝှက်၏ အရေးကြီးမှုအကြောင်းသင်ကြားပေးရန်နှင့် ၎င်းတို့ ကိုယ်ပိုင် အားကောင်းသော </a:t>
            </a:r>
            <a:r>
              <a:rPr lang="en-US" sz="1600" b="0" dirty="0" err="1">
                <a:solidFill>
                  <a:schemeClr val="tx1"/>
                </a:solidFill>
                <a:latin typeface="Pyidaungsu" pitchFamily="34" charset="0"/>
                <a:cs typeface="Pyidaungsu" pitchFamily="34" charset="0"/>
              </a:rPr>
              <a:t>စကားဝှက်များဖန်တီးရာတွင</a:t>
            </a:r>
            <a:r>
              <a:rPr lang="en-US" sz="1600" b="0" dirty="0">
                <a:solidFill>
                  <a:schemeClr val="tx1"/>
                </a:solidFill>
                <a:latin typeface="Pyidaungsu" pitchFamily="34" charset="0"/>
                <a:cs typeface="Pyidaungsu" pitchFamily="34" charset="0"/>
              </a:rPr>
              <a:t>် လမ်းညွှန်ပေးရန်</a:t>
            </a:r>
            <a:endParaRPr lang="en-US" sz="1600" dirty="0">
              <a:solidFill>
                <a:schemeClr val="tx1"/>
              </a:solidFill>
              <a:latin typeface="Pyidaungsu" pitchFamily="34" charset="0"/>
              <a:cs typeface="Pyidaungsu" pitchFamily="34" charset="0"/>
            </a:endParaRPr>
          </a:p>
        </p:txBody>
      </p:sp>
    </p:spTree>
    <p:custDataLst>
      <p:tags r:id="rId1"/>
    </p:custDataLst>
    <p:extLst>
      <p:ext uri="{BB962C8B-B14F-4D97-AF65-F5344CB8AC3E}">
        <p14:creationId xmlns:p14="http://schemas.microsoft.com/office/powerpoint/2010/main" val="27197331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6" name="Text Placeholder 5"/>
          <p:cNvSpPr>
            <a:spLocks noGrp="1"/>
          </p:cNvSpPr>
          <p:nvPr>
            <p:ph type="body" sz="quarter" idx="16"/>
          </p:nvPr>
        </p:nvSpPr>
        <p:spPr>
          <a:xfrm>
            <a:off x="373597" y="775946"/>
            <a:ext cx="11510926" cy="5498729"/>
          </a:xfrm>
        </p:spPr>
        <p:txBody>
          <a:bodyPr>
            <a:noAutofit/>
          </a:bodyPr>
          <a:lstStyle/>
          <a:p>
            <a:pPr algn="l">
              <a:lnSpc>
                <a:spcPct val="150000"/>
              </a:lnSpc>
            </a:pPr>
            <a:r>
              <a:rPr lang="en-US" sz="1600" dirty="0">
                <a:solidFill>
                  <a:schemeClr val="tx1"/>
                </a:solidFill>
                <a:latin typeface="Pyidaungsu" pitchFamily="34" charset="0"/>
                <a:cs typeface="Pyidaungsu" pitchFamily="34" charset="0"/>
              </a:rPr>
              <a:t>လိုအပ်သော ပစ္စည်းများ </a:t>
            </a:r>
            <a:endParaRPr lang="en-US" sz="1600" b="0" i="0" dirty="0">
              <a:solidFill>
                <a:schemeClr val="tx1"/>
              </a:solidFill>
              <a:effectLst/>
              <a:latin typeface="Pyidaungsu" pitchFamily="34" charset="0"/>
              <a:cs typeface="Pyidaungsu" pitchFamily="34" charset="0"/>
            </a:endParaRPr>
          </a:p>
          <a:p>
            <a:pPr marL="342900" indent="-342900" algn="l">
              <a:lnSpc>
                <a:spcPct val="150000"/>
              </a:lnSpc>
              <a:buFont typeface="Arial" panose="020B0604020202020204" pitchFamily="34" charset="0"/>
              <a:buChar char="•"/>
            </a:pPr>
            <a:r>
              <a:rPr lang="en-US" sz="1600" b="0" i="0" dirty="0">
                <a:solidFill>
                  <a:schemeClr val="tx1"/>
                </a:solidFill>
                <a:effectLst/>
                <a:latin typeface="Pyidaungsu" pitchFamily="34" charset="0"/>
                <a:cs typeface="Pyidaungsu" pitchFamily="34" charset="0"/>
              </a:rPr>
              <a:t>သင်ပုန်း၊ ကားချပ်ကြီး (flip chart)နှင့် မာကာများ</a:t>
            </a:r>
          </a:p>
          <a:p>
            <a:pPr marL="342900" indent="-342900" algn="l">
              <a:lnSpc>
                <a:spcPct val="150000"/>
              </a:lnSpc>
              <a:buFont typeface="Arial" panose="020B0604020202020204" pitchFamily="34" charset="0"/>
              <a:buChar char="•"/>
            </a:pPr>
            <a:r>
              <a:rPr lang="en-US" sz="1600" b="0" i="0" dirty="0">
                <a:solidFill>
                  <a:schemeClr val="tx1"/>
                </a:solidFill>
                <a:effectLst/>
                <a:latin typeface="Pyidaungsu" pitchFamily="34" charset="0"/>
                <a:cs typeface="Pyidaungsu" pitchFamily="34" charset="0"/>
              </a:rPr>
              <a:t>စကားဝှက်ဆိုင်ရာ လမ်းညွှန်ချက်များပါဝင်သော လက်ကမ်းစာစောင်များ (မပါမနေရ မဟုတ်သော)</a:t>
            </a:r>
          </a:p>
          <a:p>
            <a:pPr marL="342900" indent="-342900" algn="l">
              <a:lnSpc>
                <a:spcPct val="150000"/>
              </a:lnSpc>
              <a:buFont typeface="Arial" panose="020B0604020202020204" pitchFamily="34" charset="0"/>
              <a:buChar char="•"/>
            </a:pPr>
            <a:r>
              <a:rPr lang="en-US" sz="1600" b="0" i="0" dirty="0">
                <a:solidFill>
                  <a:schemeClr val="tx1"/>
                </a:solidFill>
                <a:effectLst/>
                <a:latin typeface="Pyidaungsu" pitchFamily="34" charset="0"/>
                <a:cs typeface="Pyidaungsu" pitchFamily="34" charset="0"/>
              </a:rPr>
              <a:t>မိုဘိုင်းစက်ပစ္စည်းများ (နောက်ဆက်တွဲ လက်တွေ့လေ့ကျင့်ခန်းများအတွက် ၊ရရှိနိုင်ပါက ထည့်ရန်)</a:t>
            </a:r>
          </a:p>
          <a:p>
            <a:pPr algn="l">
              <a:lnSpc>
                <a:spcPct val="150000"/>
              </a:lnSpc>
            </a:pPr>
            <a:r>
              <a:rPr lang="en-US" sz="1600" i="0" dirty="0">
                <a:solidFill>
                  <a:schemeClr val="tx1"/>
                </a:solidFill>
                <a:effectLst/>
                <a:latin typeface="Pyidaungsu" pitchFamily="34" charset="0"/>
                <a:cs typeface="Pyidaungsu" pitchFamily="34" charset="0"/>
              </a:rPr>
              <a:t>လုပ်ငန်း</a:t>
            </a:r>
            <a:r>
              <a:rPr lang="en-US" sz="1600" dirty="0">
                <a:solidFill>
                  <a:schemeClr val="tx1"/>
                </a:solidFill>
                <a:latin typeface="Pyidaungsu" pitchFamily="34" charset="0"/>
                <a:cs typeface="Pyidaungsu" pitchFamily="34" charset="0"/>
              </a:rPr>
              <a:t> </a:t>
            </a:r>
            <a:r>
              <a:rPr lang="en-US" sz="1600" i="0" dirty="0">
                <a:solidFill>
                  <a:schemeClr val="tx1"/>
                </a:solidFill>
                <a:effectLst/>
                <a:latin typeface="Pyidaungsu" pitchFamily="34" charset="0"/>
                <a:cs typeface="Pyidaungsu" pitchFamily="34" charset="0"/>
              </a:rPr>
              <a:t>အဆင့်များ</a:t>
            </a:r>
          </a:p>
          <a:p>
            <a:pPr marL="342900" indent="-342900" algn="l">
              <a:lnSpc>
                <a:spcPct val="150000"/>
              </a:lnSpc>
              <a:buFont typeface="Arial" panose="020B0604020202020204" pitchFamily="34" charset="0"/>
              <a:buChar char="•"/>
            </a:pPr>
            <a:r>
              <a:rPr lang="en-US" sz="1600" b="0" dirty="0">
                <a:solidFill>
                  <a:schemeClr val="tx1"/>
                </a:solidFill>
                <a:latin typeface="Pyidaungsu" pitchFamily="34" charset="0"/>
                <a:cs typeface="Pyidaungsu" pitchFamily="34" charset="0"/>
              </a:rPr>
              <a:t>မိုဘိုင်းစက်ပစ္စည်း လုံခြုံရေး၏ အရေးကြီးပုံအကြောင်း ကျောင်းသားများနှင့် ဆွေးနွေးခြင်းဖြင့် စတင်ပါ။ ဤစက်ပစ္စည်းများတွင် ကိုယ်ရေးအချက်အလက်များသိမ်းဆည်းထားကြောင်းနှင့် ၎င်းတို့ကို ကာကွယ်စောင့်ရှောက်ရန်မှာ အရေးကြီးကြောင်း အလေးပေးပြောကြားပါ။</a:t>
            </a:r>
          </a:p>
          <a:p>
            <a:pPr marL="342900" indent="-342900" algn="l">
              <a:lnSpc>
                <a:spcPct val="150000"/>
              </a:lnSpc>
              <a:buFont typeface="Arial" panose="020B0604020202020204" pitchFamily="34" charset="0"/>
              <a:buChar char="•"/>
            </a:pPr>
            <a:r>
              <a:rPr lang="en-US" sz="1600" b="0" dirty="0">
                <a:solidFill>
                  <a:schemeClr val="tx1"/>
                </a:solidFill>
                <a:latin typeface="Pyidaungsu" pitchFamily="34" charset="0"/>
                <a:cs typeface="Pyidaungsu" pitchFamily="34" charset="0"/>
              </a:rPr>
              <a:t>လုံခြုံရေးတိုးမြှင့်ရန် နည်းလမ်းတစ်ခုမှာ အားကောင်းသောစကားဝှက်များ ဖန်တီးခြင်းဖြစ်ကြောင်း ရှင်းပြပါ။ အားကောင်းသော စကားဝှက်ကို အဓိပ္ပါယ်ဖွင့်ဆိုပါ (စာလုံးအတွဲများ၊ ကိန်းဂဏန်းများနှင့် အခြားသူများ မှန်းဆရန် ခက်ခဲသော သင်္ကေတများ)။</a:t>
            </a:r>
            <a:endParaRPr lang="en-US" sz="1600" b="0" i="0" dirty="0">
              <a:solidFill>
                <a:schemeClr val="tx1"/>
              </a:solidFill>
              <a:effectLst/>
              <a:latin typeface="Pyidaungsu" pitchFamily="34" charset="0"/>
              <a:cs typeface="Pyidaungsu" pitchFamily="34" charset="0"/>
            </a:endParaRPr>
          </a:p>
          <a:p>
            <a:pPr marL="342900" indent="-342900" algn="l">
              <a:lnSpc>
                <a:spcPct val="150000"/>
              </a:lnSpc>
              <a:buFont typeface="Arial" panose="020B0604020202020204" pitchFamily="34" charset="0"/>
              <a:buChar char="•"/>
            </a:pPr>
            <a:r>
              <a:rPr lang="en-US" sz="1600" b="0" dirty="0">
                <a:solidFill>
                  <a:schemeClr val="tx1"/>
                </a:solidFill>
                <a:latin typeface="Pyidaungsu" pitchFamily="34" charset="0"/>
                <a:cs typeface="Pyidaungsu" pitchFamily="34" charset="0"/>
              </a:rPr>
              <a:t>ကျောင်းသားများအား ၎င်းတို့ စကားဝှက်များမှာ မည်မျှ လုံခြုံစိတ်ချရသည်နှင့် ပတ်သက်ပြီးတွေးဖူးပါသလား သို့မဟုတ် အားကောင်းသောစကားဝှက်များဖန်တီးနိုင်သည့် နည်းလမ်းများရှိပါသလားဟု မေးမြန်းပါ။</a:t>
            </a:r>
            <a:endParaRPr lang="en-US" sz="1600" b="0" i="0" dirty="0">
              <a:solidFill>
                <a:schemeClr val="tx1"/>
              </a:solidFill>
              <a:effectLst/>
              <a:latin typeface="Pyidaungsu" pitchFamily="34" charset="0"/>
              <a:cs typeface="Pyidaungsu" pitchFamily="34" charset="0"/>
            </a:endParaRPr>
          </a:p>
          <a:p>
            <a:pPr marL="342900" indent="-342900" algn="l">
              <a:lnSpc>
                <a:spcPct val="150000"/>
              </a:lnSpc>
              <a:buFont typeface="Arial" panose="020B0604020202020204" pitchFamily="34" charset="0"/>
              <a:buChar char="•"/>
            </a:pPr>
            <a:r>
              <a:rPr lang="en-US" sz="1600" b="0" i="0" dirty="0">
                <a:solidFill>
                  <a:schemeClr val="tx1"/>
                </a:solidFill>
                <a:effectLst/>
                <a:latin typeface="Pyidaungsu" pitchFamily="34" charset="0"/>
                <a:cs typeface="Pyidaungsu" pitchFamily="34" charset="0"/>
              </a:rPr>
              <a:t>အားကောင်းသောစကားဝှက်များ ဖန်တီးခြင်းအတွက် လမ်းညွှန်ချက်အစုကို တင်ဆက်ပါ။ </a:t>
            </a:r>
          </a:p>
        </p:txBody>
      </p:sp>
      <p:sp>
        <p:nvSpPr>
          <p:cNvPr id="8" name="Title 4">
            <a:extLst>
              <a:ext uri="{FF2B5EF4-FFF2-40B4-BE49-F238E27FC236}">
                <a16:creationId xmlns:a16="http://schemas.microsoft.com/office/drawing/2014/main" id="{8A46A73B-FD67-4FDD-A71C-32B3EEF5F9BB}"/>
              </a:ext>
            </a:extLst>
          </p:cNvPr>
          <p:cNvSpPr>
            <a:spLocks noGrp="1"/>
          </p:cNvSpPr>
          <p:nvPr>
            <p:ph type="ctrTitle"/>
          </p:nvPr>
        </p:nvSpPr>
        <p:spPr>
          <a:xfrm>
            <a:off x="420894" y="151609"/>
            <a:ext cx="11350193" cy="455408"/>
          </a:xfrm>
        </p:spPr>
        <p:txBody>
          <a:bodyPr>
            <a:noAutofit/>
          </a:bodyPr>
          <a:lstStyle/>
          <a:p>
            <a:r>
              <a:rPr lang="en-US" sz="2200" dirty="0" err="1">
                <a:latin typeface="Pyidaungsu" pitchFamily="34" charset="0"/>
                <a:cs typeface="Pyidaungsu" pitchFamily="34" charset="0"/>
              </a:rPr>
              <a:t>လုပ်ငန်း</a:t>
            </a:r>
            <a:r>
              <a:rPr lang="en-US" sz="2200" dirty="0">
                <a:latin typeface="Pyidaungsu" pitchFamily="34" charset="0"/>
                <a:cs typeface="Pyidaungsu" pitchFamily="34" charset="0"/>
              </a:rPr>
              <a:t> ၁ - </a:t>
            </a:r>
            <a:r>
              <a:rPr lang="en-US" sz="2200" dirty="0" err="1">
                <a:latin typeface="Pyidaungsu" pitchFamily="34" charset="0"/>
                <a:cs typeface="Pyidaungsu" pitchFamily="34" charset="0"/>
              </a:rPr>
              <a:t>မိုဘိုင်းစက်ပစ္စည်း</a:t>
            </a:r>
            <a:r>
              <a:rPr lang="en-US" sz="2200" dirty="0">
                <a:latin typeface="Pyidaungsu" pitchFamily="34" charset="0"/>
                <a:cs typeface="Pyidaungsu" pitchFamily="34" charset="0"/>
              </a:rPr>
              <a:t> </a:t>
            </a:r>
            <a:r>
              <a:rPr lang="en-US" sz="2200" dirty="0" err="1">
                <a:latin typeface="Pyidaungsu" pitchFamily="34" charset="0"/>
                <a:cs typeface="Pyidaungsu" pitchFamily="34" charset="0"/>
              </a:rPr>
              <a:t>လုံခြုံရေးအတွက</a:t>
            </a:r>
            <a:r>
              <a:rPr lang="en-US" sz="2200" dirty="0">
                <a:latin typeface="Pyidaungsu" pitchFamily="34" charset="0"/>
                <a:cs typeface="Pyidaungsu" pitchFamily="34" charset="0"/>
              </a:rPr>
              <a:t>် </a:t>
            </a:r>
            <a:r>
              <a:rPr lang="en-US" sz="2200" dirty="0" err="1">
                <a:latin typeface="Pyidaungsu" pitchFamily="34" charset="0"/>
                <a:cs typeface="Pyidaungsu" pitchFamily="34" charset="0"/>
              </a:rPr>
              <a:t>အားကောင်းသော</a:t>
            </a:r>
            <a:r>
              <a:rPr lang="en-US" sz="2200" dirty="0">
                <a:latin typeface="Pyidaungsu" pitchFamily="34" charset="0"/>
                <a:cs typeface="Pyidaungsu" pitchFamily="34" charset="0"/>
              </a:rPr>
              <a:t> </a:t>
            </a:r>
            <a:r>
              <a:rPr lang="en-US" sz="2200" dirty="0" err="1">
                <a:latin typeface="Pyidaungsu" pitchFamily="34" charset="0"/>
                <a:cs typeface="Pyidaungsu" pitchFamily="34" charset="0"/>
              </a:rPr>
              <a:t>စကားဝှက်ဖန်တီးခြင်း</a:t>
            </a:r>
            <a:endParaRPr lang="en-US" sz="2200" dirty="0"/>
          </a:p>
        </p:txBody>
      </p:sp>
    </p:spTree>
    <p:custDataLst>
      <p:tags r:id="rId1"/>
    </p:custDataLst>
    <p:extLst>
      <p:ext uri="{BB962C8B-B14F-4D97-AF65-F5344CB8AC3E}">
        <p14:creationId xmlns:p14="http://schemas.microsoft.com/office/powerpoint/2010/main" val="20603937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4"/>
          <p:cNvSpPr txBox="1">
            <a:spLocks noGrp="1"/>
          </p:cNvSpPr>
          <p:nvPr>
            <p:ph type="body" idx="1"/>
          </p:nvPr>
        </p:nvSpPr>
        <p:spPr>
          <a:xfrm>
            <a:off x="533998" y="950374"/>
            <a:ext cx="11230372" cy="5483879"/>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024A84"/>
              </a:buClr>
              <a:buSzPts val="1350"/>
              <a:buFont typeface="Arial"/>
              <a:buNone/>
            </a:pPr>
            <a:endParaRPr lang="en-US" sz="1800" b="0" dirty="0">
              <a:latin typeface="Pyidaungsu" pitchFamily="34" charset="0"/>
              <a:cs typeface="Pyidaungsu" pitchFamily="34" charset="0"/>
            </a:endParaRPr>
          </a:p>
          <a:p>
            <a:pPr marL="0" lvl="0" indent="0" algn="l" rtl="0">
              <a:lnSpc>
                <a:spcPct val="150000"/>
              </a:lnSpc>
              <a:spcBef>
                <a:spcPts val="0"/>
              </a:spcBef>
              <a:spcAft>
                <a:spcPts val="0"/>
              </a:spcAft>
              <a:buClr>
                <a:srgbClr val="024A84"/>
              </a:buClr>
              <a:buSzPts val="1350"/>
              <a:buFont typeface="Arial"/>
              <a:buNone/>
            </a:pPr>
            <a:endParaRPr lang="en-US" sz="1800" b="0" dirty="0">
              <a:latin typeface="Pyidaungsu" pitchFamily="34" charset="0"/>
              <a:cs typeface="Pyidaungsu" pitchFamily="34" charset="0"/>
            </a:endParaRPr>
          </a:p>
          <a:p>
            <a:pPr marL="285750" lvl="0" indent="-285750" algn="l" rtl="0">
              <a:lnSpc>
                <a:spcPct val="150000"/>
              </a:lnSpc>
              <a:spcBef>
                <a:spcPts val="1000"/>
              </a:spcBef>
              <a:spcAft>
                <a:spcPts val="0"/>
              </a:spcAft>
              <a:buSzPts val="1300"/>
              <a:buFont typeface="Arial"/>
              <a:buChar char="•"/>
            </a:pPr>
            <a:r>
              <a:rPr lang="en-US" sz="1800" b="0" dirty="0">
                <a:latin typeface="Pyidaungsu" pitchFamily="34" charset="0"/>
                <a:cs typeface="Pyidaungsu" pitchFamily="34" charset="0"/>
              </a:rPr>
              <a:t>ရိုးရှင်းသည့်စကားဝှက် မည်သည့်အခါမျှ မသုံးရ။</a:t>
            </a:r>
            <a:endParaRPr sz="1800" dirty="0">
              <a:latin typeface="Pyidaungsu" pitchFamily="34" charset="0"/>
              <a:cs typeface="Pyidaungsu" pitchFamily="34" charset="0"/>
            </a:endParaRPr>
          </a:p>
          <a:p>
            <a:pPr marL="285750" lvl="0" indent="-285750" algn="l" rtl="0">
              <a:lnSpc>
                <a:spcPct val="150000"/>
              </a:lnSpc>
              <a:spcBef>
                <a:spcPts val="1000"/>
              </a:spcBef>
              <a:spcAft>
                <a:spcPts val="0"/>
              </a:spcAft>
              <a:buSzPts val="1300"/>
              <a:buFont typeface="Arial"/>
              <a:buChar char="•"/>
            </a:pPr>
            <a:r>
              <a:rPr lang="en-US" sz="1800" b="0" dirty="0">
                <a:latin typeface="Pyidaungsu" pitchFamily="34" charset="0"/>
                <a:cs typeface="Pyidaungsu" pitchFamily="34" charset="0"/>
              </a:rPr>
              <a:t>ကိုယ်ရေးအချက်အလက်များကို စကားဝှက်အဖြစ်မသုံးရ ။(မွေးနေ့၊ အိမ်မွေးတိရစ္ဆာန်အမည်၊ မျိုးရိုးအမည်၊ ထင်ရှားသောအမည်များ)</a:t>
            </a:r>
            <a:endParaRPr sz="1800" dirty="0">
              <a:latin typeface="Pyidaungsu" pitchFamily="34" charset="0"/>
              <a:cs typeface="Pyidaungsu" pitchFamily="34" charset="0"/>
            </a:endParaRPr>
          </a:p>
          <a:p>
            <a:pPr marL="285750" lvl="0" indent="-285750" algn="l" rtl="0">
              <a:lnSpc>
                <a:spcPct val="150000"/>
              </a:lnSpc>
              <a:spcBef>
                <a:spcPts val="1000"/>
              </a:spcBef>
              <a:spcAft>
                <a:spcPts val="0"/>
              </a:spcAft>
              <a:buSzPts val="1300"/>
              <a:buFont typeface="Arial"/>
              <a:buChar char="•"/>
            </a:pPr>
            <a:r>
              <a:rPr lang="en-US" sz="1800" b="0" dirty="0">
                <a:latin typeface="Pyidaungsu" pitchFamily="34" charset="0"/>
                <a:cs typeface="Pyidaungsu" pitchFamily="34" charset="0"/>
              </a:rPr>
              <a:t>အဘိဓာန်မှ စကားလုံးများ၊ အခြား ဘာသာစကားတခုခုမှ ထင်ရှားသောစကားလုံးများကို မသုံးရ။</a:t>
            </a:r>
            <a:endParaRPr sz="1800" dirty="0">
              <a:latin typeface="Pyidaungsu" pitchFamily="34" charset="0"/>
              <a:cs typeface="Pyidaungsu" pitchFamily="34" charset="0"/>
            </a:endParaRPr>
          </a:p>
          <a:p>
            <a:pPr marL="285750" lvl="0" indent="-285750">
              <a:lnSpc>
                <a:spcPct val="150000"/>
              </a:lnSpc>
              <a:buSzPts val="1300"/>
              <a:buFont typeface="Arial"/>
              <a:buChar char="•"/>
            </a:pPr>
            <a:r>
              <a:rPr lang="en-US" sz="1800" b="0" dirty="0">
                <a:latin typeface="Pyidaungsu" pitchFamily="34" charset="0"/>
                <a:cs typeface="Pyidaungsu" pitchFamily="34" charset="0"/>
              </a:rPr>
              <a:t>မှန်းဆရလွယ်ကူသော တွေ့ရများသည့် ကိန်းတွဲများ၊ စကားလုံးများ (11111, 123456, password) </a:t>
            </a:r>
            <a:endParaRPr sz="1800" dirty="0">
              <a:latin typeface="Pyidaungsu" pitchFamily="34" charset="0"/>
              <a:cs typeface="Pyidaungsu" pitchFamily="34" charset="0"/>
            </a:endParaRPr>
          </a:p>
          <a:p>
            <a:pPr marL="285750" lvl="0" indent="-200025" algn="l" rtl="0">
              <a:lnSpc>
                <a:spcPct val="150000"/>
              </a:lnSpc>
              <a:spcBef>
                <a:spcPts val="1000"/>
              </a:spcBef>
              <a:spcAft>
                <a:spcPts val="0"/>
              </a:spcAft>
              <a:buSzPts val="1350"/>
              <a:buFont typeface="Arial"/>
              <a:buNone/>
            </a:pPr>
            <a:endParaRPr lang="en-US" sz="1800" b="0" dirty="0">
              <a:latin typeface="Pyidaungsu" pitchFamily="34" charset="0"/>
              <a:cs typeface="Pyidaungsu" pitchFamily="34" charset="0"/>
            </a:endParaRPr>
          </a:p>
          <a:p>
            <a:pPr marL="285750" lvl="0" indent="-285750" algn="l" rtl="0">
              <a:lnSpc>
                <a:spcPct val="150000"/>
              </a:lnSpc>
              <a:spcBef>
                <a:spcPts val="1000"/>
              </a:spcBef>
              <a:spcAft>
                <a:spcPts val="0"/>
              </a:spcAft>
              <a:buSzPts val="1300"/>
              <a:buFont typeface="Arial"/>
              <a:buChar char="•"/>
            </a:pPr>
            <a:r>
              <a:rPr lang="en-US" sz="1800" b="0" dirty="0">
                <a:latin typeface="Pyidaungsu" pitchFamily="34" charset="0"/>
                <a:cs typeface="Pyidaungsu" pitchFamily="34" charset="0"/>
              </a:rPr>
              <a:t>အနည်းဆုံး (၈)လုံး ရှိရမည်။</a:t>
            </a:r>
          </a:p>
          <a:p>
            <a:pPr marL="285750" lvl="0" indent="-285750" algn="l" rtl="0">
              <a:lnSpc>
                <a:spcPct val="150000"/>
              </a:lnSpc>
              <a:spcBef>
                <a:spcPts val="1000"/>
              </a:spcBef>
              <a:spcAft>
                <a:spcPts val="0"/>
              </a:spcAft>
              <a:buSzPts val="1300"/>
              <a:buFont typeface="Arial"/>
              <a:buChar char="•"/>
            </a:pPr>
            <a:r>
              <a:rPr lang="en-US" sz="1800" b="0" dirty="0" err="1">
                <a:latin typeface="Pyidaungsu" pitchFamily="34" charset="0"/>
                <a:cs typeface="Pyidaungsu" pitchFamily="34" charset="0"/>
              </a:rPr>
              <a:t>ကိန်း</a:t>
            </a:r>
            <a:r>
              <a:rPr lang="en-US" sz="1800" b="0" dirty="0">
                <a:latin typeface="Pyidaungsu" pitchFamily="34" charset="0"/>
                <a:cs typeface="Pyidaungsu" pitchFamily="34" charset="0"/>
              </a:rPr>
              <a:t>၊ အက္ခရာ၊ အင်္ဂလိပ်စာလုံးကြီးသေး၊ သင်္ကေတအမျိုးမျိုး စသည်တို့ကို ရောမွှေထည့်ပါ။</a:t>
            </a:r>
            <a:endParaRPr sz="1800" b="0" dirty="0">
              <a:latin typeface="Pyidaungsu" pitchFamily="34" charset="0"/>
              <a:cs typeface="Pyidaungsu" pitchFamily="34" charset="0"/>
            </a:endParaRPr>
          </a:p>
        </p:txBody>
      </p:sp>
      <p:sp>
        <p:nvSpPr>
          <p:cNvPr id="223" name="Google Shape;223;p4"/>
          <p:cNvSpPr/>
          <p:nvPr/>
        </p:nvSpPr>
        <p:spPr>
          <a:xfrm>
            <a:off x="195355" y="4433454"/>
            <a:ext cx="1152899" cy="560236"/>
          </a:xfrm>
          <a:custGeom>
            <a:avLst/>
            <a:gdLst/>
            <a:ahLst/>
            <a:cxnLst/>
            <a:rect l="l" t="t" r="r" b="b"/>
            <a:pathLst>
              <a:path w="2310483" h="895312" extrusionOk="0">
                <a:moveTo>
                  <a:pt x="0" y="0"/>
                </a:moveTo>
                <a:lnTo>
                  <a:pt x="2310483" y="0"/>
                </a:lnTo>
                <a:lnTo>
                  <a:pt x="2310483" y="895312"/>
                </a:lnTo>
                <a:lnTo>
                  <a:pt x="0" y="895312"/>
                </a:lnTo>
                <a:lnTo>
                  <a:pt x="0" y="0"/>
                </a:lnTo>
                <a:close/>
              </a:path>
            </a:pathLst>
          </a:custGeom>
          <a:blipFill rotWithShape="1">
            <a:blip r:embed="rId3">
              <a:alphaModFix/>
            </a:blip>
            <a:stretch>
              <a:fillRect/>
            </a:stretch>
          </a:blipFill>
          <a:ln>
            <a:noFill/>
          </a:ln>
        </p:spPr>
        <p:txBody>
          <a:bodyPr/>
          <a:lstStyle/>
          <a:p>
            <a:endParaRPr lang="en-US"/>
          </a:p>
        </p:txBody>
      </p:sp>
      <p:sp>
        <p:nvSpPr>
          <p:cNvPr id="224" name="Google Shape;224;p4"/>
          <p:cNvSpPr/>
          <p:nvPr/>
        </p:nvSpPr>
        <p:spPr>
          <a:xfrm>
            <a:off x="195356" y="1230100"/>
            <a:ext cx="1152898" cy="560236"/>
          </a:xfrm>
          <a:custGeom>
            <a:avLst/>
            <a:gdLst/>
            <a:ahLst/>
            <a:cxnLst/>
            <a:rect l="l" t="t" r="r" b="b"/>
            <a:pathLst>
              <a:path w="2310483" h="895312" extrusionOk="0">
                <a:moveTo>
                  <a:pt x="0" y="0"/>
                </a:moveTo>
                <a:lnTo>
                  <a:pt x="2310483" y="0"/>
                </a:lnTo>
                <a:lnTo>
                  <a:pt x="2310483" y="895312"/>
                </a:lnTo>
                <a:lnTo>
                  <a:pt x="0" y="895312"/>
                </a:lnTo>
                <a:lnTo>
                  <a:pt x="0" y="0"/>
                </a:lnTo>
                <a:close/>
              </a:path>
            </a:pathLst>
          </a:custGeom>
          <a:blipFill rotWithShape="1">
            <a:blip r:embed="rId4">
              <a:alphaModFix/>
            </a:blip>
            <a:stretch>
              <a:fillRect/>
            </a:stretch>
          </a:blipFill>
          <a:ln>
            <a:noFill/>
          </a:ln>
        </p:spPr>
        <p:txBody>
          <a:bodyPr/>
          <a:lstStyle/>
          <a:p>
            <a:endParaRPr lang="en-US"/>
          </a:p>
        </p:txBody>
      </p:sp>
      <p:sp>
        <p:nvSpPr>
          <p:cNvPr id="6" name="Title 4">
            <a:extLst>
              <a:ext uri="{FF2B5EF4-FFF2-40B4-BE49-F238E27FC236}">
                <a16:creationId xmlns:a16="http://schemas.microsoft.com/office/drawing/2014/main" id="{B7A112B6-1C87-4D5B-04B2-40DD85ADDB64}"/>
              </a:ext>
            </a:extLst>
          </p:cNvPr>
          <p:cNvSpPr>
            <a:spLocks noGrp="1"/>
          </p:cNvSpPr>
          <p:nvPr>
            <p:ph type="ctrTitle"/>
          </p:nvPr>
        </p:nvSpPr>
        <p:spPr>
          <a:xfrm>
            <a:off x="182336" y="151609"/>
            <a:ext cx="12009664" cy="455408"/>
          </a:xfrm>
        </p:spPr>
        <p:txBody>
          <a:bodyPr>
            <a:noAutofit/>
          </a:bodyPr>
          <a:lstStyle/>
          <a:p>
            <a:r>
              <a:rPr lang="en-US" sz="2200" b="1" dirty="0" err="1">
                <a:latin typeface="Pyidaungsu" pitchFamily="34" charset="0"/>
                <a:cs typeface="Pyidaungsu" pitchFamily="34" charset="0"/>
              </a:rPr>
              <a:t>လုပ်ငန်း</a:t>
            </a:r>
            <a:r>
              <a:rPr lang="en-US" sz="2200" b="1" dirty="0">
                <a:latin typeface="Pyidaungsu" pitchFamily="34" charset="0"/>
                <a:cs typeface="Pyidaungsu" pitchFamily="34" charset="0"/>
              </a:rPr>
              <a:t> ၁ - </a:t>
            </a:r>
            <a:r>
              <a:rPr lang="en-US" sz="2200" b="1" dirty="0" err="1">
                <a:latin typeface="Pyidaungsu" pitchFamily="34" charset="0"/>
                <a:cs typeface="Pyidaungsu" pitchFamily="34" charset="0"/>
              </a:rPr>
              <a:t>မိုဘိုင်းစက်ပစ္စည်း</a:t>
            </a:r>
            <a:r>
              <a:rPr lang="en-US" sz="2200" b="1" dirty="0">
                <a:latin typeface="Pyidaungsu" pitchFamily="34" charset="0"/>
                <a:cs typeface="Pyidaungsu" pitchFamily="34" charset="0"/>
              </a:rPr>
              <a:t> </a:t>
            </a:r>
            <a:r>
              <a:rPr lang="en-US" sz="2200" b="1" dirty="0" err="1">
                <a:latin typeface="Pyidaungsu" pitchFamily="34" charset="0"/>
                <a:cs typeface="Pyidaungsu" pitchFamily="34" charset="0"/>
              </a:rPr>
              <a:t>လုံခြုံရေးအတွက</a:t>
            </a:r>
            <a:r>
              <a:rPr lang="en-US" sz="2200" b="1" dirty="0">
                <a:latin typeface="Pyidaungsu" pitchFamily="34" charset="0"/>
                <a:cs typeface="Pyidaungsu" pitchFamily="34" charset="0"/>
              </a:rPr>
              <a:t>် </a:t>
            </a:r>
            <a:r>
              <a:rPr lang="en-US" sz="2200" b="1" dirty="0" err="1">
                <a:latin typeface="Pyidaungsu" pitchFamily="34" charset="0"/>
                <a:cs typeface="Pyidaungsu" pitchFamily="34" charset="0"/>
              </a:rPr>
              <a:t>အားကောင်းသော</a:t>
            </a:r>
            <a:r>
              <a:rPr lang="en-US" sz="2200" b="1" dirty="0">
                <a:latin typeface="Pyidaungsu" pitchFamily="34" charset="0"/>
                <a:cs typeface="Pyidaungsu" pitchFamily="34" charset="0"/>
              </a:rPr>
              <a:t> </a:t>
            </a:r>
            <a:r>
              <a:rPr lang="en-US" sz="2200" b="1" dirty="0" err="1">
                <a:latin typeface="Pyidaungsu" pitchFamily="34" charset="0"/>
                <a:cs typeface="Pyidaungsu" pitchFamily="34" charset="0"/>
              </a:rPr>
              <a:t>စကားဝှက်ဖန်တီးခြင်း</a:t>
            </a:r>
            <a:r>
              <a:rPr lang="my-MM" sz="2200" b="1" dirty="0">
                <a:latin typeface="Pyidaungsu" pitchFamily="34" charset="0"/>
                <a:cs typeface="Pyidaungsu" pitchFamily="34" charset="0"/>
              </a:rPr>
              <a:t> </a:t>
            </a:r>
            <a:r>
              <a:rPr lang="en-US" sz="2200" b="1" dirty="0">
                <a:latin typeface="Pyidaungsu" pitchFamily="34" charset="0"/>
                <a:cs typeface="Pyidaungsu" pitchFamily="34" charset="0"/>
              </a:rPr>
              <a:t>(</a:t>
            </a:r>
            <a:r>
              <a:rPr lang="en-US" sz="2200" b="1" dirty="0" err="1">
                <a:latin typeface="Pyidaungsu" pitchFamily="34" charset="0"/>
                <a:cs typeface="Pyidaungsu" pitchFamily="34" charset="0"/>
              </a:rPr>
              <a:t>အဆက</a:t>
            </a:r>
            <a:r>
              <a:rPr lang="en-US" sz="2200" b="1" dirty="0">
                <a:latin typeface="Pyidaungsu" pitchFamily="34" charset="0"/>
                <a:cs typeface="Pyidaungsu" pitchFamily="34" charset="0"/>
              </a:rPr>
              <a:t>်)</a:t>
            </a:r>
            <a:endParaRPr lang="en-US" sz="2200" b="1" dirty="0"/>
          </a:p>
        </p:txBody>
      </p:sp>
      <p:sp>
        <p:nvSpPr>
          <p:cNvPr id="3" name="TextBox 2">
            <a:extLst>
              <a:ext uri="{FF2B5EF4-FFF2-40B4-BE49-F238E27FC236}">
                <a16:creationId xmlns:a16="http://schemas.microsoft.com/office/drawing/2014/main" id="{FDACC5BE-93E6-29F7-CF17-7F4E73144B77}"/>
              </a:ext>
            </a:extLst>
          </p:cNvPr>
          <p:cNvSpPr txBox="1"/>
          <p:nvPr/>
        </p:nvSpPr>
        <p:spPr>
          <a:xfrm>
            <a:off x="2286001" y="892505"/>
            <a:ext cx="7047186" cy="400110"/>
          </a:xfrm>
          <a:prstGeom prst="rect">
            <a:avLst/>
          </a:prstGeom>
          <a:noFill/>
        </p:spPr>
        <p:txBody>
          <a:bodyPr wrap="square" rtlCol="0">
            <a:spAutoFit/>
          </a:bodyPr>
          <a:lstStyle/>
          <a:p>
            <a:pPr algn="ctr"/>
            <a:r>
              <a:rPr lang="en-US" sz="2000" b="1" dirty="0">
                <a:solidFill>
                  <a:schemeClr val="accent1">
                    <a:lumMod val="75000"/>
                  </a:schemeClr>
                </a:solidFill>
                <a:latin typeface="Pyidaungsu" pitchFamily="34" charset="0"/>
                <a:cs typeface="Pyidaungsu" pitchFamily="34" charset="0"/>
              </a:rPr>
              <a:t>အားကောင်းသော </a:t>
            </a:r>
            <a:r>
              <a:rPr lang="en-US" sz="2000" b="1" dirty="0" err="1">
                <a:solidFill>
                  <a:schemeClr val="accent1">
                    <a:lumMod val="75000"/>
                  </a:schemeClr>
                </a:solidFill>
                <a:latin typeface="Pyidaungsu" pitchFamily="34" charset="0"/>
                <a:cs typeface="Pyidaungsu" pitchFamily="34" charset="0"/>
              </a:rPr>
              <a:t>စကားဝှက</a:t>
            </a:r>
            <a:r>
              <a:rPr lang="en-US" sz="2000" b="1" dirty="0">
                <a:solidFill>
                  <a:schemeClr val="accent1">
                    <a:lumMod val="75000"/>
                  </a:schemeClr>
                </a:solidFill>
                <a:latin typeface="Pyidaungsu" pitchFamily="34" charset="0"/>
                <a:cs typeface="Pyidaungsu" pitchFamily="34" charset="0"/>
              </a:rPr>
              <a:t>် ဖန်တီးရန် နည်းလမ်းများ</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dirty="0"/>
          </a:p>
        </p:txBody>
      </p:sp>
      <p:sp>
        <p:nvSpPr>
          <p:cNvPr id="5" name="Title 4"/>
          <p:cNvSpPr>
            <a:spLocks noGrp="1"/>
          </p:cNvSpPr>
          <p:nvPr>
            <p:ph type="ctrTitle"/>
          </p:nvPr>
        </p:nvSpPr>
        <p:spPr/>
        <p:txBody>
          <a:bodyPr>
            <a:normAutofit/>
          </a:bodyPr>
          <a:lstStyle/>
          <a:p>
            <a:r>
              <a:rPr lang="en-US" sz="2200" dirty="0">
                <a:latin typeface="Pyidaungsu" pitchFamily="34" charset="0"/>
                <a:cs typeface="Pyidaungsu" pitchFamily="34" charset="0"/>
              </a:rPr>
              <a:t>တတ်ကျွမ်းမှုများ</a:t>
            </a:r>
          </a:p>
        </p:txBody>
      </p:sp>
      <p:sp>
        <p:nvSpPr>
          <p:cNvPr id="6" name="Text Placeholder 5"/>
          <p:cNvSpPr>
            <a:spLocks noGrp="1"/>
          </p:cNvSpPr>
          <p:nvPr>
            <p:ph type="body" sz="quarter" idx="16"/>
          </p:nvPr>
        </p:nvSpPr>
        <p:spPr>
          <a:xfrm>
            <a:off x="320518" y="1065499"/>
            <a:ext cx="11350208" cy="4422056"/>
          </a:xfrm>
        </p:spPr>
        <p:txBody>
          <a:bodyPr>
            <a:normAutofit/>
          </a:bodyPr>
          <a:lstStyle/>
          <a:p>
            <a:pPr marL="742950" marR="0" lvl="2" indent="-342900" algn="l" rtl="0">
              <a:lnSpc>
                <a:spcPct val="100000"/>
              </a:lnSpc>
              <a:spcBef>
                <a:spcPts val="480"/>
              </a:spcBef>
              <a:spcAft>
                <a:spcPts val="0"/>
              </a:spcAft>
              <a:buClr>
                <a:schemeClr val="dk1"/>
              </a:buClr>
              <a:buSzPts val="2160"/>
              <a:buFont typeface="+mj-lt"/>
              <a:buAutoNum type="arabicPeriod"/>
            </a:pPr>
            <a:endParaRPr lang="en-US" sz="1400" b="0" i="0" u="none" strike="noStrike" cap="none" dirty="0">
              <a:solidFill>
                <a:srgbClr val="000000"/>
              </a:solidFill>
              <a:latin typeface="Arial"/>
              <a:ea typeface="Arial"/>
              <a:cs typeface="Arial"/>
              <a:sym typeface="Arial"/>
            </a:endParaRPr>
          </a:p>
          <a:p>
            <a:endParaRPr lang="en-US" dirty="0"/>
          </a:p>
        </p:txBody>
      </p:sp>
      <p:sp>
        <p:nvSpPr>
          <p:cNvPr id="3" name="TextBox 2">
            <a:extLst>
              <a:ext uri="{FF2B5EF4-FFF2-40B4-BE49-F238E27FC236}">
                <a16:creationId xmlns:a16="http://schemas.microsoft.com/office/drawing/2014/main" id="{928D7088-91FC-F94C-D553-F997D8AAB4B7}"/>
              </a:ext>
            </a:extLst>
          </p:cNvPr>
          <p:cNvSpPr txBox="1"/>
          <p:nvPr/>
        </p:nvSpPr>
        <p:spPr>
          <a:xfrm>
            <a:off x="448431" y="1219656"/>
            <a:ext cx="11322656" cy="4524315"/>
          </a:xfrm>
          <a:prstGeom prst="rect">
            <a:avLst/>
          </a:prstGeom>
          <a:noFill/>
        </p:spPr>
        <p:txBody>
          <a:bodyPr wrap="square">
            <a:spAutoFit/>
          </a:bodyPr>
          <a:lstStyle/>
          <a:p>
            <a:pPr fontAlgn="base">
              <a:lnSpc>
                <a:spcPct val="150000"/>
              </a:lnSpc>
              <a:buClr>
                <a:srgbClr val="000000"/>
              </a:buClr>
            </a:pPr>
            <a:r>
              <a:rPr lang="my-MM" sz="1600" u="sng" dirty="0">
                <a:solidFill>
                  <a:srgbClr val="000000"/>
                </a:solidFill>
                <a:latin typeface="Pyidaungsu" panose="020B0502040204020203" pitchFamily="34" charset="0"/>
                <a:cs typeface="Pyidaungsu" panose="020B0502040204020203" pitchFamily="34" charset="0"/>
              </a:rPr>
              <a:t>အောင်မြင်မှုအညွှန်းကိန်း -</a:t>
            </a:r>
            <a:endParaRPr lang="en-US" sz="1600" dirty="0">
              <a:latin typeface="Pyidaungsu" panose="020B0502040204020203" pitchFamily="34" charset="0"/>
              <a:cs typeface="Pyidaungsu" panose="020B0502040204020203" pitchFamily="34" charset="0"/>
            </a:endParaRPr>
          </a:p>
          <a:p>
            <a:pPr lvl="0" fontAlgn="base">
              <a:lnSpc>
                <a:spcPct val="150000"/>
              </a:lnSpc>
              <a:buClr>
                <a:srgbClr val="000000"/>
              </a:buClr>
            </a:pPr>
            <a:r>
              <a:rPr lang="my-MM" sz="1600" dirty="0">
                <a:latin typeface="Pyidaungsu" pitchFamily="34" charset="0"/>
                <a:cs typeface="Pyidaungsu" pitchFamily="34" charset="0"/>
              </a:rPr>
              <a:t>၃</a:t>
            </a:r>
            <a:r>
              <a:rPr lang="en-GB" sz="1600" dirty="0">
                <a:latin typeface="Pyidaungsu" pitchFamily="34" charset="0"/>
                <a:cs typeface="Pyidaungsu" pitchFamily="34" charset="0"/>
              </a:rPr>
              <a:t>.</a:t>
            </a:r>
            <a:r>
              <a:rPr lang="my-MM" sz="1600" dirty="0">
                <a:latin typeface="Pyidaungsu" pitchFamily="34" charset="0"/>
                <a:cs typeface="Pyidaungsu" pitchFamily="34" charset="0"/>
              </a:rPr>
              <a:t>၁</a:t>
            </a:r>
            <a:r>
              <a:rPr lang="en-GB" sz="1600" dirty="0">
                <a:latin typeface="Pyidaungsu" pitchFamily="34" charset="0"/>
                <a:cs typeface="Pyidaungsu" pitchFamily="34" charset="0"/>
              </a:rPr>
              <a:t>.</a:t>
            </a:r>
            <a:r>
              <a:rPr lang="my-MM" sz="1600" dirty="0">
                <a:latin typeface="Pyidaungsu" pitchFamily="34" charset="0"/>
                <a:cs typeface="Pyidaungsu" pitchFamily="34" charset="0"/>
              </a:rPr>
              <a:t>၂</a:t>
            </a:r>
            <a:r>
              <a:rPr lang="en-GB" sz="1600" dirty="0">
                <a:latin typeface="Pyidaungsu" pitchFamily="34" charset="0"/>
                <a:cs typeface="Pyidaungsu" pitchFamily="34" charset="0"/>
              </a:rPr>
              <a:t>.</a:t>
            </a:r>
            <a:r>
              <a:rPr lang="my-MM" sz="1600" dirty="0">
                <a:latin typeface="Pyidaungsu" pitchFamily="34" charset="0"/>
                <a:cs typeface="Pyidaungsu" pitchFamily="34" charset="0"/>
              </a:rPr>
              <a:t>၂ ကျောင်းသားများ ဒုတိယဘာသာစကားကို မသင်ယူမီ ၎င်းတို့၏မိခင် ဘာသာစကားဖြင့် သင်ယူမှုအခြေခံကို တည်ဆောက်ပေးသည်။</a:t>
            </a:r>
            <a:endParaRPr lang="en-US" sz="1600" kern="0" dirty="0">
              <a:latin typeface="Pyidaungsu" pitchFamily="34" charset="0"/>
              <a:ea typeface="Times Roman"/>
              <a:cs typeface="Pyidaungsu" pitchFamily="34" charset="0"/>
            </a:endParaRPr>
          </a:p>
          <a:p>
            <a:pPr fontAlgn="base">
              <a:lnSpc>
                <a:spcPct val="150000"/>
              </a:lnSpc>
              <a:buClr>
                <a:srgbClr val="000000"/>
              </a:buClr>
            </a:pPr>
            <a:r>
              <a:rPr lang="en-GB" sz="1600" dirty="0">
                <a:latin typeface="Pyidaungsu" pitchFamily="34" charset="0"/>
                <a:ea typeface="Calibri" panose="020F0502020204030204" pitchFamily="34" charset="0"/>
                <a:cs typeface="Pyidaungsu" pitchFamily="34" charset="0"/>
              </a:rPr>
              <a:t>	</a:t>
            </a:r>
            <a:r>
              <a:rPr lang="my-MM" sz="1600" u="sng" dirty="0">
                <a:solidFill>
                  <a:srgbClr val="000000"/>
                </a:solidFill>
                <a:latin typeface="Pyidaungsu" panose="020B0502040204020203" pitchFamily="34" charset="0"/>
                <a:cs typeface="Pyidaungsu" panose="020B0502040204020203" pitchFamily="34" charset="0"/>
              </a:rPr>
              <a:t>ဆက်နွှယ်နေသည့် </a:t>
            </a:r>
            <a:r>
              <a:rPr lang="my-MM" sz="1600" u="sng" dirty="0">
                <a:latin typeface="Pyidaungsu" panose="020B0502040204020203" pitchFamily="34" charset="0"/>
                <a:cs typeface="Pyidaungsu" panose="020B0502040204020203" pitchFamily="34" charset="0"/>
              </a:rPr>
              <a:t>ပဋိပက္ခကိုထည့်သွင်းစဉ်းစားသော ဦးစားပေးနယ်ပယ်</a:t>
            </a:r>
            <a:endParaRPr lang="en-US" sz="1600" dirty="0">
              <a:latin typeface="Pyidaungsu" pitchFamily="34" charset="0"/>
              <a:cs typeface="Pyidaungsu" pitchFamily="34" charset="0"/>
            </a:endParaRPr>
          </a:p>
          <a:p>
            <a:pPr fontAlgn="base">
              <a:lnSpc>
                <a:spcPct val="150000"/>
              </a:lnSpc>
              <a:buClr>
                <a:srgbClr val="000000"/>
              </a:buClr>
            </a:pPr>
            <a:r>
              <a:rPr lang="en-GB" sz="1600" dirty="0">
                <a:latin typeface="Pyidaungsu" pitchFamily="34" charset="0"/>
                <a:ea typeface="Calibri" panose="020F0502020204030204" pitchFamily="34" charset="0"/>
                <a:cs typeface="Pyidaungsu" pitchFamily="34" charset="0"/>
              </a:rPr>
              <a:t>	CSE ၂၀။  သင်ယူသူများ၏ နောက်ခံအခြေအနေအကြောင်းအရာများ၊ လိုအပ်ချက်များနှင့် ဆီလျော်ကိုက်ညီသည့် 	ကျောင်းပညာရေးနှင့် </a:t>
            </a:r>
            <a:r>
              <a:rPr lang="en-GB" sz="1600" dirty="0" err="1">
                <a:latin typeface="Pyidaungsu" pitchFamily="34" charset="0"/>
                <a:ea typeface="Calibri" panose="020F0502020204030204" pitchFamily="34" charset="0"/>
                <a:cs typeface="Pyidaungsu" pitchFamily="34" charset="0"/>
              </a:rPr>
              <a:t>ကျောင်းပြင်ပပညာရေးတို့ကို</a:t>
            </a:r>
            <a:r>
              <a:rPr lang="en-GB" sz="1600" dirty="0">
                <a:latin typeface="Pyidaungsu" pitchFamily="34" charset="0"/>
                <a:ea typeface="Calibri" panose="020F0502020204030204" pitchFamily="34" charset="0"/>
                <a:cs typeface="Pyidaungsu" pitchFamily="34" charset="0"/>
              </a:rPr>
              <a:t> </a:t>
            </a:r>
            <a:r>
              <a:rPr lang="en-GB" sz="1600" dirty="0" err="1">
                <a:latin typeface="Pyidaungsu" pitchFamily="34" charset="0"/>
                <a:ea typeface="Calibri" panose="020F0502020204030204" pitchFamily="34" charset="0"/>
                <a:cs typeface="Pyidaungsu" pitchFamily="34" charset="0"/>
              </a:rPr>
              <a:t>စီစဉ်ပေးရန်အတွက</a:t>
            </a:r>
            <a:r>
              <a:rPr lang="en-GB" sz="1600" dirty="0">
                <a:latin typeface="Pyidaungsu" pitchFamily="34" charset="0"/>
                <a:ea typeface="Calibri" panose="020F0502020204030204" pitchFamily="34" charset="0"/>
                <a:cs typeface="Pyidaungsu" pitchFamily="34" charset="0"/>
              </a:rPr>
              <a:t>်</a:t>
            </a:r>
            <a:r>
              <a:rPr lang="my-MM" sz="1600" dirty="0">
                <a:latin typeface="Pyidaungsu" pitchFamily="34" charset="0"/>
                <a:ea typeface="Calibri" panose="020F0502020204030204" pitchFamily="34" charset="0"/>
                <a:cs typeface="Pyidaungsu" pitchFamily="34" charset="0"/>
              </a:rPr>
              <a:t> </a:t>
            </a:r>
            <a:r>
              <a:rPr lang="en-GB" sz="1600" dirty="0" err="1">
                <a:latin typeface="Pyidaungsu" pitchFamily="34" charset="0"/>
                <a:ea typeface="Calibri" panose="020F0502020204030204" pitchFamily="34" charset="0"/>
                <a:cs typeface="Pyidaungsu" pitchFamily="34" charset="0"/>
              </a:rPr>
              <a:t>ယဉ်ကျေးမှု</a:t>
            </a:r>
            <a:r>
              <a:rPr lang="en-GB" sz="1600" dirty="0">
                <a:latin typeface="Pyidaungsu" pitchFamily="34" charset="0"/>
                <a:ea typeface="Calibri" panose="020F0502020204030204" pitchFamily="34" charset="0"/>
                <a:cs typeface="Pyidaungsu" pitchFamily="34" charset="0"/>
              </a:rPr>
              <a:t>၊ လူမှုရေးနှင့် ဘာသာစကားအရ 	ဆီလျော်သည့် သင်ရိုးညွှန်းတမ်းများကို အသုံးပြုသည်။</a:t>
            </a:r>
            <a:endParaRPr lang="my-MM" sz="1600" dirty="0">
              <a:latin typeface="Pyidaungsu" pitchFamily="34" charset="0"/>
              <a:ea typeface="Calibri" panose="020F0502020204030204" pitchFamily="34" charset="0"/>
              <a:cs typeface="Pyidaungsu" pitchFamily="34" charset="0"/>
            </a:endParaRPr>
          </a:p>
          <a:p>
            <a:pPr fontAlgn="base">
              <a:lnSpc>
                <a:spcPct val="150000"/>
              </a:lnSpc>
              <a:buClr>
                <a:srgbClr val="000000"/>
              </a:buClr>
            </a:pPr>
            <a:endParaRPr lang="en-US" sz="1600" dirty="0">
              <a:solidFill>
                <a:srgbClr val="000000"/>
              </a:solidFill>
              <a:latin typeface="Pyidaungsu" pitchFamily="34" charset="0"/>
              <a:ea typeface="Arial Unicode MS"/>
              <a:cs typeface="Pyidaungsu" pitchFamily="34" charset="0"/>
            </a:endParaRPr>
          </a:p>
          <a:p>
            <a:pPr fontAlgn="base">
              <a:lnSpc>
                <a:spcPct val="150000"/>
              </a:lnSpc>
              <a:buClr>
                <a:srgbClr val="000000"/>
              </a:buClr>
            </a:pPr>
            <a:r>
              <a:rPr lang="my-MM" sz="1600" u="sng" dirty="0">
                <a:solidFill>
                  <a:srgbClr val="000000"/>
                </a:solidFill>
                <a:latin typeface="Pyidaungsu" panose="020B0502040204020203" pitchFamily="34" charset="0"/>
                <a:cs typeface="Pyidaungsu" panose="020B0502040204020203" pitchFamily="34" charset="0"/>
              </a:rPr>
              <a:t>အောင်မြင်မှုအညွှန်းကိန်း -</a:t>
            </a:r>
            <a:endParaRPr lang="en-US" sz="1600" dirty="0">
              <a:latin typeface="Pyidaungsu" panose="020B0502040204020203" pitchFamily="34" charset="0"/>
              <a:cs typeface="Pyidaungsu" panose="020B0502040204020203" pitchFamily="34" charset="0"/>
            </a:endParaRPr>
          </a:p>
          <a:p>
            <a:pPr lvl="0" fontAlgn="base">
              <a:lnSpc>
                <a:spcPct val="150000"/>
              </a:lnSpc>
              <a:buClr>
                <a:srgbClr val="000000"/>
              </a:buClr>
            </a:pPr>
            <a:r>
              <a:rPr lang="my-MM" sz="1600" dirty="0">
                <a:latin typeface="Pyidaungsu" pitchFamily="34" charset="0"/>
                <a:cs typeface="Pyidaungsu" pitchFamily="34" charset="0"/>
              </a:rPr>
              <a:t>၅</a:t>
            </a:r>
            <a:r>
              <a:rPr lang="en-GB" sz="1600" dirty="0">
                <a:latin typeface="Pyidaungsu" pitchFamily="34" charset="0"/>
                <a:cs typeface="Pyidaungsu" pitchFamily="34" charset="0"/>
              </a:rPr>
              <a:t>.</a:t>
            </a:r>
            <a:r>
              <a:rPr lang="my-MM" sz="1600" dirty="0">
                <a:latin typeface="Pyidaungsu" pitchFamily="34" charset="0"/>
                <a:cs typeface="Pyidaungsu" pitchFamily="34" charset="0"/>
              </a:rPr>
              <a:t>၂</a:t>
            </a:r>
            <a:r>
              <a:rPr lang="en-GB" sz="1600" dirty="0">
                <a:latin typeface="Pyidaungsu" pitchFamily="34" charset="0"/>
                <a:cs typeface="Pyidaungsu" pitchFamily="34" charset="0"/>
              </a:rPr>
              <a:t>.</a:t>
            </a:r>
            <a:r>
              <a:rPr lang="my-MM" sz="1600" dirty="0">
                <a:latin typeface="Pyidaungsu" pitchFamily="34" charset="0"/>
                <a:cs typeface="Pyidaungsu" pitchFamily="34" charset="0"/>
              </a:rPr>
              <a:t>၂</a:t>
            </a:r>
            <a:r>
              <a:rPr lang="en-GB" sz="1600" dirty="0">
                <a:latin typeface="Pyidaungsu" pitchFamily="34" charset="0"/>
                <a:cs typeface="Pyidaungsu" pitchFamily="34" charset="0"/>
              </a:rPr>
              <a:t>.</a:t>
            </a:r>
            <a:r>
              <a:rPr lang="my-MM" sz="1600" dirty="0">
                <a:latin typeface="Pyidaungsu" pitchFamily="34" charset="0"/>
                <a:cs typeface="Pyidaungsu" pitchFamily="34" charset="0"/>
              </a:rPr>
              <a:t>၃ မိမိကျောင်းသားများ၏ သင်ယူလေ့ကျင့်မှုများအတွက် ရပ်ရွာဒေသအတွင်း ရရှိနိုင်သော အရင်းအမြစ်များကို မွမ်းမံပြင်ဆင်</a:t>
            </a:r>
            <a:r>
              <a:rPr lang="en-US" sz="1600" dirty="0">
                <a:latin typeface="Pyidaungsu" pitchFamily="34" charset="0"/>
                <a:cs typeface="Pyidaungsu" pitchFamily="34" charset="0"/>
              </a:rPr>
              <a:t> </a:t>
            </a:r>
            <a:r>
              <a:rPr lang="my-MM" sz="1600" dirty="0">
                <a:latin typeface="Pyidaungsu" pitchFamily="34" charset="0"/>
                <a:cs typeface="Pyidaungsu" pitchFamily="34" charset="0"/>
              </a:rPr>
              <a:t>အသုံးပြုသည်။</a:t>
            </a:r>
            <a:endParaRPr lang="en-GB" sz="1600" dirty="0">
              <a:solidFill>
                <a:srgbClr val="000000"/>
              </a:solidFill>
              <a:effectLst/>
              <a:latin typeface="Pyidaungsu" pitchFamily="34" charset="0"/>
              <a:ea typeface="Arial Unicode MS"/>
              <a:cs typeface="Pyidaungsu" pitchFamily="34" charset="0"/>
            </a:endParaRPr>
          </a:p>
          <a:p>
            <a:pPr fontAlgn="base">
              <a:lnSpc>
                <a:spcPct val="150000"/>
              </a:lnSpc>
              <a:buClr>
                <a:srgbClr val="000000"/>
              </a:buClr>
            </a:pPr>
            <a:r>
              <a:rPr lang="en-US" sz="1600" dirty="0">
                <a:solidFill>
                  <a:srgbClr val="000000"/>
                </a:solidFill>
                <a:latin typeface="Pyidaungsu" panose="020B0502040204020203" pitchFamily="34" charset="0"/>
                <a:cs typeface="Pyidaungsu" panose="020B0502040204020203" pitchFamily="34" charset="0"/>
              </a:rPr>
              <a:t>	</a:t>
            </a:r>
            <a:r>
              <a:rPr lang="my-MM" sz="1600" u="sng" dirty="0">
                <a:solidFill>
                  <a:srgbClr val="000000"/>
                </a:solidFill>
                <a:latin typeface="Pyidaungsu" panose="020B0502040204020203" pitchFamily="34" charset="0"/>
                <a:cs typeface="Pyidaungsu" panose="020B0502040204020203" pitchFamily="34" charset="0"/>
              </a:rPr>
              <a:t>ဆက်နွှယ်နေသည့် </a:t>
            </a:r>
            <a:r>
              <a:rPr lang="my-MM" sz="1600" u="sng" dirty="0">
                <a:latin typeface="Pyidaungsu" panose="020B0502040204020203" pitchFamily="34" charset="0"/>
                <a:cs typeface="Pyidaungsu" panose="020B0502040204020203" pitchFamily="34" charset="0"/>
              </a:rPr>
              <a:t>ပဋိပက္ခကိုထည့်သွင်းစဉ်းစားသော ဦးစားပေးနယ်ပယ်</a:t>
            </a:r>
            <a:endParaRPr lang="en-US" sz="1600" dirty="0">
              <a:latin typeface="Pyidaungsu" pitchFamily="34" charset="0"/>
              <a:cs typeface="Pyidaungsu" pitchFamily="34" charset="0"/>
            </a:endParaRPr>
          </a:p>
          <a:p>
            <a:pPr lvl="0" fontAlgn="base">
              <a:lnSpc>
                <a:spcPct val="150000"/>
              </a:lnSpc>
              <a:buClr>
                <a:srgbClr val="000000"/>
              </a:buClr>
            </a:pPr>
            <a:r>
              <a:rPr lang="en-GB" sz="1600" dirty="0">
                <a:solidFill>
                  <a:srgbClr val="000000"/>
                </a:solidFill>
                <a:effectLst/>
                <a:latin typeface="Pyidaungsu" pitchFamily="34" charset="0"/>
                <a:ea typeface="Arial Unicode MS"/>
                <a:cs typeface="Pyidaungsu" pitchFamily="34" charset="0"/>
              </a:rPr>
              <a:t>	CSE ၂၆။ ကုန်ကျစရိတ်နည်းသော သို့မဟုတ် ကုန်ကျမှုမရှိသော သင်ယူမှုပစ္စည်းမ</a:t>
            </a:r>
            <a:r>
              <a:rPr lang="en-GB" sz="1600" dirty="0">
                <a:solidFill>
                  <a:srgbClr val="000000"/>
                </a:solidFill>
                <a:latin typeface="Pyidaungsu" pitchFamily="34" charset="0"/>
                <a:ea typeface="Arial Unicode MS"/>
                <a:cs typeface="Pyidaungsu" pitchFamily="34" charset="0"/>
              </a:rPr>
              <a:t>ျားကို ရပ်ရွာလူထုများ၊ မိဘများ၊ 	အခြားသောဆရာများနှင့် သင်ယူသူ အုပ်စုငယ်များနှင့်အတူ </a:t>
            </a:r>
            <a:r>
              <a:rPr lang="en-GB" sz="1600" dirty="0">
                <a:solidFill>
                  <a:srgbClr val="000000"/>
                </a:solidFill>
                <a:effectLst/>
                <a:latin typeface="Pyidaungsu" pitchFamily="34" charset="0"/>
                <a:ea typeface="Arial Unicode MS"/>
                <a:cs typeface="Pyidaungsu" pitchFamily="34" charset="0"/>
              </a:rPr>
              <a:t>ပြုစုသည်။</a:t>
            </a:r>
            <a:endParaRPr lang="en-US" sz="1600" dirty="0">
              <a:effectLst/>
              <a:latin typeface="Pyidaungsu" pitchFamily="34" charset="0"/>
              <a:ea typeface="Calibri" panose="020F0502020204030204" pitchFamily="34" charset="0"/>
              <a:cs typeface="Pyidaungsu" pitchFamily="34" charset="0"/>
            </a:endParaRPr>
          </a:p>
        </p:txBody>
      </p:sp>
    </p:spTree>
    <p:custDataLst>
      <p:tags r:id="rId1"/>
    </p:custDataLst>
    <p:extLst>
      <p:ext uri="{BB962C8B-B14F-4D97-AF65-F5344CB8AC3E}">
        <p14:creationId xmlns:p14="http://schemas.microsoft.com/office/powerpoint/2010/main" val="18621703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b="1" dirty="0" err="1">
                <a:latin typeface="Pyidaungsu" pitchFamily="34" charset="0"/>
                <a:cs typeface="Pyidaungsu" pitchFamily="34" charset="0"/>
              </a:rPr>
              <a:t>လုပ်ငန်း</a:t>
            </a:r>
            <a:r>
              <a:rPr lang="en-US" b="1" dirty="0">
                <a:latin typeface="Pyidaungsu" pitchFamily="34" charset="0"/>
                <a:cs typeface="Pyidaungsu" pitchFamily="34" charset="0"/>
              </a:rPr>
              <a:t> ၁ - </a:t>
            </a:r>
            <a:r>
              <a:rPr lang="en-US" b="1" dirty="0" err="1">
                <a:latin typeface="Pyidaungsu" pitchFamily="34" charset="0"/>
                <a:cs typeface="Pyidaungsu" pitchFamily="34" charset="0"/>
              </a:rPr>
              <a:t>မိုဘိုင်းစက်ပစ္စည်း</a:t>
            </a:r>
            <a:r>
              <a:rPr lang="en-US" b="1" dirty="0">
                <a:latin typeface="Pyidaungsu" pitchFamily="34" charset="0"/>
                <a:cs typeface="Pyidaungsu" pitchFamily="34" charset="0"/>
              </a:rPr>
              <a:t> </a:t>
            </a:r>
            <a:r>
              <a:rPr lang="en-US" b="1" dirty="0" err="1">
                <a:latin typeface="Pyidaungsu" pitchFamily="34" charset="0"/>
                <a:cs typeface="Pyidaungsu" pitchFamily="34" charset="0"/>
              </a:rPr>
              <a:t>လုံခြုံရေးအတွက</a:t>
            </a:r>
            <a:r>
              <a:rPr lang="en-US" b="1" dirty="0">
                <a:latin typeface="Pyidaungsu" pitchFamily="34" charset="0"/>
                <a:cs typeface="Pyidaungsu" pitchFamily="34" charset="0"/>
              </a:rPr>
              <a:t>် </a:t>
            </a:r>
            <a:r>
              <a:rPr lang="en-US" b="1" dirty="0" err="1">
                <a:latin typeface="Pyidaungsu" pitchFamily="34" charset="0"/>
                <a:cs typeface="Pyidaungsu" pitchFamily="34" charset="0"/>
              </a:rPr>
              <a:t>အားကောင်းသော</a:t>
            </a:r>
            <a:r>
              <a:rPr lang="en-US" b="1" dirty="0">
                <a:latin typeface="Pyidaungsu" pitchFamily="34" charset="0"/>
                <a:cs typeface="Pyidaungsu" pitchFamily="34" charset="0"/>
              </a:rPr>
              <a:t> </a:t>
            </a:r>
            <a:r>
              <a:rPr lang="en-US" b="1" dirty="0" err="1">
                <a:latin typeface="Pyidaungsu" pitchFamily="34" charset="0"/>
                <a:cs typeface="Pyidaungsu" pitchFamily="34" charset="0"/>
              </a:rPr>
              <a:t>စကားဝှက်ဖန်တီးခြင်း</a:t>
            </a:r>
            <a:r>
              <a:rPr lang="my-MM" b="1" dirty="0">
                <a:latin typeface="Pyidaungsu" pitchFamily="34" charset="0"/>
                <a:cs typeface="Pyidaungsu" pitchFamily="34" charset="0"/>
              </a:rPr>
              <a:t> </a:t>
            </a:r>
            <a:r>
              <a:rPr lang="en-US" b="1" dirty="0">
                <a:latin typeface="Pyidaungsu" pitchFamily="34" charset="0"/>
                <a:cs typeface="Pyidaungsu" pitchFamily="34" charset="0"/>
              </a:rPr>
              <a:t>(</a:t>
            </a:r>
            <a:r>
              <a:rPr lang="en-US" b="1" dirty="0" err="1">
                <a:latin typeface="Pyidaungsu" pitchFamily="34" charset="0"/>
                <a:cs typeface="Pyidaungsu" pitchFamily="34" charset="0"/>
              </a:rPr>
              <a:t>အဆက</a:t>
            </a:r>
            <a:r>
              <a:rPr lang="en-US" b="1" dirty="0">
                <a:latin typeface="Pyidaungsu" pitchFamily="34" charset="0"/>
                <a:cs typeface="Pyidaungsu" pitchFamily="34" charset="0"/>
              </a:rPr>
              <a:t>်)</a:t>
            </a:r>
            <a:endParaRPr lang="en-US" dirty="0"/>
          </a:p>
        </p:txBody>
      </p:sp>
      <p:sp>
        <p:nvSpPr>
          <p:cNvPr id="5" name="Text Placeholder 4"/>
          <p:cNvSpPr>
            <a:spLocks noGrp="1"/>
          </p:cNvSpPr>
          <p:nvPr>
            <p:ph type="body" idx="3"/>
          </p:nvPr>
        </p:nvSpPr>
        <p:spPr/>
        <p:txBody>
          <a:bodyPr>
            <a:normAutofit fontScale="25000" lnSpcReduction="20000"/>
          </a:bodyPr>
          <a:lstStyle/>
          <a:p>
            <a:endParaRPr lang="en-US"/>
          </a:p>
        </p:txBody>
      </p:sp>
      <p:sp>
        <p:nvSpPr>
          <p:cNvPr id="6" name="TextBox 5"/>
          <p:cNvSpPr txBox="1"/>
          <p:nvPr/>
        </p:nvSpPr>
        <p:spPr>
          <a:xfrm>
            <a:off x="2395180" y="1043296"/>
            <a:ext cx="6858000" cy="400110"/>
          </a:xfrm>
          <a:prstGeom prst="rect">
            <a:avLst/>
          </a:prstGeom>
          <a:noFill/>
        </p:spPr>
        <p:txBody>
          <a:bodyPr wrap="square" rtlCol="0">
            <a:spAutoFit/>
          </a:bodyPr>
          <a:lstStyle/>
          <a:p>
            <a:pPr algn="ctr"/>
            <a:r>
              <a:rPr lang="en-US" sz="2000" b="1" dirty="0" err="1">
                <a:solidFill>
                  <a:schemeClr val="accent1">
                    <a:lumMod val="75000"/>
                  </a:schemeClr>
                </a:solidFill>
                <a:latin typeface="Pyidaungsu" pitchFamily="34" charset="0"/>
                <a:cs typeface="Pyidaungsu" pitchFamily="34" charset="0"/>
              </a:rPr>
              <a:t>အားကောင်းသောစကားဝှက်ဖန်တီးရန်နည်းလမ်းများ</a:t>
            </a:r>
            <a:endParaRPr lang="en-US" sz="2000" b="1" dirty="0">
              <a:solidFill>
                <a:schemeClr val="accent1">
                  <a:lumMod val="75000"/>
                </a:schemeClr>
              </a:solidFill>
              <a:latin typeface="Pyidaungsu" pitchFamily="34" charset="0"/>
              <a:cs typeface="Pyidaungsu" pitchFamily="34" charset="0"/>
            </a:endParaRPr>
          </a:p>
        </p:txBody>
      </p:sp>
      <p:sp>
        <p:nvSpPr>
          <p:cNvPr id="8" name="Google Shape;222;p4">
            <a:extLst>
              <a:ext uri="{FF2B5EF4-FFF2-40B4-BE49-F238E27FC236}">
                <a16:creationId xmlns:a16="http://schemas.microsoft.com/office/drawing/2014/main" id="{950E470F-33A6-A5E4-691E-DB145215613B}"/>
              </a:ext>
            </a:extLst>
          </p:cNvPr>
          <p:cNvSpPr txBox="1"/>
          <p:nvPr/>
        </p:nvSpPr>
        <p:spPr>
          <a:xfrm>
            <a:off x="703772" y="1765304"/>
            <a:ext cx="5023927" cy="3323987"/>
          </a:xfrm>
          <a:prstGeom prst="rect">
            <a:avLst/>
          </a:prstGeom>
          <a:solidFill>
            <a:schemeClr val="accent1">
              <a:lumMod val="20000"/>
              <a:lumOff val="80000"/>
            </a:schemeClr>
          </a:solidFill>
          <a:ln>
            <a:noFill/>
          </a:ln>
        </p:spPr>
        <p:txBody>
          <a:bodyPr spcFirstLastPara="1" wrap="square" lIns="0" tIns="0" rIns="0" bIns="0" anchor="t" anchorCtr="0">
            <a:spAutoFit/>
          </a:bodyPr>
          <a:lstStyle/>
          <a:p>
            <a:pPr lvl="0">
              <a:lnSpc>
                <a:spcPct val="150000"/>
              </a:lnSpc>
              <a:buClr>
                <a:srgbClr val="000000"/>
              </a:buClr>
              <a:buSzPts val="1050"/>
            </a:pPr>
            <a:r>
              <a:rPr lang="my-MM" b="1" dirty="0">
                <a:latin typeface="Pyidaungsu" pitchFamily="34" charset="0"/>
                <a:ea typeface="Arial"/>
                <a:cs typeface="Pyidaungsu" pitchFamily="34" charset="0"/>
                <a:sym typeface="Arial"/>
              </a:rPr>
              <a:t>အဓိက</a:t>
            </a:r>
            <a:r>
              <a:rPr lang="en-US" b="1" dirty="0">
                <a:latin typeface="Pyidaungsu" pitchFamily="34" charset="0"/>
                <a:ea typeface="Arial"/>
                <a:cs typeface="Pyidaungsu" pitchFamily="34" charset="0"/>
                <a:sym typeface="Arial"/>
              </a:rPr>
              <a:t> </a:t>
            </a:r>
            <a:r>
              <a:rPr lang="my-MM" b="1" dirty="0">
                <a:latin typeface="Pyidaungsu" pitchFamily="34" charset="0"/>
                <a:ea typeface="Arial"/>
                <a:cs typeface="Pyidaungsu" pitchFamily="34" charset="0"/>
                <a:sym typeface="Arial"/>
              </a:rPr>
              <a:t>လမ်းညွှန်ချက်များကို မှတ်မိလိုပါသလား။</a:t>
            </a:r>
          </a:p>
          <a:p>
            <a:pPr marL="285750" indent="-285750">
              <a:lnSpc>
                <a:spcPct val="150000"/>
              </a:lnSpc>
              <a:buFont typeface="Arial" panose="020B0604020202020204" pitchFamily="34" charset="0"/>
              <a:buChar char="•"/>
            </a:pPr>
            <a:r>
              <a:rPr lang="my-MM" dirty="0">
                <a:solidFill>
                  <a:srgbClr val="232020"/>
                </a:solidFill>
                <a:latin typeface="Pyidaungsu" pitchFamily="34" charset="0"/>
                <a:cs typeface="Pyidaungsu" pitchFamily="34" charset="0"/>
              </a:rPr>
              <a:t>အနည်းဆုံး  အက္ခရာ (၈)လုံးမှ (၁၂)လုံးအထိ ရှည်လျား</a:t>
            </a:r>
            <a:r>
              <a:rPr lang="en-US" dirty="0" err="1">
                <a:solidFill>
                  <a:srgbClr val="232020"/>
                </a:solidFill>
                <a:latin typeface="Pyidaungsu" pitchFamily="34" charset="0"/>
                <a:cs typeface="Pyidaungsu" pitchFamily="34" charset="0"/>
              </a:rPr>
              <a:t>ခြင်း</a:t>
            </a:r>
            <a:endParaRPr lang="my-MM" dirty="0">
              <a:solidFill>
                <a:srgbClr val="232020"/>
              </a:solidFill>
              <a:latin typeface="Pyidaungsu" pitchFamily="34" charset="0"/>
              <a:cs typeface="Pyidaungsu" pitchFamily="34" charset="0"/>
            </a:endParaRPr>
          </a:p>
          <a:p>
            <a:pPr marL="285750" indent="-285750">
              <a:lnSpc>
                <a:spcPct val="150000"/>
              </a:lnSpc>
              <a:buFont typeface="Arial" panose="020B0604020202020204" pitchFamily="34" charset="0"/>
              <a:buChar char="•"/>
            </a:pPr>
            <a:r>
              <a:rPr lang="my-MM" dirty="0">
                <a:solidFill>
                  <a:srgbClr val="232020"/>
                </a:solidFill>
                <a:latin typeface="Pyidaungsu" pitchFamily="34" charset="0"/>
                <a:cs typeface="Pyidaungsu" pitchFamily="34" charset="0"/>
              </a:rPr>
              <a:t>စာလုံးအကြီးနှင့်အသေး ရောသုံးခြင်း</a:t>
            </a:r>
          </a:p>
          <a:p>
            <a:pPr marL="285750" indent="-285750">
              <a:lnSpc>
                <a:spcPct val="150000"/>
              </a:lnSpc>
              <a:buFont typeface="Arial" panose="020B0604020202020204" pitchFamily="34" charset="0"/>
              <a:buChar char="•"/>
            </a:pPr>
            <a:r>
              <a:rPr lang="my-MM" dirty="0">
                <a:solidFill>
                  <a:srgbClr val="232020"/>
                </a:solidFill>
                <a:latin typeface="Pyidaungsu" pitchFamily="34" charset="0"/>
                <a:cs typeface="Pyidaungsu" pitchFamily="34" charset="0"/>
              </a:rPr>
              <a:t>ကိန်းဂဏန်းများနှင့် အထူး</a:t>
            </a:r>
            <a:r>
              <a:rPr lang="en-US" dirty="0">
                <a:solidFill>
                  <a:srgbClr val="232020"/>
                </a:solidFill>
                <a:latin typeface="Pyidaungsu" pitchFamily="34" charset="0"/>
                <a:cs typeface="Pyidaungsu" pitchFamily="34" charset="0"/>
              </a:rPr>
              <a:t> </a:t>
            </a:r>
            <a:r>
              <a:rPr lang="my-MM" dirty="0">
                <a:solidFill>
                  <a:srgbClr val="232020"/>
                </a:solidFill>
                <a:latin typeface="Pyidaungsu" pitchFamily="34" charset="0"/>
                <a:cs typeface="Pyidaungsu" pitchFamily="34" charset="0"/>
              </a:rPr>
              <a:t>အက္ခရာများ ထည့်သုံးပါ (ဥပမာ - !, @, #, $). </a:t>
            </a:r>
          </a:p>
          <a:p>
            <a:pPr marL="285750" indent="-285750">
              <a:lnSpc>
                <a:spcPct val="150000"/>
              </a:lnSpc>
              <a:buFont typeface="Arial" panose="020B0604020202020204" pitchFamily="34" charset="0"/>
              <a:buChar char="•"/>
            </a:pPr>
            <a:r>
              <a:rPr lang="my-MM" dirty="0">
                <a:solidFill>
                  <a:srgbClr val="232020"/>
                </a:solidFill>
                <a:latin typeface="Pyidaungsu" pitchFamily="34" charset="0"/>
                <a:cs typeface="Pyidaungsu" pitchFamily="34" charset="0"/>
              </a:rPr>
              <a:t>မွေးနေ့များ၊ အသုံးများသော စကားလုံးများ ကဲ့သို့ </a:t>
            </a:r>
            <a:r>
              <a:rPr lang="my-MM" dirty="0">
                <a:latin typeface="Pyidaungsu" pitchFamily="34" charset="0"/>
                <a:cs typeface="Pyidaungsu" pitchFamily="34" charset="0"/>
              </a:rPr>
              <a:t>မှန်းဆရ</a:t>
            </a:r>
            <a:r>
              <a:rPr lang="en-US" dirty="0">
                <a:latin typeface="Pyidaungsu" pitchFamily="34" charset="0"/>
                <a:cs typeface="Pyidaungsu" pitchFamily="34" charset="0"/>
              </a:rPr>
              <a:t> </a:t>
            </a:r>
            <a:r>
              <a:rPr lang="my-MM" dirty="0">
                <a:latin typeface="Pyidaungsu" pitchFamily="34" charset="0"/>
                <a:cs typeface="Pyidaungsu" pitchFamily="34" charset="0"/>
              </a:rPr>
              <a:t>လွယ်ကူသော အချက်အလက်ကို ရှောင်ပါ</a:t>
            </a:r>
            <a:r>
              <a:rPr lang="en-US" dirty="0">
                <a:latin typeface="Pyidaungsu" pitchFamily="34" charset="0"/>
                <a:cs typeface="Pyidaungsu" pitchFamily="34" charset="0"/>
              </a:rPr>
              <a:t>။</a:t>
            </a:r>
            <a:endParaRPr lang="my-MM" dirty="0">
              <a:solidFill>
                <a:srgbClr val="000000"/>
              </a:solidFill>
              <a:latin typeface="Pyidaungsu" pitchFamily="34" charset="0"/>
              <a:ea typeface="Arial"/>
              <a:cs typeface="Pyidaungsu" pitchFamily="34" charset="0"/>
              <a:sym typeface="Arial"/>
            </a:endParaRPr>
          </a:p>
        </p:txBody>
      </p:sp>
      <p:sp>
        <p:nvSpPr>
          <p:cNvPr id="9" name="Google Shape;222;p4">
            <a:extLst>
              <a:ext uri="{FF2B5EF4-FFF2-40B4-BE49-F238E27FC236}">
                <a16:creationId xmlns:a16="http://schemas.microsoft.com/office/drawing/2014/main" id="{950E470F-33A6-A5E4-691E-DB145215613B}"/>
              </a:ext>
            </a:extLst>
          </p:cNvPr>
          <p:cNvSpPr txBox="1"/>
          <p:nvPr/>
        </p:nvSpPr>
        <p:spPr>
          <a:xfrm>
            <a:off x="6596573" y="1772693"/>
            <a:ext cx="4706427" cy="3323987"/>
          </a:xfrm>
          <a:prstGeom prst="rect">
            <a:avLst/>
          </a:prstGeom>
          <a:solidFill>
            <a:schemeClr val="accent1">
              <a:lumMod val="20000"/>
              <a:lumOff val="80000"/>
            </a:schemeClr>
          </a:solidFill>
          <a:ln>
            <a:noFill/>
          </a:ln>
        </p:spPr>
        <p:txBody>
          <a:bodyPr spcFirstLastPara="1" wrap="square" lIns="0" tIns="0" rIns="0" bIns="0" anchor="t" anchorCtr="0">
            <a:spAutoFit/>
          </a:bodyPr>
          <a:lstStyle/>
          <a:p>
            <a:pPr lvl="0">
              <a:lnSpc>
                <a:spcPct val="150000"/>
              </a:lnSpc>
              <a:buClr>
                <a:srgbClr val="000000"/>
              </a:buClr>
              <a:buSzPts val="1050"/>
            </a:pPr>
            <a:r>
              <a:rPr lang="my-MM" dirty="0">
                <a:latin typeface="Pyidaungsu" pitchFamily="34" charset="0"/>
                <a:ea typeface="Arial"/>
                <a:cs typeface="Pyidaungsu" pitchFamily="34" charset="0"/>
                <a:sym typeface="Arial"/>
              </a:rPr>
              <a:t> </a:t>
            </a:r>
            <a:r>
              <a:rPr lang="my-MM" b="1" dirty="0">
                <a:latin typeface="Pyidaungsu" pitchFamily="34" charset="0"/>
                <a:ea typeface="Arial"/>
                <a:cs typeface="Pyidaungsu" pitchFamily="34" charset="0"/>
                <a:sym typeface="Arial"/>
              </a:rPr>
              <a:t>စကားဝှက်မှတ်မိလိုပါသလား။ နည်းလမ်းအချို့ကို သုံးပါ။</a:t>
            </a:r>
            <a:endParaRPr lang="en-US" b="1" dirty="0">
              <a:latin typeface="Pyidaungsu" pitchFamily="34" charset="0"/>
              <a:ea typeface="Arial"/>
              <a:cs typeface="Pyidaungsu" pitchFamily="34" charset="0"/>
              <a:sym typeface="Arial"/>
            </a:endParaRPr>
          </a:p>
          <a:p>
            <a:pPr lvl="0">
              <a:lnSpc>
                <a:spcPct val="150000"/>
              </a:lnSpc>
              <a:buClr>
                <a:srgbClr val="000000"/>
              </a:buClr>
              <a:buSzPts val="1050"/>
            </a:pPr>
            <a:endParaRPr lang="my-MM" b="1" dirty="0">
              <a:latin typeface="Pyidaungsu" pitchFamily="34" charset="0"/>
              <a:ea typeface="Arial"/>
              <a:cs typeface="Pyidaungsu" pitchFamily="34" charset="0"/>
              <a:sym typeface="Arial"/>
            </a:endParaRPr>
          </a:p>
          <a:p>
            <a:pPr marL="538479" lvl="1" indent="-171450">
              <a:lnSpc>
                <a:spcPct val="150000"/>
              </a:lnSpc>
              <a:buClr>
                <a:srgbClr val="232020"/>
              </a:buClr>
              <a:buSzPts val="1050"/>
              <a:buFont typeface="Arial"/>
              <a:buChar char="•"/>
            </a:pPr>
            <a:r>
              <a:rPr lang="en-US" dirty="0">
                <a:solidFill>
                  <a:srgbClr val="232020"/>
                </a:solidFill>
                <a:latin typeface="Pyidaungsu" pitchFamily="34" charset="0"/>
                <a:ea typeface="Arial"/>
                <a:cs typeface="Pyidaungsu" pitchFamily="34" charset="0"/>
                <a:sym typeface="Arial"/>
              </a:rPr>
              <a:t>I am Someone Special for some places (iMsS4sP)</a:t>
            </a:r>
            <a:endParaRPr lang="en-US" dirty="0">
              <a:solidFill>
                <a:srgbClr val="000000"/>
              </a:solidFill>
              <a:latin typeface="Pyidaungsu" pitchFamily="34" charset="0"/>
              <a:ea typeface="Arial"/>
              <a:cs typeface="Pyidaungsu" pitchFamily="34" charset="0"/>
              <a:sym typeface="Arial"/>
            </a:endParaRPr>
          </a:p>
          <a:p>
            <a:pPr marL="538479" lvl="1" indent="-171450">
              <a:lnSpc>
                <a:spcPct val="150000"/>
              </a:lnSpc>
              <a:buClr>
                <a:srgbClr val="232020"/>
              </a:buClr>
              <a:buSzPts val="1050"/>
              <a:buFont typeface="Arial"/>
              <a:buChar char="•"/>
            </a:pPr>
            <a:r>
              <a:rPr lang="en-US" dirty="0">
                <a:solidFill>
                  <a:srgbClr val="232020"/>
                </a:solidFill>
                <a:latin typeface="Pyidaungsu" pitchFamily="34" charset="0"/>
                <a:ea typeface="Arial"/>
                <a:cs typeface="Pyidaungsu" pitchFamily="34" charset="0"/>
                <a:sym typeface="Arial"/>
              </a:rPr>
              <a:t>I got 9 pizzas and give 50 </a:t>
            </a:r>
            <a:r>
              <a:rPr lang="en-US" dirty="0" err="1">
                <a:solidFill>
                  <a:srgbClr val="232020"/>
                </a:solidFill>
                <a:latin typeface="Pyidaungsu" pitchFamily="34" charset="0"/>
                <a:ea typeface="Arial"/>
                <a:cs typeface="Pyidaungsu" pitchFamily="34" charset="0"/>
                <a:sym typeface="Arial"/>
              </a:rPr>
              <a:t>precents</a:t>
            </a:r>
            <a:r>
              <a:rPr lang="en-US" dirty="0">
                <a:solidFill>
                  <a:srgbClr val="232020"/>
                </a:solidFill>
                <a:latin typeface="Pyidaungsu" pitchFamily="34" charset="0"/>
                <a:ea typeface="Arial"/>
                <a:cs typeface="Pyidaungsu" pitchFamily="34" charset="0"/>
                <a:sym typeface="Arial"/>
              </a:rPr>
              <a:t> to my friends. </a:t>
            </a:r>
          </a:p>
          <a:p>
            <a:pPr marL="367029" lvl="1">
              <a:lnSpc>
                <a:spcPct val="150000"/>
              </a:lnSpc>
              <a:buClr>
                <a:srgbClr val="232020"/>
              </a:buClr>
              <a:buSzPts val="1050"/>
            </a:pPr>
            <a:r>
              <a:rPr lang="en-US" dirty="0">
                <a:solidFill>
                  <a:srgbClr val="232020"/>
                </a:solidFill>
                <a:latin typeface="Pyidaungsu" pitchFamily="34" charset="0"/>
                <a:ea typeface="Arial"/>
                <a:cs typeface="Pyidaungsu" pitchFamily="34" charset="0"/>
                <a:sym typeface="Arial"/>
              </a:rPr>
              <a:t>   (Ig9pag50%2mf)</a:t>
            </a:r>
          </a:p>
        </p:txBody>
      </p:sp>
    </p:spTree>
    <p:extLst>
      <p:ext uri="{BB962C8B-B14F-4D97-AF65-F5344CB8AC3E}">
        <p14:creationId xmlns:p14="http://schemas.microsoft.com/office/powerpoint/2010/main" val="2722089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fontScale="90000"/>
          </a:bodyPr>
          <a:lstStyle/>
          <a:p>
            <a:r>
              <a:rPr lang="en-US" sz="2400" dirty="0" err="1">
                <a:latin typeface="Pyidaungsu" pitchFamily="34" charset="0"/>
                <a:cs typeface="Pyidaungsu" pitchFamily="34" charset="0"/>
              </a:rPr>
              <a:t>လုပ်ငန်း</a:t>
            </a:r>
            <a:r>
              <a:rPr lang="en-US" sz="2400" dirty="0">
                <a:latin typeface="Pyidaungsu" pitchFamily="34" charset="0"/>
                <a:cs typeface="Pyidaungsu" pitchFamily="34" charset="0"/>
              </a:rPr>
              <a:t> ၁ - </a:t>
            </a:r>
            <a:r>
              <a:rPr lang="en-US" sz="2400" dirty="0" err="1">
                <a:latin typeface="Pyidaungsu" pitchFamily="34" charset="0"/>
                <a:cs typeface="Pyidaungsu" pitchFamily="34" charset="0"/>
              </a:rPr>
              <a:t>မိုဘိုင်းစက်ပစ္စည်း</a:t>
            </a:r>
            <a:r>
              <a:rPr lang="en-US" sz="2400" dirty="0">
                <a:latin typeface="Pyidaungsu" pitchFamily="34" charset="0"/>
                <a:cs typeface="Pyidaungsu" pitchFamily="34" charset="0"/>
              </a:rPr>
              <a:t> </a:t>
            </a:r>
            <a:r>
              <a:rPr lang="en-US" sz="2400" dirty="0" err="1">
                <a:latin typeface="Pyidaungsu" pitchFamily="34" charset="0"/>
                <a:cs typeface="Pyidaungsu" pitchFamily="34" charset="0"/>
              </a:rPr>
              <a:t>လုံခြုံရေးအတွက</a:t>
            </a:r>
            <a:r>
              <a:rPr lang="en-US" sz="2400" dirty="0">
                <a:latin typeface="Pyidaungsu" pitchFamily="34" charset="0"/>
                <a:cs typeface="Pyidaungsu" pitchFamily="34" charset="0"/>
              </a:rPr>
              <a:t>် </a:t>
            </a:r>
            <a:r>
              <a:rPr lang="en-US" sz="2400" dirty="0" err="1">
                <a:latin typeface="Pyidaungsu" pitchFamily="34" charset="0"/>
                <a:cs typeface="Pyidaungsu" pitchFamily="34" charset="0"/>
              </a:rPr>
              <a:t>အားကောင်းသော</a:t>
            </a:r>
            <a:r>
              <a:rPr lang="en-US" sz="2400" dirty="0">
                <a:latin typeface="Pyidaungsu" pitchFamily="34" charset="0"/>
                <a:cs typeface="Pyidaungsu" pitchFamily="34" charset="0"/>
              </a:rPr>
              <a:t> </a:t>
            </a:r>
            <a:r>
              <a:rPr lang="en-US" sz="2400" dirty="0" err="1">
                <a:latin typeface="Pyidaungsu" pitchFamily="34" charset="0"/>
                <a:cs typeface="Pyidaungsu" pitchFamily="34" charset="0"/>
              </a:rPr>
              <a:t>စကားဝှက်ဖန်တီးခြင်း</a:t>
            </a:r>
            <a:r>
              <a:rPr lang="my-MM" sz="2400" dirty="0">
                <a:latin typeface="Pyidaungsu" pitchFamily="34" charset="0"/>
                <a:cs typeface="Pyidaungsu" pitchFamily="34" charset="0"/>
              </a:rPr>
              <a:t> </a:t>
            </a:r>
            <a:r>
              <a:rPr lang="en-US" sz="2400" dirty="0">
                <a:latin typeface="Pyidaungsu" pitchFamily="34" charset="0"/>
                <a:cs typeface="Pyidaungsu" pitchFamily="34" charset="0"/>
              </a:rPr>
              <a:t>(</a:t>
            </a:r>
            <a:r>
              <a:rPr lang="en-US" sz="2400" dirty="0" err="1">
                <a:latin typeface="Pyidaungsu" pitchFamily="34" charset="0"/>
                <a:cs typeface="Pyidaungsu" pitchFamily="34" charset="0"/>
              </a:rPr>
              <a:t>အဆက</a:t>
            </a:r>
            <a:r>
              <a:rPr lang="en-US" sz="2400" dirty="0">
                <a:latin typeface="Pyidaungsu" pitchFamily="34" charset="0"/>
                <a:cs typeface="Pyidaungsu" pitchFamily="34" charset="0"/>
              </a:rPr>
              <a:t>်)</a:t>
            </a:r>
            <a:endParaRPr lang="en-US" sz="2400" dirty="0"/>
          </a:p>
        </p:txBody>
      </p:sp>
      <p:sp>
        <p:nvSpPr>
          <p:cNvPr id="6" name="Text Placeholder 5"/>
          <p:cNvSpPr>
            <a:spLocks noGrp="1"/>
          </p:cNvSpPr>
          <p:nvPr>
            <p:ph type="body" sz="quarter" idx="16"/>
          </p:nvPr>
        </p:nvSpPr>
        <p:spPr>
          <a:xfrm>
            <a:off x="420894" y="930384"/>
            <a:ext cx="11350193" cy="5292531"/>
          </a:xfrm>
        </p:spPr>
        <p:txBody>
          <a:bodyPr>
            <a:noAutofit/>
          </a:bodyPr>
          <a:lstStyle/>
          <a:p>
            <a:pPr>
              <a:lnSpc>
                <a:spcPct val="150000"/>
              </a:lnSpc>
              <a:spcBef>
                <a:spcPts val="0"/>
              </a:spcBef>
            </a:pPr>
            <a:r>
              <a:rPr lang="en-US" sz="1800" i="0" dirty="0">
                <a:solidFill>
                  <a:schemeClr val="tx1"/>
                </a:solidFill>
                <a:effectLst/>
                <a:latin typeface="Pyidaungsu" pitchFamily="34" charset="0"/>
                <a:cs typeface="Pyidaungsu" pitchFamily="34" charset="0"/>
              </a:rPr>
              <a:t>အတန်းတွင်း</a:t>
            </a:r>
            <a:r>
              <a:rPr lang="en-US" sz="1800" dirty="0">
                <a:solidFill>
                  <a:schemeClr val="tx1"/>
                </a:solidFill>
                <a:latin typeface="Pyidaungsu" pitchFamily="34" charset="0"/>
                <a:cs typeface="Pyidaungsu" pitchFamily="34" charset="0"/>
              </a:rPr>
              <a:t> လုပ်ငန်း</a:t>
            </a:r>
            <a:endParaRPr lang="en-US" sz="1800" i="0" dirty="0">
              <a:solidFill>
                <a:schemeClr val="tx1"/>
              </a:solidFill>
              <a:effectLst/>
              <a:latin typeface="Pyidaungsu" pitchFamily="34" charset="0"/>
              <a:cs typeface="Pyidaungsu" pitchFamily="34" charset="0"/>
            </a:endParaRPr>
          </a:p>
          <a:p>
            <a:pPr marL="285750" indent="-285750" algn="l">
              <a:lnSpc>
                <a:spcPct val="150000"/>
              </a:lnSpc>
              <a:spcBef>
                <a:spcPts val="0"/>
              </a:spcBef>
              <a:buFont typeface="Arial" panose="020B0604020202020204" pitchFamily="34" charset="0"/>
              <a:buChar char="•"/>
            </a:pPr>
            <a:r>
              <a:rPr lang="en-US" sz="1800" b="0" dirty="0">
                <a:solidFill>
                  <a:schemeClr val="tx1"/>
                </a:solidFill>
                <a:latin typeface="Pyidaungsu" pitchFamily="34" charset="0"/>
                <a:cs typeface="Pyidaungsu" pitchFamily="34" charset="0"/>
              </a:rPr>
              <a:t>အတန်းကို အုပ်စုငယ်များခွဲပါ။ သို့မဟုတ် (ဖြစ်နိုင်ပါက) နှစ်ယောက်တစ်တွဲ တွဲပါ။ အုပ်စုတစ်စုစီကို စကားဝှက်လမ်းညွှန်ချက်များပါသော လက်ကမ်းစာစောင်တစ်စောင်စီ ပေးပါ။ သို့မဟုတ် သင်ပုန်းပေါ် ချရေးထားပါ။</a:t>
            </a:r>
            <a:endParaRPr lang="en-US" sz="1800" b="0" i="0" dirty="0">
              <a:solidFill>
                <a:schemeClr val="tx1"/>
              </a:solidFill>
              <a:effectLst/>
              <a:latin typeface="Pyidaungsu" pitchFamily="34" charset="0"/>
              <a:cs typeface="Pyidaungsu" pitchFamily="34" charset="0"/>
            </a:endParaRPr>
          </a:p>
          <a:p>
            <a:pPr marL="285750" indent="-285750" algn="l">
              <a:lnSpc>
                <a:spcPct val="150000"/>
              </a:lnSpc>
              <a:spcBef>
                <a:spcPts val="0"/>
              </a:spcBef>
              <a:buFont typeface="Arial" panose="020B0604020202020204" pitchFamily="34" charset="0"/>
              <a:buChar char="•"/>
            </a:pPr>
            <a:r>
              <a:rPr lang="en-US" sz="1800" b="0" dirty="0">
                <a:solidFill>
                  <a:schemeClr val="tx1"/>
                </a:solidFill>
                <a:latin typeface="Pyidaungsu" pitchFamily="34" charset="0"/>
                <a:cs typeface="Pyidaungsu" pitchFamily="34" charset="0"/>
              </a:rPr>
              <a:t>ကျောင်းသားများအား ပေးထားသော လမ်းညွှန်ချက်များကို လိုက်နာပြီး အားကောင်းသော စကားဝှက် ဖန်တီးရန်အတွက် အတူ လုပ်ဆောင်ရန် ညွှန်ကြားပါ။ တီထွင်ဖန်တီးမှုရှိရန်နှင့် ကိုယ်ရေးအချက်အလက်များ အသုံးပြုခြင်းကို ရှောင်ရှားရန် တိုက်တွန်းပါ။</a:t>
            </a:r>
          </a:p>
          <a:p>
            <a:pPr marL="285750" indent="-285750" algn="l">
              <a:lnSpc>
                <a:spcPct val="150000"/>
              </a:lnSpc>
              <a:spcBef>
                <a:spcPts val="0"/>
              </a:spcBef>
              <a:buFont typeface="Arial" panose="020B0604020202020204" pitchFamily="34" charset="0"/>
              <a:buChar char="•"/>
            </a:pPr>
            <a:r>
              <a:rPr lang="en-US" sz="1800" b="0" dirty="0">
                <a:solidFill>
                  <a:schemeClr val="tx1"/>
                </a:solidFill>
                <a:latin typeface="Pyidaungsu" pitchFamily="34" charset="0"/>
                <a:cs typeface="Pyidaungsu" pitchFamily="34" charset="0"/>
              </a:rPr>
              <a:t>ထို့နောက် အားကောင်းသော စကားဝှက်ဖန်တီးခြင်းနှင့် အသုံးပြုခြင်းတို့၏ အရေးပါပုံအကြောင်း ဆွေးနွေးပါ။</a:t>
            </a:r>
          </a:p>
          <a:p>
            <a:pPr algn="l">
              <a:lnSpc>
                <a:spcPct val="150000"/>
              </a:lnSpc>
              <a:spcBef>
                <a:spcPts val="0"/>
              </a:spcBef>
            </a:pPr>
            <a:endParaRPr lang="en-US" sz="1800" b="0" i="0" dirty="0">
              <a:solidFill>
                <a:schemeClr val="tx1"/>
              </a:solidFill>
              <a:effectLst/>
              <a:latin typeface="Pyidaungsu" pitchFamily="34" charset="0"/>
              <a:cs typeface="Pyidaungsu" pitchFamily="34" charset="0"/>
            </a:endParaRPr>
          </a:p>
          <a:p>
            <a:pPr>
              <a:lnSpc>
                <a:spcPct val="150000"/>
              </a:lnSpc>
              <a:spcBef>
                <a:spcPts val="0"/>
              </a:spcBef>
            </a:pPr>
            <a:r>
              <a:rPr lang="en-US" sz="1800" dirty="0">
                <a:solidFill>
                  <a:schemeClr val="tx1"/>
                </a:solidFill>
                <a:latin typeface="Pyidaungsu" pitchFamily="34" charset="0"/>
                <a:cs typeface="Pyidaungsu" pitchFamily="34" charset="0"/>
              </a:rPr>
              <a:t>နောက်ဆုံး ရလဒ်</a:t>
            </a:r>
            <a:endParaRPr lang="en-US" sz="1800" i="0" dirty="0">
              <a:solidFill>
                <a:schemeClr val="tx1"/>
              </a:solidFill>
              <a:effectLst/>
              <a:latin typeface="Pyidaungsu" pitchFamily="34" charset="0"/>
              <a:cs typeface="Pyidaungsu" pitchFamily="34" charset="0"/>
            </a:endParaRPr>
          </a:p>
          <a:p>
            <a:pPr>
              <a:lnSpc>
                <a:spcPct val="150000"/>
              </a:lnSpc>
              <a:spcBef>
                <a:spcPts val="0"/>
              </a:spcBef>
            </a:pPr>
            <a:r>
              <a:rPr lang="en-US" sz="1800" b="0" i="0" dirty="0">
                <a:solidFill>
                  <a:schemeClr val="tx1"/>
                </a:solidFill>
                <a:effectLst/>
                <a:latin typeface="Pyidaungsu" pitchFamily="34" charset="0"/>
                <a:cs typeface="Pyidaungsu" pitchFamily="34" charset="0"/>
              </a:rPr>
              <a:t>. ဤအတန်းတွင်း လုပ်ငန်းကို ဆောင်ရွက်ခြင်းဖြင့် ကျောင်းသားများ  အားကောင်းသောစကားဝှက်၏ အရေးပါပုံကို သ</a:t>
            </a:r>
            <a:r>
              <a:rPr lang="en-US" sz="1800" b="0" dirty="0">
                <a:solidFill>
                  <a:schemeClr val="tx1"/>
                </a:solidFill>
                <a:latin typeface="Pyidaungsu" pitchFamily="34" charset="0"/>
                <a:cs typeface="Pyidaungsu" pitchFamily="34" charset="0"/>
              </a:rPr>
              <a:t>ဘောပေါက် </a:t>
            </a:r>
            <a:r>
              <a:rPr lang="en-US" sz="1800" b="0" i="0" dirty="0">
                <a:solidFill>
                  <a:schemeClr val="tx1"/>
                </a:solidFill>
                <a:effectLst/>
                <a:latin typeface="Pyidaungsu" pitchFamily="34" charset="0"/>
                <a:cs typeface="Pyidaungsu" pitchFamily="34" charset="0"/>
              </a:rPr>
              <a:t>နားလည်ရုံသာမက ၎င်းစကားဝှက်များကို ဖန်တီး</a:t>
            </a:r>
            <a:r>
              <a:rPr lang="en-US" sz="1800" b="0" dirty="0">
                <a:solidFill>
                  <a:schemeClr val="tx1"/>
                </a:solidFill>
                <a:latin typeface="Pyidaungsu" pitchFamily="34" charset="0"/>
                <a:cs typeface="Pyidaungsu" pitchFamily="34" charset="0"/>
              </a:rPr>
              <a:t>ရာတွင်</a:t>
            </a:r>
            <a:r>
              <a:rPr lang="en-US" sz="1800" b="0" i="0" dirty="0">
                <a:solidFill>
                  <a:schemeClr val="tx1"/>
                </a:solidFill>
                <a:effectLst/>
                <a:latin typeface="Pyidaungsu" pitchFamily="34" charset="0"/>
                <a:cs typeface="Pyidaungsu" pitchFamily="34" charset="0"/>
              </a:rPr>
              <a:t> လက်တွေ့ကျသည့် အတွေ့ကြုံလည်း ရရှိသွားပေမည်။ ဤသို့ သိရှိသွားသဖြင့် အွန်လိုင်းပေါ်၌ ၎င်းတို့ မိုဘိုင်းစက်ပစ္စည်းများနှင့် ကိုယ်ရေး အချက်အလက်များကို </a:t>
            </a:r>
            <a:r>
              <a:rPr lang="en-US" sz="1800" b="0" i="0" dirty="0" err="1">
                <a:solidFill>
                  <a:schemeClr val="tx1"/>
                </a:solidFill>
                <a:effectLst/>
                <a:latin typeface="Pyidaungsu" pitchFamily="34" charset="0"/>
                <a:cs typeface="Pyidaungsu" pitchFamily="34" charset="0"/>
              </a:rPr>
              <a:t>ကာကွယ်သွားနို</a:t>
            </a:r>
            <a:r>
              <a:rPr lang="my-MM" sz="1800" b="0" i="0" dirty="0">
                <a:solidFill>
                  <a:schemeClr val="tx1"/>
                </a:solidFill>
                <a:effectLst/>
                <a:latin typeface="Pyidaungsu" pitchFamily="34" charset="0"/>
                <a:cs typeface="Pyidaungsu" pitchFamily="34" charset="0"/>
              </a:rPr>
              <a:t>င်</a:t>
            </a:r>
            <a:r>
              <a:rPr lang="en-US" sz="1800" b="0" i="0" dirty="0" err="1">
                <a:solidFill>
                  <a:schemeClr val="tx1"/>
                </a:solidFill>
                <a:effectLst/>
                <a:latin typeface="Pyidaungsu" pitchFamily="34" charset="0"/>
                <a:cs typeface="Pyidaungsu" pitchFamily="34" charset="0"/>
              </a:rPr>
              <a:t>စေမည</a:t>
            </a:r>
            <a:r>
              <a:rPr lang="en-US" sz="1800" b="0" i="0" dirty="0">
                <a:solidFill>
                  <a:schemeClr val="tx1"/>
                </a:solidFill>
                <a:effectLst/>
                <a:latin typeface="Pyidaungsu" pitchFamily="34" charset="0"/>
                <a:cs typeface="Pyidaungsu" pitchFamily="34" charset="0"/>
              </a:rPr>
              <a:t>်။</a:t>
            </a:r>
            <a:endParaRPr lang="en-US" sz="1800" i="0" dirty="0">
              <a:solidFill>
                <a:schemeClr val="tx1"/>
              </a:solidFill>
              <a:effectLst/>
              <a:latin typeface="Pyidaungsu" pitchFamily="34" charset="0"/>
              <a:cs typeface="Pyidaungsu" pitchFamily="34" charset="0"/>
            </a:endParaRPr>
          </a:p>
        </p:txBody>
      </p:sp>
    </p:spTree>
    <p:custDataLst>
      <p:tags r:id="rId1"/>
    </p:custDataLst>
    <p:extLst>
      <p:ext uri="{BB962C8B-B14F-4D97-AF65-F5344CB8AC3E}">
        <p14:creationId xmlns:p14="http://schemas.microsoft.com/office/powerpoint/2010/main" val="16105779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latin typeface="Pyidaungsu" pitchFamily="34" charset="0"/>
              <a:cs typeface="Pyidaungsu" pitchFamily="34" charset="0"/>
            </a:endParaRPr>
          </a:p>
        </p:txBody>
      </p:sp>
      <p:sp>
        <p:nvSpPr>
          <p:cNvPr id="5" name="Title 4"/>
          <p:cNvSpPr>
            <a:spLocks noGrp="1"/>
          </p:cNvSpPr>
          <p:nvPr>
            <p:ph type="ctrTitle"/>
          </p:nvPr>
        </p:nvSpPr>
        <p:spPr/>
        <p:txBody>
          <a:bodyPr>
            <a:normAutofit/>
          </a:bodyPr>
          <a:lstStyle/>
          <a:p>
            <a:r>
              <a:rPr lang="en-US" sz="2200" b="1" dirty="0">
                <a:latin typeface="Pyidaungsu" pitchFamily="34" charset="0"/>
                <a:cs typeface="Pyidaungsu" pitchFamily="34" charset="0"/>
              </a:rPr>
              <a:t> </a:t>
            </a:r>
            <a:r>
              <a:rPr lang="en-US" sz="2200" b="1" dirty="0" err="1">
                <a:latin typeface="Pyidaungsu" pitchFamily="34" charset="0"/>
                <a:cs typeface="Pyidaungsu" pitchFamily="34" charset="0"/>
              </a:rPr>
              <a:t>ဉာဏ်စမ်းမေးခွန်း</a:t>
            </a:r>
            <a:r>
              <a:rPr lang="en-US" sz="2200" b="1" dirty="0">
                <a:latin typeface="Pyidaungsu" pitchFamily="34" charset="0"/>
                <a:cs typeface="Pyidaungsu" pitchFamily="34" charset="0"/>
              </a:rPr>
              <a:t> ၃</a:t>
            </a:r>
            <a:endParaRPr lang="en-US" sz="2200" dirty="0">
              <a:latin typeface="Pyidaungsu" pitchFamily="34" charset="0"/>
              <a:cs typeface="Pyidaungsu" pitchFamily="34" charset="0"/>
            </a:endParaRPr>
          </a:p>
        </p:txBody>
      </p:sp>
      <p:sp>
        <p:nvSpPr>
          <p:cNvPr id="6" name="Text Placeholder 5"/>
          <p:cNvSpPr>
            <a:spLocks noGrp="1"/>
          </p:cNvSpPr>
          <p:nvPr>
            <p:ph type="body" sz="quarter" idx="16"/>
          </p:nvPr>
        </p:nvSpPr>
        <p:spPr>
          <a:xfrm>
            <a:off x="405128" y="819807"/>
            <a:ext cx="11350208" cy="5423338"/>
          </a:xfrm>
        </p:spPr>
        <p:txBody>
          <a:bodyPr>
            <a:noAutofit/>
          </a:bodyPr>
          <a:lstStyle/>
          <a:p>
            <a:pPr>
              <a:lnSpc>
                <a:spcPct val="150000"/>
              </a:lnSpc>
            </a:pPr>
            <a:r>
              <a:rPr lang="en-US" sz="1600" dirty="0">
                <a:solidFill>
                  <a:schemeClr val="tx1"/>
                </a:solidFill>
                <a:latin typeface="Pyidaungsu" pitchFamily="34" charset="0"/>
                <a:cs typeface="Pyidaungsu" pitchFamily="34" charset="0"/>
              </a:rPr>
              <a:t>အောက်ပါတို့မှ မှန်ကန်သော ဖော်ပြချက်များကို ရွေးချယ်ပါ။</a:t>
            </a:r>
            <a:endParaRPr lang="en-US" sz="1600" i="0" dirty="0">
              <a:solidFill>
                <a:schemeClr val="tx1"/>
              </a:solidFill>
              <a:effectLst/>
              <a:latin typeface="Pyidaungsu" pitchFamily="34" charset="0"/>
              <a:cs typeface="Pyidaungsu" pitchFamily="34" charset="0"/>
            </a:endParaRPr>
          </a:p>
          <a:p>
            <a:pPr>
              <a:lnSpc>
                <a:spcPct val="150000"/>
              </a:lnSpc>
            </a:pPr>
            <a:r>
              <a:rPr lang="en-US" sz="1600" b="0" dirty="0">
                <a:solidFill>
                  <a:schemeClr val="tx1"/>
                </a:solidFill>
                <a:latin typeface="Pyidaungsu" pitchFamily="34" charset="0"/>
                <a:cs typeface="Pyidaungsu" pitchFamily="34" charset="0"/>
              </a:rPr>
              <a:t>(က)</a:t>
            </a:r>
            <a:r>
              <a:rPr lang="my-MM" sz="1600" b="0" dirty="0">
                <a:solidFill>
                  <a:schemeClr val="tx1"/>
                </a:solidFill>
                <a:latin typeface="Pyidaungsu" pitchFamily="34" charset="0"/>
                <a:cs typeface="Pyidaungsu" pitchFamily="34" charset="0"/>
              </a:rPr>
              <a:t> </a:t>
            </a:r>
            <a:r>
              <a:rPr lang="en-US" sz="1600" b="0" dirty="0" err="1">
                <a:solidFill>
                  <a:schemeClr val="tx1"/>
                </a:solidFill>
                <a:latin typeface="Pyidaungsu" pitchFamily="34" charset="0"/>
                <a:cs typeface="Pyidaungsu" pitchFamily="34" charset="0"/>
              </a:rPr>
              <a:t>အားကောင်းသော</a:t>
            </a:r>
            <a:r>
              <a:rPr lang="en-US" sz="1600" b="0" dirty="0">
                <a:solidFill>
                  <a:schemeClr val="tx1"/>
                </a:solidFill>
                <a:latin typeface="Pyidaungsu" pitchFamily="34" charset="0"/>
                <a:cs typeface="Pyidaungsu" pitchFamily="34" charset="0"/>
              </a:rPr>
              <a:t> စကားဝှက်အကြောင်း အတန်းတွင်း အပြန်အလှန် လုပ်ငန်းတာဝန်များဖြင့် သင်ကြားခြင်းကြောင့် ကျောင်းသားများအနေဖြင့် အားကောင်းသော စကားဝှက်၏  အရေးပါပုံကို သိရှိနားလည်ရုံသာမက ၎င်းစကားဝှက်များကို ဖန်တီးသည့် လက်တွေ့ကျသည့် အတွေ့အကြုံလည်း ရရှိသွားမည်။</a:t>
            </a:r>
            <a:endParaRPr lang="en-US" sz="1600" b="0" i="0" dirty="0">
              <a:solidFill>
                <a:schemeClr val="tx1"/>
              </a:solidFill>
              <a:effectLst/>
              <a:latin typeface="Pyidaungsu" pitchFamily="34" charset="0"/>
              <a:cs typeface="Pyidaungsu" pitchFamily="34" charset="0"/>
            </a:endParaRPr>
          </a:p>
          <a:p>
            <a:pPr>
              <a:lnSpc>
                <a:spcPct val="150000"/>
              </a:lnSpc>
            </a:pPr>
            <a:r>
              <a:rPr lang="en-US" sz="1600" b="0" dirty="0">
                <a:solidFill>
                  <a:schemeClr val="tx1"/>
                </a:solidFill>
                <a:latin typeface="Pyidaungsu" pitchFamily="34" charset="0"/>
                <a:cs typeface="Pyidaungsu" pitchFamily="34" charset="0"/>
              </a:rPr>
              <a:t>(ခ) သင့် မိုဘိုင်းစက်ပစ္စည်းနှင့် ကိုယ်ရေးအချက်အလက်ကို မည်သို့ကာကွယ်နိုင်ကြောင်း သိရှိနားလည်ရန်မှာ အလွန် ခက်ခဲသဖြင့် တတ်ကျွမ်းသူများ၏ အကူအညီ လိုအပ်သည်။</a:t>
            </a:r>
          </a:p>
          <a:p>
            <a:pPr>
              <a:lnSpc>
                <a:spcPct val="150000"/>
              </a:lnSpc>
            </a:pPr>
            <a:r>
              <a:rPr lang="en-US" sz="1600" b="0" dirty="0">
                <a:solidFill>
                  <a:schemeClr val="tx1"/>
                </a:solidFill>
                <a:latin typeface="Pyidaungsu" pitchFamily="34" charset="0"/>
                <a:ea typeface="Calibri"/>
                <a:cs typeface="Pyidaungsu" pitchFamily="34" charset="0"/>
                <a:sym typeface="Calibri"/>
              </a:rPr>
              <a:t>(ဂ) ဆရာတစ်ယောက်အနေဖြင့် ဒစ်ဂျစ်တယ်နိုင်ငံသားဖြစ်မှု၏ အခြေခံ သဘောသဘာဝနှင့် သဘောတရားများကို သိရှိနားလည်ခြင်းသည် ဆရာများအတွက် တတ်ကျွမ်းမှုအညွှန်းဘောင်အတွင်း ပေါင်းစပ် ထည့်သွင်းရေးဆွဲထားသော ပဋိပက္ခကိုထည့်သွင်းစဉ်းစားသော ပညာရေး၏ ဦးစားပေးနယ်ပယ်များထဲမှ အရေးကြီးသော နယ်ပယ်တစ်ခုဖြစ်သည်။</a:t>
            </a:r>
            <a:endParaRPr lang="en-US" sz="1600" b="0" i="0" u="none" strike="noStrike" cap="none" dirty="0">
              <a:solidFill>
                <a:schemeClr val="tx1"/>
              </a:solidFill>
              <a:latin typeface="Pyidaungsu" pitchFamily="34" charset="0"/>
              <a:ea typeface="Calibri"/>
              <a:cs typeface="Pyidaungsu" pitchFamily="34" charset="0"/>
              <a:sym typeface="Calibri"/>
            </a:endParaRPr>
          </a:p>
          <a:p>
            <a:pPr>
              <a:lnSpc>
                <a:spcPct val="150000"/>
              </a:lnSpc>
            </a:pPr>
            <a:r>
              <a:rPr lang="en-US" sz="1600" b="0" dirty="0">
                <a:solidFill>
                  <a:schemeClr val="tx1"/>
                </a:solidFill>
                <a:latin typeface="Pyidaungsu" pitchFamily="34" charset="0"/>
                <a:cs typeface="Pyidaungsu" pitchFamily="34" charset="0"/>
              </a:rPr>
              <a:t>(ဃ) အားကောင်းသော စကားဝှက်ဆိုသည်မှာ ကိန်းဂဏန်းများ၊ အက္ခရာစာလုံး ကြီးသေးနှင့် သင်္ကေတ အမျိုးမျိုးတို့ကို ပေါင်းစပ်ထားခြင်းဖြစ်ပြီး အနည်းဆုံး (၈)လုံး ပါဝင်သည်။</a:t>
            </a:r>
          </a:p>
          <a:p>
            <a:pPr>
              <a:lnSpc>
                <a:spcPct val="150000"/>
              </a:lnSpc>
            </a:pPr>
            <a:r>
              <a:rPr lang="en-US" sz="1600" b="0" dirty="0">
                <a:solidFill>
                  <a:schemeClr val="tx1"/>
                </a:solidFill>
                <a:latin typeface="Pyidaungsu" pitchFamily="34" charset="0"/>
                <a:cs typeface="Pyidaungsu" pitchFamily="34" charset="0"/>
              </a:rPr>
              <a:t>(င) ‘အားကောင်းသော စကားဝှက်’တစ်ခု ၏ အယူအဆကို ရှင်းပြနိုင်သော အတန်းတွင်း လုပ်ဆောင်နိုင်သည့် အပြန်အလှန်လုပ်ဆောင်ချက် လေ့ကျင့်ခန်းများ မရှိချေ။</a:t>
            </a:r>
            <a:endParaRPr lang="en-US" sz="1600" i="0" dirty="0">
              <a:solidFill>
                <a:schemeClr val="tx1"/>
              </a:solidFill>
              <a:effectLst/>
              <a:latin typeface="Pyidaungsu" pitchFamily="34" charset="0"/>
              <a:cs typeface="Pyidaungsu" pitchFamily="34" charset="0"/>
            </a:endParaRPr>
          </a:p>
        </p:txBody>
      </p:sp>
    </p:spTree>
    <p:custDataLst>
      <p:tags r:id="rId1"/>
    </p:custDataLst>
    <p:extLst>
      <p:ext uri="{BB962C8B-B14F-4D97-AF65-F5344CB8AC3E}">
        <p14:creationId xmlns:p14="http://schemas.microsoft.com/office/powerpoint/2010/main" val="16085642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
          <p:cNvSpPr txBox="1">
            <a:spLocks noGrp="1"/>
          </p:cNvSpPr>
          <p:nvPr>
            <p:ph type="ctrTitle"/>
          </p:nvPr>
        </p:nvSpPr>
        <p:spPr>
          <a:xfrm>
            <a:off x="279718" y="173710"/>
            <a:ext cx="11632561" cy="455408"/>
          </a:xfrm>
          <a:prstGeom prst="rect">
            <a:avLst/>
          </a:prstGeom>
          <a:noFill/>
          <a:ln>
            <a:noFill/>
          </a:ln>
        </p:spPr>
        <p:txBody>
          <a:bodyPr spcFirstLastPara="1" wrap="square" lIns="0" tIns="0" rIns="0" bIns="0" anchor="ctr" anchorCtr="0">
            <a:noAutofit/>
          </a:bodyPr>
          <a:lstStyle/>
          <a:p>
            <a:r>
              <a:rPr lang="en-US" sz="2000" b="1" dirty="0">
                <a:latin typeface="Pyidaungsu" pitchFamily="34" charset="0"/>
                <a:cs typeface="Pyidaungsu" pitchFamily="34" charset="0"/>
              </a:rPr>
              <a:t>လုပ်ငန်း(၂) - မိုဘိုင်းစက်ပစ္စည်း လုံခြုံရေးအတွက် ဇီဝအချက်အလက်ဖြင့်အတည်ပြုခြင်းအကြောင်း စူးစမ်းလေ့လာခြင်း </a:t>
            </a:r>
            <a:endParaRPr sz="2000" b="1" dirty="0">
              <a:latin typeface="Pyidaungsu" pitchFamily="34" charset="0"/>
              <a:cs typeface="Pyidaungsu" pitchFamily="34" charset="0"/>
            </a:endParaRPr>
          </a:p>
        </p:txBody>
      </p:sp>
      <p:sp>
        <p:nvSpPr>
          <p:cNvPr id="7" name="TextBox 6">
            <a:extLst>
              <a:ext uri="{FF2B5EF4-FFF2-40B4-BE49-F238E27FC236}">
                <a16:creationId xmlns:a16="http://schemas.microsoft.com/office/drawing/2014/main" id="{8960652C-F64C-B18B-2A9A-2E9756377E0A}"/>
              </a:ext>
            </a:extLst>
          </p:cNvPr>
          <p:cNvSpPr txBox="1"/>
          <p:nvPr/>
        </p:nvSpPr>
        <p:spPr>
          <a:xfrm>
            <a:off x="393701" y="902797"/>
            <a:ext cx="11379200" cy="5262979"/>
          </a:xfrm>
          <a:prstGeom prst="rect">
            <a:avLst/>
          </a:prstGeom>
          <a:noFill/>
        </p:spPr>
        <p:txBody>
          <a:bodyPr wrap="square">
            <a:spAutoFit/>
          </a:bodyPr>
          <a:lstStyle/>
          <a:p>
            <a:pPr>
              <a:lnSpc>
                <a:spcPct val="150000"/>
              </a:lnSpc>
            </a:pPr>
            <a:r>
              <a:rPr lang="en-US" sz="1600" b="1" i="1" dirty="0" err="1">
                <a:latin typeface="Pyidaungsu" pitchFamily="34" charset="0"/>
                <a:cs typeface="Pyidaungsu" pitchFamily="34" charset="0"/>
              </a:rPr>
              <a:t>ဤလုပ်ငန်း</a:t>
            </a:r>
            <a:r>
              <a:rPr lang="my-MM" sz="1600" b="1" i="1" dirty="0">
                <a:latin typeface="Pyidaungsu" pitchFamily="34" charset="0"/>
                <a:cs typeface="Pyidaungsu" pitchFamily="34" charset="0"/>
              </a:rPr>
              <a:t>တွင် လွှမ်းခြုံထားသော</a:t>
            </a:r>
            <a:r>
              <a:rPr lang="en-US" sz="1600" b="1" i="1" dirty="0" err="1">
                <a:latin typeface="Pyidaungsu" pitchFamily="34" charset="0"/>
                <a:cs typeface="Pyidaungsu" pitchFamily="34" charset="0"/>
              </a:rPr>
              <a:t>တတ်က</a:t>
            </a:r>
            <a:r>
              <a:rPr lang="en-US" sz="1600" b="1" i="1" dirty="0">
                <a:latin typeface="Pyidaungsu" pitchFamily="34" charset="0"/>
                <a:cs typeface="Pyidaungsu" pitchFamily="34" charset="0"/>
              </a:rPr>
              <a:t>ျွမ်းမှုများ</a:t>
            </a:r>
          </a:p>
          <a:p>
            <a:pPr marL="342900" indent="-342900">
              <a:lnSpc>
                <a:spcPct val="150000"/>
              </a:lnSpc>
              <a:buFont typeface="Arial" panose="020B0604020202020204" pitchFamily="34" charset="0"/>
              <a:buChar char="•"/>
            </a:pPr>
            <a:r>
              <a:rPr lang="en-US" sz="1600" dirty="0">
                <a:highlight>
                  <a:srgbClr val="C0C0C0"/>
                </a:highlight>
                <a:latin typeface="Pyidaungsu" pitchFamily="34" charset="0"/>
                <a:ea typeface="Calibri"/>
                <a:cs typeface="Pyidaungsu" pitchFamily="34" charset="0"/>
                <a:sym typeface="Calibri"/>
              </a:rPr>
              <a:t>CSE ၄.၅။ </a:t>
            </a:r>
            <a:r>
              <a:rPr lang="en-US" sz="1600" dirty="0">
                <a:latin typeface="Pyidaungsu" pitchFamily="34" charset="0"/>
                <a:cs typeface="Pyidaungsu" pitchFamily="34" charset="0"/>
              </a:rPr>
              <a:t>ဆရာသည် နောက်ခံအခြေအနေအကြောင်းအရာအလိုက် ဆီလျော်သည့် ဘဝတွက်တာကျွမ်းကျင်စရာများ၊ လူမှုရေးနှင့် စိတ်ခံစားမှုဆိုင်ရာ ပြည့်စုံကောင်းမွန်မှု၊ မတူညီသောစွမ်းရည်များကို တန်ဖိုးထား လေးစားမှု၊ ကျန်းမာရေး အသိပညာ၊ မိုးအန္တရာယ်သိရှိမှု၊ လိင်ပိုင်းဆိုင်ရာ၊ ကျား၊မရေးရာကို အခြေခံသော အကြမ်းဖက်မှုနှင့် အမြတ်ထုတ်မှုစသည်တို့မှ မိမိကိုယ်ကို ကာကွယ်စောင့်ရှောက်တတ်မှုကို နားလည် သဘောပေါက်ကြောင်း ပြသ၍ တိုးမြှင့်လုပ်ဆောင်နိုင်စွမ်းရှိကြောင်း ပြသည်။</a:t>
            </a:r>
          </a:p>
          <a:p>
            <a:pPr marL="342900" indent="-342900">
              <a:lnSpc>
                <a:spcPct val="150000"/>
              </a:lnSpc>
              <a:buFont typeface="Arial" panose="020B0604020202020204" pitchFamily="34" charset="0"/>
              <a:buChar char="•"/>
            </a:pPr>
            <a:r>
              <a:rPr lang="en-US" sz="1600" dirty="0">
                <a:highlight>
                  <a:srgbClr val="C0C0C0"/>
                </a:highlight>
                <a:latin typeface="Pyidaungsu" pitchFamily="34" charset="0"/>
                <a:ea typeface="Calibri"/>
                <a:cs typeface="Pyidaungsu" pitchFamily="34" charset="0"/>
                <a:sym typeface="Calibri"/>
              </a:rPr>
              <a:t>CSE ၇။   </a:t>
            </a:r>
            <a:r>
              <a:rPr lang="en-US" sz="1600" dirty="0">
                <a:latin typeface="Pyidaungsu" pitchFamily="34" charset="0"/>
                <a:cs typeface="Pyidaungsu" pitchFamily="34" charset="0"/>
              </a:rPr>
              <a:t>ဖြစ်ပေါ်လာမည့် ဘေးအန္တရာယ်များကို နားလည်သဘောပေါက်ပြီး သမားရိုးကျ သင်ကြားသင်ယူနည်းလမ်းများနှင့် မီဒီယာအပါအဝင် ခေတ်မီနည်းလမ်းများကို အသုံးပြုသည်။ </a:t>
            </a:r>
          </a:p>
          <a:p>
            <a:pPr marL="342900" indent="-342900">
              <a:lnSpc>
                <a:spcPct val="150000"/>
              </a:lnSpc>
              <a:buFont typeface="Arial" panose="020B0604020202020204" pitchFamily="34" charset="0"/>
              <a:buChar char="•"/>
            </a:pPr>
            <a:r>
              <a:rPr lang="en-US" sz="1600" dirty="0">
                <a:highlight>
                  <a:srgbClr val="C0C0C0"/>
                </a:highlight>
                <a:latin typeface="Pyidaungsu" pitchFamily="34" charset="0"/>
                <a:ea typeface="Calibri"/>
                <a:cs typeface="Pyidaungsu" pitchFamily="34" charset="0"/>
                <a:sym typeface="Calibri"/>
              </a:rPr>
              <a:t>CSE ၁၀။ </a:t>
            </a:r>
            <a:r>
              <a:rPr lang="en-US" sz="1600" dirty="0">
                <a:latin typeface="Pyidaungsu" pitchFamily="34" charset="0"/>
                <a:cs typeface="Pyidaungsu" pitchFamily="34" charset="0"/>
              </a:rPr>
              <a:t> မီဒီယာနှင့် သတင်းအချက်ဆိုင်ရာသိနားလည်မှု (MIL) ဆိုင်ရာ အခြေခံအယူအဆနှင့် အခြေခံသဘောတရားများကို နားလည်မှုရှိကြောင်း ဖော်ထုတ်ပြသသည်။ </a:t>
            </a:r>
          </a:p>
          <a:p>
            <a:pPr marL="342900" indent="-342900">
              <a:lnSpc>
                <a:spcPct val="150000"/>
              </a:lnSpc>
              <a:buFont typeface="Arial" panose="020B0604020202020204" pitchFamily="34" charset="0"/>
              <a:buChar char="•"/>
            </a:pPr>
            <a:r>
              <a:rPr lang="en-US" sz="1600" dirty="0">
                <a:highlight>
                  <a:srgbClr val="C0C0C0"/>
                </a:highlight>
                <a:latin typeface="Pyidaungsu" pitchFamily="34" charset="0"/>
                <a:ea typeface="Calibri"/>
                <a:cs typeface="Pyidaungsu" pitchFamily="34" charset="0"/>
                <a:sym typeface="Calibri"/>
              </a:rPr>
              <a:t>CSE ၂၃။ </a:t>
            </a:r>
            <a:r>
              <a:rPr lang="en-US" sz="1600" dirty="0">
                <a:latin typeface="Pyidaungsu" pitchFamily="34" charset="0"/>
                <a:cs typeface="Pyidaungsu" pitchFamily="34" charset="0"/>
              </a:rPr>
              <a:t>ဆရာသည် ဒစ်ဂျစ်တယ်နိုင်ငံသားဖြစ်မှု၏အခြေခံသဘောသဘာဝနှင့် သဘောတရားများကို သတိပြုမိသည်။ </a:t>
            </a:r>
          </a:p>
          <a:p>
            <a:pPr>
              <a:lnSpc>
                <a:spcPct val="150000"/>
              </a:lnSpc>
            </a:pPr>
            <a:endParaRPr lang="en-US" sz="1600" b="0" dirty="0">
              <a:latin typeface="Pyidaungsu" pitchFamily="34" charset="0"/>
              <a:ea typeface="Arial"/>
              <a:cs typeface="Pyidaungsu" pitchFamily="34" charset="0"/>
              <a:sym typeface="Calibri"/>
            </a:endParaRPr>
          </a:p>
          <a:p>
            <a:pPr>
              <a:lnSpc>
                <a:spcPct val="150000"/>
              </a:lnSpc>
            </a:pPr>
            <a:r>
              <a:rPr lang="en-US" sz="1600" b="1" i="0" dirty="0">
                <a:effectLst/>
                <a:latin typeface="Pyidaungsu" pitchFamily="34" charset="0"/>
                <a:cs typeface="Pyidaungsu" pitchFamily="34" charset="0"/>
              </a:rPr>
              <a:t>ရည်မှန်းချက်</a:t>
            </a:r>
          </a:p>
          <a:p>
            <a:pPr>
              <a:lnSpc>
                <a:spcPct val="150000"/>
              </a:lnSpc>
            </a:pPr>
            <a:r>
              <a:rPr lang="en-US" sz="1600" dirty="0">
                <a:latin typeface="Pyidaungsu" pitchFamily="34" charset="0"/>
                <a:cs typeface="Pyidaungsu" pitchFamily="34" charset="0"/>
              </a:rPr>
              <a:t>ကျောင်းသားများအား မိမိတို့ မိုဘိုင်းစက်ပစ္စည်းများကို ကာကွယ်နိုင်ရေးအတွက် ဇီဝအချက်အလက်ဖြင့် အတည်ပြုခြင်းနည်းလမ်းများကို မိတ်ဆက်ပေးရန်နှင့် ဤနည်းပညာ၏ ကောင်းကျိုးများနှင့် ကန့်သတ်ချက်များကို နားလည်စေရေး </a:t>
            </a:r>
            <a:r>
              <a:rPr lang="en-US" sz="1600" dirty="0" err="1">
                <a:latin typeface="Pyidaungsu" pitchFamily="34" charset="0"/>
                <a:cs typeface="Pyidaungsu" pitchFamily="34" charset="0"/>
              </a:rPr>
              <a:t>ကူညီရန</a:t>
            </a:r>
            <a:r>
              <a:rPr lang="en-US" sz="1600" dirty="0">
                <a:latin typeface="Pyidaungsu" pitchFamily="34" charset="0"/>
                <a:cs typeface="Pyidaungsu" pitchFamily="34" charset="0"/>
              </a:rPr>
              <a:t>်</a:t>
            </a:r>
            <a:endParaRPr lang="en-US" sz="1600" i="0" dirty="0">
              <a:effectLst/>
              <a:latin typeface="Pyidaungsu" pitchFamily="34" charset="0"/>
              <a:cs typeface="Pyidaungsu" pitchFamily="34" charset="0"/>
            </a:endParaRPr>
          </a:p>
        </p:txBody>
      </p:sp>
    </p:spTree>
    <p:extLst>
      <p:ext uri="{BB962C8B-B14F-4D97-AF65-F5344CB8AC3E}">
        <p14:creationId xmlns:p14="http://schemas.microsoft.com/office/powerpoint/2010/main" val="19275424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
          <p:cNvSpPr txBox="1">
            <a:spLocks noGrp="1"/>
          </p:cNvSpPr>
          <p:nvPr>
            <p:ph type="ctrTitle"/>
          </p:nvPr>
        </p:nvSpPr>
        <p:spPr>
          <a:xfrm>
            <a:off x="241300" y="151609"/>
            <a:ext cx="11740904" cy="455408"/>
          </a:xfrm>
          <a:prstGeom prst="rect">
            <a:avLst/>
          </a:prstGeom>
          <a:noFill/>
          <a:ln>
            <a:noFill/>
          </a:ln>
        </p:spPr>
        <p:txBody>
          <a:bodyPr spcFirstLastPara="1" wrap="square" lIns="0" tIns="0" rIns="0" bIns="0" anchor="ctr" anchorCtr="0">
            <a:noAutofit/>
          </a:bodyPr>
          <a:lstStyle/>
          <a:p>
            <a:pPr lvl="0"/>
            <a:r>
              <a:rPr lang="en-US" sz="2000" b="1" dirty="0">
                <a:latin typeface="Pyidaungsu" pitchFamily="34" charset="0"/>
                <a:cs typeface="Pyidaungsu" pitchFamily="34" charset="0"/>
              </a:rPr>
              <a:t>လုပ်ငန်း(၂) - မိုဘိုင်းစက်ပစ္စည်း လုံခြုံရေးအတွက် ဇီဝအချက်အလက်ဖြင့်အတည်ပြုခြင်းအကြောင်း စူးစမ်းလေ့လာခြင်း </a:t>
            </a:r>
            <a:endParaRPr sz="2000" dirty="0"/>
          </a:p>
        </p:txBody>
      </p:sp>
      <p:sp>
        <p:nvSpPr>
          <p:cNvPr id="7" name="TextBox 6">
            <a:extLst>
              <a:ext uri="{FF2B5EF4-FFF2-40B4-BE49-F238E27FC236}">
                <a16:creationId xmlns:a16="http://schemas.microsoft.com/office/drawing/2014/main" id="{8960652C-F64C-B18B-2A9A-2E9756377E0A}"/>
              </a:ext>
            </a:extLst>
          </p:cNvPr>
          <p:cNvSpPr txBox="1"/>
          <p:nvPr/>
        </p:nvSpPr>
        <p:spPr>
          <a:xfrm>
            <a:off x="425669" y="822565"/>
            <a:ext cx="11335407" cy="5493812"/>
          </a:xfrm>
          <a:prstGeom prst="rect">
            <a:avLst/>
          </a:prstGeom>
          <a:noFill/>
        </p:spPr>
        <p:txBody>
          <a:bodyPr wrap="square">
            <a:spAutoFit/>
          </a:bodyPr>
          <a:lstStyle/>
          <a:p>
            <a:pPr fontAlgn="base">
              <a:lnSpc>
                <a:spcPct val="150000"/>
              </a:lnSpc>
            </a:pPr>
            <a:r>
              <a:rPr lang="en-US" dirty="0">
                <a:latin typeface="Pyidaungsu" pitchFamily="34" charset="0"/>
                <a:cs typeface="Pyidaungsu" pitchFamily="34" charset="0"/>
              </a:rPr>
              <a:t>၄။ </a:t>
            </a:r>
            <a:r>
              <a:rPr lang="en-US" i="0" dirty="0">
                <a:effectLst/>
                <a:latin typeface="Pyidaungsu" pitchFamily="34" charset="0"/>
                <a:cs typeface="Pyidaungsu" pitchFamily="34" charset="0"/>
              </a:rPr>
              <a:t> </a:t>
            </a:r>
            <a:r>
              <a:rPr lang="en-US" b="1" i="1" dirty="0">
                <a:effectLst/>
                <a:latin typeface="Pyidaungsu" pitchFamily="34" charset="0"/>
                <a:cs typeface="Pyidaungsu" pitchFamily="34" charset="0"/>
              </a:rPr>
              <a:t>‘ဇီဝအချက်အလက်ဖြင့်အတည်ပြုခြင်း”</a:t>
            </a:r>
            <a:r>
              <a:rPr lang="en-US" i="1" dirty="0">
                <a:effectLst/>
                <a:latin typeface="Pyidaungsu" pitchFamily="34" charset="0"/>
                <a:cs typeface="Pyidaungsu" pitchFamily="34" charset="0"/>
              </a:rPr>
              <a:t>၏  အဓိပ္ပါယ်ဖွင့်ဆိုချက်ကို ရှင်းပြပါ။</a:t>
            </a:r>
            <a:endParaRPr lang="en-US" i="0" dirty="0">
              <a:effectLst/>
              <a:latin typeface="Pyidaungsu" pitchFamily="34" charset="0"/>
              <a:cs typeface="Pyidaungsu" pitchFamily="34" charset="0"/>
            </a:endParaRPr>
          </a:p>
          <a:p>
            <a:pPr marL="623888" algn="ctr" fontAlgn="base">
              <a:lnSpc>
                <a:spcPct val="150000"/>
              </a:lnSpc>
            </a:pPr>
            <a:r>
              <a:rPr lang="en-US" i="1" dirty="0">
                <a:latin typeface="Pyidaungsu" pitchFamily="34" charset="0"/>
                <a:cs typeface="Pyidaungsu" pitchFamily="34" charset="0"/>
              </a:rPr>
              <a:t>ဇီဝအချက်အလက်ဖြင့် အတည်ပြုခြင်းဆိုသည်မှာ စက်ပစ္စည်းတစ်ခု သို့မဟုတ် စနစ်တစ်ခုကို ဝင်ရောက်အသုံးပြုရန်အတွက် အသုံးပြုသူ၏ဇီဝအချက်အလက်များဖြင့် ကိုက်ညီမှသာ သုံးစွဲ၍ရနို်ငသော လုံခြုံရေးအစီအမံတစ်ခုဖြစ်သည်။ အသုံးပြုသူတစ်ဦးစီအတွက် ဒေတာဘေ့စ်ထဲ သိုလှောင်သိမ်းဆည်းထားသည့် ဇီဝအချက်အလက်များနှင့်ကိုက်ညီမှသာလျှင် စနစ်သို့ ဝင်ရောက်ရန် ခွင့်ပြုပေလိမ့်မည်။</a:t>
            </a:r>
          </a:p>
          <a:p>
            <a:pPr marL="623888" algn="ctr" fontAlgn="base">
              <a:lnSpc>
                <a:spcPct val="150000"/>
              </a:lnSpc>
            </a:pPr>
            <a:endParaRPr lang="en-US" i="1" dirty="0">
              <a:effectLst/>
              <a:latin typeface="Pyidaungsu" pitchFamily="34" charset="0"/>
              <a:cs typeface="Pyidaungsu" pitchFamily="34" charset="0"/>
            </a:endParaRPr>
          </a:p>
          <a:p>
            <a:pPr algn="l">
              <a:lnSpc>
                <a:spcPct val="150000"/>
              </a:lnSpc>
            </a:pPr>
            <a:r>
              <a:rPr lang="en-US" b="0" i="0" dirty="0">
                <a:effectLst/>
                <a:latin typeface="Pyidaungsu" pitchFamily="34" charset="0"/>
                <a:cs typeface="Pyidaungsu" pitchFamily="34" charset="0"/>
              </a:rPr>
              <a:t>၅။ အတန်းကို အုပ်စုငယ်များခွဲခြင်း(သို့မဟုတ်) နှစ်ယောက်တစ်တွဲ တွဲစေခြင်းဖြင့် အုပ်စုလိုက်ဆွေးနွေးစေကာ မိုဘိုင်းလုံခြုံရေးနှင့် သက်ဆိုင်သည့် နမူနာဖြစ်ရပ်များကို ပြောပြပါ။ ကျောင်းသားများအား ဖြစ်ရပ်တစ်ခုစီအတွက် မည်သည့် ဇီဝအချက်အလက်ဖြင့် အတည်ပြုခြင်းနည်းလမ်းက အသင့်တော်ဆုံး ဖြစ်သည်နှင့် အကြောင်းပြချက်တို့ကို ဆွေးနွေးခိုင်းပါ။</a:t>
            </a:r>
          </a:p>
          <a:p>
            <a:pPr algn="l">
              <a:lnSpc>
                <a:spcPct val="150000"/>
              </a:lnSpc>
            </a:pPr>
            <a:endParaRPr lang="en-US" b="0" i="0" dirty="0">
              <a:effectLst/>
              <a:latin typeface="Pyidaungsu" pitchFamily="34" charset="0"/>
              <a:cs typeface="Pyidaungsu" pitchFamily="34" charset="0"/>
            </a:endParaRPr>
          </a:p>
          <a:p>
            <a:pPr>
              <a:lnSpc>
                <a:spcPct val="150000"/>
              </a:lnSpc>
            </a:pPr>
            <a:r>
              <a:rPr lang="en-US" dirty="0">
                <a:latin typeface="Pyidaungsu" pitchFamily="34" charset="0"/>
                <a:cs typeface="Pyidaungsu" pitchFamily="34" charset="0"/>
              </a:rPr>
              <a:t>၆။ ထို့နောက် အုပ်စုတစ်စုစီ ခေါ်ထုတ်ပြီး မိမိတို့ရွေးချယ်ထားသော  ဇီဝအချက်အလက်ဖြင့် အတည်ပြုခြင်း နည်းလမ်းကို တင်ပြစေကာ ပေးထားသောဖြစ်ရပ်အတွက် မိမိတို့ရွေးချယ်ထားသောနည်းလမ်းက  အဘယ်ကြောင့် အကောင်းဆုံး ရွေးချယ်မှု ဖြစ်သည်ကို ရှင်းပြခိုင်းပါ။</a:t>
            </a:r>
            <a:endParaRPr lang="en-US" b="0" dirty="0">
              <a:latin typeface="Pyidaungsu" pitchFamily="34" charset="0"/>
              <a:cs typeface="Pyidaungsu" pitchFamily="34" charset="0"/>
            </a:endParaRPr>
          </a:p>
        </p:txBody>
      </p:sp>
    </p:spTree>
    <p:extLst>
      <p:ext uri="{BB962C8B-B14F-4D97-AF65-F5344CB8AC3E}">
        <p14:creationId xmlns:p14="http://schemas.microsoft.com/office/powerpoint/2010/main" val="25687610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
          <p:cNvSpPr txBox="1">
            <a:spLocks noGrp="1"/>
          </p:cNvSpPr>
          <p:nvPr>
            <p:ph type="ctrTitle"/>
          </p:nvPr>
        </p:nvSpPr>
        <p:spPr>
          <a:xfrm>
            <a:off x="254640" y="151609"/>
            <a:ext cx="12083823" cy="455408"/>
          </a:xfrm>
          <a:prstGeom prst="rect">
            <a:avLst/>
          </a:prstGeom>
          <a:noFill/>
          <a:ln>
            <a:noFill/>
          </a:ln>
        </p:spPr>
        <p:txBody>
          <a:bodyPr spcFirstLastPara="1" wrap="square" lIns="0" tIns="0" rIns="0" bIns="0" anchor="ctr" anchorCtr="0">
            <a:noAutofit/>
          </a:bodyPr>
          <a:lstStyle/>
          <a:p>
            <a:pPr lvl="0"/>
            <a:r>
              <a:rPr lang="en-US" sz="2000" b="1" dirty="0">
                <a:latin typeface="Pyidaungsu" pitchFamily="34" charset="0"/>
                <a:cs typeface="Pyidaungsu" pitchFamily="34" charset="0"/>
              </a:rPr>
              <a:t>လုပ်ငန်း(၂) - မိုဘိုင်းစက်ပစ္စည်း လုံခြုံရေးအတွက် ဇီဝအချက်အလက်ဖြင့်အတည်ပြုခြင်းအကြောင်း စူးစမ်းလေ့လာခြင်း </a:t>
            </a:r>
            <a:endParaRPr sz="2000" dirty="0"/>
          </a:p>
        </p:txBody>
      </p:sp>
      <p:sp>
        <p:nvSpPr>
          <p:cNvPr id="5" name="TextBox 4">
            <a:extLst>
              <a:ext uri="{FF2B5EF4-FFF2-40B4-BE49-F238E27FC236}">
                <a16:creationId xmlns:a16="http://schemas.microsoft.com/office/drawing/2014/main" id="{2A9584D1-BC7C-29F9-B382-8C8E34EBDFD5}"/>
              </a:ext>
            </a:extLst>
          </p:cNvPr>
          <p:cNvSpPr txBox="1"/>
          <p:nvPr/>
        </p:nvSpPr>
        <p:spPr>
          <a:xfrm>
            <a:off x="7199513" y="5859751"/>
            <a:ext cx="4719753" cy="430887"/>
          </a:xfrm>
          <a:prstGeom prst="rect">
            <a:avLst/>
          </a:prstGeom>
          <a:noFill/>
        </p:spPr>
        <p:txBody>
          <a:bodyPr wrap="square">
            <a:spAutoFit/>
          </a:bodyPr>
          <a:lstStyle/>
          <a:p>
            <a:r>
              <a:rPr lang="en-US" sz="1100" u="sng" dirty="0">
                <a:solidFill>
                  <a:schemeClr val="accent5"/>
                </a:solidFill>
                <a:latin typeface="Pyidaungsu" pitchFamily="34" charset="0"/>
                <a:cs typeface="Pyidaungsu" pitchFamily="34" charset="0"/>
              </a:rPr>
              <a:t>ဇီဝအချက်အလက်ဖြင့် အတည်ပြုခြင်းဆိုသည်မှာ အဘယ်နည်း။ အဓိပ္ပါယ် ဖွင့်ဆိုချက်၊ အကျိုးကျေးဇူးများနှင့် ကိရိယာများ - Spiceworks မှ</a:t>
            </a:r>
          </a:p>
        </p:txBody>
      </p:sp>
      <p:sp>
        <p:nvSpPr>
          <p:cNvPr id="7" name="TextBox 6">
            <a:extLst>
              <a:ext uri="{FF2B5EF4-FFF2-40B4-BE49-F238E27FC236}">
                <a16:creationId xmlns:a16="http://schemas.microsoft.com/office/drawing/2014/main" id="{8960652C-F64C-B18B-2A9A-2E9756377E0A}"/>
              </a:ext>
            </a:extLst>
          </p:cNvPr>
          <p:cNvSpPr txBox="1"/>
          <p:nvPr/>
        </p:nvSpPr>
        <p:spPr>
          <a:xfrm>
            <a:off x="315310" y="854906"/>
            <a:ext cx="11603956" cy="3416320"/>
          </a:xfrm>
          <a:prstGeom prst="rect">
            <a:avLst/>
          </a:prstGeom>
          <a:noFill/>
        </p:spPr>
        <p:txBody>
          <a:bodyPr wrap="square">
            <a:spAutoFit/>
          </a:bodyPr>
          <a:lstStyle/>
          <a:p>
            <a:pPr fontAlgn="base">
              <a:lnSpc>
                <a:spcPct val="150000"/>
              </a:lnSpc>
            </a:pPr>
            <a:r>
              <a:rPr lang="en-US" sz="1600" b="1" dirty="0">
                <a:latin typeface="Pyidaungsu" pitchFamily="34" charset="0"/>
                <a:cs typeface="Pyidaungsu" pitchFamily="34" charset="0"/>
              </a:rPr>
              <a:t>လုပ်ငန်း အဆင့်များ</a:t>
            </a:r>
            <a:endParaRPr lang="en-US" sz="1600" b="1" i="0" dirty="0">
              <a:effectLst/>
              <a:latin typeface="Pyidaungsu" pitchFamily="34" charset="0"/>
              <a:cs typeface="Pyidaungsu" pitchFamily="34" charset="0"/>
            </a:endParaRPr>
          </a:p>
          <a:p>
            <a:pPr>
              <a:lnSpc>
                <a:spcPct val="150000"/>
              </a:lnSpc>
            </a:pPr>
            <a:r>
              <a:rPr lang="en-US" sz="1600" dirty="0">
                <a:latin typeface="Pyidaungsu" pitchFamily="34" charset="0"/>
                <a:cs typeface="Pyidaungsu" pitchFamily="34" charset="0"/>
              </a:rPr>
              <a:t>၁။ လုံခြုံရေး၏ သဘောတရားနှင့် ၎င်းကို (အထူးသဖြင့် မိုဘိုင်းစက်ပစ္စည်းများအတွက်) အဘယ်ကြောင့် မရှိမဖြစ်လိုအပ်ကြောင်း ရှင်းပြခြင်းဖြင့် စတင်ပါ။ (၁) လုံခြုံရေးတိုးမြှင့်နိုင်မည့် နည်းလမ်းတစ်ခုမှာ မည်သူမည်ဝါဖြစ်ကြောင်း အတည်ပြုရန်အတွက် ထူးခြားသည့် ရုပ်ပိုင်းဆိုင်ရာ လက္ခဏာရပ်များကို အသုံးပြုသော ဇီဝအချက်အလက်ဖြင့် အတည်ပြုခြင်းဖြင့်လုပ်ဆောင်နိုင်ကြောင်းနှင့် (၂) ယနေ့ခေတ်တွင် ဇီဝအချက်အလက်ဖြင့် အတည်ပြုသည့်ကိရိယာများမှာ ကွန်ပျူတာများနှင့် စမတ်ဖုန်းများကဲ့သို့သော နေ့စဉ်သုံး စက်ကိရိယာအများစု၏ တစ်စိတ်တပိုင်း ဖြစ်လာကြောင်း ရှင်းပြပါ။</a:t>
            </a:r>
          </a:p>
          <a:p>
            <a:pPr algn="l">
              <a:lnSpc>
                <a:spcPct val="150000"/>
              </a:lnSpc>
            </a:pPr>
            <a:r>
              <a:rPr lang="en-US" sz="1600" dirty="0">
                <a:latin typeface="Pyidaungsu" pitchFamily="34" charset="0"/>
                <a:cs typeface="Pyidaungsu" pitchFamily="34" charset="0"/>
              </a:rPr>
              <a:t>၂။ ကျောင်းသားများအား ဇီဝအချက်အလက်ဖြင့် အတည်ပြုခြင်းအကြောင်း ကြားဖူးပါသလား သို့မဟုတ် မိမိတို့ မိုဘိုင်းစက်ပစ္စည်းများတွင် ၎င်းကို အသုံးပြုပါသလားဟု မေးပါ။</a:t>
            </a:r>
            <a:endParaRPr lang="en-US" sz="1600" i="0" dirty="0">
              <a:effectLst/>
              <a:latin typeface="Pyidaungsu" pitchFamily="34" charset="0"/>
              <a:cs typeface="Pyidaungsu" pitchFamily="34" charset="0"/>
            </a:endParaRPr>
          </a:p>
          <a:p>
            <a:pPr algn="l" fontAlgn="base">
              <a:lnSpc>
                <a:spcPct val="150000"/>
              </a:lnSpc>
            </a:pPr>
            <a:endParaRPr lang="en-US" sz="1600" b="1" dirty="0">
              <a:latin typeface="Pyidaungsu" pitchFamily="34" charset="0"/>
              <a:cs typeface="Pyidaungsu" pitchFamily="34" charset="0"/>
            </a:endParaRPr>
          </a:p>
        </p:txBody>
      </p:sp>
      <p:pic>
        <p:nvPicPr>
          <p:cNvPr id="2" name="Picture 2" descr="What Is Biometric Authentication? Definition, Benefits, and Tools -  Spiceworks">
            <a:extLst>
              <a:ext uri="{FF2B5EF4-FFF2-40B4-BE49-F238E27FC236}">
                <a16:creationId xmlns:a16="http://schemas.microsoft.com/office/drawing/2014/main" id="{807C2071-459A-6E68-96B2-EC1A3DC3418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067718" y="4195418"/>
            <a:ext cx="6543302" cy="8902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97797" y="3753724"/>
            <a:ext cx="5083141" cy="369332"/>
          </a:xfrm>
          <a:prstGeom prst="rect">
            <a:avLst/>
          </a:prstGeom>
          <a:noFill/>
        </p:spPr>
        <p:txBody>
          <a:bodyPr wrap="square" rtlCol="0">
            <a:spAutoFit/>
          </a:bodyPr>
          <a:lstStyle/>
          <a:p>
            <a:r>
              <a:rPr lang="en-US" b="1" dirty="0">
                <a:latin typeface="Pyidaungsu" pitchFamily="34" charset="0"/>
                <a:cs typeface="Pyidaungsu" pitchFamily="34" charset="0"/>
              </a:rPr>
              <a:t>ဇီဝအချက်အလက်ဖြင့် အတည်ပြုခြင်း အမျိုးအစားများ</a:t>
            </a:r>
          </a:p>
        </p:txBody>
      </p:sp>
      <p:sp>
        <p:nvSpPr>
          <p:cNvPr id="6" name="TextBox 5"/>
          <p:cNvSpPr txBox="1"/>
          <p:nvPr/>
        </p:nvSpPr>
        <p:spPr>
          <a:xfrm>
            <a:off x="5067718" y="5123330"/>
            <a:ext cx="7000658" cy="584775"/>
          </a:xfrm>
          <a:prstGeom prst="rect">
            <a:avLst/>
          </a:prstGeom>
          <a:noFill/>
        </p:spPr>
        <p:txBody>
          <a:bodyPr wrap="square" rtlCol="0">
            <a:spAutoFit/>
          </a:bodyPr>
          <a:lstStyle/>
          <a:p>
            <a:r>
              <a:rPr lang="en-US" sz="1600" dirty="0">
                <a:latin typeface="Pyidaungsu" pitchFamily="34" charset="0"/>
                <a:cs typeface="Pyidaungsu" pitchFamily="34" charset="0"/>
              </a:rPr>
              <a:t>လက်ဗွေ	         မျက်နှာပုံပန်းသဏ္ဍာန်	 အသံဖြင့်		မျက်လုံးကို</a:t>
            </a:r>
          </a:p>
          <a:p>
            <a:r>
              <a:rPr lang="en-US" sz="1600" dirty="0">
                <a:latin typeface="Pyidaungsu" pitchFamily="34" charset="0"/>
                <a:cs typeface="Pyidaungsu" pitchFamily="34" charset="0"/>
              </a:rPr>
              <a:t>ဖတ်ခြင်း                 မှတ်သားမှု 	              </a:t>
            </a:r>
            <a:r>
              <a:rPr lang="my-MM" sz="1600" dirty="0">
                <a:latin typeface="Pyidaungsu" pitchFamily="34" charset="0"/>
                <a:cs typeface="Pyidaungsu" pitchFamily="34" charset="0"/>
              </a:rPr>
              <a:t> </a:t>
            </a:r>
            <a:r>
              <a:rPr lang="en-US" sz="1600" dirty="0">
                <a:latin typeface="Pyidaungsu" pitchFamily="34" charset="0"/>
                <a:cs typeface="Pyidaungsu" pitchFamily="34" charset="0"/>
              </a:rPr>
              <a:t> မှတ်သားမှု 	              စကင်ဖတ်ခြင်း</a:t>
            </a:r>
          </a:p>
        </p:txBody>
      </p:sp>
      <p:sp>
        <p:nvSpPr>
          <p:cNvPr id="8" name="TextBox 7"/>
          <p:cNvSpPr txBox="1"/>
          <p:nvPr/>
        </p:nvSpPr>
        <p:spPr>
          <a:xfrm>
            <a:off x="315310" y="3938390"/>
            <a:ext cx="4731658" cy="1569660"/>
          </a:xfrm>
          <a:prstGeom prst="rect">
            <a:avLst/>
          </a:prstGeom>
          <a:noFill/>
        </p:spPr>
        <p:txBody>
          <a:bodyPr wrap="square" rtlCol="0">
            <a:spAutoFit/>
          </a:bodyPr>
          <a:lstStyle/>
          <a:p>
            <a:pPr>
              <a:lnSpc>
                <a:spcPct val="150000"/>
              </a:lnSpc>
            </a:pPr>
            <a:r>
              <a:rPr lang="en-US" sz="1600" dirty="0">
                <a:latin typeface="Pyidaungsu" pitchFamily="34" charset="0"/>
                <a:cs typeface="Pyidaungsu" pitchFamily="34" charset="0"/>
              </a:rPr>
              <a:t>၃။ ဇီဝအချက်အလက်ဖြင့် အတည်ပြုခြင်း နည်းလမ်းအမျိုးအစား အမျိုးမျိုးအကြောင်း ဆွေးနွေးပါ။ အတည်ပြုခြင်း အမျိုးအစားများမှာ ပုံပါအတိုင်းဖြစ်သည်။ </a:t>
            </a:r>
          </a:p>
          <a:p>
            <a:pPr>
              <a:lnSpc>
                <a:spcPct val="150000"/>
              </a:lnSpc>
            </a:pPr>
            <a:endParaRPr lang="en-US" sz="1600" dirty="0"/>
          </a:p>
        </p:txBody>
      </p:sp>
      <p:cxnSp>
        <p:nvCxnSpPr>
          <p:cNvPr id="10" name="Straight Arrow Connector 9">
            <a:extLst>
              <a:ext uri="{FF2B5EF4-FFF2-40B4-BE49-F238E27FC236}">
                <a16:creationId xmlns:a16="http://schemas.microsoft.com/office/drawing/2014/main" id="{390F56ED-57E7-3401-68E3-157EE45B9E69}"/>
              </a:ext>
            </a:extLst>
          </p:cNvPr>
          <p:cNvCxnSpPr/>
          <p:nvPr/>
        </p:nvCxnSpPr>
        <p:spPr>
          <a:xfrm>
            <a:off x="3057383" y="5387432"/>
            <a:ext cx="163073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7985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
          <p:cNvSpPr txBox="1">
            <a:spLocks noGrp="1"/>
          </p:cNvSpPr>
          <p:nvPr>
            <p:ph type="ctrTitle"/>
          </p:nvPr>
        </p:nvSpPr>
        <p:spPr>
          <a:xfrm>
            <a:off x="395785" y="163484"/>
            <a:ext cx="11676801" cy="455408"/>
          </a:xfrm>
          <a:prstGeom prst="rect">
            <a:avLst/>
          </a:prstGeom>
          <a:noFill/>
          <a:ln>
            <a:noFill/>
          </a:ln>
        </p:spPr>
        <p:txBody>
          <a:bodyPr spcFirstLastPara="1" wrap="square" lIns="0" tIns="0" rIns="0" bIns="0" anchor="ctr" anchorCtr="0">
            <a:noAutofit/>
          </a:bodyPr>
          <a:lstStyle/>
          <a:p>
            <a:r>
              <a:rPr lang="en-US" sz="2200" b="1" dirty="0" err="1">
                <a:latin typeface="Pyidaungsu" pitchFamily="34" charset="0"/>
                <a:cs typeface="Pyidaungsu" pitchFamily="34" charset="0"/>
              </a:rPr>
              <a:t>လုပ်ငန်း</a:t>
            </a:r>
            <a:r>
              <a:rPr lang="en-US" sz="2200" b="1" dirty="0">
                <a:latin typeface="Pyidaungsu" pitchFamily="34" charset="0"/>
                <a:cs typeface="Pyidaungsu" pitchFamily="34" charset="0"/>
              </a:rPr>
              <a:t> ၃ - ထပ်ဆင့်အတည်ပြုစနစ် ( Multi-Factor Authentication - MFA)ကို မိတ်ဆက်ခြင်း</a:t>
            </a:r>
          </a:p>
        </p:txBody>
      </p:sp>
      <p:sp>
        <p:nvSpPr>
          <p:cNvPr id="7" name="TextBox 6">
            <a:extLst>
              <a:ext uri="{FF2B5EF4-FFF2-40B4-BE49-F238E27FC236}">
                <a16:creationId xmlns:a16="http://schemas.microsoft.com/office/drawing/2014/main" id="{8960652C-F64C-B18B-2A9A-2E9756377E0A}"/>
              </a:ext>
            </a:extLst>
          </p:cNvPr>
          <p:cNvSpPr txBox="1"/>
          <p:nvPr/>
        </p:nvSpPr>
        <p:spPr>
          <a:xfrm>
            <a:off x="395785" y="879325"/>
            <a:ext cx="11600597" cy="5447645"/>
          </a:xfrm>
          <a:prstGeom prst="rect">
            <a:avLst/>
          </a:prstGeom>
          <a:noFill/>
        </p:spPr>
        <p:txBody>
          <a:bodyPr wrap="square">
            <a:spAutoFit/>
          </a:bodyPr>
          <a:lstStyle/>
          <a:p>
            <a:pPr>
              <a:lnSpc>
                <a:spcPct val="150000"/>
              </a:lnSpc>
            </a:pPr>
            <a:r>
              <a:rPr lang="en-US" sz="1600" b="1" i="1" dirty="0" err="1">
                <a:latin typeface="Pyidaungsu" pitchFamily="34" charset="0"/>
                <a:cs typeface="Pyidaungsu" pitchFamily="34" charset="0"/>
              </a:rPr>
              <a:t>ဤလုပ်ငန</a:t>
            </a:r>
            <a:r>
              <a:rPr lang="en-US" sz="1600" b="1" i="1" dirty="0">
                <a:latin typeface="Pyidaungsu" pitchFamily="34" charset="0"/>
                <a:cs typeface="Pyidaungsu" pitchFamily="34" charset="0"/>
              </a:rPr>
              <a:t>်</a:t>
            </a:r>
            <a:r>
              <a:rPr lang="my-MM" sz="1600" b="1" i="1" dirty="0">
                <a:latin typeface="Pyidaungsu" pitchFamily="34" charset="0"/>
                <a:cs typeface="Pyidaungsu" pitchFamily="34" charset="0"/>
              </a:rPr>
              <a:t>းတွင်</a:t>
            </a:r>
            <a:r>
              <a:rPr lang="en-US" sz="1600" b="1" i="1" dirty="0">
                <a:latin typeface="Pyidaungsu" pitchFamily="34" charset="0"/>
                <a:cs typeface="Pyidaungsu" pitchFamily="34" charset="0"/>
              </a:rPr>
              <a:t> လွှ</a:t>
            </a:r>
            <a:r>
              <a:rPr lang="en-US" sz="1600" b="1" i="1" dirty="0" err="1">
                <a:latin typeface="Pyidaungsu" pitchFamily="34" charset="0"/>
                <a:cs typeface="Pyidaungsu" pitchFamily="34" charset="0"/>
              </a:rPr>
              <a:t>မ်းခြုံ</a:t>
            </a:r>
            <a:r>
              <a:rPr lang="my-MM" sz="1600" b="1" i="1" dirty="0">
                <a:latin typeface="Pyidaungsu" pitchFamily="34" charset="0"/>
                <a:cs typeface="Pyidaungsu" pitchFamily="34" charset="0"/>
              </a:rPr>
              <a:t>ထား</a:t>
            </a:r>
            <a:r>
              <a:rPr lang="en-US" sz="1600" b="1" i="1" dirty="0" err="1">
                <a:latin typeface="Pyidaungsu" pitchFamily="34" charset="0"/>
                <a:cs typeface="Pyidaungsu" pitchFamily="34" charset="0"/>
              </a:rPr>
              <a:t>သောတတ်က</a:t>
            </a:r>
            <a:r>
              <a:rPr lang="en-US" sz="1600" b="1" i="1" dirty="0">
                <a:latin typeface="Pyidaungsu" pitchFamily="34" charset="0"/>
                <a:cs typeface="Pyidaungsu" pitchFamily="34" charset="0"/>
              </a:rPr>
              <a:t>ျွမ်းမှုများ</a:t>
            </a:r>
          </a:p>
          <a:p>
            <a:pPr marL="342900" indent="-342900">
              <a:lnSpc>
                <a:spcPct val="150000"/>
              </a:lnSpc>
              <a:buFont typeface="Arial" panose="020B0604020202020204" pitchFamily="34" charset="0"/>
              <a:buChar char="•"/>
            </a:pPr>
            <a:r>
              <a:rPr lang="en-US" sz="1600" dirty="0">
                <a:highlight>
                  <a:srgbClr val="C0C0C0"/>
                </a:highlight>
                <a:latin typeface="Pyidaungsu" pitchFamily="34" charset="0"/>
                <a:ea typeface="Calibri"/>
                <a:cs typeface="Pyidaungsu" pitchFamily="34" charset="0"/>
                <a:sym typeface="Calibri"/>
              </a:rPr>
              <a:t>CSE ၄.၅။ </a:t>
            </a:r>
            <a:r>
              <a:rPr lang="en-US" sz="1600" dirty="0">
                <a:latin typeface="Pyidaungsu" pitchFamily="34" charset="0"/>
                <a:cs typeface="Pyidaungsu" pitchFamily="34" charset="0"/>
              </a:rPr>
              <a:t>ဆရာသည် နောက်ခံအခြေအနေ အကြောင်းအရာအလိုက် ဆီလျော်သည့် ဘဝတွက်တာ ကျွမ်းကျင်စရာများ၊ လူမှုရေးနှင့် စိတ်ခံစားမှုဆိုင်ရာ ပြည့်စုံကောင်းမွန်မှု၊ မတူညီသောစွမ်းရည်များကို တန်ဖိုးထား လေးစားမှု၊ ကျန်းမာရေး အသိပညာ၊ မိုးအန္တရာယ်သိရှိမှု၊ လိင်ပိုင်းဆိုင်ရာ၊ ကျား၊မရေးရာကို အခြေခံသော အကြမ်းဖက်မှုနှင့် အမြတ်ထုတ်မှုစသည်တို့မှ မိမိကိုယ်ကို ကာကွယ်စောင့်ရှောက်တတ်မှုကို နားလည် သဘောပေါက်ကြောင်း ပြသ၍ တိုးမြှင့်လုပ်ဆောင်နိုင်စွမ်းရှိကြောင်း ပြသည်။</a:t>
            </a:r>
          </a:p>
          <a:p>
            <a:pPr marL="342900" indent="-342900">
              <a:lnSpc>
                <a:spcPct val="150000"/>
              </a:lnSpc>
              <a:buFont typeface="Arial" panose="020B0604020202020204" pitchFamily="34" charset="0"/>
              <a:buChar char="•"/>
            </a:pPr>
            <a:r>
              <a:rPr lang="en-US" sz="1600" dirty="0">
                <a:highlight>
                  <a:srgbClr val="C0C0C0"/>
                </a:highlight>
                <a:latin typeface="Pyidaungsu" pitchFamily="34" charset="0"/>
                <a:ea typeface="Calibri"/>
                <a:cs typeface="Pyidaungsu" pitchFamily="34" charset="0"/>
                <a:sym typeface="Calibri"/>
              </a:rPr>
              <a:t>CSE ၇။   </a:t>
            </a:r>
            <a:r>
              <a:rPr lang="en-US" sz="1600" dirty="0">
                <a:latin typeface="Pyidaungsu" pitchFamily="34" charset="0"/>
                <a:cs typeface="Pyidaungsu" pitchFamily="34" charset="0"/>
              </a:rPr>
              <a:t>ဖြစ်ပေါ်လာမည့် ဘေးအန္တရာယ်များကို နားလည်သဘောပေါက်ပြီး သမားရိုးကျ သင်ကြားသင်ယူနည်းလမ်းများနှင့် မီဒီယာအပါအဝင် ခေတ်မီနည်းလမ်းများကို အသုံးပြုသည်။ </a:t>
            </a:r>
          </a:p>
          <a:p>
            <a:pPr marL="342900" indent="-342900">
              <a:lnSpc>
                <a:spcPct val="150000"/>
              </a:lnSpc>
              <a:buFont typeface="Arial" panose="020B0604020202020204" pitchFamily="34" charset="0"/>
              <a:buChar char="•"/>
            </a:pPr>
            <a:r>
              <a:rPr lang="en-US" sz="1600" dirty="0">
                <a:highlight>
                  <a:srgbClr val="C0C0C0"/>
                </a:highlight>
                <a:latin typeface="Pyidaungsu" pitchFamily="34" charset="0"/>
                <a:ea typeface="Calibri"/>
                <a:cs typeface="Pyidaungsu" pitchFamily="34" charset="0"/>
                <a:sym typeface="Calibri"/>
              </a:rPr>
              <a:t>CSE ၁၀။ </a:t>
            </a:r>
            <a:r>
              <a:rPr lang="en-US" sz="1600" dirty="0">
                <a:latin typeface="Pyidaungsu" pitchFamily="34" charset="0"/>
                <a:cs typeface="Pyidaungsu" pitchFamily="34" charset="0"/>
              </a:rPr>
              <a:t> မီဒီယာနှင့် သတင်းအချက်ဆိုင်ရာသိနားလည်မှု (MIL) ဆိုင်ရာ အခြေခံအယူအဆနှင့် အခြေခံသဘောတရားများကို နားလည်မှုရှိကြောင်း ဖော်ထုတ်ပြသသည်။ </a:t>
            </a:r>
          </a:p>
          <a:p>
            <a:pPr marL="342900" indent="-342900">
              <a:lnSpc>
                <a:spcPct val="150000"/>
              </a:lnSpc>
              <a:buFont typeface="Arial" panose="020B0604020202020204" pitchFamily="34" charset="0"/>
              <a:buChar char="•"/>
            </a:pPr>
            <a:r>
              <a:rPr lang="en-US" sz="1600" dirty="0">
                <a:highlight>
                  <a:srgbClr val="C0C0C0"/>
                </a:highlight>
                <a:latin typeface="Pyidaungsu" pitchFamily="34" charset="0"/>
                <a:ea typeface="Calibri"/>
                <a:cs typeface="Pyidaungsu" pitchFamily="34" charset="0"/>
                <a:sym typeface="Calibri"/>
              </a:rPr>
              <a:t>CSE ၂၃။ </a:t>
            </a:r>
            <a:r>
              <a:rPr lang="en-US" sz="1600" dirty="0">
                <a:latin typeface="Pyidaungsu" pitchFamily="34" charset="0"/>
                <a:cs typeface="Pyidaungsu" pitchFamily="34" charset="0"/>
              </a:rPr>
              <a:t>ဆရာသည် ဒစ်ဂျစ်တယ်နိုင်ငံသားဖြစ်မှု၏အခြေခံသဘောသဘာဝနှင့် သဘောတရားများကို သတိပြုမိသည်။ </a:t>
            </a:r>
          </a:p>
          <a:p>
            <a:pPr>
              <a:lnSpc>
                <a:spcPct val="150000"/>
              </a:lnSpc>
            </a:pPr>
            <a:endParaRPr lang="en-US" sz="1600" b="0" dirty="0">
              <a:latin typeface="Pyidaungsu" pitchFamily="34" charset="0"/>
              <a:ea typeface="Arial"/>
              <a:cs typeface="Pyidaungsu" pitchFamily="34" charset="0"/>
              <a:sym typeface="Calibri"/>
            </a:endParaRPr>
          </a:p>
          <a:p>
            <a:pPr>
              <a:lnSpc>
                <a:spcPct val="150000"/>
              </a:lnSpc>
            </a:pPr>
            <a:r>
              <a:rPr lang="en-US" sz="1600" b="1" dirty="0">
                <a:latin typeface="Pyidaungsu" pitchFamily="34" charset="0"/>
                <a:cs typeface="Pyidaungsu" pitchFamily="34" charset="0"/>
              </a:rPr>
              <a:t>ရည်မှန်းချက်</a:t>
            </a:r>
          </a:p>
          <a:p>
            <a:pPr>
              <a:lnSpc>
                <a:spcPct val="150000"/>
              </a:lnSpc>
            </a:pPr>
            <a:r>
              <a:rPr lang="en-US" sz="1600" dirty="0">
                <a:latin typeface="Pyidaungsu" pitchFamily="34" charset="0"/>
                <a:cs typeface="Pyidaungsu" pitchFamily="34" charset="0"/>
              </a:rPr>
              <a:t>ကျောင်းသားများအား အွန်လိုင်းလုံခြုံရေး တိုးမြှင့်ရန်အတွက် ထပ်ဆင့်အတည်ပြုစနစ် (MFA)၏  အရေးပါပုံကို သင်ကြားပေးရန်နှင့် မိမိတို့ အကောင့်များ၌ MFAစနစ်ကို မည်သို့တပ်ဆင် သုံးစွဲနိုင်ကြောင်း နားလည်သဘောပေါက်အောင် လမ်းညွှန်ပေးရန်</a:t>
            </a:r>
          </a:p>
        </p:txBody>
      </p:sp>
    </p:spTree>
    <p:extLst>
      <p:ext uri="{BB962C8B-B14F-4D97-AF65-F5344CB8AC3E}">
        <p14:creationId xmlns:p14="http://schemas.microsoft.com/office/powerpoint/2010/main" val="9712327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
          <p:cNvSpPr txBox="1">
            <a:spLocks noGrp="1"/>
          </p:cNvSpPr>
          <p:nvPr>
            <p:ph type="ctrTitle"/>
          </p:nvPr>
        </p:nvSpPr>
        <p:spPr>
          <a:xfrm>
            <a:off x="254000" y="149613"/>
            <a:ext cx="11938000" cy="455408"/>
          </a:xfrm>
          <a:prstGeom prst="rect">
            <a:avLst/>
          </a:prstGeom>
          <a:noFill/>
          <a:ln>
            <a:noFill/>
          </a:ln>
        </p:spPr>
        <p:txBody>
          <a:bodyPr spcFirstLastPara="1" wrap="square" lIns="0" tIns="0" rIns="0" bIns="0" anchor="ctr" anchorCtr="0">
            <a:noAutofit/>
          </a:bodyPr>
          <a:lstStyle/>
          <a:p>
            <a:r>
              <a:rPr lang="en-US" sz="2200" b="1" dirty="0" err="1">
                <a:latin typeface="Pyidaungsu" pitchFamily="34" charset="0"/>
                <a:cs typeface="Pyidaungsu" pitchFamily="34" charset="0"/>
              </a:rPr>
              <a:t>လုပ်ငန်း</a:t>
            </a:r>
            <a:r>
              <a:rPr lang="en-US" sz="2200" b="1" dirty="0">
                <a:latin typeface="Pyidaungsu" pitchFamily="34" charset="0"/>
                <a:cs typeface="Pyidaungsu" pitchFamily="34" charset="0"/>
              </a:rPr>
              <a:t> ၃ - </a:t>
            </a:r>
            <a:r>
              <a:rPr lang="en-US" sz="2200" b="1" dirty="0" err="1">
                <a:latin typeface="Pyidaungsu" pitchFamily="34" charset="0"/>
                <a:cs typeface="Pyidaungsu" pitchFamily="34" charset="0"/>
              </a:rPr>
              <a:t>ထပ်ဆင</a:t>
            </a:r>
            <a:r>
              <a:rPr lang="en-US" sz="2200" b="1" dirty="0">
                <a:latin typeface="Pyidaungsu" pitchFamily="34" charset="0"/>
                <a:cs typeface="Pyidaungsu" pitchFamily="34" charset="0"/>
              </a:rPr>
              <a:t>့်</a:t>
            </a:r>
            <a:r>
              <a:rPr lang="en-US" sz="2200" b="1" dirty="0" err="1">
                <a:latin typeface="Pyidaungsu" pitchFamily="34" charset="0"/>
                <a:cs typeface="Pyidaungsu" pitchFamily="34" charset="0"/>
              </a:rPr>
              <a:t>အတည်ပြုစနစ</a:t>
            </a:r>
            <a:r>
              <a:rPr lang="en-US" sz="2200" b="1" dirty="0">
                <a:latin typeface="Pyidaungsu" pitchFamily="34" charset="0"/>
                <a:cs typeface="Pyidaungsu" pitchFamily="34" charset="0"/>
              </a:rPr>
              <a:t>် ( Multi-Factor Authentication - MFA)</a:t>
            </a:r>
            <a:r>
              <a:rPr lang="en-US" sz="2200" b="1" dirty="0" err="1">
                <a:latin typeface="Pyidaungsu" pitchFamily="34" charset="0"/>
                <a:cs typeface="Pyidaungsu" pitchFamily="34" charset="0"/>
              </a:rPr>
              <a:t>ကို</a:t>
            </a:r>
            <a:r>
              <a:rPr lang="en-US" sz="2200" b="1" dirty="0">
                <a:latin typeface="Pyidaungsu" pitchFamily="34" charset="0"/>
                <a:cs typeface="Pyidaungsu" pitchFamily="34" charset="0"/>
              </a:rPr>
              <a:t> </a:t>
            </a:r>
            <a:r>
              <a:rPr lang="en-US" sz="2200" b="1" dirty="0" err="1">
                <a:latin typeface="Pyidaungsu" pitchFamily="34" charset="0"/>
                <a:cs typeface="Pyidaungsu" pitchFamily="34" charset="0"/>
              </a:rPr>
              <a:t>မိတ်ဆက်ခြင်း</a:t>
            </a:r>
            <a:r>
              <a:rPr lang="my-MM" sz="2200" b="1" dirty="0">
                <a:latin typeface="Pyidaungsu" pitchFamily="34" charset="0"/>
                <a:cs typeface="Pyidaungsu" pitchFamily="34" charset="0"/>
              </a:rPr>
              <a:t> (အဆက်)</a:t>
            </a:r>
            <a:endParaRPr lang="en-US" sz="2200" dirty="0">
              <a:latin typeface="Pyidaungsu" pitchFamily="34" charset="0"/>
              <a:cs typeface="Pyidaungsu" pitchFamily="34" charset="0"/>
            </a:endParaRPr>
          </a:p>
        </p:txBody>
      </p:sp>
      <p:sp>
        <p:nvSpPr>
          <p:cNvPr id="7" name="TextBox 6">
            <a:extLst>
              <a:ext uri="{FF2B5EF4-FFF2-40B4-BE49-F238E27FC236}">
                <a16:creationId xmlns:a16="http://schemas.microsoft.com/office/drawing/2014/main" id="{8960652C-F64C-B18B-2A9A-2E9756377E0A}"/>
              </a:ext>
            </a:extLst>
          </p:cNvPr>
          <p:cNvSpPr txBox="1"/>
          <p:nvPr/>
        </p:nvSpPr>
        <p:spPr>
          <a:xfrm>
            <a:off x="583314" y="884421"/>
            <a:ext cx="10803673" cy="2550698"/>
          </a:xfrm>
          <a:prstGeom prst="rect">
            <a:avLst/>
          </a:prstGeom>
          <a:noFill/>
        </p:spPr>
        <p:txBody>
          <a:bodyPr wrap="square">
            <a:spAutoFit/>
          </a:bodyPr>
          <a:lstStyle/>
          <a:p>
            <a:pPr fontAlgn="base">
              <a:lnSpc>
                <a:spcPct val="150000"/>
              </a:lnSpc>
            </a:pPr>
            <a:r>
              <a:rPr lang="en-US" b="1" dirty="0">
                <a:latin typeface="Pyidaungsu" pitchFamily="34" charset="0"/>
                <a:cs typeface="Pyidaungsu" pitchFamily="34" charset="0"/>
              </a:rPr>
              <a:t>လုပ်ငန်း အဆင့်များ</a:t>
            </a:r>
          </a:p>
          <a:p>
            <a:pPr algn="l">
              <a:lnSpc>
                <a:spcPct val="150000"/>
              </a:lnSpc>
            </a:pPr>
            <a:r>
              <a:rPr lang="en-US" dirty="0">
                <a:latin typeface="Pyidaungsu" pitchFamily="34" charset="0"/>
                <a:cs typeface="Pyidaungsu" pitchFamily="34" charset="0"/>
              </a:rPr>
              <a:t>၁။ အွန်လိုင်းလုံခြုံရေး၏ သဘောတရားနှင့် ကိုယ်ရေးအချက်အလက်နှင့် အကောင့်များကို ခွင့်ပြုချက် မရှိဘဲ ဝင်ရောက်မှုအန္တရာယ်မှ ကာကွယ်စောင့်ရှောက်ရန် ဘာကြောင့် အရေးကြီးကြောင်း ဆွေးနွေးခြင်းဖြင့် စတင်ပါ။</a:t>
            </a:r>
            <a:endParaRPr lang="en-US" b="0" i="0" dirty="0">
              <a:effectLst/>
              <a:latin typeface="Pyidaungsu" pitchFamily="34" charset="0"/>
              <a:cs typeface="Pyidaungsu" pitchFamily="34" charset="0"/>
            </a:endParaRPr>
          </a:p>
          <a:p>
            <a:pPr>
              <a:lnSpc>
                <a:spcPct val="150000"/>
              </a:lnSpc>
            </a:pPr>
            <a:endParaRPr lang="en-US" b="0" i="1" dirty="0">
              <a:effectLst/>
              <a:latin typeface="Pyidaungsu" pitchFamily="34" charset="0"/>
              <a:cs typeface="Pyidaungsu" pitchFamily="34" charset="0"/>
            </a:endParaRPr>
          </a:p>
          <a:p>
            <a:pPr algn="ctr" fontAlgn="base">
              <a:lnSpc>
                <a:spcPct val="150000"/>
              </a:lnSpc>
            </a:pPr>
            <a:r>
              <a:rPr lang="en-US" b="0" i="1" dirty="0">
                <a:effectLst/>
                <a:latin typeface="Pyidaungsu" pitchFamily="34" charset="0"/>
                <a:cs typeface="Pyidaungsu" pitchFamily="34" charset="0"/>
              </a:rPr>
              <a:t>		</a:t>
            </a:r>
            <a:endParaRPr lang="en-US" dirty="0">
              <a:latin typeface="Pyidaungsu" pitchFamily="34" charset="0"/>
              <a:cs typeface="Pyidaungsu" pitchFamily="34" charset="0"/>
            </a:endParaRPr>
          </a:p>
          <a:p>
            <a:pPr algn="l" fontAlgn="base">
              <a:lnSpc>
                <a:spcPct val="150000"/>
              </a:lnSpc>
            </a:pPr>
            <a:endParaRPr lang="en-US" b="1" dirty="0">
              <a:latin typeface="Pyidaungsu" pitchFamily="34" charset="0"/>
              <a:cs typeface="Pyidaungsu" pitchFamily="34" charset="0"/>
            </a:endParaRPr>
          </a:p>
        </p:txBody>
      </p:sp>
      <p:sp>
        <p:nvSpPr>
          <p:cNvPr id="3" name="TextBox 2">
            <a:extLst>
              <a:ext uri="{FF2B5EF4-FFF2-40B4-BE49-F238E27FC236}">
                <a16:creationId xmlns:a16="http://schemas.microsoft.com/office/drawing/2014/main" id="{7E3333ED-BFDF-FFAC-8DC6-CE24B2AABF80}"/>
              </a:ext>
            </a:extLst>
          </p:cNvPr>
          <p:cNvSpPr txBox="1"/>
          <p:nvPr/>
        </p:nvSpPr>
        <p:spPr>
          <a:xfrm>
            <a:off x="583314" y="2536567"/>
            <a:ext cx="11035872" cy="3000821"/>
          </a:xfrm>
          <a:prstGeom prst="rect">
            <a:avLst/>
          </a:prstGeom>
          <a:solidFill>
            <a:schemeClr val="accent1">
              <a:lumMod val="20000"/>
              <a:lumOff val="80000"/>
            </a:schemeClr>
          </a:solidFill>
        </p:spPr>
        <p:txBody>
          <a:bodyPr wrap="square" rtlCol="0">
            <a:spAutoFit/>
          </a:bodyPr>
          <a:lstStyle/>
          <a:p>
            <a:pPr algn="ctr" fontAlgn="base">
              <a:lnSpc>
                <a:spcPct val="150000"/>
              </a:lnSpc>
            </a:pPr>
            <a:r>
              <a:rPr lang="en-US" b="1" i="1" dirty="0">
                <a:latin typeface="Pyidaungsu" pitchFamily="34" charset="0"/>
                <a:cs typeface="Pyidaungsu" pitchFamily="34" charset="0"/>
              </a:rPr>
              <a:t>အဓိပ္ပါယ် ဖွင့်ဆိုချက်</a:t>
            </a:r>
          </a:p>
          <a:p>
            <a:pPr algn="ctr" fontAlgn="base">
              <a:lnSpc>
                <a:spcPct val="150000"/>
              </a:lnSpc>
            </a:pPr>
            <a:endParaRPr lang="en-US" b="1" i="1" dirty="0">
              <a:latin typeface="Pyidaungsu" pitchFamily="34" charset="0"/>
              <a:cs typeface="Pyidaungsu" pitchFamily="34" charset="0"/>
            </a:endParaRPr>
          </a:p>
          <a:p>
            <a:pPr algn="ctr" fontAlgn="base">
              <a:lnSpc>
                <a:spcPct val="150000"/>
              </a:lnSpc>
            </a:pPr>
            <a:r>
              <a:rPr lang="en-US" dirty="0">
                <a:latin typeface="Pyidaungsu" pitchFamily="34" charset="0"/>
                <a:cs typeface="Pyidaungsu" pitchFamily="34" charset="0"/>
              </a:rPr>
              <a:t>ထပ်ဆင့် အတည်ပြုစနစ်</a:t>
            </a:r>
            <a:r>
              <a:rPr lang="en-US" b="0" i="1" dirty="0">
                <a:effectLst/>
                <a:latin typeface="Pyidaungsu" pitchFamily="34" charset="0"/>
                <a:cs typeface="Pyidaungsu" pitchFamily="34" charset="0"/>
              </a:rPr>
              <a:t>(MFA) ဆိုသည်မှာ လူတစ်ဦးချင်းစီ၏ မည်သူမည်ဝါဖြစ်ကြောင်း အထောက်အထားကို အတည်ပြုရန် နှစ်ခု သို့မဟုတ် နှစ်ခုထက် ပိုသော အထောက်အထားများ လိုအပ်သော လုံခြုံရေး အစီအမံတစ်ခု ဖြစ်သည်။  ၎င်းတို့သည် စကားဝှက်များ၊ </a:t>
            </a:r>
            <a:r>
              <a:rPr lang="en-US" dirty="0">
                <a:latin typeface="Pyidaungsu" pitchFamily="34" charset="0"/>
                <a:cs typeface="Pyidaungsu" pitchFamily="34" charset="0"/>
              </a:rPr>
              <a:t>လက်ကိုင်တိုကင်စက်၊ ကိန်းဂဏန်းကုဒ်များ၊ ဇီဝအချက်အလက်များ၊ ထူးခြားသည့်အချိန်များနှင့် တည််နေရာများဖြစ်နိုင်သည်။ </a:t>
            </a:r>
            <a:r>
              <a:rPr lang="en-US" i="1" dirty="0">
                <a:latin typeface="Pyidaungsu" pitchFamily="34" charset="0"/>
                <a:cs typeface="Pyidaungsu" pitchFamily="34" charset="0"/>
              </a:rPr>
              <a:t>အထောက်အထားများစွာရှိခြင်း၏ အဓိကအကျိုးကျေးဇူးမှာ အကာအကွယ်တစ်လွှာချိုးဖောက်ခံရပြီးဖြစ်သော်လည်း အတည်ပြုသည့် စနစ်တစ်ခုစလုံးမှာမူ လုံခြုံနေဆဲဖြစ်ခြင်း ဖြစ်သည်။</a:t>
            </a:r>
          </a:p>
        </p:txBody>
      </p:sp>
    </p:spTree>
    <p:extLst>
      <p:ext uri="{BB962C8B-B14F-4D97-AF65-F5344CB8AC3E}">
        <p14:creationId xmlns:p14="http://schemas.microsoft.com/office/powerpoint/2010/main" val="27252383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
          <p:cNvSpPr txBox="1">
            <a:spLocks noGrp="1"/>
          </p:cNvSpPr>
          <p:nvPr>
            <p:ph type="ctrTitle"/>
          </p:nvPr>
        </p:nvSpPr>
        <p:spPr>
          <a:xfrm>
            <a:off x="427513" y="149135"/>
            <a:ext cx="11430658" cy="455408"/>
          </a:xfrm>
          <a:prstGeom prst="rect">
            <a:avLst/>
          </a:prstGeom>
          <a:noFill/>
          <a:ln>
            <a:noFill/>
          </a:ln>
        </p:spPr>
        <p:txBody>
          <a:bodyPr spcFirstLastPara="1" wrap="square" lIns="0" tIns="0" rIns="0" bIns="0" anchor="ctr" anchorCtr="0">
            <a:noAutofit/>
          </a:bodyPr>
          <a:lstStyle/>
          <a:p>
            <a:r>
              <a:rPr lang="en-US" sz="2200" b="1" dirty="0" err="1">
                <a:latin typeface="Pyidaungsu" pitchFamily="34" charset="0"/>
                <a:cs typeface="Pyidaungsu" pitchFamily="34" charset="0"/>
              </a:rPr>
              <a:t>လုပ်ငန်း</a:t>
            </a:r>
            <a:r>
              <a:rPr lang="en-US" sz="2200" b="1" dirty="0">
                <a:latin typeface="Pyidaungsu" pitchFamily="34" charset="0"/>
                <a:cs typeface="Pyidaungsu" pitchFamily="34" charset="0"/>
              </a:rPr>
              <a:t> ၃ - </a:t>
            </a:r>
            <a:r>
              <a:rPr lang="en-US" sz="2200" b="1" dirty="0" err="1">
                <a:latin typeface="Pyidaungsu" pitchFamily="34" charset="0"/>
                <a:cs typeface="Pyidaungsu" pitchFamily="34" charset="0"/>
              </a:rPr>
              <a:t>ထပ်ဆင</a:t>
            </a:r>
            <a:r>
              <a:rPr lang="en-US" sz="2200" b="1" dirty="0">
                <a:latin typeface="Pyidaungsu" pitchFamily="34" charset="0"/>
                <a:cs typeface="Pyidaungsu" pitchFamily="34" charset="0"/>
              </a:rPr>
              <a:t>့်</a:t>
            </a:r>
            <a:r>
              <a:rPr lang="en-US" sz="2200" b="1" dirty="0" err="1">
                <a:latin typeface="Pyidaungsu" pitchFamily="34" charset="0"/>
                <a:cs typeface="Pyidaungsu" pitchFamily="34" charset="0"/>
              </a:rPr>
              <a:t>အတည်ပြုစနစ</a:t>
            </a:r>
            <a:r>
              <a:rPr lang="en-US" sz="2200" b="1" dirty="0">
                <a:latin typeface="Pyidaungsu" pitchFamily="34" charset="0"/>
                <a:cs typeface="Pyidaungsu" pitchFamily="34" charset="0"/>
              </a:rPr>
              <a:t>် ( Multi-Factor Authentication - MFA)</a:t>
            </a:r>
            <a:r>
              <a:rPr lang="en-US" sz="2200" b="1" dirty="0" err="1">
                <a:latin typeface="Pyidaungsu" pitchFamily="34" charset="0"/>
                <a:cs typeface="Pyidaungsu" pitchFamily="34" charset="0"/>
              </a:rPr>
              <a:t>ကို</a:t>
            </a:r>
            <a:r>
              <a:rPr lang="en-US" sz="2200" b="1" dirty="0">
                <a:latin typeface="Pyidaungsu" pitchFamily="34" charset="0"/>
                <a:cs typeface="Pyidaungsu" pitchFamily="34" charset="0"/>
              </a:rPr>
              <a:t> </a:t>
            </a:r>
            <a:r>
              <a:rPr lang="en-US" sz="2200" b="1" dirty="0" err="1">
                <a:latin typeface="Pyidaungsu" pitchFamily="34" charset="0"/>
                <a:cs typeface="Pyidaungsu" pitchFamily="34" charset="0"/>
              </a:rPr>
              <a:t>မိတ်ဆက်ခြင်း</a:t>
            </a:r>
            <a:r>
              <a:rPr lang="my-MM" sz="2200" b="1" dirty="0">
                <a:latin typeface="Pyidaungsu" pitchFamily="34" charset="0"/>
                <a:cs typeface="Pyidaungsu" pitchFamily="34" charset="0"/>
              </a:rPr>
              <a:t> (အဆက်)</a:t>
            </a:r>
            <a:endParaRPr lang="en-US" sz="2200" dirty="0">
              <a:latin typeface="Pyidaungsu" pitchFamily="34" charset="0"/>
              <a:cs typeface="Pyidaungsu" pitchFamily="34" charset="0"/>
            </a:endParaRPr>
          </a:p>
        </p:txBody>
      </p:sp>
      <p:sp>
        <p:nvSpPr>
          <p:cNvPr id="7" name="TextBox 6">
            <a:extLst>
              <a:ext uri="{FF2B5EF4-FFF2-40B4-BE49-F238E27FC236}">
                <a16:creationId xmlns:a16="http://schemas.microsoft.com/office/drawing/2014/main" id="{8960652C-F64C-B18B-2A9A-2E9756377E0A}"/>
              </a:ext>
            </a:extLst>
          </p:cNvPr>
          <p:cNvSpPr txBox="1"/>
          <p:nvPr/>
        </p:nvSpPr>
        <p:spPr>
          <a:xfrm>
            <a:off x="583313" y="909821"/>
            <a:ext cx="11274857" cy="4662815"/>
          </a:xfrm>
          <a:prstGeom prst="rect">
            <a:avLst/>
          </a:prstGeom>
          <a:noFill/>
        </p:spPr>
        <p:txBody>
          <a:bodyPr wrap="square">
            <a:spAutoFit/>
          </a:bodyPr>
          <a:lstStyle/>
          <a:p>
            <a:pPr>
              <a:lnSpc>
                <a:spcPct val="150000"/>
              </a:lnSpc>
            </a:pPr>
            <a:r>
              <a:rPr lang="en-US" b="1" dirty="0">
                <a:latin typeface="Pyidaungsu" pitchFamily="34" charset="0"/>
                <a:cs typeface="Pyidaungsu" pitchFamily="34" charset="0"/>
              </a:rPr>
              <a:t>လုပ်ငန်း အဆင့်များ</a:t>
            </a:r>
          </a:p>
          <a:p>
            <a:pPr algn="l">
              <a:lnSpc>
                <a:spcPct val="150000"/>
              </a:lnSpc>
            </a:pPr>
            <a:r>
              <a:rPr lang="en-US" b="0" i="0" dirty="0">
                <a:effectLst/>
                <a:latin typeface="Pyidaungsu" pitchFamily="34" charset="0"/>
                <a:cs typeface="Pyidaungsu" pitchFamily="34" charset="0"/>
              </a:rPr>
              <a:t>၂။ အောက်ပါတို့ကို ရှင်းပြပါ။ </a:t>
            </a:r>
          </a:p>
          <a:p>
            <a:pPr algn="l">
              <a:lnSpc>
                <a:spcPct val="150000"/>
              </a:lnSpc>
            </a:pPr>
            <a:r>
              <a:rPr lang="en-US" dirty="0">
                <a:latin typeface="Pyidaungsu" pitchFamily="34" charset="0"/>
                <a:cs typeface="Pyidaungsu" pitchFamily="34" charset="0"/>
              </a:rPr>
              <a:t>        </a:t>
            </a:r>
            <a:r>
              <a:rPr lang="en-US" b="0" i="0" dirty="0">
                <a:effectLst/>
                <a:latin typeface="Pyidaungsu" pitchFamily="34" charset="0"/>
                <a:cs typeface="Pyidaungsu" pitchFamily="34" charset="0"/>
              </a:rPr>
              <a:t>(၁) ထပ်ဆင့်အတည်ပြုစနစ်(MFA)၏ အနက်ဖွင့်ဆိုချက်</a:t>
            </a:r>
          </a:p>
          <a:p>
            <a:pPr algn="l">
              <a:lnSpc>
                <a:spcPct val="150000"/>
              </a:lnSpc>
            </a:pPr>
            <a:r>
              <a:rPr lang="en-US" dirty="0">
                <a:latin typeface="Pyidaungsu" pitchFamily="34" charset="0"/>
                <a:cs typeface="Pyidaungsu" pitchFamily="34" charset="0"/>
              </a:rPr>
              <a:t>        (၂) MFAစနစ်သည် log-in ဝင်ရန်အတွက် စကားဝှက် တစ်ခုထက်မက လိုအပ်သောကြောင့်  	အွန်လိုင်းအကောင့်များကို ကာကွယ်ရေးအတွက် အသုံးဝင်သည့် ကိရိယာတစ်ခုဖြစ်သည်။</a:t>
            </a:r>
          </a:p>
          <a:p>
            <a:pPr>
              <a:lnSpc>
                <a:spcPct val="150000"/>
              </a:lnSpc>
            </a:pPr>
            <a:r>
              <a:rPr lang="en-US" dirty="0">
                <a:latin typeface="Pyidaungsu" pitchFamily="34" charset="0"/>
                <a:cs typeface="Pyidaungsu" pitchFamily="34" charset="0"/>
              </a:rPr>
              <a:t>        (၃) MFAစနစ်လုပ်ဆောင်နိုင်သည့် နာမည်ကြီးအက်ပ်စ်များ </a:t>
            </a:r>
          </a:p>
          <a:p>
            <a:pPr>
              <a:lnSpc>
                <a:spcPct val="150000"/>
              </a:lnSpc>
            </a:pPr>
            <a:r>
              <a:rPr lang="en-US" dirty="0">
                <a:latin typeface="Pyidaungsu" pitchFamily="34" charset="0"/>
                <a:cs typeface="Pyidaungsu" pitchFamily="34" charset="0"/>
              </a:rPr>
              <a:t>	(ဥပမာ - Google Authenticator,  Authenticator (Microsoft))</a:t>
            </a:r>
          </a:p>
          <a:p>
            <a:pPr>
              <a:lnSpc>
                <a:spcPct val="150000"/>
              </a:lnSpc>
            </a:pPr>
            <a:r>
              <a:rPr lang="en-US" dirty="0">
                <a:latin typeface="Pyidaungsu" pitchFamily="34" charset="0"/>
                <a:cs typeface="Pyidaungsu" pitchFamily="34" charset="0"/>
              </a:rPr>
              <a:t>        (၄) အမျိုးမျိုးသော MFAစနစ်အမျိုးအစားများ</a:t>
            </a:r>
          </a:p>
          <a:p>
            <a:pPr>
              <a:lnSpc>
                <a:spcPct val="150000"/>
              </a:lnSpc>
            </a:pPr>
            <a:endParaRPr lang="en-US" b="0" i="1" dirty="0">
              <a:effectLst/>
              <a:latin typeface="Pyidaungsu" pitchFamily="34" charset="0"/>
              <a:cs typeface="Pyidaungsu" pitchFamily="34" charset="0"/>
            </a:endParaRPr>
          </a:p>
          <a:p>
            <a:pPr algn="ctr" fontAlgn="base">
              <a:lnSpc>
                <a:spcPct val="150000"/>
              </a:lnSpc>
            </a:pPr>
            <a:r>
              <a:rPr lang="en-US" b="0" i="1" dirty="0">
                <a:effectLst/>
                <a:latin typeface="Pyidaungsu" pitchFamily="34" charset="0"/>
                <a:cs typeface="Pyidaungsu" pitchFamily="34" charset="0"/>
              </a:rPr>
              <a:t>		</a:t>
            </a:r>
            <a:endParaRPr lang="en-US" dirty="0">
              <a:latin typeface="Pyidaungsu" pitchFamily="34" charset="0"/>
              <a:cs typeface="Pyidaungsu" pitchFamily="34" charset="0"/>
            </a:endParaRPr>
          </a:p>
          <a:p>
            <a:pPr algn="l" fontAlgn="base">
              <a:lnSpc>
                <a:spcPct val="150000"/>
              </a:lnSpc>
            </a:pPr>
            <a:endParaRPr lang="en-US" b="1" dirty="0">
              <a:latin typeface="Pyidaungsu" pitchFamily="34" charset="0"/>
              <a:cs typeface="Pyidaungsu" pitchFamily="34" charset="0"/>
            </a:endParaRPr>
          </a:p>
        </p:txBody>
      </p:sp>
      <p:sp>
        <p:nvSpPr>
          <p:cNvPr id="8" name="Arrow: Bent-Up 4">
            <a:extLst>
              <a:ext uri="{FF2B5EF4-FFF2-40B4-BE49-F238E27FC236}">
                <a16:creationId xmlns:a16="http://schemas.microsoft.com/office/drawing/2014/main" id="{C511E8F7-35ED-3A9B-769C-44695E4EA1F2}"/>
              </a:ext>
            </a:extLst>
          </p:cNvPr>
          <p:cNvSpPr/>
          <p:nvPr/>
        </p:nvSpPr>
        <p:spPr>
          <a:xfrm rot="5400000">
            <a:off x="4512958" y="4627259"/>
            <a:ext cx="1616681" cy="1117601"/>
          </a:xfrm>
          <a:prstGeom prst="bentUpArrow">
            <a:avLst>
              <a:gd name="adj1" fmla="val 25000"/>
              <a:gd name="adj2" fmla="val 24534"/>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930899" y="4225036"/>
            <a:ext cx="6121401" cy="2169825"/>
          </a:xfrm>
          <a:prstGeom prst="rect">
            <a:avLst/>
          </a:prstGeom>
          <a:noFill/>
        </p:spPr>
        <p:txBody>
          <a:bodyPr wrap="square" rtlCol="0">
            <a:spAutoFit/>
          </a:bodyPr>
          <a:lstStyle/>
          <a:p>
            <a:pPr marL="285750" indent="-285750">
              <a:lnSpc>
                <a:spcPct val="150000"/>
              </a:lnSpc>
              <a:buFont typeface="Arial" pitchFamily="34" charset="0"/>
              <a:buChar char="•"/>
            </a:pPr>
            <a:r>
              <a:rPr lang="en-US" dirty="0">
                <a:latin typeface="Pyidaungsu" pitchFamily="34" charset="0"/>
                <a:cs typeface="Pyidaungsu" pitchFamily="34" charset="0"/>
              </a:rPr>
              <a:t>(ဘဏ်လွှဲအတွက်) စာတို(SMS)ပို့၍ဖြစ်စေ၊ ဖုန်းခေါ်ဆို၍ဖြစ်စေ</a:t>
            </a:r>
          </a:p>
          <a:p>
            <a:pPr marL="285750" indent="-285750">
              <a:lnSpc>
                <a:spcPct val="150000"/>
              </a:lnSpc>
              <a:buFont typeface="Arial" pitchFamily="34" charset="0"/>
              <a:buChar char="•"/>
            </a:pPr>
            <a:r>
              <a:rPr lang="en-US" dirty="0">
                <a:latin typeface="Pyidaungsu" pitchFamily="34" charset="0"/>
                <a:cs typeface="Pyidaungsu" pitchFamily="34" charset="0"/>
              </a:rPr>
              <a:t>ထပ်ဆင့်အတည်ပြု လက်ကိုင်တိုကင်စက်ပေးထားခြင်း (ဘဏ်များ)</a:t>
            </a:r>
          </a:p>
          <a:p>
            <a:pPr marL="285750" indent="-285750">
              <a:lnSpc>
                <a:spcPct val="150000"/>
              </a:lnSpc>
              <a:buFont typeface="Arial" pitchFamily="34" charset="0"/>
              <a:buChar char="•"/>
            </a:pPr>
            <a:r>
              <a:rPr lang="en-US" dirty="0">
                <a:latin typeface="Pyidaungsu" pitchFamily="34" charset="0"/>
                <a:cs typeface="Pyidaungsu" pitchFamily="34" charset="0"/>
              </a:rPr>
              <a:t>ထပ်ဆင့်အတည်ပြု တိုကင်ဆော့ဖ်ဝဲ </a:t>
            </a:r>
            <a:r>
              <a:rPr lang="my-MM" dirty="0">
                <a:latin typeface="Pyidaungsu" pitchFamily="34" charset="0"/>
                <a:cs typeface="Pyidaungsu" pitchFamily="34" charset="0"/>
              </a:rPr>
              <a:t>(</a:t>
            </a:r>
            <a:r>
              <a:rPr lang="en-US" dirty="0">
                <a:latin typeface="Pyidaungsu" pitchFamily="34" charset="0"/>
                <a:cs typeface="Pyidaungsu" pitchFamily="34" charset="0"/>
              </a:rPr>
              <a:t>Google Authenticator)</a:t>
            </a:r>
          </a:p>
          <a:p>
            <a:pPr marL="285750" indent="-285750">
              <a:lnSpc>
                <a:spcPct val="150000"/>
              </a:lnSpc>
              <a:buFont typeface="Arial" pitchFamily="34" charset="0"/>
              <a:buChar char="•"/>
            </a:pPr>
            <a:r>
              <a:rPr lang="en-US" dirty="0">
                <a:latin typeface="Pyidaungsu" pitchFamily="34" charset="0"/>
                <a:cs typeface="Pyidaungsu" pitchFamily="34" charset="0"/>
              </a:rPr>
              <a:t>ပင်နံပါတ် (ATM စက်၊ လက်ကိုင်ဖုန်း)</a:t>
            </a:r>
          </a:p>
        </p:txBody>
      </p:sp>
    </p:spTree>
    <p:extLst>
      <p:ext uri="{BB962C8B-B14F-4D97-AF65-F5344CB8AC3E}">
        <p14:creationId xmlns:p14="http://schemas.microsoft.com/office/powerpoint/2010/main" val="2303248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
          <p:cNvSpPr txBox="1">
            <a:spLocks noGrp="1"/>
          </p:cNvSpPr>
          <p:nvPr>
            <p:ph type="ctrTitle"/>
          </p:nvPr>
        </p:nvSpPr>
        <p:spPr>
          <a:xfrm>
            <a:off x="420894" y="151609"/>
            <a:ext cx="11418803" cy="455408"/>
          </a:xfrm>
          <a:prstGeom prst="rect">
            <a:avLst/>
          </a:prstGeom>
          <a:noFill/>
          <a:ln>
            <a:noFill/>
          </a:ln>
        </p:spPr>
        <p:txBody>
          <a:bodyPr spcFirstLastPara="1" wrap="square" lIns="0" tIns="0" rIns="0" bIns="0" anchor="ctr" anchorCtr="0">
            <a:noAutofit/>
          </a:bodyPr>
          <a:lstStyle/>
          <a:p>
            <a:pPr lvl="0"/>
            <a:r>
              <a:rPr lang="en-US" sz="2200" b="1" dirty="0" err="1">
                <a:latin typeface="Pyidaungsu" pitchFamily="34" charset="0"/>
                <a:cs typeface="Pyidaungsu" pitchFamily="34" charset="0"/>
              </a:rPr>
              <a:t>လုပ်ငန်း</a:t>
            </a:r>
            <a:r>
              <a:rPr lang="en-US" sz="2200" b="1" dirty="0">
                <a:latin typeface="Pyidaungsu" pitchFamily="34" charset="0"/>
                <a:cs typeface="Pyidaungsu" pitchFamily="34" charset="0"/>
              </a:rPr>
              <a:t> ၃ - </a:t>
            </a:r>
            <a:r>
              <a:rPr lang="en-US" sz="2200" b="1" dirty="0" err="1">
                <a:latin typeface="Pyidaungsu" pitchFamily="34" charset="0"/>
                <a:cs typeface="Pyidaungsu" pitchFamily="34" charset="0"/>
              </a:rPr>
              <a:t>ထပ်ဆင</a:t>
            </a:r>
            <a:r>
              <a:rPr lang="en-US" sz="2200" b="1" dirty="0">
                <a:latin typeface="Pyidaungsu" pitchFamily="34" charset="0"/>
                <a:cs typeface="Pyidaungsu" pitchFamily="34" charset="0"/>
              </a:rPr>
              <a:t>့်</a:t>
            </a:r>
            <a:r>
              <a:rPr lang="en-US" sz="2200" b="1" dirty="0" err="1">
                <a:latin typeface="Pyidaungsu" pitchFamily="34" charset="0"/>
                <a:cs typeface="Pyidaungsu" pitchFamily="34" charset="0"/>
              </a:rPr>
              <a:t>အတည်ပြုစနစ</a:t>
            </a:r>
            <a:r>
              <a:rPr lang="en-US" sz="2200" b="1" dirty="0">
                <a:latin typeface="Pyidaungsu" pitchFamily="34" charset="0"/>
                <a:cs typeface="Pyidaungsu" pitchFamily="34" charset="0"/>
              </a:rPr>
              <a:t>် ( Multi-Factor Authentication - MFA)</a:t>
            </a:r>
            <a:r>
              <a:rPr lang="en-US" sz="2200" b="1" dirty="0" err="1">
                <a:latin typeface="Pyidaungsu" pitchFamily="34" charset="0"/>
                <a:cs typeface="Pyidaungsu" pitchFamily="34" charset="0"/>
              </a:rPr>
              <a:t>ကို</a:t>
            </a:r>
            <a:r>
              <a:rPr lang="en-US" sz="2200" b="1" dirty="0">
                <a:latin typeface="Pyidaungsu" pitchFamily="34" charset="0"/>
                <a:cs typeface="Pyidaungsu" pitchFamily="34" charset="0"/>
              </a:rPr>
              <a:t> </a:t>
            </a:r>
            <a:r>
              <a:rPr lang="en-US" sz="2200" b="1" dirty="0" err="1">
                <a:latin typeface="Pyidaungsu" pitchFamily="34" charset="0"/>
                <a:cs typeface="Pyidaungsu" pitchFamily="34" charset="0"/>
              </a:rPr>
              <a:t>မိတ်ဆက်ခြင်း</a:t>
            </a:r>
            <a:r>
              <a:rPr lang="my-MM" sz="2200" b="1" dirty="0">
                <a:latin typeface="Pyidaungsu" pitchFamily="34" charset="0"/>
                <a:cs typeface="Pyidaungsu" pitchFamily="34" charset="0"/>
              </a:rPr>
              <a:t> (အဆက်)</a:t>
            </a:r>
            <a:endParaRPr sz="2200" b="1" dirty="0"/>
          </a:p>
        </p:txBody>
      </p:sp>
      <p:sp>
        <p:nvSpPr>
          <p:cNvPr id="7" name="TextBox 6">
            <a:extLst>
              <a:ext uri="{FF2B5EF4-FFF2-40B4-BE49-F238E27FC236}">
                <a16:creationId xmlns:a16="http://schemas.microsoft.com/office/drawing/2014/main" id="{8960652C-F64C-B18B-2A9A-2E9756377E0A}"/>
              </a:ext>
            </a:extLst>
          </p:cNvPr>
          <p:cNvSpPr txBox="1"/>
          <p:nvPr/>
        </p:nvSpPr>
        <p:spPr>
          <a:xfrm>
            <a:off x="683675" y="1165628"/>
            <a:ext cx="10911426" cy="4212692"/>
          </a:xfrm>
          <a:prstGeom prst="rect">
            <a:avLst/>
          </a:prstGeom>
          <a:noFill/>
        </p:spPr>
        <p:txBody>
          <a:bodyPr wrap="square">
            <a:spAutoFit/>
          </a:bodyPr>
          <a:lstStyle/>
          <a:p>
            <a:pPr fontAlgn="base">
              <a:lnSpc>
                <a:spcPct val="150000"/>
              </a:lnSpc>
            </a:pPr>
            <a:r>
              <a:rPr lang="en-US" b="1" dirty="0">
                <a:latin typeface="Pyidaungsu" pitchFamily="34" charset="0"/>
                <a:cs typeface="Pyidaungsu" pitchFamily="34" charset="0"/>
              </a:rPr>
              <a:t>လုပ်ငန်း အဆင့်များ</a:t>
            </a:r>
          </a:p>
          <a:p>
            <a:pPr>
              <a:lnSpc>
                <a:spcPct val="150000"/>
              </a:lnSpc>
            </a:pPr>
            <a:r>
              <a:rPr lang="en-US" dirty="0">
                <a:latin typeface="Pyidaungsu" pitchFamily="34" charset="0"/>
                <a:cs typeface="Pyidaungsu" pitchFamily="34" charset="0"/>
              </a:rPr>
              <a:t>၃။ MFAသည် အကောင့်လုံခြုံရေးကို သိသာစွာတိုးမြှင့်စေကြောင်း အလေးပေးပြောကြားရင်း MFAကို အသုံးပြုခြင်း၏ ကောင်းကျိုးများကို ဆွေးနွေးပါ။ အချို့သော ကောင်းကျိုးများမှာ အောက်ပါအတိုင်းဖြစ်သည်။ </a:t>
            </a:r>
          </a:p>
          <a:p>
            <a:pPr marL="750888" indent="-342900" algn="l">
              <a:lnSpc>
                <a:spcPct val="150000"/>
              </a:lnSpc>
              <a:buFont typeface="Wingdings" pitchFamily="2" charset="2"/>
              <a:buChar char="Ø"/>
            </a:pPr>
            <a:r>
              <a:rPr lang="en-US" dirty="0">
                <a:latin typeface="Pyidaungsu" pitchFamily="34" charset="0"/>
                <a:cs typeface="Pyidaungsu" pitchFamily="34" charset="0"/>
              </a:rPr>
              <a:t>စကားဝှက်ခိုးယူခံထားရသော်လည်း ခွင့်မပြုသည့်ဝင်ရောက်မှုကို ကာကွယ်တားဆီးခြင်း</a:t>
            </a:r>
          </a:p>
          <a:p>
            <a:pPr marL="750888" indent="-342900" algn="l">
              <a:lnSpc>
                <a:spcPct val="150000"/>
              </a:lnSpc>
              <a:buFont typeface="Wingdings" pitchFamily="2" charset="2"/>
              <a:buChar char="Ø"/>
            </a:pPr>
            <a:r>
              <a:rPr lang="en-US" dirty="0">
                <a:latin typeface="Pyidaungsu" pitchFamily="34" charset="0"/>
                <a:cs typeface="Pyidaungsu" pitchFamily="34" charset="0"/>
              </a:rPr>
              <a:t>အရေးကြီးသော အကောင့်များ (ဥပမာ - အီးမေးလ် သို့မဟုတ် ငွေကြေးဝန်ဆောင်မှုများ)အတွက် လုံခြုံရေး အပိုလွှာများ ရှိခြင်း</a:t>
            </a:r>
          </a:p>
          <a:p>
            <a:pPr marL="750888" indent="-342900" algn="l">
              <a:lnSpc>
                <a:spcPct val="150000"/>
              </a:lnSpc>
              <a:buFont typeface="Wingdings" pitchFamily="2" charset="2"/>
              <a:buChar char="Ø"/>
            </a:pPr>
            <a:r>
              <a:rPr lang="en-US" dirty="0">
                <a:latin typeface="Pyidaungsu" pitchFamily="34" charset="0"/>
                <a:cs typeface="Pyidaungsu" pitchFamily="34" charset="0"/>
              </a:rPr>
              <a:t>အကောင့်များထဲ ခိုးယူဝင်ရောက်နိုင်ခြေနည်းပါးသည်ကို သိရှိ၍ စိတ်ငြိမ်းချမ်းမှုရှိခြင်း</a:t>
            </a:r>
          </a:p>
          <a:p>
            <a:pPr marL="407988" algn="l">
              <a:lnSpc>
                <a:spcPct val="150000"/>
              </a:lnSpc>
            </a:pPr>
            <a:r>
              <a:rPr lang="en-US" dirty="0">
                <a:latin typeface="Pyidaungsu" pitchFamily="34" charset="0"/>
                <a:cs typeface="Pyidaungsu" pitchFamily="34" charset="0"/>
              </a:rPr>
              <a:t>  </a:t>
            </a:r>
          </a:p>
          <a:p>
            <a:pPr>
              <a:lnSpc>
                <a:spcPct val="150000"/>
              </a:lnSpc>
            </a:pPr>
            <a:r>
              <a:rPr lang="en-US" dirty="0">
                <a:latin typeface="Pyidaungsu" pitchFamily="34" charset="0"/>
                <a:cs typeface="Pyidaungsu" pitchFamily="34" charset="0"/>
              </a:rPr>
              <a:t>၄။ ကျောင်းသားများအား ရုပ်ပုံသာဓကတစ်ခု ပေးအပ်ပါ။ ဤတွင်အဆိုပြုလိုသည်မှာ ‘Google Authenticator’ ကို ဒေါင်းလုတ်ဆွဲပြီး မြင်သာသည့် အဆင့်ဆင့်ညွှန်ကြားချက် အကူအညီဖြင့် ၎င်းကို မည်သို့ အသုံးပြုနိုင်ကြောင်း ပြသပါ။</a:t>
            </a:r>
            <a:endParaRPr lang="en-US" b="1" dirty="0">
              <a:latin typeface="Pyidaungsu" pitchFamily="34" charset="0"/>
              <a:cs typeface="Pyidaungsu" pitchFamily="34" charset="0"/>
            </a:endParaRPr>
          </a:p>
        </p:txBody>
      </p:sp>
    </p:spTree>
    <p:extLst>
      <p:ext uri="{BB962C8B-B14F-4D97-AF65-F5344CB8AC3E}">
        <p14:creationId xmlns:p14="http://schemas.microsoft.com/office/powerpoint/2010/main" val="2717765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dirty="0"/>
          </a:p>
        </p:txBody>
      </p:sp>
      <p:sp>
        <p:nvSpPr>
          <p:cNvPr id="5" name="Title 4"/>
          <p:cNvSpPr>
            <a:spLocks noGrp="1"/>
          </p:cNvSpPr>
          <p:nvPr>
            <p:ph type="ctrTitle"/>
          </p:nvPr>
        </p:nvSpPr>
        <p:spPr/>
        <p:txBody>
          <a:bodyPr>
            <a:normAutofit/>
          </a:bodyPr>
          <a:lstStyle/>
          <a:p>
            <a:endParaRPr lang="en-US" dirty="0"/>
          </a:p>
        </p:txBody>
      </p:sp>
      <p:sp>
        <p:nvSpPr>
          <p:cNvPr id="6" name="Text Placeholder 5"/>
          <p:cNvSpPr>
            <a:spLocks noGrp="1"/>
          </p:cNvSpPr>
          <p:nvPr>
            <p:ph type="body" sz="quarter" idx="16"/>
          </p:nvPr>
        </p:nvSpPr>
        <p:spPr>
          <a:xfrm>
            <a:off x="277188" y="1625768"/>
            <a:ext cx="11350208" cy="4463043"/>
          </a:xfrm>
        </p:spPr>
        <p:txBody>
          <a:bodyPr>
            <a:normAutofit/>
          </a:bodyPr>
          <a:lstStyle/>
          <a:p>
            <a:pPr algn="ctr"/>
            <a:endParaRPr lang="en-US" sz="2200" b="0" dirty="0">
              <a:latin typeface="Pyidaungsu" pitchFamily="34" charset="0"/>
              <a:cs typeface="Pyidaungsu" pitchFamily="34" charset="0"/>
            </a:endParaRPr>
          </a:p>
          <a:p>
            <a:pPr algn="ctr"/>
            <a:endParaRPr lang="en-US" sz="2200" b="0" dirty="0">
              <a:latin typeface="Pyidaungsu" pitchFamily="34" charset="0"/>
              <a:cs typeface="Pyidaungsu" pitchFamily="34" charset="0"/>
            </a:endParaRPr>
          </a:p>
          <a:p>
            <a:pPr algn="ctr"/>
            <a:endParaRPr lang="en-US" sz="2200" b="0" dirty="0">
              <a:latin typeface="Pyidaungsu" pitchFamily="34" charset="0"/>
              <a:cs typeface="Pyidaungsu" pitchFamily="34" charset="0"/>
            </a:endParaRPr>
          </a:p>
          <a:p>
            <a:pPr algn="ctr"/>
            <a:r>
              <a:rPr lang="en-US" sz="2200" dirty="0">
                <a:latin typeface="Pyidaungsu" pitchFamily="34" charset="0"/>
                <a:cs typeface="Pyidaungsu" pitchFamily="34" charset="0"/>
              </a:rPr>
              <a:t>အပိုင်း (၁)</a:t>
            </a:r>
          </a:p>
          <a:p>
            <a:pPr algn="ctr"/>
            <a:r>
              <a:rPr lang="en-US" sz="2200" b="0" dirty="0">
                <a:latin typeface="Pyidaungsu" pitchFamily="34" charset="0"/>
                <a:cs typeface="Pyidaungsu" pitchFamily="34" charset="0"/>
              </a:rPr>
              <a:t>ယဉ်ကျေးမှုဆိုင်ရာ နားလည်လေးစားမှု</a:t>
            </a:r>
            <a:endParaRPr lang="en-US" sz="2200" dirty="0">
              <a:latin typeface="Pyidaungsu" pitchFamily="34" charset="0"/>
              <a:cs typeface="Pyidaungsu" pitchFamily="34" charset="0"/>
            </a:endParaRPr>
          </a:p>
        </p:txBody>
      </p:sp>
    </p:spTree>
    <p:custDataLst>
      <p:tags r:id="rId1"/>
    </p:custDataLst>
    <p:extLst>
      <p:ext uri="{BB962C8B-B14F-4D97-AF65-F5344CB8AC3E}">
        <p14:creationId xmlns:p14="http://schemas.microsoft.com/office/powerpoint/2010/main" val="28993148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
          <p:cNvSpPr txBox="1">
            <a:spLocks noGrp="1"/>
          </p:cNvSpPr>
          <p:nvPr>
            <p:ph type="ctrTitle"/>
          </p:nvPr>
        </p:nvSpPr>
        <p:spPr>
          <a:xfrm>
            <a:off x="266700" y="151609"/>
            <a:ext cx="11722100" cy="455408"/>
          </a:xfrm>
          <a:prstGeom prst="rect">
            <a:avLst/>
          </a:prstGeom>
          <a:noFill/>
          <a:ln>
            <a:noFill/>
          </a:ln>
        </p:spPr>
        <p:txBody>
          <a:bodyPr spcFirstLastPara="1" wrap="square" lIns="0" tIns="0" rIns="0" bIns="0" anchor="ctr" anchorCtr="0">
            <a:noAutofit/>
          </a:bodyPr>
          <a:lstStyle/>
          <a:p>
            <a:pPr lvl="0"/>
            <a:r>
              <a:rPr lang="en-US" sz="2200" b="1" dirty="0" err="1">
                <a:latin typeface="Pyidaungsu" pitchFamily="34" charset="0"/>
                <a:cs typeface="Pyidaungsu" pitchFamily="34" charset="0"/>
              </a:rPr>
              <a:t>လုပ်ငန်း</a:t>
            </a:r>
            <a:r>
              <a:rPr lang="en-US" sz="2200" b="1" dirty="0">
                <a:latin typeface="Pyidaungsu" pitchFamily="34" charset="0"/>
                <a:cs typeface="Pyidaungsu" pitchFamily="34" charset="0"/>
              </a:rPr>
              <a:t> ၃ - </a:t>
            </a:r>
            <a:r>
              <a:rPr lang="en-US" sz="2200" b="1" dirty="0" err="1">
                <a:latin typeface="Pyidaungsu" pitchFamily="34" charset="0"/>
                <a:cs typeface="Pyidaungsu" pitchFamily="34" charset="0"/>
              </a:rPr>
              <a:t>ထပ်ဆင</a:t>
            </a:r>
            <a:r>
              <a:rPr lang="en-US" sz="2200" b="1" dirty="0">
                <a:latin typeface="Pyidaungsu" pitchFamily="34" charset="0"/>
                <a:cs typeface="Pyidaungsu" pitchFamily="34" charset="0"/>
              </a:rPr>
              <a:t>့်</a:t>
            </a:r>
            <a:r>
              <a:rPr lang="en-US" sz="2200" b="1" dirty="0" err="1">
                <a:latin typeface="Pyidaungsu" pitchFamily="34" charset="0"/>
                <a:cs typeface="Pyidaungsu" pitchFamily="34" charset="0"/>
              </a:rPr>
              <a:t>အတည်ပြုစနစ</a:t>
            </a:r>
            <a:r>
              <a:rPr lang="en-US" sz="2200" b="1" dirty="0">
                <a:latin typeface="Pyidaungsu" pitchFamily="34" charset="0"/>
                <a:cs typeface="Pyidaungsu" pitchFamily="34" charset="0"/>
              </a:rPr>
              <a:t>် ( Multi-Factor Authentication - MFA)</a:t>
            </a:r>
            <a:r>
              <a:rPr lang="en-US" sz="2200" b="1" dirty="0" err="1">
                <a:latin typeface="Pyidaungsu" pitchFamily="34" charset="0"/>
                <a:cs typeface="Pyidaungsu" pitchFamily="34" charset="0"/>
              </a:rPr>
              <a:t>ကို</a:t>
            </a:r>
            <a:r>
              <a:rPr lang="en-US" sz="2200" b="1" dirty="0">
                <a:latin typeface="Pyidaungsu" pitchFamily="34" charset="0"/>
                <a:cs typeface="Pyidaungsu" pitchFamily="34" charset="0"/>
              </a:rPr>
              <a:t> </a:t>
            </a:r>
            <a:r>
              <a:rPr lang="en-US" sz="2200" b="1" dirty="0" err="1">
                <a:latin typeface="Pyidaungsu" pitchFamily="34" charset="0"/>
                <a:cs typeface="Pyidaungsu" pitchFamily="34" charset="0"/>
              </a:rPr>
              <a:t>မိတ်ဆက်ခြင်း</a:t>
            </a:r>
            <a:r>
              <a:rPr lang="my-MM" sz="2200" b="1" dirty="0">
                <a:latin typeface="Pyidaungsu" pitchFamily="34" charset="0"/>
                <a:cs typeface="Pyidaungsu" pitchFamily="34" charset="0"/>
              </a:rPr>
              <a:t> (အဆက်)</a:t>
            </a:r>
            <a:endParaRPr sz="2200" b="1" dirty="0"/>
          </a:p>
        </p:txBody>
      </p:sp>
      <p:sp>
        <p:nvSpPr>
          <p:cNvPr id="2" name="Google Shape;250;p7">
            <a:extLst>
              <a:ext uri="{FF2B5EF4-FFF2-40B4-BE49-F238E27FC236}">
                <a16:creationId xmlns:a16="http://schemas.microsoft.com/office/drawing/2014/main" id="{F389D90D-2A9E-7F19-BFF0-25ED1E6E5A97}"/>
              </a:ext>
            </a:extLst>
          </p:cNvPr>
          <p:cNvSpPr/>
          <p:nvPr/>
        </p:nvSpPr>
        <p:spPr>
          <a:xfrm>
            <a:off x="411941" y="1161511"/>
            <a:ext cx="4845859" cy="2797172"/>
          </a:xfrm>
          <a:custGeom>
            <a:avLst/>
            <a:gdLst/>
            <a:ahLst/>
            <a:cxnLst/>
            <a:rect l="l" t="t" r="r" b="b"/>
            <a:pathLst>
              <a:path w="11704620" h="7276845" extrusionOk="0">
                <a:moveTo>
                  <a:pt x="0" y="0"/>
                </a:moveTo>
                <a:lnTo>
                  <a:pt x="11704620" y="0"/>
                </a:lnTo>
                <a:lnTo>
                  <a:pt x="11704620" y="7276845"/>
                </a:lnTo>
                <a:lnTo>
                  <a:pt x="0" y="7276845"/>
                </a:lnTo>
                <a:lnTo>
                  <a:pt x="0" y="0"/>
                </a:lnTo>
                <a:close/>
              </a:path>
            </a:pathLst>
          </a:custGeom>
          <a:blipFill rotWithShape="1">
            <a:blip r:embed="rId3">
              <a:alphaModFix/>
            </a:blip>
            <a:stretch>
              <a:fillRect/>
            </a:stretch>
          </a:blipFill>
          <a:ln>
            <a:noFill/>
          </a:ln>
        </p:spPr>
        <p:txBody>
          <a:bodyPr/>
          <a:lstStyle/>
          <a:p>
            <a:endParaRPr lang="en-US" dirty="0"/>
          </a:p>
        </p:txBody>
      </p:sp>
      <p:sp>
        <p:nvSpPr>
          <p:cNvPr id="3" name="TextBox 2">
            <a:extLst>
              <a:ext uri="{FF2B5EF4-FFF2-40B4-BE49-F238E27FC236}">
                <a16:creationId xmlns:a16="http://schemas.microsoft.com/office/drawing/2014/main" id="{F30CC100-2A28-5B89-0DC7-2FDCD15F6EB3}"/>
              </a:ext>
            </a:extLst>
          </p:cNvPr>
          <p:cNvSpPr txBox="1"/>
          <p:nvPr/>
        </p:nvSpPr>
        <p:spPr>
          <a:xfrm>
            <a:off x="5522333" y="975257"/>
            <a:ext cx="6420922" cy="3831818"/>
          </a:xfrm>
          <a:prstGeom prst="rect">
            <a:avLst/>
          </a:prstGeom>
          <a:noFill/>
        </p:spPr>
        <p:txBody>
          <a:bodyPr wrap="square" rtlCol="0">
            <a:spAutoFit/>
          </a:bodyPr>
          <a:lstStyle/>
          <a:p>
            <a:pPr>
              <a:lnSpc>
                <a:spcPct val="150000"/>
              </a:lnSpc>
            </a:pPr>
            <a:r>
              <a:rPr lang="en-US" dirty="0">
                <a:latin typeface="Pyidaungsu" pitchFamily="34" charset="0"/>
                <a:cs typeface="Pyidaungsu" pitchFamily="34" charset="0"/>
              </a:rPr>
              <a:t>Google Authenticatorသည် သင့် အွန်လိုင်း အကောင့်ကို လုံခြုံရေးအကာအကွယ် အလွှာအပိုတစ်ခု ပေးသော လူကြိုက်များသည့် အကောင့် အကာအကွယ်လွှာ နှစ်ဆင့်ပါ (2FA) </a:t>
            </a:r>
            <a:r>
              <a:rPr lang="en-US" dirty="0" err="1">
                <a:latin typeface="Pyidaungsu" pitchFamily="34" charset="0"/>
                <a:cs typeface="Pyidaungsu" pitchFamily="34" charset="0"/>
              </a:rPr>
              <a:t>အက်ပလီကေးရှင်း</a:t>
            </a:r>
            <a:r>
              <a:rPr lang="my-MM" dirty="0">
                <a:latin typeface="Pyidaungsu" pitchFamily="34" charset="0"/>
                <a:cs typeface="Pyidaungsu" pitchFamily="34" charset="0"/>
              </a:rPr>
              <a:t> </a:t>
            </a:r>
            <a:r>
              <a:rPr lang="en-US" dirty="0" err="1">
                <a:latin typeface="Pyidaungsu" pitchFamily="34" charset="0"/>
                <a:cs typeface="Pyidaungsu" pitchFamily="34" charset="0"/>
              </a:rPr>
              <a:t>တစ်ခုဖြစ်သည</a:t>
            </a:r>
            <a:r>
              <a:rPr lang="en-US" dirty="0">
                <a:latin typeface="Pyidaungsu" pitchFamily="34" charset="0"/>
                <a:cs typeface="Pyidaungsu" pitchFamily="34" charset="0"/>
              </a:rPr>
              <a:t>်။ အခြားရွေးချယ်နိုင်သည့် အက်ပလီကေးရှင်းများလည်း ရှိသည်။ သင့်လိုအပ်ချက်နှင့် ကိုက်ညီသည့် အက်ပလီကေးရှင်းကို ရွေးချယ်ပါ။</a:t>
            </a:r>
          </a:p>
          <a:p>
            <a:pPr>
              <a:lnSpc>
                <a:spcPct val="150000"/>
              </a:lnSpc>
            </a:pPr>
            <a:r>
              <a:rPr lang="en-US" b="1" dirty="0">
                <a:latin typeface="Pyidaungsu" pitchFamily="34" charset="0"/>
                <a:cs typeface="Pyidaungsu" pitchFamily="34" charset="0"/>
              </a:rPr>
              <a:t>မှတ်ချက် - </a:t>
            </a:r>
            <a:r>
              <a:rPr lang="en-US" dirty="0">
                <a:latin typeface="Pyidaungsu" pitchFamily="34" charset="0"/>
                <a:cs typeface="Pyidaungsu" pitchFamily="34" charset="0"/>
              </a:rPr>
              <a:t>စတင်မလုပ်ဆောင်ခင် သင့် စမတ်ဖုန်း သို့မဟုတ် တက်ဘလက်သည် Google Authenticator အက်ပလီကေးရှင်း တပ်ဆင်ပါရှိပြီး ဖြစ်ပါစေ။</a:t>
            </a:r>
            <a:endParaRPr lang="en-US" b="1" i="0" dirty="0">
              <a:effectLst/>
              <a:latin typeface="Pyidaungsu" pitchFamily="34" charset="0"/>
              <a:cs typeface="Pyidaungsu" pitchFamily="34" charset="0"/>
            </a:endParaRPr>
          </a:p>
        </p:txBody>
      </p:sp>
      <p:sp>
        <p:nvSpPr>
          <p:cNvPr id="5" name="TextBox 4">
            <a:extLst>
              <a:ext uri="{FF2B5EF4-FFF2-40B4-BE49-F238E27FC236}">
                <a16:creationId xmlns:a16="http://schemas.microsoft.com/office/drawing/2014/main" id="{29E8F4FB-B729-05B7-5ED3-FDD2EE755BFF}"/>
              </a:ext>
            </a:extLst>
          </p:cNvPr>
          <p:cNvSpPr txBox="1"/>
          <p:nvPr/>
        </p:nvSpPr>
        <p:spPr>
          <a:xfrm>
            <a:off x="624468" y="4458801"/>
            <a:ext cx="11278498" cy="1719702"/>
          </a:xfrm>
          <a:prstGeom prst="rect">
            <a:avLst/>
          </a:prstGeom>
          <a:noFill/>
        </p:spPr>
        <p:txBody>
          <a:bodyPr wrap="square" rtlCol="0">
            <a:spAutoFit/>
          </a:bodyPr>
          <a:lstStyle/>
          <a:p>
            <a:pPr algn="l">
              <a:lnSpc>
                <a:spcPct val="150000"/>
              </a:lnSpc>
            </a:pPr>
            <a:endParaRPr lang="en-US" b="0" i="0" dirty="0">
              <a:effectLst/>
              <a:latin typeface="Pyidaungsu" pitchFamily="34" charset="0"/>
              <a:cs typeface="Pyidaungsu" pitchFamily="34" charset="0"/>
            </a:endParaRPr>
          </a:p>
          <a:p>
            <a:pPr algn="l">
              <a:lnSpc>
                <a:spcPct val="150000"/>
              </a:lnSpc>
            </a:pPr>
            <a:r>
              <a:rPr lang="en-US" b="1" dirty="0">
                <a:latin typeface="Pyidaungsu" pitchFamily="34" charset="0"/>
                <a:cs typeface="Pyidaungsu" pitchFamily="34" charset="0"/>
              </a:rPr>
              <a:t>နောက်ဆုံး </a:t>
            </a:r>
            <a:r>
              <a:rPr lang="en-US" b="1" i="0" dirty="0">
                <a:effectLst/>
                <a:latin typeface="Pyidaungsu" pitchFamily="34" charset="0"/>
                <a:cs typeface="Pyidaungsu" pitchFamily="34" charset="0"/>
              </a:rPr>
              <a:t>ရလဒ်</a:t>
            </a:r>
          </a:p>
          <a:p>
            <a:pPr algn="l">
              <a:lnSpc>
                <a:spcPct val="150000"/>
              </a:lnSpc>
            </a:pPr>
            <a:r>
              <a:rPr lang="en-US" dirty="0">
                <a:latin typeface="Pyidaungsu" pitchFamily="34" charset="0"/>
                <a:cs typeface="Pyidaungsu" pitchFamily="34" charset="0"/>
              </a:rPr>
              <a:t>ကျောင်းသားများအနေဖြင့် မိမိတို့ ဒစ်ဂျစ်တယ်ဘဝများကို ပိုမိုလုံခြုံအောင် လုပ်ဆောင်ရင်း မိမိတို့ အွန်လိုင်းအကောင့်များအတွက် MFAစနစ် တပ်ဆင်အသုံးပြုရာတွင် လက်တွေ့ကျသည့် အတွေ့အကြုံ ရရှိလာမည်။</a:t>
            </a:r>
            <a:endParaRPr lang="en-US" b="0" i="0" dirty="0">
              <a:effectLst/>
              <a:latin typeface="Pyidaungsu" pitchFamily="34" charset="0"/>
              <a:cs typeface="Pyidaungsu" pitchFamily="34" charset="0"/>
            </a:endParaRPr>
          </a:p>
        </p:txBody>
      </p:sp>
    </p:spTree>
    <p:extLst>
      <p:ext uri="{BB962C8B-B14F-4D97-AF65-F5344CB8AC3E}">
        <p14:creationId xmlns:p14="http://schemas.microsoft.com/office/powerpoint/2010/main" val="16144128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en-US" sz="2200" b="1" dirty="0" err="1">
                <a:latin typeface="Pyidaungsu" pitchFamily="34" charset="0"/>
                <a:cs typeface="Pyidaungsu" pitchFamily="34" charset="0"/>
              </a:rPr>
              <a:t>ဉာဏ်စမ်းမေးခွန်း</a:t>
            </a:r>
            <a:r>
              <a:rPr lang="en-US" sz="2200" b="1" dirty="0">
                <a:latin typeface="Pyidaungsu" pitchFamily="34" charset="0"/>
                <a:cs typeface="Pyidaungsu" pitchFamily="34" charset="0"/>
              </a:rPr>
              <a:t> ၄</a:t>
            </a:r>
            <a:endParaRPr lang="en-US" sz="2200" dirty="0">
              <a:latin typeface="Pyidaungsu" pitchFamily="34" charset="0"/>
              <a:cs typeface="Pyidaungsu" pitchFamily="34" charset="0"/>
            </a:endParaRPr>
          </a:p>
        </p:txBody>
      </p:sp>
      <p:sp>
        <p:nvSpPr>
          <p:cNvPr id="6" name="Text Placeholder 5"/>
          <p:cNvSpPr>
            <a:spLocks noGrp="1"/>
          </p:cNvSpPr>
          <p:nvPr>
            <p:ph type="body" sz="quarter" idx="16"/>
          </p:nvPr>
        </p:nvSpPr>
        <p:spPr>
          <a:xfrm>
            <a:off x="511363" y="1248833"/>
            <a:ext cx="11350208" cy="4906640"/>
          </a:xfrm>
        </p:spPr>
        <p:txBody>
          <a:bodyPr>
            <a:normAutofit/>
          </a:bodyPr>
          <a:lstStyle/>
          <a:p>
            <a:pPr>
              <a:lnSpc>
                <a:spcPct val="150000"/>
              </a:lnSpc>
            </a:pPr>
            <a:r>
              <a:rPr lang="en-US" sz="1800" dirty="0">
                <a:solidFill>
                  <a:schemeClr val="tx1"/>
                </a:solidFill>
                <a:latin typeface="Pyidaungsu" pitchFamily="34" charset="0"/>
                <a:cs typeface="Pyidaungsu" pitchFamily="34" charset="0"/>
              </a:rPr>
              <a:t>လုပ်ငန်း အဆင့်များကို အစီအစဉ်တကျ ထားပါ။</a:t>
            </a:r>
            <a:endParaRPr lang="en-US" sz="1800" dirty="0">
              <a:solidFill>
                <a:schemeClr val="tx1"/>
              </a:solidFill>
              <a:effectLst/>
              <a:latin typeface="Pyidaungsu" pitchFamily="34" charset="0"/>
              <a:cs typeface="Pyidaungsu" pitchFamily="34" charset="0"/>
            </a:endParaRPr>
          </a:p>
          <a:p>
            <a:pPr>
              <a:lnSpc>
                <a:spcPct val="150000"/>
              </a:lnSpc>
            </a:pPr>
            <a:r>
              <a:rPr lang="en-US" sz="1800" b="0" dirty="0">
                <a:solidFill>
                  <a:schemeClr val="tx1"/>
                </a:solidFill>
                <a:latin typeface="Pyidaungsu" pitchFamily="34" charset="0"/>
                <a:cs typeface="Pyidaungsu" pitchFamily="34" charset="0"/>
              </a:rPr>
              <a:t>(က) ကျောင်းသားများအား MFA စနစ်ပါဝင်သည့် အွန်လိုင်း အက်ပလီကေးရှင်း တစ်ခုကို နမူနာတစ်ခု ပေးအပ်ပါ။</a:t>
            </a:r>
            <a:endParaRPr lang="en-US" sz="1800" b="0" dirty="0">
              <a:solidFill>
                <a:schemeClr val="tx1"/>
              </a:solidFill>
              <a:effectLst/>
              <a:latin typeface="Pyidaungsu" pitchFamily="34" charset="0"/>
              <a:cs typeface="Pyidaungsu" pitchFamily="34" charset="0"/>
            </a:endParaRPr>
          </a:p>
          <a:p>
            <a:pPr>
              <a:lnSpc>
                <a:spcPct val="150000"/>
              </a:lnSpc>
            </a:pPr>
            <a:r>
              <a:rPr lang="en-US" sz="1800" b="0" dirty="0">
                <a:solidFill>
                  <a:schemeClr val="tx1"/>
                </a:solidFill>
                <a:latin typeface="Pyidaungsu" pitchFamily="34" charset="0"/>
                <a:cs typeface="Pyidaungsu" pitchFamily="34" charset="0"/>
              </a:rPr>
              <a:t>(ခ) အွန်လိုင်းလုံခြုံရေး၏ သဘောတရားနှင့် ကိုယ်ရေးအချက်အလက်နှင့် အကောင့်များကို ခွင့်ပြုချက်မရှိသည့် ဝင်ရောက်မှုအန္တရာယ်မှ ကာကွယ်စောင့်ရှောက်ရန် ဘာကြောင့် အရေးကြီးကြောင်း ဆွေးနွေးပါ။</a:t>
            </a:r>
          </a:p>
          <a:p>
            <a:pPr>
              <a:lnSpc>
                <a:spcPct val="150000"/>
              </a:lnSpc>
            </a:pPr>
            <a:r>
              <a:rPr lang="en-US" sz="1800" b="0" dirty="0">
                <a:solidFill>
                  <a:schemeClr val="tx1"/>
                </a:solidFill>
                <a:latin typeface="Pyidaungsu" pitchFamily="34" charset="0"/>
                <a:cs typeface="Pyidaungsu" pitchFamily="34" charset="0"/>
              </a:rPr>
              <a:t>(ဂ) အက်ပလီကေးရှင်းကို ဒေါင်းလုတ်ရယူရန် လိုအပ်သော အဆင့်များကို လုပ်ဆောင်ပါ။</a:t>
            </a:r>
            <a:endParaRPr lang="en-US" sz="1800" b="0" dirty="0">
              <a:solidFill>
                <a:schemeClr val="tx1"/>
              </a:solidFill>
              <a:effectLst/>
              <a:latin typeface="Pyidaungsu" pitchFamily="34" charset="0"/>
              <a:cs typeface="Pyidaungsu" pitchFamily="34" charset="0"/>
            </a:endParaRPr>
          </a:p>
          <a:p>
            <a:pPr>
              <a:lnSpc>
                <a:spcPct val="150000"/>
              </a:lnSpc>
            </a:pPr>
            <a:r>
              <a:rPr lang="en-US" sz="1800" b="0" dirty="0">
                <a:solidFill>
                  <a:schemeClr val="tx1"/>
                </a:solidFill>
                <a:latin typeface="Pyidaungsu" pitchFamily="34" charset="0"/>
                <a:cs typeface="Pyidaungsu" pitchFamily="34" charset="0"/>
              </a:rPr>
              <a:t>(ဃ) မိမိတို့ သင်ကြားခဲ့ပြီးသည်တို့ကို ပြန်လည်သုံးသပ်သည့် အွန်လိုင်းဆွေးနွေးမှုများတွင် ပါဝင်ပါ။</a:t>
            </a:r>
            <a:endParaRPr lang="en-US" sz="1800" b="0" dirty="0">
              <a:solidFill>
                <a:schemeClr val="tx1"/>
              </a:solidFill>
              <a:effectLst/>
              <a:latin typeface="Pyidaungsu" pitchFamily="34" charset="0"/>
              <a:cs typeface="Pyidaungsu" pitchFamily="34" charset="0"/>
            </a:endParaRPr>
          </a:p>
          <a:p>
            <a:pPr>
              <a:lnSpc>
                <a:spcPct val="150000"/>
              </a:lnSpc>
            </a:pPr>
            <a:r>
              <a:rPr lang="en-US" sz="1800" b="0" dirty="0">
                <a:solidFill>
                  <a:schemeClr val="tx1"/>
                </a:solidFill>
                <a:latin typeface="Pyidaungsu" pitchFamily="34" charset="0"/>
                <a:cs typeface="Pyidaungsu" pitchFamily="34" charset="0"/>
              </a:rPr>
              <a:t>(င) MFA၏ အနက်ဖွင့်ဆိုချက်နှင့် အရေးပါမှုတို့ကို ဆွေးနွေးပါ။</a:t>
            </a:r>
          </a:p>
          <a:p>
            <a:pPr>
              <a:lnSpc>
                <a:spcPct val="150000"/>
              </a:lnSpc>
            </a:pPr>
            <a:r>
              <a:rPr lang="en-US" sz="1800" b="0" dirty="0">
                <a:solidFill>
                  <a:schemeClr val="tx1"/>
                </a:solidFill>
                <a:latin typeface="Pyidaungsu" pitchFamily="34" charset="0"/>
                <a:cs typeface="Pyidaungsu" pitchFamily="34" charset="0"/>
              </a:rPr>
              <a:t>(စ) ကျောင်းသားများနှင့် MFAအမျိုးအစားအမျိုးမျိုးကို ဖော်ထုတ်ခွဲခြားပါ။</a:t>
            </a:r>
          </a:p>
          <a:p>
            <a:pPr marL="457200" indent="-457200">
              <a:lnSpc>
                <a:spcPct val="150000"/>
              </a:lnSpc>
              <a:buFont typeface="+mj-lt"/>
              <a:buAutoNum type="alphaLcParenR"/>
            </a:pPr>
            <a:endParaRPr lang="en-US" sz="1800" b="0" dirty="0">
              <a:solidFill>
                <a:schemeClr val="tx1"/>
              </a:solidFill>
              <a:latin typeface="Pyidaungsu" pitchFamily="34" charset="0"/>
              <a:cs typeface="Pyidaungsu" pitchFamily="34" charset="0"/>
            </a:endParaRPr>
          </a:p>
          <a:p>
            <a:pPr marL="457200" indent="-457200">
              <a:lnSpc>
                <a:spcPct val="150000"/>
              </a:lnSpc>
              <a:buFont typeface="+mj-lt"/>
              <a:buAutoNum type="alphaLcParenR"/>
            </a:pPr>
            <a:endParaRPr lang="en-US" sz="1800" i="0" dirty="0">
              <a:solidFill>
                <a:schemeClr val="tx1"/>
              </a:solidFill>
              <a:effectLst/>
              <a:latin typeface="Pyidaungsu" pitchFamily="34" charset="0"/>
              <a:cs typeface="Pyidaungsu" pitchFamily="34" charset="0"/>
            </a:endParaRPr>
          </a:p>
        </p:txBody>
      </p:sp>
    </p:spTree>
    <p:custDataLst>
      <p:tags r:id="rId1"/>
    </p:custDataLst>
    <p:extLst>
      <p:ext uri="{BB962C8B-B14F-4D97-AF65-F5344CB8AC3E}">
        <p14:creationId xmlns:p14="http://schemas.microsoft.com/office/powerpoint/2010/main" val="14749973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en-US" sz="2200" dirty="0" err="1">
                <a:latin typeface="Pyidaungsu" pitchFamily="34" charset="0"/>
                <a:cs typeface="Pyidaungsu" pitchFamily="34" charset="0"/>
              </a:rPr>
              <a:t>ဉာဏ်စမ်းမေးခွန်း</a:t>
            </a:r>
            <a:r>
              <a:rPr lang="en-US" sz="2200" dirty="0">
                <a:latin typeface="Pyidaungsu" pitchFamily="34" charset="0"/>
                <a:cs typeface="Pyidaungsu" pitchFamily="34" charset="0"/>
              </a:rPr>
              <a:t> ၅</a:t>
            </a:r>
          </a:p>
        </p:txBody>
      </p:sp>
      <p:sp>
        <p:nvSpPr>
          <p:cNvPr id="6" name="Text Placeholder 5"/>
          <p:cNvSpPr>
            <a:spLocks noGrp="1"/>
          </p:cNvSpPr>
          <p:nvPr>
            <p:ph type="body" sz="quarter" idx="16"/>
          </p:nvPr>
        </p:nvSpPr>
        <p:spPr>
          <a:xfrm>
            <a:off x="467835" y="853924"/>
            <a:ext cx="11403118" cy="5356375"/>
          </a:xfrm>
          <a:noFill/>
          <a:ln>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pPr>
              <a:lnSpc>
                <a:spcPct val="150000"/>
              </a:lnSpc>
              <a:spcBef>
                <a:spcPts val="0"/>
              </a:spcBef>
            </a:pPr>
            <a:r>
              <a:rPr lang="en-US" sz="1600" dirty="0">
                <a:solidFill>
                  <a:schemeClr val="tx1"/>
                </a:solidFill>
                <a:latin typeface="Pyidaungsu" pitchFamily="34" charset="0"/>
                <a:cs typeface="Pyidaungsu" pitchFamily="34" charset="0"/>
              </a:rPr>
              <a:t>MFAအကြောင်း ကျောင်းသားများနှင့်အတူ လုပ်ငန်း ပြုလုပ်ဆောင်ရွက်ပါက အောက်ပါ CSE AoF များထဲမှ မည်သည်ကို အကောင်အထည်ဖော် ဆောင်ရွက်မည်နည်း။ (သက်ဆိုင်သည်များ အားလုံးကို ရွေးချယ်ပါ။)</a:t>
            </a:r>
          </a:p>
          <a:p>
            <a:pPr>
              <a:lnSpc>
                <a:spcPct val="150000"/>
              </a:lnSpc>
              <a:spcBef>
                <a:spcPts val="0"/>
              </a:spcBef>
            </a:pPr>
            <a:r>
              <a:rPr lang="en-US" sz="1600" b="0" dirty="0">
                <a:solidFill>
                  <a:schemeClr val="tx1"/>
                </a:solidFill>
                <a:latin typeface="Pyidaungsu" pitchFamily="34" charset="0"/>
                <a:ea typeface="Calibri"/>
                <a:cs typeface="Pyidaungsu" pitchFamily="34" charset="0"/>
                <a:sym typeface="Calibri"/>
              </a:rPr>
              <a:t>(က) </a:t>
            </a:r>
            <a:r>
              <a:rPr lang="en-US" sz="1600" b="0" dirty="0">
                <a:solidFill>
                  <a:schemeClr val="tx1"/>
                </a:solidFill>
                <a:highlight>
                  <a:srgbClr val="C0C0C0"/>
                </a:highlight>
                <a:latin typeface="Pyidaungsu" pitchFamily="34" charset="0"/>
                <a:ea typeface="Calibri"/>
                <a:cs typeface="Pyidaungsu" pitchFamily="34" charset="0"/>
                <a:sym typeface="Calibri"/>
              </a:rPr>
              <a:t>CSE ၁။  ‌</a:t>
            </a:r>
            <a:r>
              <a:rPr lang="en-US" sz="1600" b="0" dirty="0">
                <a:solidFill>
                  <a:schemeClr val="tx1"/>
                </a:solidFill>
                <a:latin typeface="Pyidaungsu" pitchFamily="34" charset="0"/>
                <a:cs typeface="Pyidaungsu" pitchFamily="34" charset="0"/>
              </a:rPr>
              <a:t> ကျား၊မရေးရာ၊ လူမျိုး၊ ဘာသာစကားနှင့် အသက်အရွယ် ကွဲပြားမှုပေါ်မူတည်၍ ပဋိပက္ခနှင့် အကျပ်အတည်းအခြေအနေများအကြားတွင် ကျောင်းသားများ ရင်ဆိုင်ကြုံတွေ့ရနိုင်သည့် ဘေးအန္တရာယ် အမျိုးမျိုးကို ခွဲခြားနိုင်သည်။ </a:t>
            </a:r>
          </a:p>
          <a:p>
            <a:pPr>
              <a:lnSpc>
                <a:spcPct val="150000"/>
              </a:lnSpc>
              <a:spcBef>
                <a:spcPts val="0"/>
              </a:spcBef>
            </a:pPr>
            <a:r>
              <a:rPr lang="en-US" sz="1600" b="0" dirty="0">
                <a:solidFill>
                  <a:schemeClr val="tx1"/>
                </a:solidFill>
                <a:latin typeface="Pyidaungsu" pitchFamily="34" charset="0"/>
                <a:cs typeface="Pyidaungsu" pitchFamily="34" charset="0"/>
              </a:rPr>
              <a:t>(ခ) </a:t>
            </a:r>
            <a:r>
              <a:rPr lang="en-US" sz="1600" b="0" dirty="0">
                <a:solidFill>
                  <a:schemeClr val="tx1"/>
                </a:solidFill>
                <a:highlight>
                  <a:srgbClr val="C0C0C0"/>
                </a:highlight>
                <a:latin typeface="Pyidaungsu" pitchFamily="34" charset="0"/>
                <a:ea typeface="Calibri"/>
                <a:cs typeface="Pyidaungsu" pitchFamily="34" charset="0"/>
                <a:sym typeface="Calibri"/>
              </a:rPr>
              <a:t>CSE ၄.၅။ </a:t>
            </a:r>
            <a:r>
              <a:rPr lang="en-US" sz="1600" b="0" dirty="0">
                <a:solidFill>
                  <a:schemeClr val="tx1"/>
                </a:solidFill>
                <a:latin typeface="Pyidaungsu" pitchFamily="34" charset="0"/>
                <a:cs typeface="Pyidaungsu" pitchFamily="34" charset="0"/>
              </a:rPr>
              <a:t>ဆရာသည် နောက်ခံအခြေအနေအကြောင်းအရာအလိုက် ဆီလျော်သည့် ဘဝတွက်တာကျွမ်းကျင်စရာများ၊ လူမှုရေးနှင့် စိတ်ခံစားမှုဆိုင်ရာ ပြည့်စုံကောင်းမွန်မှု၊ မတူညီသောစွမ်းရည်များကို တန်ဖိုးထား လေးစားမှု၊ ကျန်းမာရေး အသိပညာ၊ မိုးအန္တရာယ်သိရှိမှု၊ လိင်ပိုင်းဆိုင်ရာ၊ ကျား၊မရေးရာကို အခြေခံသော အကြမ်းဖက်မှုနှင့် အမြတ်ထုတ်မှုစသည်တို့မှ မိမိကိုယ်ကို ကာကွယ်စောင့်ရှောက်တတ်မှုကို နားလည် သဘောပေါက်ကြောင်း ပြသ၍ တိုးမြှင့်လုပ်ဆောင်နိုင်စွမ်းရှိကြောင်း ပြသည်။ </a:t>
            </a:r>
          </a:p>
          <a:p>
            <a:pPr>
              <a:lnSpc>
                <a:spcPct val="150000"/>
              </a:lnSpc>
              <a:spcBef>
                <a:spcPts val="0"/>
              </a:spcBef>
            </a:pPr>
            <a:r>
              <a:rPr lang="en-US" sz="1600" b="0" dirty="0">
                <a:solidFill>
                  <a:schemeClr val="tx1"/>
                </a:solidFill>
                <a:latin typeface="Pyidaungsu" pitchFamily="34" charset="0"/>
                <a:cs typeface="Pyidaungsu" pitchFamily="34" charset="0"/>
              </a:rPr>
              <a:t>(ဂ) </a:t>
            </a:r>
            <a:r>
              <a:rPr lang="en-US" sz="1600" b="0" dirty="0">
                <a:solidFill>
                  <a:schemeClr val="tx1"/>
                </a:solidFill>
                <a:highlight>
                  <a:srgbClr val="C0C0C0"/>
                </a:highlight>
                <a:latin typeface="Pyidaungsu" pitchFamily="34" charset="0"/>
                <a:ea typeface="Calibri"/>
                <a:cs typeface="Pyidaungsu" pitchFamily="34" charset="0"/>
                <a:sym typeface="Calibri"/>
              </a:rPr>
              <a:t>CSE ၄.၁။</a:t>
            </a:r>
            <a:r>
              <a:rPr lang="en-US" sz="1600" b="0" dirty="0">
                <a:solidFill>
                  <a:schemeClr val="tx1"/>
                </a:solidFill>
                <a:latin typeface="Pyidaungsu" pitchFamily="34" charset="0"/>
                <a:cs typeface="Pyidaungsu" pitchFamily="34" charset="0"/>
              </a:rPr>
              <a:t> ဆရာသည် ကလေးသူငယ်အခွင့်ရေးများကို သိရှိနားလည်၍ မိမိတိုကြည့်ရှု စောင့်ရှောက်နေသည့် နေရပ်စွန့်ခွာ ရွှေ့ပြောင်းနေထိုင်ရသော ကျောင်းသားများ၏ အခြေအနေ၊ အခွင့်အရေးနှင့်နောက်ခံအကြောင်းအရာများကို သိရှိသည်။  </a:t>
            </a:r>
          </a:p>
          <a:p>
            <a:pPr>
              <a:lnSpc>
                <a:spcPct val="150000"/>
              </a:lnSpc>
              <a:spcBef>
                <a:spcPts val="0"/>
              </a:spcBef>
            </a:pPr>
            <a:r>
              <a:rPr lang="en-US" sz="1600" b="0" dirty="0">
                <a:solidFill>
                  <a:schemeClr val="tx1"/>
                </a:solidFill>
                <a:latin typeface="Pyidaungsu" pitchFamily="34" charset="0"/>
                <a:cs typeface="Pyidaungsu" pitchFamily="34" charset="0"/>
              </a:rPr>
              <a:t>(ဃ) </a:t>
            </a:r>
            <a:r>
              <a:rPr lang="en-US" sz="1600" b="0" dirty="0">
                <a:solidFill>
                  <a:schemeClr val="tx1"/>
                </a:solidFill>
                <a:highlight>
                  <a:srgbClr val="C0C0C0"/>
                </a:highlight>
                <a:latin typeface="Pyidaungsu" pitchFamily="34" charset="0"/>
                <a:ea typeface="Calibri"/>
                <a:cs typeface="Pyidaungsu" pitchFamily="34" charset="0"/>
                <a:sym typeface="Calibri"/>
              </a:rPr>
              <a:t>CSE ၇။   </a:t>
            </a:r>
            <a:r>
              <a:rPr lang="en-US" sz="1600" b="0" dirty="0">
                <a:solidFill>
                  <a:schemeClr val="tx1"/>
                </a:solidFill>
                <a:latin typeface="Pyidaungsu" pitchFamily="34" charset="0"/>
                <a:cs typeface="Pyidaungsu" pitchFamily="34" charset="0"/>
              </a:rPr>
              <a:t>ဖြစ်ပေါ်လာမည့် ဘေးအန္တရာယ်များကို နားလည်သဘောပေါက်ပြီး သမားရိုးကျ သင်ကြားသင်ယူနည်းလမ်းများနှင့် မီဒီယာအပါအဝင် ခေတ်မီနည်းလမ်းများကို အသုံးပြုသည်။  </a:t>
            </a:r>
          </a:p>
          <a:p>
            <a:pPr>
              <a:lnSpc>
                <a:spcPct val="150000"/>
              </a:lnSpc>
              <a:spcBef>
                <a:spcPts val="0"/>
              </a:spcBef>
            </a:pPr>
            <a:r>
              <a:rPr lang="en-US" sz="1600" b="0" dirty="0">
                <a:solidFill>
                  <a:schemeClr val="tx1"/>
                </a:solidFill>
                <a:latin typeface="Pyidaungsu" pitchFamily="34" charset="0"/>
                <a:cs typeface="Pyidaungsu" pitchFamily="34" charset="0"/>
              </a:rPr>
              <a:t>(င) </a:t>
            </a:r>
            <a:r>
              <a:rPr lang="en-US" sz="1600" b="0" dirty="0">
                <a:solidFill>
                  <a:schemeClr val="tx1"/>
                </a:solidFill>
                <a:highlight>
                  <a:srgbClr val="C0C0C0"/>
                </a:highlight>
                <a:latin typeface="Pyidaungsu" pitchFamily="34" charset="0"/>
                <a:ea typeface="Calibri"/>
                <a:cs typeface="Pyidaungsu" pitchFamily="34" charset="0"/>
                <a:sym typeface="Calibri"/>
              </a:rPr>
              <a:t>CSE ၁၀။ </a:t>
            </a:r>
            <a:r>
              <a:rPr lang="en-US" sz="1600" b="0" dirty="0">
                <a:solidFill>
                  <a:schemeClr val="tx1"/>
                </a:solidFill>
                <a:latin typeface="Pyidaungsu" pitchFamily="34" charset="0"/>
                <a:cs typeface="Pyidaungsu" pitchFamily="34" charset="0"/>
              </a:rPr>
              <a:t> မီဒီယာနှင့် သတင်းအချက်ဆိုင်ရာသိနားလည်မှု (MIL) ဆိုင်ရာ အခြေခံအယူအဆနှင့် အခြေခံသဘောတရားများကို နားလည်မှုရှိကြောင်း ဖော်ထုတ်ပြသသည်။</a:t>
            </a:r>
            <a:endParaRPr lang="en-US" sz="1600" i="0" dirty="0">
              <a:solidFill>
                <a:schemeClr val="tx1"/>
              </a:solidFill>
              <a:effectLst/>
              <a:latin typeface="Pyidaungsu" pitchFamily="34" charset="0"/>
              <a:cs typeface="Pyidaungsu" pitchFamily="34" charset="0"/>
            </a:endParaRPr>
          </a:p>
        </p:txBody>
      </p:sp>
    </p:spTree>
    <p:custDataLst>
      <p:tags r:id="rId1"/>
    </p:custDataLst>
    <p:extLst>
      <p:ext uri="{BB962C8B-B14F-4D97-AF65-F5344CB8AC3E}">
        <p14:creationId xmlns:p14="http://schemas.microsoft.com/office/powerpoint/2010/main" val="2256855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r>
              <a:rPr lang="en-US" sz="2200" b="1" dirty="0" err="1">
                <a:latin typeface="Pyidaungsu" pitchFamily="34" charset="0"/>
                <a:cs typeface="Pyidaungsu" pitchFamily="34" charset="0"/>
              </a:rPr>
              <a:t>လုပ်ငန်း</a:t>
            </a:r>
            <a:r>
              <a:rPr lang="my-MM" sz="2200" b="1" dirty="0">
                <a:latin typeface="Pyidaungsu" pitchFamily="34" charset="0"/>
                <a:cs typeface="Pyidaungsu" pitchFamily="34" charset="0"/>
              </a:rPr>
              <a:t> ၄</a:t>
            </a:r>
            <a:r>
              <a:rPr lang="en-US" sz="2200" b="1" dirty="0">
                <a:latin typeface="Pyidaungsu" pitchFamily="34" charset="0"/>
                <a:cs typeface="Pyidaungsu" pitchFamily="34" charset="0"/>
              </a:rPr>
              <a:t> - အတွေ့ရများသော အွန်လိုင်းအန္တရာယ်များကို မိတ်ဆက်ခြင်း</a:t>
            </a:r>
          </a:p>
        </p:txBody>
      </p:sp>
      <p:sp>
        <p:nvSpPr>
          <p:cNvPr id="7" name="TextBox 6">
            <a:extLst>
              <a:ext uri="{FF2B5EF4-FFF2-40B4-BE49-F238E27FC236}">
                <a16:creationId xmlns:a16="http://schemas.microsoft.com/office/drawing/2014/main" id="{8960652C-F64C-B18B-2A9A-2E9756377E0A}"/>
              </a:ext>
            </a:extLst>
          </p:cNvPr>
          <p:cNvSpPr txBox="1"/>
          <p:nvPr/>
        </p:nvSpPr>
        <p:spPr>
          <a:xfrm>
            <a:off x="464024" y="794802"/>
            <a:ext cx="11409528" cy="5459187"/>
          </a:xfrm>
          <a:prstGeom prst="rect">
            <a:avLst/>
          </a:prstGeom>
          <a:noFill/>
        </p:spPr>
        <p:txBody>
          <a:bodyPr wrap="square">
            <a:spAutoFit/>
          </a:bodyPr>
          <a:lstStyle/>
          <a:p>
            <a:pPr>
              <a:lnSpc>
                <a:spcPct val="150000"/>
              </a:lnSpc>
            </a:pPr>
            <a:r>
              <a:rPr lang="en-US" b="1" i="1" dirty="0" err="1">
                <a:latin typeface="Pyidaungsu" pitchFamily="34" charset="0"/>
                <a:cs typeface="Pyidaungsu" pitchFamily="34" charset="0"/>
              </a:rPr>
              <a:t>ဤလုပ်ငန်း</a:t>
            </a:r>
            <a:r>
              <a:rPr lang="my-MM" b="1" i="1" dirty="0">
                <a:latin typeface="Pyidaungsu" pitchFamily="34" charset="0"/>
                <a:cs typeface="Pyidaungsu" pitchFamily="34" charset="0"/>
              </a:rPr>
              <a:t>တွင် </a:t>
            </a:r>
            <a:r>
              <a:rPr lang="en-US" b="1" i="1" dirty="0">
                <a:latin typeface="Pyidaungsu" pitchFamily="34" charset="0"/>
                <a:cs typeface="Pyidaungsu" pitchFamily="34" charset="0"/>
              </a:rPr>
              <a:t>လွှ</a:t>
            </a:r>
            <a:r>
              <a:rPr lang="en-US" b="1" i="1" dirty="0" err="1">
                <a:latin typeface="Pyidaungsu" pitchFamily="34" charset="0"/>
                <a:cs typeface="Pyidaungsu" pitchFamily="34" charset="0"/>
              </a:rPr>
              <a:t>မ်းခြုံ</a:t>
            </a:r>
            <a:r>
              <a:rPr lang="my-MM" b="1" i="1" dirty="0">
                <a:latin typeface="Pyidaungsu" pitchFamily="34" charset="0"/>
                <a:cs typeface="Pyidaungsu" pitchFamily="34" charset="0"/>
              </a:rPr>
              <a:t>ထား</a:t>
            </a:r>
            <a:r>
              <a:rPr lang="en-US" b="1" i="1" dirty="0" err="1">
                <a:latin typeface="Pyidaungsu" pitchFamily="34" charset="0"/>
                <a:cs typeface="Pyidaungsu" pitchFamily="34" charset="0"/>
              </a:rPr>
              <a:t>သောတတ်က</a:t>
            </a:r>
            <a:r>
              <a:rPr lang="en-US" b="1" i="1" dirty="0">
                <a:latin typeface="Pyidaungsu" pitchFamily="34" charset="0"/>
                <a:cs typeface="Pyidaungsu" pitchFamily="34" charset="0"/>
              </a:rPr>
              <a:t>ျွမ်းမှုများ</a:t>
            </a:r>
          </a:p>
          <a:p>
            <a:pPr marL="342900" indent="-342900">
              <a:lnSpc>
                <a:spcPct val="150000"/>
              </a:lnSpc>
              <a:buFont typeface="Arial" panose="020B0604020202020204" pitchFamily="34" charset="0"/>
              <a:buChar char="•"/>
            </a:pPr>
            <a:r>
              <a:rPr lang="en-US" dirty="0">
                <a:solidFill>
                  <a:schemeClr val="dk1"/>
                </a:solidFill>
                <a:highlight>
                  <a:srgbClr val="C0C0C0"/>
                </a:highlight>
                <a:latin typeface="Pyidaungsu" pitchFamily="34" charset="0"/>
                <a:ea typeface="Calibri"/>
                <a:cs typeface="Pyidaungsu" pitchFamily="34" charset="0"/>
                <a:sym typeface="Calibri"/>
              </a:rPr>
              <a:t>CSE ၄.၅။ </a:t>
            </a:r>
            <a:r>
              <a:rPr lang="en-US" dirty="0">
                <a:latin typeface="Pyidaungsu" pitchFamily="34" charset="0"/>
                <a:cs typeface="Pyidaungsu" pitchFamily="34" charset="0"/>
              </a:rPr>
              <a:t>ဆရာသည် နောက်ခံအခြေအနေအကြောင်းအရာအလိုက် ဆီလျော်သည့် ဘဝတွက်တာကျွမ်းကျင်စရာများ၊ လူမှုရေးနှင့် စိတ်ခံစားမှုဆိုင်ရာ ပြည့်စုံကောင်းမွန်မှု၊ မတူညီသောစွမ်းရည်များကို တန်ဖိုးထား လေးစားမှု၊ ကျန်းမာရေး အသိပညာ၊ မိုးအန္တရာယ်သိရှိမှု၊ လိင်ပိုင်းဆိုင်ရာ၊ ကျား၊မရေးရာကို အခြေခံသော အကြမ်းဖက်မှုနှင့် အမြတ်ထုတ်မှုစသည်တို့မှ မိမိကိုယ်ကို ကာကွယ်စောင့်ရှောက်တတ်မှုကို နားလည် သဘောပေါက်ကြောင်း ပြသ၍ တိုးမြှင့်လုပ်ဆောင်နိုင်စွမ်းရှိကြောင်း ပြသည်။</a:t>
            </a:r>
          </a:p>
          <a:p>
            <a:pPr marL="342900" indent="-342900">
              <a:lnSpc>
                <a:spcPct val="150000"/>
              </a:lnSpc>
              <a:buFont typeface="Arial" panose="020B0604020202020204" pitchFamily="34" charset="0"/>
              <a:buChar char="•"/>
            </a:pPr>
            <a:r>
              <a:rPr lang="en-US" dirty="0">
                <a:solidFill>
                  <a:schemeClr val="dk1"/>
                </a:solidFill>
                <a:highlight>
                  <a:srgbClr val="C0C0C0"/>
                </a:highlight>
                <a:latin typeface="Pyidaungsu" pitchFamily="34" charset="0"/>
                <a:ea typeface="Calibri"/>
                <a:cs typeface="Pyidaungsu" pitchFamily="34" charset="0"/>
                <a:sym typeface="Calibri"/>
              </a:rPr>
              <a:t>CSE ၇။   </a:t>
            </a:r>
            <a:r>
              <a:rPr lang="en-US" dirty="0">
                <a:latin typeface="Pyidaungsu" pitchFamily="34" charset="0"/>
                <a:cs typeface="Pyidaungsu" pitchFamily="34" charset="0"/>
              </a:rPr>
              <a:t>ဖြစ်ပေါ်လာမည့် ဘေးအန္တရာယ်များကို နားလည်သဘောပေါက်ပြီး သမားရိုးကျ သင်ကြားသင်ယူနည်းလမ်းများနှင့် မီဒီယာအပါအဝင် ခေတ်မီနည်းလမ်းများကို အသုံးပြုသည်။ </a:t>
            </a:r>
          </a:p>
          <a:p>
            <a:pPr marL="342900" indent="-342900">
              <a:lnSpc>
                <a:spcPct val="150000"/>
              </a:lnSpc>
              <a:buFont typeface="Arial" panose="020B0604020202020204" pitchFamily="34" charset="0"/>
              <a:buChar char="•"/>
            </a:pPr>
            <a:r>
              <a:rPr lang="en-US" dirty="0">
                <a:solidFill>
                  <a:schemeClr val="dk1"/>
                </a:solidFill>
                <a:highlight>
                  <a:srgbClr val="C0C0C0"/>
                </a:highlight>
                <a:latin typeface="Pyidaungsu" pitchFamily="34" charset="0"/>
                <a:ea typeface="Calibri"/>
                <a:cs typeface="Pyidaungsu" pitchFamily="34" charset="0"/>
                <a:sym typeface="Calibri"/>
              </a:rPr>
              <a:t>CSE ၂၃။ </a:t>
            </a:r>
            <a:r>
              <a:rPr lang="en-US" dirty="0">
                <a:latin typeface="Pyidaungsu" pitchFamily="34" charset="0"/>
                <a:cs typeface="Pyidaungsu" pitchFamily="34" charset="0"/>
              </a:rPr>
              <a:t>ဆရာသည် ဒစ်ဂျစ်တယ်နိုင်ငံသားဖြစ်မှု၏အခြေခံသဘောသဘာဝနှင့် သဘောတရားများကို သတိပြုမိသည်။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b="1" dirty="0">
              <a:latin typeface="Pyidaungsu" pitchFamily="34" charset="0"/>
              <a:cs typeface="Pyidaungsu" pitchFamily="34" charset="0"/>
            </a:endParaRPr>
          </a:p>
          <a:p>
            <a:pPr lvl="0">
              <a:lnSpc>
                <a:spcPct val="150000"/>
              </a:lnSpc>
              <a:defRPr/>
            </a:pPr>
            <a:r>
              <a:rPr kumimoji="0" lang="en-US" b="1" u="none" strike="noStrike" kern="1200" cap="none" spc="0" normalizeH="0" baseline="0" noProof="0" dirty="0">
                <a:ln>
                  <a:noFill/>
                </a:ln>
                <a:uLnTx/>
                <a:uFillTx/>
                <a:latin typeface="Pyidaungsu" pitchFamily="34" charset="0"/>
                <a:cs typeface="Pyidaungsu" pitchFamily="34" charset="0"/>
              </a:rPr>
              <a:t>ရည်မှန်းချက်</a:t>
            </a:r>
            <a:r>
              <a:rPr lang="en-US" b="1" noProof="0" dirty="0">
                <a:latin typeface="Pyidaungsu" pitchFamily="34" charset="0"/>
                <a:cs typeface="Pyidaungsu" pitchFamily="34" charset="0"/>
              </a:rPr>
              <a:t> - </a:t>
            </a:r>
            <a:r>
              <a:rPr lang="en-US" dirty="0">
                <a:latin typeface="Pyidaungsu" pitchFamily="34" charset="0"/>
                <a:cs typeface="Pyidaungsu" pitchFamily="34" charset="0"/>
              </a:rPr>
              <a:t>၆တန်းမှ ၈တန်းအထိ </a:t>
            </a:r>
            <a:r>
              <a:rPr lang="en-US" noProof="0" dirty="0">
                <a:latin typeface="Pyidaungsu" pitchFamily="34" charset="0"/>
                <a:cs typeface="Pyidaungsu" pitchFamily="34" charset="0"/>
              </a:rPr>
              <a:t>ကျောင်းသားများအား တွေ့ရများသည့် အွန်လိုင်း</a:t>
            </a:r>
            <a:r>
              <a:rPr lang="en-US" dirty="0">
                <a:latin typeface="Pyidaungsu" pitchFamily="34" charset="0"/>
                <a:cs typeface="Pyidaungsu" pitchFamily="34" charset="0"/>
              </a:rPr>
              <a:t> အန္တရာယ်</a:t>
            </a:r>
            <a:r>
              <a:rPr lang="en-US" noProof="0" dirty="0">
                <a:latin typeface="Pyidaungsu" pitchFamily="34" charset="0"/>
                <a:cs typeface="Pyidaungsu" pitchFamily="34" charset="0"/>
              </a:rPr>
              <a:t>များနှင့် မိတ်ဆက်ပေးရန်၊ အွန်လိုင်းဘေးကင်းမှုအကြောင်း အမြင်ဖွင့်ရန်နှင့် အဆိုပါ </a:t>
            </a:r>
            <a:r>
              <a:rPr lang="en-US" dirty="0">
                <a:latin typeface="Pyidaungsu" pitchFamily="34" charset="0"/>
                <a:cs typeface="Pyidaungsu" pitchFamily="34" charset="0"/>
              </a:rPr>
              <a:t>အန္တရာယ်</a:t>
            </a:r>
            <a:r>
              <a:rPr lang="en-US" noProof="0" dirty="0">
                <a:latin typeface="Pyidaungsu" pitchFamily="34" charset="0"/>
                <a:cs typeface="Pyidaungsu" pitchFamily="34" charset="0"/>
              </a:rPr>
              <a:t>များမှ မိမိတို့ကိုယ်ကို မည်သို့ကာကွယ်နိုင်ကြောင်း ဆွေးနွေးမှုများကို အားပေးရန်</a:t>
            </a:r>
            <a:endParaRPr kumimoji="0" lang="en-US" b="0" i="0" u="none" strike="noStrike" kern="1200" cap="none" spc="0" normalizeH="0" baseline="0" noProof="0" dirty="0">
              <a:ln>
                <a:noFill/>
              </a:ln>
              <a:effectLst/>
              <a:uLnTx/>
              <a:uFillTx/>
              <a:latin typeface="Pyidaungsu" pitchFamily="34" charset="0"/>
              <a:cs typeface="Pyidaungsu" pitchFamily="34" charset="0"/>
            </a:endParaRPr>
          </a:p>
        </p:txBody>
      </p:sp>
    </p:spTree>
    <p:extLst>
      <p:ext uri="{BB962C8B-B14F-4D97-AF65-F5344CB8AC3E}">
        <p14:creationId xmlns:p14="http://schemas.microsoft.com/office/powerpoint/2010/main" val="32468492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en-US" sz="2400" dirty="0" err="1">
                <a:latin typeface="Pyidaungsu" pitchFamily="34" charset="0"/>
                <a:cs typeface="Pyidaungsu" pitchFamily="34" charset="0"/>
              </a:rPr>
              <a:t>လုပ်ငန်း</a:t>
            </a:r>
            <a:r>
              <a:rPr lang="my-MM" sz="2400" dirty="0">
                <a:latin typeface="Pyidaungsu" pitchFamily="34" charset="0"/>
                <a:cs typeface="Pyidaungsu" pitchFamily="34" charset="0"/>
              </a:rPr>
              <a:t> ၄</a:t>
            </a:r>
            <a:r>
              <a:rPr lang="en-US" sz="2400" dirty="0">
                <a:latin typeface="Pyidaungsu" pitchFamily="34" charset="0"/>
                <a:cs typeface="Pyidaungsu" pitchFamily="34" charset="0"/>
              </a:rPr>
              <a:t> - </a:t>
            </a:r>
            <a:r>
              <a:rPr lang="en-US" sz="2400" dirty="0" err="1">
                <a:latin typeface="Pyidaungsu" pitchFamily="34" charset="0"/>
                <a:cs typeface="Pyidaungsu" pitchFamily="34" charset="0"/>
              </a:rPr>
              <a:t>အတွေ့ရများသော</a:t>
            </a:r>
            <a:r>
              <a:rPr lang="en-US" sz="2400" dirty="0">
                <a:latin typeface="Pyidaungsu" pitchFamily="34" charset="0"/>
                <a:cs typeface="Pyidaungsu" pitchFamily="34" charset="0"/>
              </a:rPr>
              <a:t> </a:t>
            </a:r>
            <a:r>
              <a:rPr lang="en-US" sz="2400" dirty="0" err="1">
                <a:latin typeface="Pyidaungsu" pitchFamily="34" charset="0"/>
                <a:cs typeface="Pyidaungsu" pitchFamily="34" charset="0"/>
              </a:rPr>
              <a:t>အွန်လိုင်းအန္တရာယ်များကို</a:t>
            </a:r>
            <a:r>
              <a:rPr lang="en-US" sz="2400" dirty="0">
                <a:latin typeface="Pyidaungsu" pitchFamily="34" charset="0"/>
                <a:cs typeface="Pyidaungsu" pitchFamily="34" charset="0"/>
              </a:rPr>
              <a:t> </a:t>
            </a:r>
            <a:r>
              <a:rPr lang="en-US" sz="2400" dirty="0" err="1">
                <a:latin typeface="Pyidaungsu" pitchFamily="34" charset="0"/>
                <a:cs typeface="Pyidaungsu" pitchFamily="34" charset="0"/>
              </a:rPr>
              <a:t>မိတ်ဆက်ခြင်း</a:t>
            </a:r>
            <a:r>
              <a:rPr lang="my-MM" sz="2400" dirty="0">
                <a:latin typeface="Pyidaungsu" pitchFamily="34" charset="0"/>
                <a:cs typeface="Pyidaungsu" pitchFamily="34" charset="0"/>
              </a:rPr>
              <a:t> (အဆက်)</a:t>
            </a:r>
            <a:endParaRPr lang="en-US" sz="2400" dirty="0"/>
          </a:p>
        </p:txBody>
      </p:sp>
      <p:sp>
        <p:nvSpPr>
          <p:cNvPr id="6" name="Text Placeholder 5"/>
          <p:cNvSpPr>
            <a:spLocks noGrp="1"/>
          </p:cNvSpPr>
          <p:nvPr>
            <p:ph type="body" sz="quarter" idx="16"/>
          </p:nvPr>
        </p:nvSpPr>
        <p:spPr>
          <a:xfrm>
            <a:off x="520700" y="985735"/>
            <a:ext cx="6588507" cy="5187639"/>
          </a:xfrm>
        </p:spPr>
        <p:txBody>
          <a:bodyPr>
            <a:noAutofit/>
          </a:bodyPr>
          <a:lstStyle/>
          <a:p>
            <a:pPr algn="l">
              <a:lnSpc>
                <a:spcPct val="150000"/>
              </a:lnSpc>
              <a:spcBef>
                <a:spcPts val="0"/>
              </a:spcBef>
            </a:pPr>
            <a:r>
              <a:rPr lang="en-US" sz="1600" dirty="0">
                <a:solidFill>
                  <a:schemeClr val="tx1"/>
                </a:solidFill>
                <a:latin typeface="Pyidaungsu" pitchFamily="34" charset="0"/>
                <a:cs typeface="Pyidaungsu" pitchFamily="34" charset="0"/>
              </a:rPr>
              <a:t>လိုအပ်သော ပစ္စည်းများ</a:t>
            </a:r>
            <a:endParaRPr lang="en-US" sz="1600" b="0" i="0" dirty="0">
              <a:solidFill>
                <a:schemeClr val="tx1"/>
              </a:solidFill>
              <a:effectLst/>
              <a:latin typeface="Pyidaungsu" pitchFamily="34" charset="0"/>
              <a:cs typeface="Pyidaungsu" pitchFamily="34" charset="0"/>
            </a:endParaRPr>
          </a:p>
          <a:p>
            <a:pPr marL="119063" indent="-106363">
              <a:lnSpc>
                <a:spcPct val="150000"/>
              </a:lnSpc>
              <a:spcBef>
                <a:spcPts val="0"/>
              </a:spcBef>
              <a:buFont typeface="Arial" panose="020B0604020202020204" pitchFamily="34" charset="0"/>
              <a:buChar char="•"/>
            </a:pPr>
            <a:r>
              <a:rPr lang="en-US" sz="1600" b="0" dirty="0">
                <a:solidFill>
                  <a:schemeClr val="tx1"/>
                </a:solidFill>
                <a:latin typeface="Pyidaungsu" pitchFamily="34" charset="0"/>
                <a:cs typeface="Pyidaungsu" pitchFamily="34" charset="0"/>
              </a:rPr>
              <a:t> သင်ပုန်း၊ ကားချပ်ကြီး (flip chart)နှင့် မာကာများ</a:t>
            </a:r>
          </a:p>
          <a:p>
            <a:pPr>
              <a:lnSpc>
                <a:spcPct val="150000"/>
              </a:lnSpc>
              <a:spcBef>
                <a:spcPts val="0"/>
              </a:spcBef>
              <a:buFont typeface="Arial" panose="020B0604020202020204" pitchFamily="34" charset="0"/>
              <a:buChar char="•"/>
            </a:pPr>
            <a:r>
              <a:rPr lang="en-US" sz="1600" b="0" dirty="0">
                <a:solidFill>
                  <a:schemeClr val="tx1"/>
                </a:solidFill>
                <a:latin typeface="Pyidaungsu" pitchFamily="34" charset="0"/>
                <a:cs typeface="Pyidaungsu" pitchFamily="34" charset="0"/>
              </a:rPr>
              <a:t> တွေ့ရများသော အွန်လိုင်း အန္တရာယ်များ နှင့်ပတ်သက်သည့် အချက်အလက်များ ပါဝင်သော လက်ကမ်းစာစောင်များ (မပါမနေရ မဟုတ်သော)</a:t>
            </a:r>
          </a:p>
          <a:p>
            <a:pPr>
              <a:lnSpc>
                <a:spcPct val="150000"/>
              </a:lnSpc>
              <a:spcBef>
                <a:spcPts val="0"/>
              </a:spcBef>
              <a:buFont typeface="Arial" panose="020B0604020202020204" pitchFamily="34" charset="0"/>
              <a:buChar char="•"/>
            </a:pPr>
            <a:r>
              <a:rPr lang="en-US" sz="1600" b="0" dirty="0">
                <a:solidFill>
                  <a:schemeClr val="tx1"/>
                </a:solidFill>
                <a:latin typeface="Pyidaungsu" pitchFamily="34" charset="0"/>
                <a:cs typeface="Pyidaungsu" pitchFamily="34" charset="0"/>
              </a:rPr>
              <a:t> အွန်လိုင်း အန္တရာယ်နမူနာဖြစ်ရပ်များ (ဆွေးနွေးဖလှယ်မှုအတွက်)</a:t>
            </a:r>
            <a:endParaRPr lang="en-US" sz="1600" b="0" i="0" dirty="0">
              <a:solidFill>
                <a:schemeClr val="tx1"/>
              </a:solidFill>
              <a:effectLst/>
              <a:latin typeface="Pyidaungsu" pitchFamily="34" charset="0"/>
              <a:cs typeface="Pyidaungsu" pitchFamily="34" charset="0"/>
            </a:endParaRPr>
          </a:p>
          <a:p>
            <a:pPr algn="l">
              <a:lnSpc>
                <a:spcPct val="150000"/>
              </a:lnSpc>
              <a:spcBef>
                <a:spcPts val="0"/>
              </a:spcBef>
            </a:pPr>
            <a:endParaRPr lang="en-US" sz="1600" b="1" i="0" dirty="0">
              <a:solidFill>
                <a:schemeClr val="tx1"/>
              </a:solidFill>
              <a:effectLst/>
              <a:latin typeface="Pyidaungsu" pitchFamily="34" charset="0"/>
              <a:cs typeface="Pyidaungsu" pitchFamily="34" charset="0"/>
            </a:endParaRPr>
          </a:p>
          <a:p>
            <a:pPr algn="l">
              <a:lnSpc>
                <a:spcPct val="150000"/>
              </a:lnSpc>
              <a:spcBef>
                <a:spcPts val="0"/>
              </a:spcBef>
            </a:pPr>
            <a:r>
              <a:rPr lang="en-US" sz="1600" b="1" i="0" dirty="0">
                <a:solidFill>
                  <a:schemeClr val="tx1"/>
                </a:solidFill>
                <a:effectLst/>
                <a:latin typeface="Pyidaungsu" pitchFamily="34" charset="0"/>
                <a:cs typeface="Pyidaungsu" pitchFamily="34" charset="0"/>
              </a:rPr>
              <a:t>မိတ်ဆက်</a:t>
            </a:r>
            <a:r>
              <a:rPr lang="en-US" sz="1600" dirty="0">
                <a:solidFill>
                  <a:schemeClr val="tx1"/>
                </a:solidFill>
                <a:latin typeface="Pyidaungsu" pitchFamily="34" charset="0"/>
                <a:cs typeface="Pyidaungsu" pitchFamily="34" charset="0"/>
              </a:rPr>
              <a:t> </a:t>
            </a:r>
          </a:p>
          <a:p>
            <a:pPr algn="l">
              <a:lnSpc>
                <a:spcPct val="150000"/>
              </a:lnSpc>
              <a:spcBef>
                <a:spcPts val="0"/>
              </a:spcBef>
            </a:pPr>
            <a:r>
              <a:rPr lang="en-US" sz="1600" b="0" dirty="0">
                <a:solidFill>
                  <a:schemeClr val="tx1"/>
                </a:solidFill>
                <a:latin typeface="Pyidaungsu" pitchFamily="34" charset="0"/>
                <a:cs typeface="Pyidaungsu" pitchFamily="34" charset="0"/>
              </a:rPr>
              <a:t>၁။ ကျောင်းသားများအား အင်တာနက်ဟူသည် အဖိုးတန်ရင်းမြစ်တစ်ခု ဖြစ်သော်လည်း ပြင်ပရုပ်ဝတ္ထုကမ္ဘာမှာကဲ့သို့ အန္တရာယ်များရှိနိုင်ကြောင်း ရှင်းပြခြင်းဖြင့် စတင်ပါ။</a:t>
            </a:r>
          </a:p>
          <a:p>
            <a:pPr>
              <a:lnSpc>
                <a:spcPct val="150000"/>
              </a:lnSpc>
              <a:spcBef>
                <a:spcPts val="0"/>
              </a:spcBef>
            </a:pPr>
            <a:r>
              <a:rPr lang="en-US" sz="1600" b="0" dirty="0">
                <a:solidFill>
                  <a:schemeClr val="tx1"/>
                </a:solidFill>
                <a:latin typeface="Pyidaungsu" pitchFamily="34" charset="0"/>
                <a:cs typeface="Pyidaungsu" pitchFamily="34" charset="0"/>
              </a:rPr>
              <a:t>၂။ အတွေ့ရများသည့်အွန်လိုင်း အန္တရာယ်များနှင့် အွန်လိုင်းဘေးကင်းမှု အလေ့အထများကို သိရှိနားလည်ခြင်း ၏ အရေးပါပုံတို့ကို ဆွေးနွေးပါ။</a:t>
            </a:r>
          </a:p>
          <a:p>
            <a:pPr>
              <a:lnSpc>
                <a:spcPct val="150000"/>
              </a:lnSpc>
              <a:spcBef>
                <a:spcPts val="0"/>
              </a:spcBef>
            </a:pPr>
            <a:r>
              <a:rPr lang="en-US" sz="1600" b="0" dirty="0">
                <a:solidFill>
                  <a:schemeClr val="tx1"/>
                </a:solidFill>
                <a:latin typeface="Pyidaungsu" pitchFamily="34" charset="0"/>
                <a:cs typeface="Pyidaungsu" pitchFamily="34" charset="0"/>
              </a:rPr>
              <a:t>၃။ အောက်ပါ အတွေ့ရများသည့် အွန်လိုင်း အန္တရာယ်များအကြောင်း အကျဉ်းချုပ် တင်ဆက်ပါ။</a:t>
            </a:r>
          </a:p>
        </p:txBody>
      </p:sp>
      <p:sp>
        <p:nvSpPr>
          <p:cNvPr id="2" name="TextBox 1">
            <a:extLst>
              <a:ext uri="{FF2B5EF4-FFF2-40B4-BE49-F238E27FC236}">
                <a16:creationId xmlns:a16="http://schemas.microsoft.com/office/drawing/2014/main" id="{B9651EC6-0647-19ED-D674-74A4C6DB2674}"/>
              </a:ext>
            </a:extLst>
          </p:cNvPr>
          <p:cNvSpPr txBox="1"/>
          <p:nvPr/>
        </p:nvSpPr>
        <p:spPr>
          <a:xfrm>
            <a:off x="7376557" y="1359416"/>
            <a:ext cx="4180444" cy="4278094"/>
          </a:xfrm>
          <a:prstGeom prst="rect">
            <a:avLst/>
          </a:prstGeom>
          <a:solidFill>
            <a:schemeClr val="accent1">
              <a:lumMod val="20000"/>
              <a:lumOff val="80000"/>
            </a:schemeClr>
          </a:solidFill>
        </p:spPr>
        <p:txBody>
          <a:bodyPr wrap="square" rtlCol="0">
            <a:spAutoFit/>
          </a:bodyPr>
          <a:lstStyle/>
          <a:p>
            <a:r>
              <a:rPr lang="en-US" sz="1600" b="1" i="0" dirty="0">
                <a:effectLst/>
                <a:latin typeface="Pyidaungsu" pitchFamily="34" charset="0"/>
                <a:cs typeface="Pyidaungsu" pitchFamily="34" charset="0"/>
              </a:rPr>
              <a:t>အတွေ့ရများသည့် အွန်လိုင်း</a:t>
            </a:r>
            <a:r>
              <a:rPr lang="en-US" sz="1600" b="1" dirty="0">
                <a:latin typeface="Pyidaungsu" pitchFamily="34" charset="0"/>
                <a:cs typeface="Pyidaungsu" pitchFamily="34" charset="0"/>
              </a:rPr>
              <a:t>အန္တရာယ်များ </a:t>
            </a:r>
            <a:r>
              <a:rPr lang="en-US" sz="1600" b="1" i="0" dirty="0">
                <a:effectLst/>
                <a:latin typeface="Pyidaungsu" pitchFamily="34" charset="0"/>
                <a:cs typeface="Pyidaungsu" pitchFamily="34" charset="0"/>
              </a:rPr>
              <a:t>အကြောင်း တင်ပြချက်</a:t>
            </a:r>
            <a:endParaRPr lang="en-US" sz="1600" dirty="0">
              <a:latin typeface="Pyidaungsu" pitchFamily="34" charset="0"/>
              <a:cs typeface="Pyidaungsu" pitchFamily="34" charset="0"/>
            </a:endParaRPr>
          </a:p>
          <a:p>
            <a:pPr algn="l">
              <a:buFont typeface="Arial" panose="020B0604020202020204" pitchFamily="34" charset="0"/>
              <a:buChar char="•"/>
            </a:pPr>
            <a:r>
              <a:rPr lang="en-US" sz="1600" b="1" dirty="0">
                <a:latin typeface="Pyidaungsu" pitchFamily="34" charset="0"/>
                <a:cs typeface="Pyidaungsu" pitchFamily="34" charset="0"/>
              </a:rPr>
              <a:t>အချက်အလက်အယောင်ဆောင် မျှားယူခြင်း (Phishing) - </a:t>
            </a:r>
            <a:r>
              <a:rPr lang="en-US" sz="1600" dirty="0">
                <a:latin typeface="Pyidaungsu" pitchFamily="34" charset="0"/>
                <a:cs typeface="Pyidaungsu" pitchFamily="34" charset="0"/>
              </a:rPr>
              <a:t>ကိုယ်ရေးအချက်အလက်ခိုးယူရန် ရည်ရွယ်ပြီး ရေးသားထာသည့် လှည့်စားတတ်သော အီးမေးလ်များနှင့် စာလွှာများ</a:t>
            </a:r>
            <a:endParaRPr lang="en-US" sz="1600" b="1" i="0" dirty="0">
              <a:effectLst/>
              <a:latin typeface="Pyidaungsu" pitchFamily="34" charset="0"/>
              <a:cs typeface="Pyidaungsu" pitchFamily="34" charset="0"/>
            </a:endParaRPr>
          </a:p>
          <a:p>
            <a:pPr>
              <a:buFont typeface="Arial" panose="020B0604020202020204" pitchFamily="34" charset="0"/>
              <a:buChar char="•"/>
            </a:pPr>
            <a:r>
              <a:rPr lang="en-US" sz="1600" b="1" dirty="0">
                <a:latin typeface="Pyidaungsu" pitchFamily="34" charset="0"/>
                <a:cs typeface="Pyidaungsu" pitchFamily="34" charset="0"/>
              </a:rPr>
              <a:t>အဖျက်ပရိုဂရမ် (Malware) - </a:t>
            </a:r>
            <a:r>
              <a:rPr lang="en-US" sz="1600" dirty="0">
                <a:latin typeface="Pyidaungsu" pitchFamily="34" charset="0"/>
                <a:cs typeface="Pyidaungsu" pitchFamily="34" charset="0"/>
              </a:rPr>
              <a:t>ကွန်ပျူတာ စနစ်တစ်ခုကို နှောင့်ယှက်ရန် သို့မဟုတ် ခွင့်ပြုချက်မရှိဘဲ ဝင်ရောက်ရန် ရည်ရွယ်ထားသော ဆော့ဖ်ဝဲ</a:t>
            </a:r>
            <a:endParaRPr lang="en-US" sz="1600" b="1" i="0" dirty="0">
              <a:effectLst/>
              <a:latin typeface="Pyidaungsu" pitchFamily="34" charset="0"/>
              <a:cs typeface="Pyidaungsu" pitchFamily="34" charset="0"/>
            </a:endParaRPr>
          </a:p>
          <a:p>
            <a:pPr algn="l">
              <a:buFont typeface="Arial" panose="020B0604020202020204" pitchFamily="34" charset="0"/>
              <a:buChar char="•"/>
            </a:pPr>
            <a:r>
              <a:rPr lang="en-US" sz="1600" b="1" dirty="0">
                <a:latin typeface="Pyidaungsu" pitchFamily="34" charset="0"/>
                <a:cs typeface="Pyidaungsu" pitchFamily="34" charset="0"/>
              </a:rPr>
              <a:t> Social Engineering - </a:t>
            </a:r>
            <a:r>
              <a:rPr lang="en-US" sz="1600" dirty="0">
                <a:latin typeface="Pyidaungsu" pitchFamily="34" charset="0"/>
                <a:cs typeface="Pyidaungsu" pitchFamily="34" charset="0"/>
              </a:rPr>
              <a:t>လျှို့ဝှက် ကိုယ်ရေး အချက်အလက်များ ဖော်ပြလာအောင် လူတစ်ဦးချင်းစီအား လှည့်စားရာတွင်သုံးသော ကြိုးကိုင် ခြယ်လှယ်တတ်သော နည်းဗျူဟာများ</a:t>
            </a:r>
            <a:endParaRPr lang="en-US" sz="1600" b="0" i="0" dirty="0">
              <a:effectLst/>
              <a:latin typeface="Pyidaungsu" pitchFamily="34" charset="0"/>
              <a:cs typeface="Pyidaungsu" pitchFamily="34" charset="0"/>
            </a:endParaRPr>
          </a:p>
          <a:p>
            <a:pPr algn="l">
              <a:buFont typeface="Arial" panose="020B0604020202020204" pitchFamily="34" charset="0"/>
              <a:buChar char="•"/>
            </a:pPr>
            <a:r>
              <a:rPr lang="en-US" sz="1600" b="1" dirty="0">
                <a:latin typeface="Pyidaungsu" pitchFamily="34" charset="0"/>
                <a:cs typeface="Pyidaungsu" pitchFamily="34" charset="0"/>
              </a:rPr>
              <a:t>လိမ်လည်လှည့်ဖျားမှုများ (Scams) - </a:t>
            </a:r>
            <a:r>
              <a:rPr lang="en-US" sz="1600" dirty="0">
                <a:latin typeface="Pyidaungsu" pitchFamily="34" charset="0"/>
                <a:cs typeface="Pyidaungsu" pitchFamily="34" charset="0"/>
              </a:rPr>
              <a:t>ငွေကြေး လိမ်လည်ရန် စီစဉ်ထားသော အွန်လိုင်းလိမ်လည်မှုများ</a:t>
            </a:r>
            <a:endParaRPr lang="en-US" sz="1600" b="1" dirty="0">
              <a:latin typeface="Pyidaungsu" pitchFamily="34" charset="0"/>
              <a:cs typeface="Pyidaungsu" pitchFamily="34" charset="0"/>
            </a:endParaRPr>
          </a:p>
        </p:txBody>
      </p:sp>
      <p:sp>
        <p:nvSpPr>
          <p:cNvPr id="7" name="Arrow: Bent-Up 7">
            <a:extLst>
              <a:ext uri="{FF2B5EF4-FFF2-40B4-BE49-F238E27FC236}">
                <a16:creationId xmlns:a16="http://schemas.microsoft.com/office/drawing/2014/main" id="{453CA06C-302A-2B31-2F23-AF53DBD08925}"/>
              </a:ext>
            </a:extLst>
          </p:cNvPr>
          <p:cNvSpPr/>
          <p:nvPr/>
        </p:nvSpPr>
        <p:spPr>
          <a:xfrm>
            <a:off x="4620145" y="5710581"/>
            <a:ext cx="3980986" cy="455408"/>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15902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en-US" sz="2200" dirty="0" err="1">
                <a:latin typeface="Pyidaungsu" pitchFamily="34" charset="0"/>
                <a:cs typeface="Pyidaungsu" pitchFamily="34" charset="0"/>
              </a:rPr>
              <a:t>လုပ်ငန်း</a:t>
            </a:r>
            <a:r>
              <a:rPr lang="my-MM" sz="2200" dirty="0">
                <a:latin typeface="Pyidaungsu" pitchFamily="34" charset="0"/>
                <a:cs typeface="Pyidaungsu" pitchFamily="34" charset="0"/>
              </a:rPr>
              <a:t> ၄</a:t>
            </a:r>
            <a:r>
              <a:rPr lang="en-US" sz="2200" dirty="0">
                <a:latin typeface="Pyidaungsu" pitchFamily="34" charset="0"/>
                <a:cs typeface="Pyidaungsu" pitchFamily="34" charset="0"/>
              </a:rPr>
              <a:t> - </a:t>
            </a:r>
            <a:r>
              <a:rPr lang="en-US" sz="2200" dirty="0" err="1">
                <a:latin typeface="Pyidaungsu" pitchFamily="34" charset="0"/>
                <a:cs typeface="Pyidaungsu" pitchFamily="34" charset="0"/>
              </a:rPr>
              <a:t>အတွေ့ရများသော</a:t>
            </a:r>
            <a:r>
              <a:rPr lang="en-US" sz="2200" dirty="0">
                <a:latin typeface="Pyidaungsu" pitchFamily="34" charset="0"/>
                <a:cs typeface="Pyidaungsu" pitchFamily="34" charset="0"/>
              </a:rPr>
              <a:t> </a:t>
            </a:r>
            <a:r>
              <a:rPr lang="en-US" sz="2200" dirty="0" err="1">
                <a:latin typeface="Pyidaungsu" pitchFamily="34" charset="0"/>
                <a:cs typeface="Pyidaungsu" pitchFamily="34" charset="0"/>
              </a:rPr>
              <a:t>အွန်လိုင်းအန္တရာယ်များကို</a:t>
            </a:r>
            <a:r>
              <a:rPr lang="en-US" sz="2200" dirty="0">
                <a:latin typeface="Pyidaungsu" pitchFamily="34" charset="0"/>
                <a:cs typeface="Pyidaungsu" pitchFamily="34" charset="0"/>
              </a:rPr>
              <a:t> </a:t>
            </a:r>
            <a:r>
              <a:rPr lang="en-US" sz="2200" dirty="0" err="1">
                <a:latin typeface="Pyidaungsu" pitchFamily="34" charset="0"/>
                <a:cs typeface="Pyidaungsu" pitchFamily="34" charset="0"/>
              </a:rPr>
              <a:t>မိတ်ဆက်ခြင်း</a:t>
            </a:r>
            <a:r>
              <a:rPr lang="my-MM" sz="2200" dirty="0">
                <a:latin typeface="Pyidaungsu" pitchFamily="34" charset="0"/>
                <a:cs typeface="Pyidaungsu" pitchFamily="34" charset="0"/>
              </a:rPr>
              <a:t> (အဆက်)</a:t>
            </a:r>
            <a:endParaRPr lang="en-US" sz="2200" dirty="0"/>
          </a:p>
        </p:txBody>
      </p:sp>
      <p:sp>
        <p:nvSpPr>
          <p:cNvPr id="3" name="Text Placeholder 2">
            <a:extLst>
              <a:ext uri="{FF2B5EF4-FFF2-40B4-BE49-F238E27FC236}">
                <a16:creationId xmlns:a16="http://schemas.microsoft.com/office/drawing/2014/main" id="{FB491BF7-2059-2DE1-2D8B-80A81CD8B116}"/>
              </a:ext>
            </a:extLst>
          </p:cNvPr>
          <p:cNvSpPr>
            <a:spLocks noGrp="1"/>
          </p:cNvSpPr>
          <p:nvPr>
            <p:ph type="body" sz="quarter" idx="16"/>
          </p:nvPr>
        </p:nvSpPr>
        <p:spPr>
          <a:xfrm>
            <a:off x="420894" y="1251127"/>
            <a:ext cx="11061701" cy="4463043"/>
          </a:xfrm>
        </p:spPr>
        <p:txBody>
          <a:bodyPr>
            <a:noAutofit/>
          </a:bodyPr>
          <a:lstStyle/>
          <a:p>
            <a:pPr algn="l">
              <a:lnSpc>
                <a:spcPct val="150000"/>
              </a:lnSpc>
            </a:pPr>
            <a:r>
              <a:rPr lang="en-US" sz="1800" dirty="0">
                <a:solidFill>
                  <a:schemeClr val="tx1"/>
                </a:solidFill>
                <a:latin typeface="Pyidaungsu" pitchFamily="34" charset="0"/>
                <a:cs typeface="Pyidaungsu" pitchFamily="34" charset="0"/>
              </a:rPr>
              <a:t>ဆွေးနွေးခြင်း </a:t>
            </a:r>
          </a:p>
          <a:p>
            <a:pPr algn="l">
              <a:lnSpc>
                <a:spcPct val="150000"/>
              </a:lnSpc>
            </a:pPr>
            <a:r>
              <a:rPr lang="en-US" sz="1800" b="0" dirty="0">
                <a:solidFill>
                  <a:schemeClr val="tx1"/>
                </a:solidFill>
                <a:latin typeface="Pyidaungsu" pitchFamily="34" charset="0"/>
                <a:cs typeface="Pyidaungsu" pitchFamily="34" charset="0"/>
              </a:rPr>
              <a:t>၄။ ကျောင်းသားများအား မိမိတို့ အွန်လိုင်းအ‌တွေ့အကြုံများ၊ အွန်လိုင်းအန္တရာယ်များနှင့် တွေ့ကြုံခဲ့ရသည်များ (ရှိခဲ့သော်)ကို ဆွေးနွေးဖလှယ်ရန် ပါဝင်ခိုင်းပါ။ အောက်ပါ အကန့်အသတ်မဲ့ မေးခွန်း(open-ended questions) များကို မေးမြန်းခိုင်းပါ။</a:t>
            </a:r>
            <a:endParaRPr lang="en-US" sz="1800" b="0" i="0" dirty="0">
              <a:solidFill>
                <a:schemeClr val="tx1"/>
              </a:solidFill>
              <a:effectLst/>
              <a:latin typeface="Pyidaungsu" pitchFamily="34" charset="0"/>
              <a:cs typeface="Pyidaungsu" pitchFamily="34" charset="0"/>
            </a:endParaRPr>
          </a:p>
          <a:p>
            <a:pPr marL="981075" indent="-357188" algn="l">
              <a:lnSpc>
                <a:spcPct val="150000"/>
              </a:lnSpc>
              <a:buFont typeface="Wingdings" panose="05000000000000000000" pitchFamily="2" charset="2"/>
              <a:buChar char="Ø"/>
            </a:pPr>
            <a:r>
              <a:rPr lang="en-US" sz="1800" b="0" dirty="0">
                <a:solidFill>
                  <a:schemeClr val="tx1"/>
                </a:solidFill>
                <a:latin typeface="Pyidaungsu" pitchFamily="34" charset="0"/>
                <a:cs typeface="Pyidaungsu" pitchFamily="34" charset="0"/>
              </a:rPr>
              <a:t>သံသယရှိဖွယ် အီးမေးလ် သို့မဟုတ် စာစောင်တစ်ခု လက်ခံရရှိဖူးပါသလား။</a:t>
            </a:r>
            <a:endParaRPr lang="en-US" sz="1800" b="0" i="0" dirty="0">
              <a:solidFill>
                <a:schemeClr val="tx1"/>
              </a:solidFill>
              <a:effectLst/>
              <a:latin typeface="Pyidaungsu" pitchFamily="34" charset="0"/>
              <a:cs typeface="Pyidaungsu" pitchFamily="34" charset="0"/>
            </a:endParaRPr>
          </a:p>
          <a:p>
            <a:pPr marL="981075" indent="-357188" algn="l">
              <a:lnSpc>
                <a:spcPct val="150000"/>
              </a:lnSpc>
              <a:buFont typeface="Wingdings" panose="05000000000000000000" pitchFamily="2" charset="2"/>
              <a:buChar char="Ø"/>
            </a:pPr>
            <a:r>
              <a:rPr lang="en-US" sz="1800" b="0" i="0" dirty="0">
                <a:solidFill>
                  <a:schemeClr val="tx1"/>
                </a:solidFill>
                <a:effectLst/>
                <a:latin typeface="Pyidaungsu" pitchFamily="34" charset="0"/>
                <a:cs typeface="Pyidaungsu" pitchFamily="34" charset="0"/>
              </a:rPr>
              <a:t>ဤအဖြစ်အပျက်ကို မည်သို့ ကိုင်တွယ်ဖြေရှင်းခဲ့ပါသနည်း။</a:t>
            </a:r>
          </a:p>
          <a:p>
            <a:pPr marL="981075" indent="-357188" algn="l">
              <a:lnSpc>
                <a:spcPct val="150000"/>
              </a:lnSpc>
              <a:buFont typeface="Wingdings" panose="05000000000000000000" pitchFamily="2" charset="2"/>
              <a:buChar char="Ø"/>
            </a:pPr>
            <a:r>
              <a:rPr lang="en-US" sz="1800" b="0" i="0" dirty="0">
                <a:solidFill>
                  <a:schemeClr val="tx1"/>
                </a:solidFill>
                <a:effectLst/>
                <a:latin typeface="Pyidaungsu" pitchFamily="34" charset="0"/>
                <a:cs typeface="Pyidaungsu" pitchFamily="34" charset="0"/>
              </a:rPr>
              <a:t>သင့်အနေဖြင့် </a:t>
            </a:r>
            <a:r>
              <a:rPr lang="en-US" sz="1800" b="0" dirty="0">
                <a:solidFill>
                  <a:schemeClr val="tx1"/>
                </a:solidFill>
                <a:latin typeface="Pyidaungsu" pitchFamily="34" charset="0"/>
                <a:cs typeface="Pyidaungsu" pitchFamily="34" charset="0"/>
              </a:rPr>
              <a:t>အွန်လိုင်း အနိုင့်ကျင့်မှု သို့မဟုတ် လိမ်လည်မှုများ၏ သားကောင်ဖြစ်ဖူးသူ တစ်ဦးဦးကို သိရှိပါသလား။</a:t>
            </a:r>
            <a:endParaRPr lang="en-US" sz="1800" b="0" i="0" dirty="0">
              <a:solidFill>
                <a:schemeClr val="tx1"/>
              </a:solidFill>
              <a:effectLst/>
              <a:latin typeface="Pyidaungsu" pitchFamily="34" charset="0"/>
              <a:cs typeface="Pyidaungsu" pitchFamily="34" charset="0"/>
            </a:endParaRPr>
          </a:p>
          <a:p>
            <a:pPr algn="l">
              <a:lnSpc>
                <a:spcPct val="150000"/>
              </a:lnSpc>
            </a:pPr>
            <a:r>
              <a:rPr lang="en-US" sz="1800" b="0" dirty="0">
                <a:solidFill>
                  <a:schemeClr val="tx1"/>
                </a:solidFill>
                <a:latin typeface="Pyidaungsu" pitchFamily="34" charset="0"/>
                <a:cs typeface="Pyidaungsu" pitchFamily="34" charset="0"/>
              </a:rPr>
              <a:t>၅။ ကျောင်းသားများအား အွန်လိုင်းအန္တရာယ် နမူနာဖြစ်ရပ်အချို့ကို ပြသပြီး ဖြစ်ရပ်တစ်ခုစီသည် မည်သည့် အန္တရာယ်အမျိုးအစားထဲ ပါဝင်ကြောင်း ခွဲခြားသတ်မှတ်ခိုင်းပါ။ ၎င်းတို့ဖြေကြားသည့်အဖြေများကို အတန်းနဲ့အတူ ဆွေးနွေးပါ။</a:t>
            </a:r>
            <a:endParaRPr lang="en-US" sz="1800" b="0" i="0" dirty="0">
              <a:solidFill>
                <a:schemeClr val="tx1"/>
              </a:solidFill>
              <a:effectLst/>
              <a:latin typeface="Pyidaungsu" pitchFamily="34" charset="0"/>
              <a:cs typeface="Pyidaungsu" pitchFamily="34" charset="0"/>
            </a:endParaRPr>
          </a:p>
        </p:txBody>
      </p:sp>
    </p:spTree>
    <p:custDataLst>
      <p:tags r:id="rId1"/>
    </p:custDataLst>
    <p:extLst>
      <p:ext uri="{BB962C8B-B14F-4D97-AF65-F5344CB8AC3E}">
        <p14:creationId xmlns:p14="http://schemas.microsoft.com/office/powerpoint/2010/main" val="30464789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5"/>
          <p:cNvSpPr txBox="1">
            <a:spLocks noGrp="1"/>
          </p:cNvSpPr>
          <p:nvPr>
            <p:ph type="body" idx="1"/>
          </p:nvPr>
        </p:nvSpPr>
        <p:spPr>
          <a:xfrm>
            <a:off x="420894" y="908721"/>
            <a:ext cx="7110206" cy="5500763"/>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1000"/>
              </a:spcBef>
              <a:spcAft>
                <a:spcPts val="0"/>
              </a:spcAft>
              <a:buSzPct val="100000"/>
              <a:buNone/>
            </a:pPr>
            <a:r>
              <a:rPr lang="en-US" sz="1800" dirty="0">
                <a:solidFill>
                  <a:schemeClr val="tx1"/>
                </a:solidFill>
                <a:latin typeface="Pyidaungsu" pitchFamily="34" charset="0"/>
                <a:cs typeface="Pyidaungsu" pitchFamily="34" charset="0"/>
              </a:rPr>
              <a:t>အီးမေးလ်ဖြင့် အချက်အလက် အယောင်ဆောင် မျှားယူခြင်း နမူနာဖြစ်ရပ်</a:t>
            </a:r>
          </a:p>
          <a:p>
            <a:pPr marL="0" indent="0">
              <a:lnSpc>
                <a:spcPct val="150000"/>
              </a:lnSpc>
              <a:spcBef>
                <a:spcPts val="0"/>
              </a:spcBef>
              <a:buSzPct val="100000"/>
            </a:pPr>
            <a:r>
              <a:rPr lang="en-US" sz="1800" dirty="0">
                <a:solidFill>
                  <a:schemeClr val="tx1"/>
                </a:solidFill>
                <a:latin typeface="Pyidaungsu" pitchFamily="34" charset="0"/>
                <a:cs typeface="Pyidaungsu" pitchFamily="34" charset="0"/>
                <a:sym typeface="Nunito Sans"/>
              </a:rPr>
              <a:t>	</a:t>
            </a:r>
            <a:r>
              <a:rPr lang="en-US" sz="1800" b="0" dirty="0">
                <a:solidFill>
                  <a:schemeClr val="tx1"/>
                </a:solidFill>
                <a:latin typeface="Pyidaungsu" pitchFamily="34" charset="0"/>
                <a:cs typeface="Pyidaungsu" pitchFamily="34" charset="0"/>
                <a:sym typeface="Nunito Sans"/>
              </a:rPr>
              <a:t>နိုးနိုးကြားကြားရှိသူ </a:t>
            </a:r>
            <a:r>
              <a:rPr lang="en-US" sz="1800" b="0" dirty="0">
                <a:solidFill>
                  <a:schemeClr val="tx1"/>
                </a:solidFill>
                <a:latin typeface="Pyidaungsu" pitchFamily="34" charset="0"/>
                <a:ea typeface="Nunito Sans"/>
                <a:cs typeface="Pyidaungsu" pitchFamily="34" charset="0"/>
                <a:sym typeface="Nunito Sans"/>
              </a:rPr>
              <a:t>ဆရာမဆုထံ ကျောင်းအုပ်ချုပ်ရေးရုံးမှ ပို့သည်ဟုဆိုထားသည့် သံသယဖြစ်ဖွယ် အီးမေးလ်တစ်ခု ဝင်လာပြီး ဆရာမ၏ အရေးကြီး ကိုယ်ရေးကိုယ်တာအချက်အလက်များကို အလောတကြီးပေးရန် တောင်းထားသည်။ အီးမေးလ်ထဲတွင် သဒ္ဒါအမှားများနှင့်ရေးထားခြင်း၊ အလောတကြီး တိုက်တွန်းမှုတို့ ပါဝင်သည်ကို သတိပြုမိသဖြင့် ဆရာမသည် ထိုအီးမေးလ်ကို ပြန်လည်ဖြေကြားခြင်း မပြုခဲ့ဘဲ ကျောင်း အိုင်တီဌာနသို့ ချက်ချင်း ဆက်သွယ်ခဲ့သည်။ အိုင်တီဌာနက ၎င်းသည် အချက်အလက် အယောင်ဆောင် မျှားယူရန် ကြိုးပမ်းချက်ဖြစ်ကြောင်းအတည်ပြုပြီး </a:t>
            </a:r>
            <a:r>
              <a:rPr lang="en-US" sz="1800" b="0" dirty="0" err="1">
                <a:solidFill>
                  <a:schemeClr val="tx1"/>
                </a:solidFill>
                <a:latin typeface="Pyidaungsu" pitchFamily="34" charset="0"/>
                <a:ea typeface="Nunito Sans"/>
                <a:cs typeface="Pyidaungsu" pitchFamily="34" charset="0"/>
                <a:sym typeface="Nunito Sans"/>
              </a:rPr>
              <a:t>စာမပြန်ရန</a:t>
            </a:r>
            <a:r>
              <a:rPr lang="en-US" sz="1800" b="0" dirty="0">
                <a:solidFill>
                  <a:schemeClr val="tx1"/>
                </a:solidFill>
                <a:latin typeface="Pyidaungsu" pitchFamily="34" charset="0"/>
                <a:ea typeface="Nunito Sans"/>
                <a:cs typeface="Pyidaungsu" pitchFamily="34" charset="0"/>
                <a:sym typeface="Nunito Sans"/>
              </a:rPr>
              <a:t>်</a:t>
            </a:r>
            <a:r>
              <a:rPr lang="my-MM" sz="1800" b="0" dirty="0">
                <a:solidFill>
                  <a:schemeClr val="tx1"/>
                </a:solidFill>
                <a:latin typeface="Pyidaungsu" pitchFamily="34" charset="0"/>
                <a:ea typeface="Nunito Sans"/>
                <a:cs typeface="Pyidaungsu" pitchFamily="34" charset="0"/>
                <a:sym typeface="Nunito Sans"/>
              </a:rPr>
              <a:t> </a:t>
            </a:r>
            <a:r>
              <a:rPr lang="en-US" sz="1800" b="0" dirty="0" err="1">
                <a:solidFill>
                  <a:schemeClr val="tx1"/>
                </a:solidFill>
                <a:latin typeface="Pyidaungsu" pitchFamily="34" charset="0"/>
                <a:ea typeface="Nunito Sans"/>
                <a:cs typeface="Pyidaungsu" pitchFamily="34" charset="0"/>
                <a:sym typeface="Nunito Sans"/>
              </a:rPr>
              <a:t>အကြုံပြုသည</a:t>
            </a:r>
            <a:r>
              <a:rPr lang="en-US" sz="1800" b="0" dirty="0">
                <a:solidFill>
                  <a:schemeClr val="tx1"/>
                </a:solidFill>
                <a:latin typeface="Pyidaungsu" pitchFamily="34" charset="0"/>
                <a:ea typeface="Nunito Sans"/>
                <a:cs typeface="Pyidaungsu" pitchFamily="34" charset="0"/>
                <a:sym typeface="Nunito Sans"/>
              </a:rPr>
              <a:t>်။ ဆရာမ၏ ဆုံးဖြတ်ချက် လျင်မြန်မှုကြောင့် အတိုက်ခိုက်ခံရခြင်း မရှိခဲ့ပေ။ သူ၏ ကျောင်းအသိုင်းအဝိုင်းကလည်း အွန်လိုင်းလုံခြုံရေးကို သတိပြုရန် မည်မျှ အရေးကြီးကြောင်း နားလည်သဘောပေါက်ခဲ့ကြသည်။</a:t>
            </a:r>
          </a:p>
          <a:p>
            <a:pPr marL="0" lvl="0" indent="0">
              <a:lnSpc>
                <a:spcPct val="150000"/>
              </a:lnSpc>
              <a:spcBef>
                <a:spcPts val="0"/>
              </a:spcBef>
              <a:buSzPct val="100000"/>
            </a:pPr>
            <a:endParaRPr lang="en-US" sz="1800" b="0" dirty="0">
              <a:solidFill>
                <a:schemeClr val="tx1"/>
              </a:solidFill>
              <a:latin typeface="Pyidaungsu" pitchFamily="34" charset="0"/>
              <a:ea typeface="Nunito Sans"/>
              <a:cs typeface="Pyidaungsu" pitchFamily="34" charset="0"/>
              <a:sym typeface="Nunito Sans"/>
            </a:endParaRPr>
          </a:p>
        </p:txBody>
      </p:sp>
      <p:sp>
        <p:nvSpPr>
          <p:cNvPr id="334" name="Google Shape;334;p15"/>
          <p:cNvSpPr txBox="1">
            <a:spLocks noGrp="1"/>
          </p:cNvSpPr>
          <p:nvPr>
            <p:ph type="ctrTitle"/>
          </p:nvPr>
        </p:nvSpPr>
        <p:spPr>
          <a:xfrm>
            <a:off x="420894" y="151609"/>
            <a:ext cx="11771106" cy="455408"/>
          </a:xfrm>
          <a:prstGeom prst="rect">
            <a:avLst/>
          </a:prstGeom>
          <a:noFill/>
          <a:ln>
            <a:noFill/>
          </a:ln>
        </p:spPr>
        <p:txBody>
          <a:bodyPr spcFirstLastPara="1" wrap="square" lIns="0" tIns="0" rIns="0" bIns="0" anchor="ctr" anchorCtr="0">
            <a:noAutofit/>
          </a:bodyPr>
          <a:lstStyle/>
          <a:p>
            <a:pPr lvl="0"/>
            <a:r>
              <a:rPr lang="en-US" sz="2200" b="1" dirty="0" err="1">
                <a:latin typeface="Pyidaungsu" pitchFamily="34" charset="0"/>
                <a:cs typeface="Pyidaungsu" pitchFamily="34" charset="0"/>
              </a:rPr>
              <a:t>လုပ်ငန်း</a:t>
            </a:r>
            <a:r>
              <a:rPr lang="my-MM" sz="2200" b="1" dirty="0">
                <a:latin typeface="Pyidaungsu" pitchFamily="34" charset="0"/>
                <a:cs typeface="Pyidaungsu" pitchFamily="34" charset="0"/>
              </a:rPr>
              <a:t> ၄</a:t>
            </a:r>
            <a:r>
              <a:rPr lang="en-US" sz="2200" b="1" dirty="0">
                <a:latin typeface="Pyidaungsu" pitchFamily="34" charset="0"/>
                <a:cs typeface="Pyidaungsu" pitchFamily="34" charset="0"/>
              </a:rPr>
              <a:t> - </a:t>
            </a:r>
            <a:r>
              <a:rPr lang="en-US" sz="2200" b="1" dirty="0" err="1">
                <a:latin typeface="Pyidaungsu" pitchFamily="34" charset="0"/>
                <a:cs typeface="Pyidaungsu" pitchFamily="34" charset="0"/>
              </a:rPr>
              <a:t>အတွေ့ရများသော</a:t>
            </a:r>
            <a:r>
              <a:rPr lang="en-US" sz="2200" b="1" dirty="0">
                <a:latin typeface="Pyidaungsu" pitchFamily="34" charset="0"/>
                <a:cs typeface="Pyidaungsu" pitchFamily="34" charset="0"/>
              </a:rPr>
              <a:t> </a:t>
            </a:r>
            <a:r>
              <a:rPr lang="en-US" sz="2200" b="1" dirty="0" err="1">
                <a:latin typeface="Pyidaungsu" pitchFamily="34" charset="0"/>
                <a:cs typeface="Pyidaungsu" pitchFamily="34" charset="0"/>
              </a:rPr>
              <a:t>အွန်လိုင်းအန္တရာယ်များကို</a:t>
            </a:r>
            <a:r>
              <a:rPr lang="en-US" sz="2200" b="1" dirty="0">
                <a:latin typeface="Pyidaungsu" pitchFamily="34" charset="0"/>
                <a:cs typeface="Pyidaungsu" pitchFamily="34" charset="0"/>
              </a:rPr>
              <a:t> </a:t>
            </a:r>
            <a:r>
              <a:rPr lang="en-US" sz="2200" b="1" dirty="0" err="1">
                <a:latin typeface="Pyidaungsu" pitchFamily="34" charset="0"/>
                <a:cs typeface="Pyidaungsu" pitchFamily="34" charset="0"/>
              </a:rPr>
              <a:t>မိတ်ဆက်ခြင်း</a:t>
            </a:r>
            <a:r>
              <a:rPr lang="my-MM" sz="2200" b="1" dirty="0">
                <a:latin typeface="Pyidaungsu" pitchFamily="34" charset="0"/>
                <a:cs typeface="Pyidaungsu" pitchFamily="34" charset="0"/>
              </a:rPr>
              <a:t> (အဆက်)</a:t>
            </a:r>
            <a:endParaRPr sz="2200" b="1" dirty="0"/>
          </a:p>
        </p:txBody>
      </p:sp>
      <p:sp>
        <p:nvSpPr>
          <p:cNvPr id="335" name="Google Shape;335;p15"/>
          <p:cNvSpPr txBox="1">
            <a:spLocks noGrp="1"/>
          </p:cNvSpPr>
          <p:nvPr>
            <p:ph type="body" idx="3"/>
          </p:nvPr>
        </p:nvSpPr>
        <p:spPr>
          <a:xfrm>
            <a:off x="6735464" y="5966239"/>
            <a:ext cx="3255313" cy="22351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900"/>
              <a:buNone/>
            </a:pPr>
            <a:endParaRPr dirty="0"/>
          </a:p>
        </p:txBody>
      </p:sp>
      <p:sp>
        <p:nvSpPr>
          <p:cNvPr id="336" name="Google Shape;336;p15"/>
          <p:cNvSpPr/>
          <p:nvPr/>
        </p:nvSpPr>
        <p:spPr>
          <a:xfrm>
            <a:off x="7828154" y="1576039"/>
            <a:ext cx="4053009" cy="3720790"/>
          </a:xfrm>
          <a:custGeom>
            <a:avLst/>
            <a:gdLst/>
            <a:ahLst/>
            <a:cxnLst/>
            <a:rect l="l" t="t" r="r" b="b"/>
            <a:pathLst>
              <a:path w="7161903" h="5292129" extrusionOk="0">
                <a:moveTo>
                  <a:pt x="0" y="0"/>
                </a:moveTo>
                <a:lnTo>
                  <a:pt x="7161902" y="0"/>
                </a:lnTo>
                <a:lnTo>
                  <a:pt x="7161902" y="5292128"/>
                </a:lnTo>
                <a:lnTo>
                  <a:pt x="0" y="5292128"/>
                </a:lnTo>
                <a:lnTo>
                  <a:pt x="0" y="0"/>
                </a:lnTo>
                <a:close/>
              </a:path>
            </a:pathLst>
          </a:custGeom>
          <a:blipFill rotWithShape="1">
            <a:blip r:embed="rId3">
              <a:alphaModFix/>
            </a:blip>
            <a:stretch>
              <a:fillRect/>
            </a:stretch>
          </a:blipFill>
          <a:ln>
            <a:noFill/>
          </a:ln>
        </p:spPr>
        <p:txBody>
          <a:bodyPr/>
          <a:lstStyle/>
          <a:p>
            <a:endParaRPr lang="en-US"/>
          </a:p>
        </p:txBody>
      </p:sp>
      <p:sp>
        <p:nvSpPr>
          <p:cNvPr id="3" name="TextBox 2">
            <a:extLst>
              <a:ext uri="{FF2B5EF4-FFF2-40B4-BE49-F238E27FC236}">
                <a16:creationId xmlns:a16="http://schemas.microsoft.com/office/drawing/2014/main" id="{29C6C515-6F67-003D-291E-5F66543689FC}"/>
              </a:ext>
            </a:extLst>
          </p:cNvPr>
          <p:cNvSpPr txBox="1"/>
          <p:nvPr/>
        </p:nvSpPr>
        <p:spPr>
          <a:xfrm>
            <a:off x="3019193" y="2956184"/>
            <a:ext cx="6149896" cy="253916"/>
          </a:xfrm>
          <a:prstGeom prst="rect">
            <a:avLst/>
          </a:prstGeom>
          <a:noFill/>
        </p:spPr>
        <p:txBody>
          <a:bodyPr wrap="square">
            <a:spAutoFit/>
          </a:bodyPr>
          <a:lstStyle/>
          <a:p>
            <a:pPr marL="534988" indent="-534988"/>
            <a:endParaRPr lang="en-PH" sz="1050" dirty="0">
              <a:effectLst/>
              <a:ea typeface="Calibri" panose="020F0502020204030204" pitchFamily="34" charset="0"/>
            </a:endParaRPr>
          </a:p>
        </p:txBody>
      </p:sp>
      <p:sp>
        <p:nvSpPr>
          <p:cNvPr id="5" name="TextBox 4">
            <a:extLst>
              <a:ext uri="{FF2B5EF4-FFF2-40B4-BE49-F238E27FC236}">
                <a16:creationId xmlns:a16="http://schemas.microsoft.com/office/drawing/2014/main" id="{886F5A33-B928-5111-5D38-03E610AC21A3}"/>
              </a:ext>
            </a:extLst>
          </p:cNvPr>
          <p:cNvSpPr txBox="1"/>
          <p:nvPr/>
        </p:nvSpPr>
        <p:spPr>
          <a:xfrm>
            <a:off x="7828155" y="5420711"/>
            <a:ext cx="3942932" cy="861774"/>
          </a:xfrm>
          <a:prstGeom prst="rect">
            <a:avLst/>
          </a:prstGeom>
          <a:noFill/>
        </p:spPr>
        <p:txBody>
          <a:bodyPr wrap="square">
            <a:spAutoFit/>
          </a:bodyPr>
          <a:lstStyle/>
          <a:p>
            <a:pPr algn="ctr"/>
            <a:r>
              <a:rPr lang="en-PH" sz="1000" dirty="0">
                <a:effectLst/>
                <a:latin typeface="Pyidaungsu" pitchFamily="34" charset="0"/>
                <a:ea typeface="Calibri" panose="020F0502020204030204" pitchFamily="34" charset="0"/>
                <a:cs typeface="Pyidaungsu" pitchFamily="34" charset="0"/>
              </a:rPr>
              <a:t>ပုံရင်းမြစ် - UNESCO. </a:t>
            </a:r>
            <a:r>
              <a:rPr lang="en-PH" sz="1000" dirty="0">
                <a:latin typeface="Pyidaungsu" pitchFamily="34" charset="0"/>
                <a:ea typeface="Calibri" panose="020F0502020204030204" pitchFamily="34" charset="0"/>
                <a:cs typeface="Pyidaungsu" pitchFamily="34" charset="0"/>
              </a:rPr>
              <a:t>(23 Aug 2023).  </a:t>
            </a:r>
            <a:r>
              <a:rPr lang="en-PH" sz="1000" dirty="0">
                <a:effectLst/>
                <a:latin typeface="Pyidaungsu" pitchFamily="34" charset="0"/>
                <a:ea typeface="Calibri" panose="020F0502020204030204" pitchFamily="34" charset="0"/>
                <a:cs typeface="Pyidaungsu" pitchFamily="34" charset="0"/>
              </a:rPr>
              <a:t>Online (Cyber) Safety Practices and Tools for Teachers and Learners. Online Presentation as part of the MIL-CSE Focused e-Learning Course</a:t>
            </a:r>
          </a:p>
          <a:p>
            <a:pPr algn="ctr"/>
            <a:endParaRPr lang="en-PH" sz="1000" dirty="0">
              <a:latin typeface="Pyidaungsu" pitchFamily="34" charset="0"/>
              <a:ea typeface="Calibri" panose="020F0502020204030204" pitchFamily="34" charset="0"/>
              <a:cs typeface="Pyidaungsu" pitchFamily="34" charset="0"/>
            </a:endParaRPr>
          </a:p>
          <a:p>
            <a:pPr algn="ctr"/>
            <a:endParaRPr lang="en-PH" sz="1000" dirty="0">
              <a:effectLst/>
              <a:latin typeface="Pyidaungsu" pitchFamily="34" charset="0"/>
              <a:ea typeface="Calibri" panose="020F0502020204030204" pitchFamily="34" charset="0"/>
              <a:cs typeface="Pyidaungsu"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6"/>
          <p:cNvSpPr txBox="1">
            <a:spLocks noGrp="1"/>
          </p:cNvSpPr>
          <p:nvPr>
            <p:ph type="body" idx="1"/>
          </p:nvPr>
        </p:nvSpPr>
        <p:spPr>
          <a:xfrm>
            <a:off x="5321300" y="1190032"/>
            <a:ext cx="6388100" cy="4699442"/>
          </a:xfrm>
          <a:prstGeom prst="rect">
            <a:avLst/>
          </a:prstGeom>
          <a:noFill/>
          <a:ln>
            <a:noFill/>
          </a:ln>
        </p:spPr>
        <p:txBody>
          <a:bodyPr spcFirstLastPara="1" wrap="square" lIns="91425" tIns="45700" rIns="91425" bIns="45700" anchor="t" anchorCtr="0">
            <a:noAutofit/>
          </a:bodyPr>
          <a:lstStyle/>
          <a:p>
            <a:pPr marL="0" indent="0">
              <a:lnSpc>
                <a:spcPct val="150000"/>
              </a:lnSpc>
              <a:spcBef>
                <a:spcPts val="0"/>
              </a:spcBef>
              <a:buSzPct val="100000"/>
            </a:pPr>
            <a:r>
              <a:rPr lang="en-US" sz="1800" dirty="0">
                <a:solidFill>
                  <a:schemeClr val="tx1"/>
                </a:solidFill>
                <a:latin typeface="Pyidaungsu" pitchFamily="34" charset="0"/>
                <a:ea typeface="Nunito Sans"/>
                <a:cs typeface="Pyidaungsu" pitchFamily="34" charset="0"/>
                <a:sym typeface="Nunito Sans"/>
              </a:rPr>
              <a:t>အီးမေးလ်၌ အဖျက်ပရိုဂရမ်(malware)ပါဝင်မှု နမူနာဖြစ်ရပ်</a:t>
            </a:r>
          </a:p>
          <a:p>
            <a:pPr marL="0" indent="0">
              <a:lnSpc>
                <a:spcPct val="150000"/>
              </a:lnSpc>
              <a:spcBef>
                <a:spcPts val="0"/>
              </a:spcBef>
              <a:buSzPct val="100000"/>
            </a:pPr>
            <a:r>
              <a:rPr lang="my-MM" sz="1800" b="0" dirty="0">
                <a:solidFill>
                  <a:schemeClr val="tx1"/>
                </a:solidFill>
                <a:latin typeface="Pyidaungsu" pitchFamily="34" charset="0"/>
                <a:cs typeface="Pyidaungsu" pitchFamily="34" charset="0"/>
              </a:rPr>
              <a:t>	</a:t>
            </a:r>
            <a:r>
              <a:rPr lang="en-US" sz="1800" b="0" dirty="0" err="1">
                <a:solidFill>
                  <a:schemeClr val="tx1"/>
                </a:solidFill>
                <a:latin typeface="Pyidaungsu" pitchFamily="34" charset="0"/>
                <a:cs typeface="Pyidaungsu" pitchFamily="34" charset="0"/>
              </a:rPr>
              <a:t>ဆရာမမိုးထံ</a:t>
            </a:r>
            <a:r>
              <a:rPr lang="en-US" sz="1800" b="0" dirty="0">
                <a:solidFill>
                  <a:schemeClr val="tx1"/>
                </a:solidFill>
                <a:latin typeface="Pyidaungsu" pitchFamily="34" charset="0"/>
                <a:cs typeface="Pyidaungsu" pitchFamily="34" charset="0"/>
              </a:rPr>
              <a:t> ထိတ်လန့်ဖွယ် အကြောင်းအရာဖြင့် အီးမေးလ်တစ်စောင် ရောက်လာသည်။ စာထဲတွင် ခြိမ်းခြောက်မှုများ ပါဝင်နေပြီး ငွေ တောင်းထားသည်။ ဆရာမသည် ၎င်းစာကို </a:t>
            </a:r>
            <a:r>
              <a:rPr lang="en-US" sz="1800" b="0" dirty="0" err="1">
                <a:solidFill>
                  <a:schemeClr val="tx1"/>
                </a:solidFill>
                <a:latin typeface="Pyidaungsu" pitchFamily="34" charset="0"/>
                <a:cs typeface="Pyidaungsu" pitchFamily="34" charset="0"/>
              </a:rPr>
              <a:t>ပြန်လည်ဖြေကြားခြင်း</a:t>
            </a:r>
            <a:r>
              <a:rPr lang="my-MM" sz="1800" b="0" dirty="0">
                <a:solidFill>
                  <a:schemeClr val="tx1"/>
                </a:solidFill>
                <a:latin typeface="Pyidaungsu" pitchFamily="34" charset="0"/>
                <a:cs typeface="Pyidaungsu" pitchFamily="34" charset="0"/>
              </a:rPr>
              <a:t> </a:t>
            </a:r>
            <a:r>
              <a:rPr lang="en-US" sz="1800" b="0" dirty="0" err="1">
                <a:solidFill>
                  <a:schemeClr val="tx1"/>
                </a:solidFill>
                <a:latin typeface="Pyidaungsu" pitchFamily="34" charset="0"/>
                <a:cs typeface="Pyidaungsu" pitchFamily="34" charset="0"/>
              </a:rPr>
              <a:t>မပြုသကဲ့သို</a:t>
            </a:r>
            <a:r>
              <a:rPr lang="en-US" sz="1800" b="0" dirty="0">
                <a:solidFill>
                  <a:schemeClr val="tx1"/>
                </a:solidFill>
                <a:latin typeface="Pyidaungsu" pitchFamily="34" charset="0"/>
                <a:cs typeface="Pyidaungsu" pitchFamily="34" charset="0"/>
              </a:rPr>
              <a:t>့ ဗိုင်းရပ်စ်ပါနေနိုင်သည့် ဖိုင်များ၊ ထူးဆန်းသည့် လင့်များကိုလည်း မနှိပ်ခဲ့ပါ။ ထိုအစား ကျောင်းအုပ်ချုပ်ရေး အဖွဲ့နှင့် အိုင်တီဌာနတို့ထံ ဖြစ်ပျက်ခဲ့သမျှကို ရှင်းပြပြောကြားခဲ့သည်။ ထိုအီးမေးလ်က အလိုရှိသည့်အတိုင်း မလုပ်ဆောင်ခဲ့ဘဲ လျင်မြန်စွာ တုံ့ပြန် ဆောင်ရွက်ခဲ့သဖြင့် သူ၏ အီးမေးလ်အကောင့်နှင့် ကိုယ်ရေးအချက်အလက်တို့မှာ ဘေးကင်းလုံခြုံခဲ့သည်။</a:t>
            </a:r>
            <a:endParaRPr sz="1800" b="0" dirty="0">
              <a:solidFill>
                <a:schemeClr val="tx1"/>
              </a:solidFill>
              <a:latin typeface="Pyidaungsu" pitchFamily="34" charset="0"/>
              <a:cs typeface="Pyidaungsu" pitchFamily="34" charset="0"/>
            </a:endParaRPr>
          </a:p>
        </p:txBody>
      </p:sp>
      <p:sp>
        <p:nvSpPr>
          <p:cNvPr id="343" name="Google Shape;343;p16"/>
          <p:cNvSpPr txBox="1">
            <a:spLocks noGrp="1"/>
          </p:cNvSpPr>
          <p:nvPr>
            <p:ph type="body" idx="3"/>
          </p:nvPr>
        </p:nvSpPr>
        <p:spPr>
          <a:xfrm>
            <a:off x="4467277" y="6488753"/>
            <a:ext cx="3255313" cy="22351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900"/>
              <a:buNone/>
            </a:pPr>
            <a:endParaRPr/>
          </a:p>
        </p:txBody>
      </p:sp>
      <p:sp>
        <p:nvSpPr>
          <p:cNvPr id="344" name="Google Shape;344;p16"/>
          <p:cNvSpPr/>
          <p:nvPr/>
        </p:nvSpPr>
        <p:spPr>
          <a:xfrm>
            <a:off x="809677" y="1299968"/>
            <a:ext cx="3657600" cy="4258064"/>
          </a:xfrm>
          <a:custGeom>
            <a:avLst/>
            <a:gdLst/>
            <a:ahLst/>
            <a:cxnLst/>
            <a:rect l="l" t="t" r="r" b="b"/>
            <a:pathLst>
              <a:path w="6550752" h="5356850" extrusionOk="0">
                <a:moveTo>
                  <a:pt x="0" y="0"/>
                </a:moveTo>
                <a:lnTo>
                  <a:pt x="6550752" y="0"/>
                </a:lnTo>
                <a:lnTo>
                  <a:pt x="6550752" y="5356850"/>
                </a:lnTo>
                <a:lnTo>
                  <a:pt x="0" y="5356850"/>
                </a:lnTo>
                <a:lnTo>
                  <a:pt x="0" y="0"/>
                </a:lnTo>
                <a:close/>
              </a:path>
            </a:pathLst>
          </a:custGeom>
          <a:blipFill rotWithShape="1">
            <a:blip r:embed="rId3">
              <a:alphaModFix/>
            </a:blip>
            <a:stretch>
              <a:fillRect l="-26879" r="-20404"/>
            </a:stretch>
          </a:blipFill>
          <a:ln>
            <a:noFill/>
          </a:ln>
        </p:spPr>
        <p:txBody>
          <a:bodyPr/>
          <a:lstStyle/>
          <a:p>
            <a:endParaRPr lang="en-US"/>
          </a:p>
        </p:txBody>
      </p:sp>
      <p:sp>
        <p:nvSpPr>
          <p:cNvPr id="5" name="Title 4">
            <a:extLst>
              <a:ext uri="{FF2B5EF4-FFF2-40B4-BE49-F238E27FC236}">
                <a16:creationId xmlns:a16="http://schemas.microsoft.com/office/drawing/2014/main" id="{5A98BAE9-77BF-86F4-4774-BB83F10BA776}"/>
              </a:ext>
            </a:extLst>
          </p:cNvPr>
          <p:cNvSpPr>
            <a:spLocks noGrp="1"/>
          </p:cNvSpPr>
          <p:nvPr>
            <p:ph type="ctrTitle"/>
          </p:nvPr>
        </p:nvSpPr>
        <p:spPr>
          <a:xfrm>
            <a:off x="420894" y="151609"/>
            <a:ext cx="11771106" cy="455408"/>
          </a:xfrm>
        </p:spPr>
        <p:txBody>
          <a:bodyPr>
            <a:noAutofit/>
          </a:bodyPr>
          <a:lstStyle/>
          <a:p>
            <a:r>
              <a:rPr lang="en-US" sz="2200" b="1" dirty="0" err="1">
                <a:latin typeface="Pyidaungsu" pitchFamily="34" charset="0"/>
                <a:cs typeface="Pyidaungsu" pitchFamily="34" charset="0"/>
              </a:rPr>
              <a:t>လုပ်ငန်း</a:t>
            </a:r>
            <a:r>
              <a:rPr lang="my-MM" sz="2200" b="1" dirty="0">
                <a:latin typeface="Pyidaungsu" pitchFamily="34" charset="0"/>
                <a:cs typeface="Pyidaungsu" pitchFamily="34" charset="0"/>
              </a:rPr>
              <a:t> ၄</a:t>
            </a:r>
            <a:r>
              <a:rPr lang="en-US" sz="2200" b="1" dirty="0">
                <a:latin typeface="Pyidaungsu" pitchFamily="34" charset="0"/>
                <a:cs typeface="Pyidaungsu" pitchFamily="34" charset="0"/>
              </a:rPr>
              <a:t> - </a:t>
            </a:r>
            <a:r>
              <a:rPr lang="en-US" sz="2200" b="1" dirty="0" err="1">
                <a:latin typeface="Pyidaungsu" pitchFamily="34" charset="0"/>
                <a:cs typeface="Pyidaungsu" pitchFamily="34" charset="0"/>
              </a:rPr>
              <a:t>အတွေ့ရများသော</a:t>
            </a:r>
            <a:r>
              <a:rPr lang="en-US" sz="2200" b="1" dirty="0">
                <a:latin typeface="Pyidaungsu" pitchFamily="34" charset="0"/>
                <a:cs typeface="Pyidaungsu" pitchFamily="34" charset="0"/>
              </a:rPr>
              <a:t> </a:t>
            </a:r>
            <a:r>
              <a:rPr lang="en-US" sz="2200" b="1" dirty="0" err="1">
                <a:latin typeface="Pyidaungsu" pitchFamily="34" charset="0"/>
                <a:cs typeface="Pyidaungsu" pitchFamily="34" charset="0"/>
              </a:rPr>
              <a:t>အွန်လိုင်းအန္တရာယ်များကို</a:t>
            </a:r>
            <a:r>
              <a:rPr lang="en-US" sz="2200" b="1" dirty="0">
                <a:latin typeface="Pyidaungsu" pitchFamily="34" charset="0"/>
                <a:cs typeface="Pyidaungsu" pitchFamily="34" charset="0"/>
              </a:rPr>
              <a:t> </a:t>
            </a:r>
            <a:r>
              <a:rPr lang="en-US" sz="2200" b="1" dirty="0" err="1">
                <a:latin typeface="Pyidaungsu" pitchFamily="34" charset="0"/>
                <a:cs typeface="Pyidaungsu" pitchFamily="34" charset="0"/>
              </a:rPr>
              <a:t>မိတ်ဆက်ခြင်း</a:t>
            </a:r>
            <a:r>
              <a:rPr lang="my-MM" sz="2200" b="1" dirty="0">
                <a:latin typeface="Pyidaungsu" pitchFamily="34" charset="0"/>
                <a:cs typeface="Pyidaungsu" pitchFamily="34" charset="0"/>
              </a:rPr>
              <a:t> (အဆက်)</a:t>
            </a:r>
            <a:endParaRPr lang="en-US" sz="2200" b="1" dirty="0"/>
          </a:p>
        </p:txBody>
      </p:sp>
      <p:sp>
        <p:nvSpPr>
          <p:cNvPr id="2" name="TextBox 1">
            <a:extLst>
              <a:ext uri="{FF2B5EF4-FFF2-40B4-BE49-F238E27FC236}">
                <a16:creationId xmlns:a16="http://schemas.microsoft.com/office/drawing/2014/main" id="{9BDC8AD5-B927-22CD-68A8-A6B4200ED202}"/>
              </a:ext>
            </a:extLst>
          </p:cNvPr>
          <p:cNvSpPr txBox="1"/>
          <p:nvPr/>
        </p:nvSpPr>
        <p:spPr>
          <a:xfrm>
            <a:off x="524345" y="5549126"/>
            <a:ext cx="3942932" cy="553998"/>
          </a:xfrm>
          <a:prstGeom prst="rect">
            <a:avLst/>
          </a:prstGeom>
          <a:noFill/>
        </p:spPr>
        <p:txBody>
          <a:bodyPr wrap="square">
            <a:spAutoFit/>
          </a:bodyPr>
          <a:lstStyle/>
          <a:p>
            <a:pPr algn="ctr"/>
            <a:r>
              <a:rPr lang="en-PH" sz="1000" dirty="0">
                <a:effectLst/>
                <a:latin typeface="Pyidaungsu" pitchFamily="34" charset="0"/>
                <a:ea typeface="Calibri" panose="020F0502020204030204" pitchFamily="34" charset="0"/>
                <a:cs typeface="Pyidaungsu" pitchFamily="34" charset="0"/>
              </a:rPr>
              <a:t>ပုံရင်းမြစ် - UNESCO. </a:t>
            </a:r>
            <a:r>
              <a:rPr lang="en-PH" sz="1000" dirty="0">
                <a:latin typeface="Pyidaungsu" pitchFamily="34" charset="0"/>
                <a:ea typeface="Calibri" panose="020F0502020204030204" pitchFamily="34" charset="0"/>
                <a:cs typeface="Pyidaungsu" pitchFamily="34" charset="0"/>
              </a:rPr>
              <a:t>(23 Aug 2023).  </a:t>
            </a:r>
            <a:r>
              <a:rPr lang="en-PH" sz="1000" dirty="0">
                <a:effectLst/>
                <a:latin typeface="Pyidaungsu" pitchFamily="34" charset="0"/>
                <a:ea typeface="Calibri" panose="020F0502020204030204" pitchFamily="34" charset="0"/>
                <a:cs typeface="Pyidaungsu" pitchFamily="34" charset="0"/>
              </a:rPr>
              <a:t>Online (Cyber) Safety Practices and Tools for Teachers and Learners. Online Presentation as part of the MIL-CSE Focused e-Learning Course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en-US" sz="2200" dirty="0" err="1">
                <a:latin typeface="Pyidaungsu" pitchFamily="34" charset="0"/>
                <a:cs typeface="Pyidaungsu" pitchFamily="34" charset="0"/>
              </a:rPr>
              <a:t>လုပ်ငန်း</a:t>
            </a:r>
            <a:r>
              <a:rPr lang="my-MM" sz="2200" dirty="0">
                <a:latin typeface="Pyidaungsu" pitchFamily="34" charset="0"/>
                <a:cs typeface="Pyidaungsu" pitchFamily="34" charset="0"/>
              </a:rPr>
              <a:t> ၄</a:t>
            </a:r>
            <a:r>
              <a:rPr lang="en-US" sz="2200" dirty="0">
                <a:latin typeface="Pyidaungsu" pitchFamily="34" charset="0"/>
                <a:cs typeface="Pyidaungsu" pitchFamily="34" charset="0"/>
              </a:rPr>
              <a:t> - </a:t>
            </a:r>
            <a:r>
              <a:rPr lang="en-US" sz="2200" dirty="0" err="1">
                <a:latin typeface="Pyidaungsu" pitchFamily="34" charset="0"/>
                <a:cs typeface="Pyidaungsu" pitchFamily="34" charset="0"/>
              </a:rPr>
              <a:t>အတွေ့ရများသော</a:t>
            </a:r>
            <a:r>
              <a:rPr lang="en-US" sz="2200" dirty="0">
                <a:latin typeface="Pyidaungsu" pitchFamily="34" charset="0"/>
                <a:cs typeface="Pyidaungsu" pitchFamily="34" charset="0"/>
              </a:rPr>
              <a:t> </a:t>
            </a:r>
            <a:r>
              <a:rPr lang="en-US" sz="2200" dirty="0" err="1">
                <a:latin typeface="Pyidaungsu" pitchFamily="34" charset="0"/>
                <a:cs typeface="Pyidaungsu" pitchFamily="34" charset="0"/>
              </a:rPr>
              <a:t>အွန်လိုင်းအန္တရာယ်များကို</a:t>
            </a:r>
            <a:r>
              <a:rPr lang="en-US" sz="2200" dirty="0">
                <a:latin typeface="Pyidaungsu" pitchFamily="34" charset="0"/>
                <a:cs typeface="Pyidaungsu" pitchFamily="34" charset="0"/>
              </a:rPr>
              <a:t> </a:t>
            </a:r>
            <a:r>
              <a:rPr lang="en-US" sz="2200" dirty="0" err="1">
                <a:latin typeface="Pyidaungsu" pitchFamily="34" charset="0"/>
                <a:cs typeface="Pyidaungsu" pitchFamily="34" charset="0"/>
              </a:rPr>
              <a:t>မိတ်ဆက်ခြင်း</a:t>
            </a:r>
            <a:r>
              <a:rPr lang="my-MM" sz="2200" dirty="0">
                <a:latin typeface="Pyidaungsu" pitchFamily="34" charset="0"/>
                <a:cs typeface="Pyidaungsu" pitchFamily="34" charset="0"/>
              </a:rPr>
              <a:t> (အဆက်)</a:t>
            </a:r>
            <a:endParaRPr lang="en-US" sz="2200" dirty="0"/>
          </a:p>
        </p:txBody>
      </p:sp>
      <p:sp>
        <p:nvSpPr>
          <p:cNvPr id="3" name="Text Placeholder 2">
            <a:extLst>
              <a:ext uri="{FF2B5EF4-FFF2-40B4-BE49-F238E27FC236}">
                <a16:creationId xmlns:a16="http://schemas.microsoft.com/office/drawing/2014/main" id="{FB491BF7-2059-2DE1-2D8B-80A81CD8B116}"/>
              </a:ext>
            </a:extLst>
          </p:cNvPr>
          <p:cNvSpPr>
            <a:spLocks noGrp="1"/>
          </p:cNvSpPr>
          <p:nvPr>
            <p:ph type="body" sz="quarter" idx="16"/>
          </p:nvPr>
        </p:nvSpPr>
        <p:spPr>
          <a:xfrm>
            <a:off x="304800" y="794462"/>
            <a:ext cx="11645899" cy="5525719"/>
          </a:xfrm>
        </p:spPr>
        <p:txBody>
          <a:bodyPr>
            <a:noAutofit/>
          </a:bodyPr>
          <a:lstStyle/>
          <a:p>
            <a:pPr algn="l">
              <a:lnSpc>
                <a:spcPct val="150000"/>
              </a:lnSpc>
              <a:spcBef>
                <a:spcPts val="0"/>
              </a:spcBef>
            </a:pPr>
            <a:r>
              <a:rPr lang="en-US" sz="1600" b="1" i="0" dirty="0">
                <a:solidFill>
                  <a:schemeClr val="tx1"/>
                </a:solidFill>
                <a:effectLst/>
                <a:latin typeface="Pyidaungsu" pitchFamily="34" charset="0"/>
                <a:cs typeface="Pyidaungsu" pitchFamily="34" charset="0"/>
              </a:rPr>
              <a:t>အုပ်စုလိုက် </a:t>
            </a:r>
            <a:r>
              <a:rPr lang="en-US" sz="1600" b="1" i="0" dirty="0" err="1">
                <a:solidFill>
                  <a:schemeClr val="tx1"/>
                </a:solidFill>
                <a:effectLst/>
                <a:latin typeface="Pyidaungsu" pitchFamily="34" charset="0"/>
                <a:cs typeface="Pyidaungsu" pitchFamily="34" charset="0"/>
              </a:rPr>
              <a:t>လ</a:t>
            </a:r>
            <a:r>
              <a:rPr lang="en-US" sz="1600" dirty="0" err="1">
                <a:solidFill>
                  <a:schemeClr val="tx1"/>
                </a:solidFill>
                <a:latin typeface="Pyidaungsu" pitchFamily="34" charset="0"/>
                <a:cs typeface="Pyidaungsu" pitchFamily="34" charset="0"/>
              </a:rPr>
              <a:t>ုပ်ငန်း</a:t>
            </a:r>
            <a:endParaRPr lang="en-US" sz="1600" b="0" dirty="0">
              <a:solidFill>
                <a:schemeClr val="tx1"/>
              </a:solidFill>
              <a:latin typeface="Pyidaungsu" pitchFamily="34" charset="0"/>
              <a:cs typeface="Pyidaungsu" pitchFamily="34" charset="0"/>
            </a:endParaRPr>
          </a:p>
          <a:p>
            <a:pPr algn="l">
              <a:lnSpc>
                <a:spcPct val="150000"/>
              </a:lnSpc>
              <a:spcBef>
                <a:spcPts val="0"/>
              </a:spcBef>
            </a:pPr>
            <a:endParaRPr lang="en-US" sz="1600" b="0" dirty="0">
              <a:solidFill>
                <a:schemeClr val="tx1"/>
              </a:solidFill>
              <a:latin typeface="Pyidaungsu" pitchFamily="34" charset="0"/>
              <a:cs typeface="Pyidaungsu" pitchFamily="34" charset="0"/>
            </a:endParaRPr>
          </a:p>
          <a:p>
            <a:pPr algn="l">
              <a:lnSpc>
                <a:spcPct val="150000"/>
              </a:lnSpc>
              <a:spcBef>
                <a:spcPts val="0"/>
              </a:spcBef>
            </a:pPr>
            <a:r>
              <a:rPr lang="en-US" sz="1600" b="0" dirty="0">
                <a:solidFill>
                  <a:schemeClr val="tx1"/>
                </a:solidFill>
                <a:latin typeface="Pyidaungsu" pitchFamily="34" charset="0"/>
                <a:cs typeface="Pyidaungsu" pitchFamily="34" charset="0"/>
              </a:rPr>
              <a:t>၆။ အုပ်စုငယ်များခွဲပြီး အုပ်စုတစ်စုစီကို အွန်လိုင်းအန္တရာယ် နမူနာဖြစ်ရပ်တစ်ခု (အချက်အလက် အယောင်ဆောင် မျှားယူခြင်း၊ အဖျက်ပရိုဂရမ်၊ Social Engineering၊ လိမ်လည်မှု) အကြောင်း အောက်ပါအတိုင်း ဆွေးနွေးခိုင်းပါ။</a:t>
            </a:r>
          </a:p>
          <a:p>
            <a:pPr marL="714375" indent="-268288" algn="l">
              <a:lnSpc>
                <a:spcPct val="150000"/>
              </a:lnSpc>
              <a:spcBef>
                <a:spcPts val="0"/>
              </a:spcBef>
              <a:buFont typeface="Wingdings" panose="05000000000000000000" pitchFamily="2" charset="2"/>
              <a:buChar char="Ø"/>
            </a:pPr>
            <a:r>
              <a:rPr lang="en-US" sz="1600" b="0" dirty="0">
                <a:solidFill>
                  <a:schemeClr val="tx1"/>
                </a:solidFill>
                <a:latin typeface="Pyidaungsu" pitchFamily="34" charset="0"/>
                <a:cs typeface="Pyidaungsu" pitchFamily="34" charset="0"/>
              </a:rPr>
              <a:t>နမူနာဖြစ်ရပ်ကို ခွဲခြမ်းစိတ်ဖြာပါ။</a:t>
            </a:r>
          </a:p>
          <a:p>
            <a:pPr marL="714375" indent="-268288" algn="l">
              <a:lnSpc>
                <a:spcPct val="150000"/>
              </a:lnSpc>
              <a:spcBef>
                <a:spcPts val="0"/>
              </a:spcBef>
              <a:buFont typeface="Wingdings" panose="05000000000000000000" pitchFamily="2" charset="2"/>
              <a:buChar char="Ø"/>
            </a:pPr>
            <a:r>
              <a:rPr lang="en-US" sz="1600" b="0" dirty="0">
                <a:solidFill>
                  <a:schemeClr val="tx1"/>
                </a:solidFill>
                <a:latin typeface="Pyidaungsu" pitchFamily="34" charset="0"/>
                <a:cs typeface="Pyidaungsu" pitchFamily="34" charset="0"/>
              </a:rPr>
              <a:t>ဖြစ်နိုင်ခြေရှိသော အကျိုးဆက်များကို ဆွေးနွေးပါ။</a:t>
            </a:r>
          </a:p>
          <a:p>
            <a:pPr marL="714375" indent="-268288" algn="l">
              <a:lnSpc>
                <a:spcPct val="150000"/>
              </a:lnSpc>
              <a:spcBef>
                <a:spcPts val="0"/>
              </a:spcBef>
              <a:buFont typeface="Wingdings" panose="05000000000000000000" pitchFamily="2" charset="2"/>
              <a:buChar char="Ø"/>
            </a:pPr>
            <a:r>
              <a:rPr lang="en-US" sz="1600" b="0" dirty="0">
                <a:solidFill>
                  <a:schemeClr val="tx1"/>
                </a:solidFill>
                <a:latin typeface="Pyidaungsu" pitchFamily="34" charset="0"/>
                <a:cs typeface="Pyidaungsu" pitchFamily="34" charset="0"/>
              </a:rPr>
              <a:t>၎င်းအခြေအနေတွင် ဘေးကင်းလုံခြုံမှုရှိစေရေး နည်းဗျူဟာများကို ဉာဏ်ဖွင့်ဆွေးနွေးပါ။</a:t>
            </a:r>
            <a:endParaRPr lang="my-MM" sz="1600" b="0" dirty="0">
              <a:solidFill>
                <a:schemeClr val="tx1"/>
              </a:solidFill>
              <a:latin typeface="Pyidaungsu" pitchFamily="34" charset="0"/>
              <a:cs typeface="Pyidaungsu" pitchFamily="34" charset="0"/>
            </a:endParaRPr>
          </a:p>
          <a:p>
            <a:pPr marL="714375" indent="-268288" algn="l">
              <a:lnSpc>
                <a:spcPct val="150000"/>
              </a:lnSpc>
              <a:spcBef>
                <a:spcPts val="0"/>
              </a:spcBef>
              <a:buFont typeface="Wingdings" panose="05000000000000000000" pitchFamily="2" charset="2"/>
              <a:buChar char="Ø"/>
            </a:pPr>
            <a:endParaRPr lang="en-US" sz="1600" b="0" i="0" dirty="0">
              <a:solidFill>
                <a:schemeClr val="tx1"/>
              </a:solidFill>
              <a:effectLst/>
              <a:latin typeface="Pyidaungsu" pitchFamily="34" charset="0"/>
              <a:cs typeface="Pyidaungsu" pitchFamily="34" charset="0"/>
            </a:endParaRPr>
          </a:p>
          <a:p>
            <a:pPr algn="l">
              <a:lnSpc>
                <a:spcPct val="150000"/>
              </a:lnSpc>
              <a:spcBef>
                <a:spcPts val="0"/>
              </a:spcBef>
            </a:pPr>
            <a:r>
              <a:rPr lang="en-US" sz="1600" dirty="0">
                <a:solidFill>
                  <a:schemeClr val="tx1"/>
                </a:solidFill>
                <a:latin typeface="Pyidaungsu" pitchFamily="34" charset="0"/>
                <a:cs typeface="Pyidaungsu" pitchFamily="34" charset="0"/>
              </a:rPr>
              <a:t>အိမ်စာ </a:t>
            </a:r>
          </a:p>
          <a:p>
            <a:pPr algn="l">
              <a:lnSpc>
                <a:spcPct val="150000"/>
              </a:lnSpc>
              <a:spcBef>
                <a:spcPts val="0"/>
              </a:spcBef>
            </a:pPr>
            <a:r>
              <a:rPr lang="en-US" sz="1600" b="0" dirty="0">
                <a:solidFill>
                  <a:schemeClr val="tx1"/>
                </a:solidFill>
                <a:latin typeface="Pyidaungsu" pitchFamily="34" charset="0"/>
                <a:cs typeface="Pyidaungsu" pitchFamily="34" charset="0"/>
              </a:rPr>
              <a:t>ကျောင်းသားများအား တွေ့ရများသော အွန်လိုင်းအန္တရာယ်တစ်ခု (ဥပမာ - အချက်အလက် အယောင်ဆောင် မျှားယူခြင်း)အကြောင်းနှင့် ၎င်းတို့၏ ပစ်မှတ်သားကောင်မဖြစ်စေရေး ရှောင်ရှားနိုင်မည့် နည်းလမ်းများကို ရှာဖွေလေ့လာကာ စာပိုဒ်တစ်ပိုဒ်ရေးသားရန် အိမ်စာပေးပါ။</a:t>
            </a:r>
            <a:endParaRPr lang="en-US" sz="1600" b="0" i="0" dirty="0">
              <a:solidFill>
                <a:schemeClr val="tx1"/>
              </a:solidFill>
              <a:effectLst/>
              <a:latin typeface="Pyidaungsu" pitchFamily="34" charset="0"/>
              <a:cs typeface="Pyidaungsu" pitchFamily="34" charset="0"/>
            </a:endParaRPr>
          </a:p>
          <a:p>
            <a:pPr algn="l">
              <a:lnSpc>
                <a:spcPct val="150000"/>
              </a:lnSpc>
              <a:spcBef>
                <a:spcPts val="0"/>
              </a:spcBef>
            </a:pPr>
            <a:endParaRPr lang="en-US" sz="1600" b="0" dirty="0">
              <a:solidFill>
                <a:schemeClr val="tx1"/>
              </a:solidFill>
              <a:latin typeface="Pyidaungsu" pitchFamily="34" charset="0"/>
              <a:cs typeface="Pyidaungsu" pitchFamily="34" charset="0"/>
            </a:endParaRPr>
          </a:p>
          <a:p>
            <a:pPr>
              <a:lnSpc>
                <a:spcPct val="150000"/>
              </a:lnSpc>
              <a:spcBef>
                <a:spcPts val="0"/>
              </a:spcBef>
            </a:pPr>
            <a:r>
              <a:rPr lang="en-US" sz="1600" dirty="0">
                <a:solidFill>
                  <a:schemeClr val="tx1"/>
                </a:solidFill>
                <a:latin typeface="Pyidaungsu" pitchFamily="34" charset="0"/>
                <a:cs typeface="Pyidaungsu" pitchFamily="34" charset="0"/>
              </a:rPr>
              <a:t>နောက်ဆုံးရလဒ်</a:t>
            </a:r>
          </a:p>
          <a:p>
            <a:pPr>
              <a:lnSpc>
                <a:spcPct val="150000"/>
              </a:lnSpc>
              <a:spcBef>
                <a:spcPts val="0"/>
              </a:spcBef>
            </a:pPr>
            <a:r>
              <a:rPr lang="en-US" sz="1600" b="0" dirty="0">
                <a:solidFill>
                  <a:schemeClr val="tx1"/>
                </a:solidFill>
                <a:latin typeface="Pyidaungsu" pitchFamily="34" charset="0"/>
                <a:cs typeface="Pyidaungsu" pitchFamily="34" charset="0"/>
              </a:rPr>
              <a:t>ကျောင်းသားများအနေဖြင့် တွေ့ရများသော အွန်လိုင်းအန္တရာယ်များအကြောင်း အခြေခံ သဘောပေါက်နားလည်ကာ အွန်လိုင်း၌ မိမိတို့ကိုယ်ကို ကာကွယ်စောင့်ရှောက်ရန် လေးနက်စွာ ဆန်းစစ်ဝေဖန်တတ်သည့် စွမ်းရည်များ </a:t>
            </a:r>
            <a:r>
              <a:rPr lang="en-US" sz="1600" b="0" dirty="0" err="1">
                <a:solidFill>
                  <a:schemeClr val="tx1"/>
                </a:solidFill>
                <a:latin typeface="Pyidaungsu" pitchFamily="34" charset="0"/>
                <a:cs typeface="Pyidaungsu" pitchFamily="34" charset="0"/>
              </a:rPr>
              <a:t>တိုးတက်လာမည်ဖြစ်သည</a:t>
            </a:r>
            <a:r>
              <a:rPr lang="en-US" sz="1600" b="0" dirty="0">
                <a:solidFill>
                  <a:schemeClr val="tx1"/>
                </a:solidFill>
                <a:latin typeface="Pyidaungsu" pitchFamily="34" charset="0"/>
                <a:cs typeface="Pyidaungsu" pitchFamily="34" charset="0"/>
              </a:rPr>
              <a:t>်။</a:t>
            </a:r>
            <a:endParaRPr lang="en-US" sz="1600" dirty="0">
              <a:solidFill>
                <a:schemeClr val="tx1"/>
              </a:solidFill>
              <a:latin typeface="Pyidaungsu" pitchFamily="34" charset="0"/>
              <a:cs typeface="Pyidaungsu" pitchFamily="34" charset="0"/>
            </a:endParaRPr>
          </a:p>
          <a:p>
            <a:pPr algn="l">
              <a:lnSpc>
                <a:spcPct val="150000"/>
              </a:lnSpc>
              <a:spcBef>
                <a:spcPts val="0"/>
              </a:spcBef>
            </a:pPr>
            <a:endParaRPr lang="en-US" sz="1600" b="0" dirty="0">
              <a:solidFill>
                <a:schemeClr val="tx1"/>
              </a:solidFill>
              <a:latin typeface="Pyidaungsu" pitchFamily="34" charset="0"/>
              <a:cs typeface="Pyidaungsu" pitchFamily="34" charset="0"/>
            </a:endParaRPr>
          </a:p>
        </p:txBody>
      </p:sp>
    </p:spTree>
    <p:custDataLst>
      <p:tags r:id="rId1"/>
    </p:custDataLst>
    <p:extLst>
      <p:ext uri="{BB962C8B-B14F-4D97-AF65-F5344CB8AC3E}">
        <p14:creationId xmlns:p14="http://schemas.microsoft.com/office/powerpoint/2010/main" val="30085975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894" y="151609"/>
            <a:ext cx="11654992" cy="455408"/>
          </a:xfrm>
        </p:spPr>
        <p:txBody>
          <a:bodyPr>
            <a:noAutofit/>
          </a:bodyPr>
          <a:lstStyle/>
          <a:p>
            <a:r>
              <a:rPr lang="en-US" sz="2200" b="1" dirty="0" err="1">
                <a:latin typeface="Pyidaungsu" pitchFamily="34" charset="0"/>
                <a:cs typeface="Pyidaungsu" pitchFamily="34" charset="0"/>
              </a:rPr>
              <a:t>ဉာဏ်စမ်းမေးခွန်း</a:t>
            </a:r>
            <a:r>
              <a:rPr lang="en-US" sz="2200" b="1" dirty="0">
                <a:latin typeface="Pyidaungsu" pitchFamily="34" charset="0"/>
                <a:cs typeface="Pyidaungsu" pitchFamily="34" charset="0"/>
              </a:rPr>
              <a:t> ၆ 			</a:t>
            </a:r>
            <a:endParaRPr lang="en-GB" sz="2200" b="1" dirty="0">
              <a:latin typeface="Pyidaungsu" pitchFamily="34" charset="0"/>
              <a:cs typeface="Pyidaungsu" pitchFamily="34" charset="0"/>
            </a:endParaRPr>
          </a:p>
        </p:txBody>
      </p:sp>
      <p:graphicFrame>
        <p:nvGraphicFramePr>
          <p:cNvPr id="3" name="Table 3">
            <a:extLst>
              <a:ext uri="{FF2B5EF4-FFF2-40B4-BE49-F238E27FC236}">
                <a16:creationId xmlns:a16="http://schemas.microsoft.com/office/drawing/2014/main" id="{06949C1E-EC8C-588D-A474-A3C26FA59664}"/>
              </a:ext>
            </a:extLst>
          </p:cNvPr>
          <p:cNvGraphicFramePr>
            <a:graphicFrameLocks noGrp="1"/>
          </p:cNvGraphicFramePr>
          <p:nvPr/>
        </p:nvGraphicFramePr>
        <p:xfrm>
          <a:off x="399143" y="1001488"/>
          <a:ext cx="11475358" cy="5024487"/>
        </p:xfrm>
        <a:graphic>
          <a:graphicData uri="http://schemas.openxmlformats.org/drawingml/2006/table">
            <a:tbl>
              <a:tblPr firstRow="1" bandRow="1">
                <a:tableStyleId>{5C22544A-7EE6-4342-B048-85BDC9FD1C3A}</a:tableStyleId>
              </a:tblPr>
              <a:tblGrid>
                <a:gridCol w="10379586">
                  <a:extLst>
                    <a:ext uri="{9D8B030D-6E8A-4147-A177-3AD203B41FA5}">
                      <a16:colId xmlns:a16="http://schemas.microsoft.com/office/drawing/2014/main" val="1324421117"/>
                    </a:ext>
                  </a:extLst>
                </a:gridCol>
                <a:gridCol w="560338">
                  <a:extLst>
                    <a:ext uri="{9D8B030D-6E8A-4147-A177-3AD203B41FA5}">
                      <a16:colId xmlns:a16="http://schemas.microsoft.com/office/drawing/2014/main" val="3746519859"/>
                    </a:ext>
                  </a:extLst>
                </a:gridCol>
                <a:gridCol w="535434">
                  <a:extLst>
                    <a:ext uri="{9D8B030D-6E8A-4147-A177-3AD203B41FA5}">
                      <a16:colId xmlns:a16="http://schemas.microsoft.com/office/drawing/2014/main" val="2113001868"/>
                    </a:ext>
                  </a:extLst>
                </a:gridCol>
              </a:tblGrid>
              <a:tr h="388573">
                <a:tc>
                  <a:txBody>
                    <a:bodyPr/>
                    <a:lstStyle/>
                    <a:p>
                      <a:pPr>
                        <a:lnSpc>
                          <a:spcPct val="100000"/>
                        </a:lnSpc>
                        <a:spcBef>
                          <a:spcPts val="300"/>
                        </a:spcBef>
                      </a:pPr>
                      <a:r>
                        <a:rPr lang="en-US" sz="1600" dirty="0">
                          <a:latin typeface="Pyidaungsu" pitchFamily="34" charset="0"/>
                          <a:cs typeface="Pyidaungsu" pitchFamily="34" charset="0"/>
                        </a:rPr>
                        <a:t>ဖော်ပြချက်များ</a:t>
                      </a:r>
                    </a:p>
                  </a:txBody>
                  <a:tcPr/>
                </a:tc>
                <a:tc>
                  <a:txBody>
                    <a:bodyPr/>
                    <a:lstStyle/>
                    <a:p>
                      <a:pPr>
                        <a:lnSpc>
                          <a:spcPct val="100000"/>
                        </a:lnSpc>
                        <a:spcBef>
                          <a:spcPts val="300"/>
                        </a:spcBef>
                      </a:pPr>
                      <a:r>
                        <a:rPr lang="en-US" sz="1600" dirty="0">
                          <a:latin typeface="Pyidaungsu" pitchFamily="34" charset="0"/>
                          <a:cs typeface="Pyidaungsu" pitchFamily="34" charset="0"/>
                        </a:rPr>
                        <a:t>မှန်</a:t>
                      </a:r>
                    </a:p>
                  </a:txBody>
                  <a:tcPr/>
                </a:tc>
                <a:tc>
                  <a:txBody>
                    <a:bodyPr/>
                    <a:lstStyle/>
                    <a:p>
                      <a:pPr>
                        <a:lnSpc>
                          <a:spcPct val="100000"/>
                        </a:lnSpc>
                        <a:spcBef>
                          <a:spcPts val="300"/>
                        </a:spcBef>
                      </a:pPr>
                      <a:r>
                        <a:rPr lang="en-US" sz="1600" dirty="0">
                          <a:latin typeface="Pyidaungsu" pitchFamily="34" charset="0"/>
                          <a:cs typeface="Pyidaungsu" pitchFamily="34" charset="0"/>
                        </a:rPr>
                        <a:t>မှား</a:t>
                      </a:r>
                    </a:p>
                  </a:txBody>
                  <a:tcPr/>
                </a:tc>
                <a:extLst>
                  <a:ext uri="{0D108BD9-81ED-4DB2-BD59-A6C34878D82A}">
                    <a16:rowId xmlns:a16="http://schemas.microsoft.com/office/drawing/2014/main" val="2351539497"/>
                  </a:ext>
                </a:extLst>
              </a:tr>
              <a:tr h="934039">
                <a:tc>
                  <a:txBody>
                    <a:bodyPr/>
                    <a:lstStyle/>
                    <a:p>
                      <a:pPr marL="50800" marR="0" lvl="0" indent="0" algn="l" rtl="0">
                        <a:lnSpc>
                          <a:spcPct val="100000"/>
                        </a:lnSpc>
                        <a:spcBef>
                          <a:spcPts val="300"/>
                        </a:spcBef>
                        <a:spcAft>
                          <a:spcPts val="0"/>
                        </a:spcAft>
                        <a:buClr>
                          <a:srgbClr val="1E4E79"/>
                        </a:buClr>
                        <a:buSzPts val="2800"/>
                        <a:buFont typeface="Century Gothic"/>
                        <a:buNone/>
                      </a:pPr>
                      <a:r>
                        <a:rPr lang="en-US" sz="1600" kern="1200" dirty="0">
                          <a:solidFill>
                            <a:schemeClr val="tx1"/>
                          </a:solidFill>
                          <a:latin typeface="Pyidaungsu" pitchFamily="34" charset="0"/>
                          <a:ea typeface="+mn-ea"/>
                          <a:cs typeface="Pyidaungsu" pitchFamily="34" charset="0"/>
                          <a:sym typeface="Century Gothic"/>
                        </a:rPr>
                        <a:t>(က) CSE 10 – “မီဒီယာနှင့်သတင်းအချက်အလက်သိနားလည်မှု(MIL)ဆိုင်ရာ အခြေခံယူဆချက်နှင့်</a:t>
                      </a:r>
                      <a:r>
                        <a:rPr lang="en-US" sz="1600" kern="1200" baseline="0" dirty="0">
                          <a:solidFill>
                            <a:schemeClr val="tx1"/>
                          </a:solidFill>
                          <a:latin typeface="Pyidaungsu" pitchFamily="34" charset="0"/>
                          <a:ea typeface="+mn-ea"/>
                          <a:cs typeface="Pyidaungsu" pitchFamily="34" charset="0"/>
                          <a:sym typeface="Century Gothic"/>
                        </a:rPr>
                        <a:t> </a:t>
                      </a:r>
                      <a:r>
                        <a:rPr lang="en-US" sz="1600" kern="1200" baseline="0" dirty="0" err="1">
                          <a:solidFill>
                            <a:schemeClr val="tx1"/>
                          </a:solidFill>
                          <a:latin typeface="Pyidaungsu" pitchFamily="34" charset="0"/>
                          <a:ea typeface="+mn-ea"/>
                          <a:cs typeface="Pyidaungsu" pitchFamily="34" charset="0"/>
                          <a:sym typeface="Century Gothic"/>
                        </a:rPr>
                        <a:t>အခြေခံသဘောတရားများကို</a:t>
                      </a:r>
                      <a:r>
                        <a:rPr lang="en-US" sz="1600" kern="1200" baseline="0" dirty="0">
                          <a:solidFill>
                            <a:schemeClr val="tx1"/>
                          </a:solidFill>
                          <a:latin typeface="Pyidaungsu" pitchFamily="34" charset="0"/>
                          <a:ea typeface="+mn-ea"/>
                          <a:cs typeface="Pyidaungsu" pitchFamily="34" charset="0"/>
                          <a:sym typeface="Century Gothic"/>
                        </a:rPr>
                        <a:t> </a:t>
                      </a:r>
                      <a:endParaRPr lang="my-MM" sz="1600" kern="1200" baseline="0" dirty="0">
                        <a:solidFill>
                          <a:schemeClr val="tx1"/>
                        </a:solidFill>
                        <a:latin typeface="Pyidaungsu" pitchFamily="34" charset="0"/>
                        <a:ea typeface="+mn-ea"/>
                        <a:cs typeface="Pyidaungsu" pitchFamily="34" charset="0"/>
                        <a:sym typeface="Century Gothic"/>
                      </a:endParaRPr>
                    </a:p>
                    <a:p>
                      <a:pPr marL="50800" marR="0" lvl="0" indent="0" algn="l" rtl="0">
                        <a:lnSpc>
                          <a:spcPct val="100000"/>
                        </a:lnSpc>
                        <a:spcBef>
                          <a:spcPts val="300"/>
                        </a:spcBef>
                        <a:spcAft>
                          <a:spcPts val="0"/>
                        </a:spcAft>
                        <a:buClr>
                          <a:srgbClr val="1E4E79"/>
                        </a:buClr>
                        <a:buSzPts val="2800"/>
                        <a:buFont typeface="Century Gothic"/>
                        <a:buNone/>
                      </a:pPr>
                      <a:r>
                        <a:rPr lang="en-US" sz="1600" kern="1200" baseline="0" dirty="0" err="1">
                          <a:solidFill>
                            <a:schemeClr val="tx1"/>
                          </a:solidFill>
                          <a:latin typeface="Pyidaungsu" pitchFamily="34" charset="0"/>
                          <a:ea typeface="+mn-ea"/>
                          <a:cs typeface="Pyidaungsu" pitchFamily="34" charset="0"/>
                          <a:sym typeface="Century Gothic"/>
                        </a:rPr>
                        <a:t>နားလည်မှုရ</a:t>
                      </a:r>
                      <a:r>
                        <a:rPr lang="en-US" sz="1600" kern="1200" baseline="0" dirty="0">
                          <a:solidFill>
                            <a:schemeClr val="tx1"/>
                          </a:solidFill>
                          <a:latin typeface="Pyidaungsu" pitchFamily="34" charset="0"/>
                          <a:ea typeface="+mn-ea"/>
                          <a:cs typeface="Pyidaungsu" pitchFamily="34" charset="0"/>
                          <a:sym typeface="Century Gothic"/>
                        </a:rPr>
                        <a:t>ှ</a:t>
                      </a:r>
                      <a:r>
                        <a:rPr lang="my-MM" sz="1600" kern="1200" baseline="0" dirty="0">
                          <a:solidFill>
                            <a:schemeClr val="tx1"/>
                          </a:solidFill>
                          <a:latin typeface="Pyidaungsu" pitchFamily="34" charset="0"/>
                          <a:ea typeface="+mn-ea"/>
                          <a:cs typeface="Pyidaungsu" pitchFamily="34" charset="0"/>
                          <a:sym typeface="Century Gothic"/>
                        </a:rPr>
                        <a:t>ိ</a:t>
                      </a:r>
                      <a:r>
                        <a:rPr lang="en-US" sz="1600" kern="1200" baseline="0" dirty="0" err="1">
                          <a:solidFill>
                            <a:schemeClr val="tx1"/>
                          </a:solidFill>
                          <a:latin typeface="Pyidaungsu" pitchFamily="34" charset="0"/>
                          <a:ea typeface="+mn-ea"/>
                          <a:cs typeface="Pyidaungsu" pitchFamily="34" charset="0"/>
                          <a:sym typeface="Century Gothic"/>
                        </a:rPr>
                        <a:t>ကြောင်း</a:t>
                      </a:r>
                      <a:r>
                        <a:rPr lang="en-US" sz="1600" kern="1200" baseline="0" dirty="0">
                          <a:solidFill>
                            <a:schemeClr val="tx1"/>
                          </a:solidFill>
                          <a:latin typeface="Pyidaungsu" pitchFamily="34" charset="0"/>
                          <a:ea typeface="+mn-ea"/>
                          <a:cs typeface="Pyidaungsu" pitchFamily="34" charset="0"/>
                          <a:sym typeface="Century Gothic"/>
                        </a:rPr>
                        <a:t> ဖော်ထုတ်ပြသည်။”ကို  </a:t>
                      </a:r>
                      <a:r>
                        <a:rPr lang="en-US" sz="1600" kern="1200" baseline="0" dirty="0" err="1">
                          <a:solidFill>
                            <a:schemeClr val="tx1"/>
                          </a:solidFill>
                          <a:latin typeface="Pyidaungsu" pitchFamily="34" charset="0"/>
                          <a:ea typeface="+mn-ea"/>
                          <a:cs typeface="Pyidaungsu" pitchFamily="34" charset="0"/>
                          <a:sym typeface="Century Gothic"/>
                        </a:rPr>
                        <a:t>အကောင်အထည်ဖော်နိုင်ရန</a:t>
                      </a:r>
                      <a:r>
                        <a:rPr lang="en-US" sz="1600" kern="1200" baseline="0" dirty="0">
                          <a:solidFill>
                            <a:schemeClr val="tx1"/>
                          </a:solidFill>
                          <a:latin typeface="Pyidaungsu" pitchFamily="34" charset="0"/>
                          <a:ea typeface="+mn-ea"/>
                          <a:cs typeface="Pyidaungsu" pitchFamily="34" charset="0"/>
                          <a:sym typeface="Century Gothic"/>
                        </a:rPr>
                        <a:t>် အွန်လိုင်းဘေးကင်းလုံခြုံရေး (ဥပမာ - </a:t>
                      </a:r>
                      <a:r>
                        <a:rPr lang="en-US" sz="1600" kern="1200" baseline="0" dirty="0" err="1">
                          <a:solidFill>
                            <a:schemeClr val="tx1"/>
                          </a:solidFill>
                          <a:latin typeface="Pyidaungsu" pitchFamily="34" charset="0"/>
                          <a:ea typeface="+mn-ea"/>
                          <a:cs typeface="Pyidaungsu" pitchFamily="34" charset="0"/>
                          <a:sym typeface="Century Gothic"/>
                        </a:rPr>
                        <a:t>အားကောင်းသော</a:t>
                      </a:r>
                      <a:r>
                        <a:rPr lang="en-US" sz="1600" kern="1200" baseline="0" dirty="0">
                          <a:solidFill>
                            <a:schemeClr val="tx1"/>
                          </a:solidFill>
                          <a:latin typeface="Pyidaungsu" pitchFamily="34" charset="0"/>
                          <a:ea typeface="+mn-ea"/>
                          <a:cs typeface="Pyidaungsu" pitchFamily="34" charset="0"/>
                          <a:sym typeface="Century Gothic"/>
                        </a:rPr>
                        <a:t> </a:t>
                      </a:r>
                      <a:endParaRPr lang="my-MM" sz="1600" kern="1200" baseline="0" dirty="0">
                        <a:solidFill>
                          <a:schemeClr val="tx1"/>
                        </a:solidFill>
                        <a:latin typeface="Pyidaungsu" pitchFamily="34" charset="0"/>
                        <a:ea typeface="+mn-ea"/>
                        <a:cs typeface="Pyidaungsu" pitchFamily="34" charset="0"/>
                        <a:sym typeface="Century Gothic"/>
                      </a:endParaRPr>
                    </a:p>
                    <a:p>
                      <a:pPr marL="50800" marR="0" lvl="0" indent="0" algn="l" rtl="0">
                        <a:lnSpc>
                          <a:spcPct val="100000"/>
                        </a:lnSpc>
                        <a:spcBef>
                          <a:spcPts val="300"/>
                        </a:spcBef>
                        <a:spcAft>
                          <a:spcPts val="0"/>
                        </a:spcAft>
                        <a:buClr>
                          <a:srgbClr val="1E4E79"/>
                        </a:buClr>
                        <a:buSzPts val="2800"/>
                        <a:buFont typeface="Century Gothic"/>
                        <a:buNone/>
                      </a:pPr>
                      <a:r>
                        <a:rPr lang="en-US" sz="1600" kern="1200" baseline="0" dirty="0" err="1">
                          <a:solidFill>
                            <a:schemeClr val="tx1"/>
                          </a:solidFill>
                          <a:latin typeface="Pyidaungsu" pitchFamily="34" charset="0"/>
                          <a:ea typeface="+mn-ea"/>
                          <a:cs typeface="Pyidaungsu" pitchFamily="34" charset="0"/>
                          <a:sym typeface="Century Gothic"/>
                        </a:rPr>
                        <a:t>စကားဝှက်တစ်ခု</a:t>
                      </a:r>
                      <a:r>
                        <a:rPr lang="en-US" sz="1600" kern="1200" baseline="0" dirty="0">
                          <a:solidFill>
                            <a:schemeClr val="tx1"/>
                          </a:solidFill>
                          <a:latin typeface="Pyidaungsu" pitchFamily="34" charset="0"/>
                          <a:ea typeface="+mn-ea"/>
                          <a:cs typeface="Pyidaungsu" pitchFamily="34" charset="0"/>
                          <a:sym typeface="Century Gothic"/>
                        </a:rPr>
                        <a:t> ဖန်တီးခြင်း၊ အွန်လိုင်းအန္တရာယ် စသည်)ကို အလေးပေးသည့် လှုပ်ရှားမှုများဖြင့် ဆောင်ရွက်နိုင်သည်။</a:t>
                      </a:r>
                      <a:endParaRPr lang="en-US" sz="1600" kern="1200" dirty="0">
                        <a:solidFill>
                          <a:schemeClr val="tx1"/>
                        </a:solidFill>
                        <a:latin typeface="Pyidaungsu" pitchFamily="34" charset="0"/>
                        <a:ea typeface="+mn-ea"/>
                        <a:cs typeface="Pyidaungsu" pitchFamily="34" charset="0"/>
                        <a:sym typeface="Century Gothic"/>
                      </a:endParaRPr>
                    </a:p>
                  </a:txBody>
                  <a:tcPr/>
                </a:tc>
                <a:tc>
                  <a:txBody>
                    <a:bodyPr/>
                    <a:lstStyle/>
                    <a:p>
                      <a:pPr>
                        <a:lnSpc>
                          <a:spcPct val="100000"/>
                        </a:lnSpc>
                        <a:spcBef>
                          <a:spcPts val="300"/>
                        </a:spcBef>
                      </a:pPr>
                      <a:endParaRPr lang="en-US" sz="1600" dirty="0">
                        <a:latin typeface="Pyidaungsu" pitchFamily="34" charset="0"/>
                        <a:cs typeface="Pyidaungsu" pitchFamily="34" charset="0"/>
                      </a:endParaRPr>
                    </a:p>
                  </a:txBody>
                  <a:tcPr/>
                </a:tc>
                <a:tc>
                  <a:txBody>
                    <a:bodyPr/>
                    <a:lstStyle/>
                    <a:p>
                      <a:pPr>
                        <a:lnSpc>
                          <a:spcPct val="100000"/>
                        </a:lnSpc>
                        <a:spcBef>
                          <a:spcPts val="300"/>
                        </a:spcBef>
                      </a:pPr>
                      <a:endParaRPr lang="en-US" sz="1600" dirty="0">
                        <a:latin typeface="Pyidaungsu" pitchFamily="34" charset="0"/>
                        <a:cs typeface="Pyidaungsu" pitchFamily="34" charset="0"/>
                      </a:endParaRPr>
                    </a:p>
                  </a:txBody>
                  <a:tcPr/>
                </a:tc>
                <a:extLst>
                  <a:ext uri="{0D108BD9-81ED-4DB2-BD59-A6C34878D82A}">
                    <a16:rowId xmlns:a16="http://schemas.microsoft.com/office/drawing/2014/main" val="330231347"/>
                  </a:ext>
                </a:extLst>
              </a:tr>
              <a:tr h="416281">
                <a:tc>
                  <a:txBody>
                    <a:bodyPr/>
                    <a:lstStyle/>
                    <a:p>
                      <a:pPr marL="50800" marR="0" lvl="0" indent="0" algn="l" rtl="0">
                        <a:lnSpc>
                          <a:spcPct val="100000"/>
                        </a:lnSpc>
                        <a:spcBef>
                          <a:spcPts val="300"/>
                        </a:spcBef>
                        <a:spcAft>
                          <a:spcPts val="0"/>
                        </a:spcAft>
                        <a:buClr>
                          <a:srgbClr val="1E4E79"/>
                        </a:buClr>
                        <a:buSzPts val="2800"/>
                        <a:buFont typeface="Century Gothic"/>
                        <a:buNone/>
                      </a:pPr>
                      <a:r>
                        <a:rPr lang="en-US" sz="1600" b="0" kern="1200" dirty="0">
                          <a:solidFill>
                            <a:schemeClr val="tx1"/>
                          </a:solidFill>
                          <a:latin typeface="Pyidaungsu" pitchFamily="34" charset="0"/>
                          <a:ea typeface="+mn-ea"/>
                          <a:cs typeface="Pyidaungsu" pitchFamily="34" charset="0"/>
                          <a:sym typeface="Century Gothic"/>
                        </a:rPr>
                        <a:t>(ခ)</a:t>
                      </a:r>
                      <a:r>
                        <a:rPr lang="my-MM" sz="1600" b="0" kern="1200" baseline="0" dirty="0">
                          <a:solidFill>
                            <a:schemeClr val="tx1"/>
                          </a:solidFill>
                          <a:latin typeface="Pyidaungsu" pitchFamily="34" charset="0"/>
                          <a:ea typeface="+mn-ea"/>
                          <a:cs typeface="Pyidaungsu" pitchFamily="34" charset="0"/>
                          <a:sym typeface="Century Gothic"/>
                        </a:rPr>
                        <a:t> </a:t>
                      </a:r>
                      <a:r>
                        <a:rPr lang="en-US" sz="1600" b="0" kern="1200" dirty="0" err="1">
                          <a:solidFill>
                            <a:schemeClr val="tx1"/>
                          </a:solidFill>
                          <a:latin typeface="Pyidaungsu" pitchFamily="34" charset="0"/>
                          <a:ea typeface="+mn-ea"/>
                          <a:cs typeface="Pyidaungsu" pitchFamily="34" charset="0"/>
                          <a:sym typeface="Century Gothic"/>
                        </a:rPr>
                        <a:t>သံသယဖြစ်ဖွယ</a:t>
                      </a:r>
                      <a:r>
                        <a:rPr lang="en-US" sz="1600" b="0" kern="1200" dirty="0">
                          <a:solidFill>
                            <a:schemeClr val="tx1"/>
                          </a:solidFill>
                          <a:latin typeface="Pyidaungsu" pitchFamily="34" charset="0"/>
                          <a:ea typeface="+mn-ea"/>
                          <a:cs typeface="Pyidaungsu" pitchFamily="34" charset="0"/>
                          <a:sym typeface="Century Gothic"/>
                        </a:rPr>
                        <a:t>် မည်သည့်လင့်ကိုမဆို</a:t>
                      </a:r>
                      <a:r>
                        <a:rPr lang="en-US" sz="1600" b="0" kern="1200" baseline="0" dirty="0">
                          <a:solidFill>
                            <a:schemeClr val="tx1"/>
                          </a:solidFill>
                          <a:latin typeface="Pyidaungsu" pitchFamily="34" charset="0"/>
                          <a:ea typeface="+mn-ea"/>
                          <a:cs typeface="Pyidaungsu" pitchFamily="34" charset="0"/>
                          <a:sym typeface="Century Gothic"/>
                        </a:rPr>
                        <a:t> နှိပ်လိုက်ခြင်းသည် ပြဿနာမရှိပေ။</a:t>
                      </a:r>
                      <a:endParaRPr lang="en-US" sz="1600" b="0" kern="1200" dirty="0">
                        <a:solidFill>
                          <a:schemeClr val="tx1"/>
                        </a:solidFill>
                        <a:latin typeface="Pyidaungsu" pitchFamily="34" charset="0"/>
                        <a:ea typeface="+mn-ea"/>
                        <a:cs typeface="Pyidaungsu" pitchFamily="34" charset="0"/>
                        <a:sym typeface="Century Gothic"/>
                      </a:endParaRPr>
                    </a:p>
                  </a:txBody>
                  <a:tcPr/>
                </a:tc>
                <a:tc>
                  <a:txBody>
                    <a:bodyPr/>
                    <a:lstStyle/>
                    <a:p>
                      <a:pPr>
                        <a:lnSpc>
                          <a:spcPct val="100000"/>
                        </a:lnSpc>
                        <a:spcBef>
                          <a:spcPts val="300"/>
                        </a:spcBef>
                      </a:pPr>
                      <a:endParaRPr lang="en-US" sz="1600" dirty="0">
                        <a:latin typeface="Pyidaungsu" pitchFamily="34" charset="0"/>
                        <a:cs typeface="Pyidaungsu" pitchFamily="34" charset="0"/>
                      </a:endParaRPr>
                    </a:p>
                  </a:txBody>
                  <a:tcPr/>
                </a:tc>
                <a:tc>
                  <a:txBody>
                    <a:bodyPr/>
                    <a:lstStyle/>
                    <a:p>
                      <a:pPr>
                        <a:lnSpc>
                          <a:spcPct val="100000"/>
                        </a:lnSpc>
                        <a:spcBef>
                          <a:spcPts val="300"/>
                        </a:spcBef>
                      </a:pPr>
                      <a:endParaRPr lang="en-US" sz="1600" dirty="0">
                        <a:latin typeface="Pyidaungsu" pitchFamily="34" charset="0"/>
                        <a:cs typeface="Pyidaungsu" pitchFamily="34" charset="0"/>
                      </a:endParaRPr>
                    </a:p>
                  </a:txBody>
                  <a:tcPr/>
                </a:tc>
                <a:extLst>
                  <a:ext uri="{0D108BD9-81ED-4DB2-BD59-A6C34878D82A}">
                    <a16:rowId xmlns:a16="http://schemas.microsoft.com/office/drawing/2014/main" val="3327524354"/>
                  </a:ext>
                </a:extLst>
              </a:tr>
              <a:tr h="621717">
                <a:tc>
                  <a:txBody>
                    <a:bodyPr/>
                    <a:lstStyle/>
                    <a:p>
                      <a:pPr marL="50800" marR="0" lvl="0" indent="0" algn="l" defTabSz="914400" rtl="0" eaLnBrk="1" fontAlgn="auto" latinLnBrk="0" hangingPunct="1">
                        <a:lnSpc>
                          <a:spcPct val="100000"/>
                        </a:lnSpc>
                        <a:spcBef>
                          <a:spcPts val="300"/>
                        </a:spcBef>
                        <a:spcAft>
                          <a:spcPts val="0"/>
                        </a:spcAft>
                        <a:buClr>
                          <a:srgbClr val="1E4E79"/>
                        </a:buClr>
                        <a:buSzPts val="2800"/>
                        <a:buFont typeface="Century Gothic"/>
                        <a:buNone/>
                        <a:tabLst/>
                        <a:defRPr/>
                      </a:pPr>
                      <a:r>
                        <a:rPr lang="en-US" sz="1600" b="0" kern="1200" dirty="0">
                          <a:solidFill>
                            <a:schemeClr val="tx1"/>
                          </a:solidFill>
                          <a:latin typeface="Pyidaungsu" pitchFamily="34" charset="0"/>
                          <a:ea typeface="+mn-ea"/>
                          <a:cs typeface="Pyidaungsu" pitchFamily="34" charset="0"/>
                          <a:sym typeface="Century Gothic"/>
                        </a:rPr>
                        <a:t>(ဂ)</a:t>
                      </a:r>
                      <a:r>
                        <a:rPr lang="en-US" sz="1600" b="0" kern="1200" baseline="0" dirty="0">
                          <a:solidFill>
                            <a:schemeClr val="tx1"/>
                          </a:solidFill>
                          <a:latin typeface="Pyidaungsu" pitchFamily="34" charset="0"/>
                          <a:ea typeface="+mn-ea"/>
                          <a:cs typeface="Pyidaungsu" pitchFamily="34" charset="0"/>
                          <a:sym typeface="Century Gothic"/>
                        </a:rPr>
                        <a:t> အဖျက်ပရိုဂရမ် (</a:t>
                      </a:r>
                      <a:r>
                        <a:rPr lang="en-US" sz="1600" b="0" i="0" dirty="0">
                          <a:solidFill>
                            <a:schemeClr val="tx1"/>
                          </a:solidFill>
                          <a:effectLst/>
                          <a:latin typeface="Pyidaungsu" pitchFamily="34" charset="0"/>
                          <a:cs typeface="Pyidaungsu" pitchFamily="34" charset="0"/>
                        </a:rPr>
                        <a:t>Malware)ဟူသည် ကွန်ပျူတာစနစ်တစ်ခုကို</a:t>
                      </a:r>
                      <a:r>
                        <a:rPr lang="en-US" sz="1600" b="0" i="0" baseline="0" dirty="0">
                          <a:solidFill>
                            <a:schemeClr val="tx1"/>
                          </a:solidFill>
                          <a:effectLst/>
                          <a:latin typeface="Pyidaungsu" pitchFamily="34" charset="0"/>
                          <a:cs typeface="Pyidaungsu" pitchFamily="34" charset="0"/>
                        </a:rPr>
                        <a:t> နှောင့်ယှက်ရန် သို့မဟုတ် ခွင့်ပြုချက်မရှိဘဲ ဝင်ရောက်ရန် </a:t>
                      </a:r>
                      <a:endParaRPr lang="my-MM" sz="1600" b="0" i="0" baseline="0" dirty="0">
                        <a:solidFill>
                          <a:schemeClr val="tx1"/>
                        </a:solidFill>
                        <a:effectLst/>
                        <a:latin typeface="Pyidaungsu" pitchFamily="34" charset="0"/>
                        <a:cs typeface="Pyidaungsu" pitchFamily="34" charset="0"/>
                      </a:endParaRPr>
                    </a:p>
                    <a:p>
                      <a:pPr marL="50800" marR="0" lvl="0" indent="0" algn="l" defTabSz="914400" rtl="0" eaLnBrk="1" fontAlgn="auto" latinLnBrk="0" hangingPunct="1">
                        <a:lnSpc>
                          <a:spcPct val="100000"/>
                        </a:lnSpc>
                        <a:spcBef>
                          <a:spcPts val="300"/>
                        </a:spcBef>
                        <a:spcAft>
                          <a:spcPts val="0"/>
                        </a:spcAft>
                        <a:buClr>
                          <a:srgbClr val="1E4E79"/>
                        </a:buClr>
                        <a:buSzPts val="2800"/>
                        <a:buFont typeface="Century Gothic"/>
                        <a:buNone/>
                        <a:tabLst/>
                        <a:defRPr/>
                      </a:pPr>
                      <a:r>
                        <a:rPr lang="en-US" sz="1600" b="0" i="0" baseline="0" dirty="0" err="1">
                          <a:solidFill>
                            <a:schemeClr val="tx1"/>
                          </a:solidFill>
                          <a:effectLst/>
                          <a:latin typeface="Pyidaungsu" pitchFamily="34" charset="0"/>
                          <a:cs typeface="Pyidaungsu" pitchFamily="34" charset="0"/>
                        </a:rPr>
                        <a:t>ရည်ရွယ်ထားသော</a:t>
                      </a:r>
                      <a:r>
                        <a:rPr lang="en-US" sz="1600" b="0" i="0" baseline="0" dirty="0">
                          <a:solidFill>
                            <a:schemeClr val="tx1"/>
                          </a:solidFill>
                          <a:effectLst/>
                          <a:latin typeface="Pyidaungsu" pitchFamily="34" charset="0"/>
                          <a:cs typeface="Pyidaungsu" pitchFamily="34" charset="0"/>
                        </a:rPr>
                        <a:t> ဆော့ဝဲကို ဆိုလိုခြင်းဖြစ်သည်။</a:t>
                      </a:r>
                      <a:endParaRPr lang="en-US" sz="1600" b="0" kern="1200" dirty="0">
                        <a:solidFill>
                          <a:schemeClr val="tx1"/>
                        </a:solidFill>
                        <a:latin typeface="Pyidaungsu" pitchFamily="34" charset="0"/>
                        <a:ea typeface="+mn-ea"/>
                        <a:cs typeface="Pyidaungsu" pitchFamily="34" charset="0"/>
                        <a:sym typeface="Century Gothic"/>
                      </a:endParaRPr>
                    </a:p>
                  </a:txBody>
                  <a:tcPr/>
                </a:tc>
                <a:tc>
                  <a:txBody>
                    <a:bodyPr/>
                    <a:lstStyle/>
                    <a:p>
                      <a:pPr>
                        <a:lnSpc>
                          <a:spcPct val="100000"/>
                        </a:lnSpc>
                        <a:spcBef>
                          <a:spcPts val="300"/>
                        </a:spcBef>
                      </a:pPr>
                      <a:endParaRPr lang="en-US" sz="1600" dirty="0">
                        <a:latin typeface="Pyidaungsu" pitchFamily="34" charset="0"/>
                        <a:cs typeface="Pyidaungsu" pitchFamily="34" charset="0"/>
                      </a:endParaRPr>
                    </a:p>
                  </a:txBody>
                  <a:tcPr/>
                </a:tc>
                <a:tc>
                  <a:txBody>
                    <a:bodyPr/>
                    <a:lstStyle/>
                    <a:p>
                      <a:pPr>
                        <a:lnSpc>
                          <a:spcPct val="100000"/>
                        </a:lnSpc>
                        <a:spcBef>
                          <a:spcPts val="300"/>
                        </a:spcBef>
                      </a:pPr>
                      <a:endParaRPr lang="en-US" sz="1600" dirty="0">
                        <a:latin typeface="Pyidaungsu" pitchFamily="34" charset="0"/>
                        <a:cs typeface="Pyidaungsu" pitchFamily="34" charset="0"/>
                      </a:endParaRPr>
                    </a:p>
                  </a:txBody>
                  <a:tcPr/>
                </a:tc>
                <a:extLst>
                  <a:ext uri="{0D108BD9-81ED-4DB2-BD59-A6C34878D82A}">
                    <a16:rowId xmlns:a16="http://schemas.microsoft.com/office/drawing/2014/main" val="4011819524"/>
                  </a:ext>
                </a:extLst>
              </a:tr>
              <a:tr h="621717">
                <a:tc>
                  <a:txBody>
                    <a:bodyPr/>
                    <a:lstStyle/>
                    <a:p>
                      <a:pPr marL="50800" marR="0" lvl="0" indent="0" algn="l" rtl="0">
                        <a:lnSpc>
                          <a:spcPct val="100000"/>
                        </a:lnSpc>
                        <a:spcBef>
                          <a:spcPts val="300"/>
                        </a:spcBef>
                        <a:spcAft>
                          <a:spcPts val="0"/>
                        </a:spcAft>
                        <a:buClr>
                          <a:srgbClr val="1E4E79"/>
                        </a:buClr>
                        <a:buSzPts val="2800"/>
                        <a:buFont typeface="Century Gothic"/>
                        <a:buNone/>
                      </a:pPr>
                      <a:r>
                        <a:rPr lang="en-US" sz="1600" b="0" kern="1200" dirty="0">
                          <a:solidFill>
                            <a:schemeClr val="tx1"/>
                          </a:solidFill>
                          <a:latin typeface="Pyidaungsu" pitchFamily="34" charset="0"/>
                          <a:ea typeface="+mn-ea"/>
                          <a:cs typeface="Pyidaungsu" pitchFamily="34" charset="0"/>
                          <a:sym typeface="Century Gothic"/>
                        </a:rPr>
                        <a:t>(ဃ) သဒ္ဒါအမှား၊</a:t>
                      </a:r>
                      <a:r>
                        <a:rPr lang="en-US" sz="1600" b="0" kern="1200" baseline="0" dirty="0">
                          <a:solidFill>
                            <a:schemeClr val="tx1"/>
                          </a:solidFill>
                          <a:latin typeface="Pyidaungsu" pitchFamily="34" charset="0"/>
                          <a:ea typeface="+mn-ea"/>
                          <a:cs typeface="Pyidaungsu" pitchFamily="34" charset="0"/>
                          <a:sym typeface="Century Gothic"/>
                        </a:rPr>
                        <a:t> သံသယဖြစ်ဖွယ် အီးမေးလ်အကောင့်၊ ခြိမ်းခြောက်သည့်အကြောင်းအရာတို့သည် အဖျက်ပရိုဂရမ်(</a:t>
                      </a:r>
                      <a:r>
                        <a:rPr lang="en-US" sz="1600" b="0" i="0" dirty="0">
                          <a:solidFill>
                            <a:schemeClr val="tx1"/>
                          </a:solidFill>
                          <a:effectLst/>
                          <a:latin typeface="Pyidaungsu" pitchFamily="34" charset="0"/>
                          <a:cs typeface="Pyidaungsu" pitchFamily="34" charset="0"/>
                        </a:rPr>
                        <a:t>Malware)</a:t>
                      </a:r>
                      <a:r>
                        <a:rPr lang="my-MM" sz="1600" b="0" i="0" dirty="0">
                          <a:solidFill>
                            <a:schemeClr val="tx1"/>
                          </a:solidFill>
                          <a:effectLst/>
                          <a:latin typeface="Pyidaungsu" pitchFamily="34" charset="0"/>
                          <a:cs typeface="Pyidaungsu" pitchFamily="34" charset="0"/>
                        </a:rPr>
                        <a:t> </a:t>
                      </a:r>
                    </a:p>
                    <a:p>
                      <a:pPr marL="50800" marR="0" lvl="0" indent="0" algn="l" rtl="0">
                        <a:lnSpc>
                          <a:spcPct val="100000"/>
                        </a:lnSpc>
                        <a:spcBef>
                          <a:spcPts val="300"/>
                        </a:spcBef>
                        <a:spcAft>
                          <a:spcPts val="0"/>
                        </a:spcAft>
                        <a:buClr>
                          <a:srgbClr val="1E4E79"/>
                        </a:buClr>
                        <a:buSzPts val="2800"/>
                        <a:buFont typeface="Century Gothic"/>
                        <a:buNone/>
                      </a:pPr>
                      <a:r>
                        <a:rPr lang="en-US" sz="1600" b="0" i="0" dirty="0" err="1">
                          <a:solidFill>
                            <a:schemeClr val="tx1"/>
                          </a:solidFill>
                          <a:effectLst/>
                          <a:latin typeface="Pyidaungsu" pitchFamily="34" charset="0"/>
                          <a:cs typeface="Pyidaungsu" pitchFamily="34" charset="0"/>
                        </a:rPr>
                        <a:t>ရှိနေခြင်းကို</a:t>
                      </a:r>
                      <a:r>
                        <a:rPr lang="en-US" sz="1600" b="0" i="0" baseline="0" dirty="0">
                          <a:solidFill>
                            <a:schemeClr val="tx1"/>
                          </a:solidFill>
                          <a:effectLst/>
                          <a:latin typeface="Pyidaungsu" pitchFamily="34" charset="0"/>
                          <a:cs typeface="Pyidaungsu" pitchFamily="34" charset="0"/>
                        </a:rPr>
                        <a:t> ပြသသောလက္ခဏာရပ်များဖြစ်ကြသည်။</a:t>
                      </a:r>
                      <a:endParaRPr lang="en-US" sz="1600" b="0" kern="1200" dirty="0">
                        <a:solidFill>
                          <a:schemeClr val="tx1"/>
                        </a:solidFill>
                        <a:latin typeface="Pyidaungsu" pitchFamily="34" charset="0"/>
                        <a:ea typeface="+mn-ea"/>
                        <a:cs typeface="Pyidaungsu" pitchFamily="34" charset="0"/>
                        <a:sym typeface="Century Gothic"/>
                      </a:endParaRPr>
                    </a:p>
                  </a:txBody>
                  <a:tcPr/>
                </a:tc>
                <a:tc>
                  <a:txBody>
                    <a:bodyPr/>
                    <a:lstStyle/>
                    <a:p>
                      <a:pPr>
                        <a:lnSpc>
                          <a:spcPct val="100000"/>
                        </a:lnSpc>
                        <a:spcBef>
                          <a:spcPts val="300"/>
                        </a:spcBef>
                      </a:pPr>
                      <a:endParaRPr lang="en-US" sz="1600" dirty="0">
                        <a:latin typeface="Pyidaungsu" pitchFamily="34" charset="0"/>
                        <a:cs typeface="Pyidaungsu" pitchFamily="34" charset="0"/>
                      </a:endParaRPr>
                    </a:p>
                  </a:txBody>
                  <a:tcPr/>
                </a:tc>
                <a:tc>
                  <a:txBody>
                    <a:bodyPr/>
                    <a:lstStyle/>
                    <a:p>
                      <a:pPr>
                        <a:lnSpc>
                          <a:spcPct val="100000"/>
                        </a:lnSpc>
                        <a:spcBef>
                          <a:spcPts val="300"/>
                        </a:spcBef>
                      </a:pPr>
                      <a:endParaRPr lang="en-US" sz="1600" dirty="0">
                        <a:latin typeface="Pyidaungsu" pitchFamily="34" charset="0"/>
                        <a:cs typeface="Pyidaungsu" pitchFamily="34" charset="0"/>
                      </a:endParaRPr>
                    </a:p>
                  </a:txBody>
                  <a:tcPr/>
                </a:tc>
                <a:extLst>
                  <a:ext uri="{0D108BD9-81ED-4DB2-BD59-A6C34878D82A}">
                    <a16:rowId xmlns:a16="http://schemas.microsoft.com/office/drawing/2014/main" val="1560769184"/>
                  </a:ext>
                </a:extLst>
              </a:tr>
              <a:tr h="621717">
                <a:tc>
                  <a:txBody>
                    <a:bodyPr/>
                    <a:lstStyle/>
                    <a:p>
                      <a:pPr marL="50800" marR="0" lvl="0" indent="0" algn="l" defTabSz="914400" rtl="0" eaLnBrk="1" fontAlgn="auto" latinLnBrk="0" hangingPunct="1">
                        <a:lnSpc>
                          <a:spcPct val="100000"/>
                        </a:lnSpc>
                        <a:spcBef>
                          <a:spcPts val="300"/>
                        </a:spcBef>
                        <a:spcAft>
                          <a:spcPts val="0"/>
                        </a:spcAft>
                        <a:buClr>
                          <a:srgbClr val="1E4E79"/>
                        </a:buClr>
                        <a:buSzPts val="2800"/>
                        <a:buFont typeface="Century Gothic"/>
                        <a:buNone/>
                        <a:tabLst/>
                        <a:defRPr/>
                      </a:pPr>
                      <a:r>
                        <a:rPr lang="en-US" sz="1600" b="0" i="0" kern="1200" dirty="0">
                          <a:solidFill>
                            <a:schemeClr val="tx1"/>
                          </a:solidFill>
                          <a:effectLst/>
                          <a:latin typeface="Pyidaungsu" pitchFamily="34" charset="0"/>
                          <a:ea typeface="+mn-ea"/>
                          <a:cs typeface="Pyidaungsu" pitchFamily="34" charset="0"/>
                          <a:sym typeface="Century Gothic"/>
                        </a:rPr>
                        <a:t>(င)</a:t>
                      </a:r>
                      <a:r>
                        <a:rPr lang="en-US" sz="1600" b="0" i="0" kern="1200" baseline="0" dirty="0">
                          <a:solidFill>
                            <a:schemeClr val="tx1"/>
                          </a:solidFill>
                          <a:effectLst/>
                          <a:latin typeface="Pyidaungsu" pitchFamily="34" charset="0"/>
                          <a:ea typeface="+mn-ea"/>
                          <a:cs typeface="Pyidaungsu" pitchFamily="34" charset="0"/>
                          <a:sym typeface="Century Gothic"/>
                        </a:rPr>
                        <a:t> Social Engineering သည် </a:t>
                      </a:r>
                      <a:r>
                        <a:rPr lang="en-US" sz="1600" dirty="0">
                          <a:solidFill>
                            <a:schemeClr val="tx1"/>
                          </a:solidFill>
                          <a:latin typeface="Pyidaungsu" pitchFamily="34" charset="0"/>
                          <a:cs typeface="Pyidaungsu" pitchFamily="34" charset="0"/>
                        </a:rPr>
                        <a:t>လျှို့ဝှက်ကိုယ်ရေးအချက်အလက်များ ဖော်ပြလာအောင်</a:t>
                      </a:r>
                      <a:r>
                        <a:rPr lang="en-US" sz="1600" baseline="0" dirty="0">
                          <a:solidFill>
                            <a:schemeClr val="tx1"/>
                          </a:solidFill>
                          <a:latin typeface="Pyidaungsu" pitchFamily="34" charset="0"/>
                          <a:cs typeface="Pyidaungsu" pitchFamily="34" charset="0"/>
                        </a:rPr>
                        <a:t> </a:t>
                      </a:r>
                      <a:r>
                        <a:rPr lang="en-US" sz="1600" dirty="0">
                          <a:solidFill>
                            <a:schemeClr val="tx1"/>
                          </a:solidFill>
                          <a:latin typeface="Pyidaungsu" pitchFamily="34" charset="0"/>
                          <a:cs typeface="Pyidaungsu" pitchFamily="34" charset="0"/>
                        </a:rPr>
                        <a:t>လူတစ်ဦးချင်းစီအား လှည့်</a:t>
                      </a:r>
                      <a:r>
                        <a:rPr lang="en-US" sz="1600" dirty="0" err="1">
                          <a:solidFill>
                            <a:schemeClr val="tx1"/>
                          </a:solidFill>
                          <a:latin typeface="Pyidaungsu" pitchFamily="34" charset="0"/>
                          <a:cs typeface="Pyidaungsu" pitchFamily="34" charset="0"/>
                        </a:rPr>
                        <a:t>စားရာတွင်သုံးသော</a:t>
                      </a:r>
                      <a:r>
                        <a:rPr lang="en-US" sz="1600" dirty="0">
                          <a:solidFill>
                            <a:schemeClr val="tx1"/>
                          </a:solidFill>
                          <a:latin typeface="Pyidaungsu" pitchFamily="34" charset="0"/>
                          <a:cs typeface="Pyidaungsu" pitchFamily="34" charset="0"/>
                        </a:rPr>
                        <a:t> </a:t>
                      </a:r>
                      <a:endParaRPr lang="my-MM" sz="1600" dirty="0">
                        <a:solidFill>
                          <a:schemeClr val="tx1"/>
                        </a:solidFill>
                        <a:latin typeface="Pyidaungsu" pitchFamily="34" charset="0"/>
                        <a:cs typeface="Pyidaungsu" pitchFamily="34" charset="0"/>
                      </a:endParaRPr>
                    </a:p>
                    <a:p>
                      <a:pPr marL="50800" marR="0" lvl="0" indent="0" algn="l" defTabSz="914400" rtl="0" eaLnBrk="1" fontAlgn="auto" latinLnBrk="0" hangingPunct="1">
                        <a:lnSpc>
                          <a:spcPct val="100000"/>
                        </a:lnSpc>
                        <a:spcBef>
                          <a:spcPts val="300"/>
                        </a:spcBef>
                        <a:spcAft>
                          <a:spcPts val="0"/>
                        </a:spcAft>
                        <a:buClr>
                          <a:srgbClr val="1E4E79"/>
                        </a:buClr>
                        <a:buSzPts val="2800"/>
                        <a:buFont typeface="Century Gothic"/>
                        <a:buNone/>
                        <a:tabLst/>
                        <a:defRPr/>
                      </a:pPr>
                      <a:r>
                        <a:rPr lang="en-US" sz="1600" dirty="0" err="1">
                          <a:solidFill>
                            <a:schemeClr val="tx1"/>
                          </a:solidFill>
                          <a:latin typeface="Pyidaungsu" pitchFamily="34" charset="0"/>
                          <a:cs typeface="Pyidaungsu" pitchFamily="34" charset="0"/>
                        </a:rPr>
                        <a:t>ကြိုးကိုင်ခြယ်လှယ်တတ်သော</a:t>
                      </a:r>
                      <a:r>
                        <a:rPr lang="en-US" sz="1600" baseline="0" dirty="0">
                          <a:solidFill>
                            <a:schemeClr val="tx1"/>
                          </a:solidFill>
                          <a:latin typeface="Pyidaungsu" pitchFamily="34" charset="0"/>
                          <a:cs typeface="Pyidaungsu" pitchFamily="34" charset="0"/>
                        </a:rPr>
                        <a:t> </a:t>
                      </a:r>
                      <a:r>
                        <a:rPr lang="en-US" sz="1600" b="0" i="0" kern="1200" baseline="0" dirty="0">
                          <a:solidFill>
                            <a:schemeClr val="tx1"/>
                          </a:solidFill>
                          <a:effectLst/>
                          <a:latin typeface="Pyidaungsu" pitchFamily="34" charset="0"/>
                          <a:ea typeface="+mn-ea"/>
                          <a:cs typeface="Pyidaungsu" pitchFamily="34" charset="0"/>
                          <a:sym typeface="Century Gothic"/>
                        </a:rPr>
                        <a:t>နည်းဗျူဟာများဖြစ်ကြသည်။</a:t>
                      </a:r>
                      <a:endParaRPr lang="en-US" sz="1600" b="0" kern="1200" dirty="0">
                        <a:solidFill>
                          <a:schemeClr val="tx1"/>
                        </a:solidFill>
                        <a:latin typeface="Pyidaungsu" pitchFamily="34" charset="0"/>
                        <a:ea typeface="+mn-ea"/>
                        <a:cs typeface="Pyidaungsu" pitchFamily="34" charset="0"/>
                        <a:sym typeface="Century Gothic"/>
                      </a:endParaRPr>
                    </a:p>
                  </a:txBody>
                  <a:tcPr/>
                </a:tc>
                <a:tc>
                  <a:txBody>
                    <a:bodyPr/>
                    <a:lstStyle/>
                    <a:p>
                      <a:pPr>
                        <a:lnSpc>
                          <a:spcPct val="100000"/>
                        </a:lnSpc>
                        <a:spcBef>
                          <a:spcPts val="300"/>
                        </a:spcBef>
                      </a:pPr>
                      <a:endParaRPr lang="en-US" sz="1600" dirty="0">
                        <a:latin typeface="Pyidaungsu" pitchFamily="34" charset="0"/>
                        <a:cs typeface="Pyidaungsu" pitchFamily="34" charset="0"/>
                      </a:endParaRPr>
                    </a:p>
                  </a:txBody>
                  <a:tcPr/>
                </a:tc>
                <a:tc>
                  <a:txBody>
                    <a:bodyPr/>
                    <a:lstStyle/>
                    <a:p>
                      <a:pPr>
                        <a:lnSpc>
                          <a:spcPct val="100000"/>
                        </a:lnSpc>
                        <a:spcBef>
                          <a:spcPts val="300"/>
                        </a:spcBef>
                      </a:pPr>
                      <a:endParaRPr lang="en-US" sz="1600" dirty="0">
                        <a:latin typeface="Pyidaungsu" pitchFamily="34" charset="0"/>
                        <a:cs typeface="Pyidaungsu" pitchFamily="34" charset="0"/>
                      </a:endParaRPr>
                    </a:p>
                  </a:txBody>
                  <a:tcPr/>
                </a:tc>
                <a:extLst>
                  <a:ext uri="{0D108BD9-81ED-4DB2-BD59-A6C34878D82A}">
                    <a16:rowId xmlns:a16="http://schemas.microsoft.com/office/drawing/2014/main" val="1653795169"/>
                  </a:ext>
                </a:extLst>
              </a:tr>
              <a:tr h="1130395">
                <a:tc>
                  <a:txBody>
                    <a:bodyPr/>
                    <a:lstStyle/>
                    <a:p>
                      <a:pPr marL="50800" marR="0" lvl="0" indent="0" algn="l" rtl="0">
                        <a:lnSpc>
                          <a:spcPct val="100000"/>
                        </a:lnSpc>
                        <a:spcBef>
                          <a:spcPts val="300"/>
                        </a:spcBef>
                        <a:spcAft>
                          <a:spcPts val="0"/>
                        </a:spcAft>
                        <a:buClr>
                          <a:srgbClr val="1E4E79"/>
                        </a:buClr>
                        <a:buSzPts val="2800"/>
                        <a:buFont typeface="Century Gothic"/>
                        <a:buNone/>
                      </a:pPr>
                      <a:r>
                        <a:rPr lang="en-US" sz="1600" kern="1200" dirty="0">
                          <a:solidFill>
                            <a:schemeClr val="tx1"/>
                          </a:solidFill>
                          <a:latin typeface="Pyidaungsu" pitchFamily="34" charset="0"/>
                          <a:ea typeface="+mn-ea"/>
                          <a:cs typeface="Pyidaungsu" pitchFamily="34" charset="0"/>
                          <a:sym typeface="Century Gothic"/>
                        </a:rPr>
                        <a:t>(စ)</a:t>
                      </a:r>
                      <a:r>
                        <a:rPr lang="en-US" sz="1600" kern="1200" baseline="0" dirty="0">
                          <a:solidFill>
                            <a:schemeClr val="tx1"/>
                          </a:solidFill>
                          <a:latin typeface="Pyidaungsu" pitchFamily="34" charset="0"/>
                          <a:ea typeface="+mn-ea"/>
                          <a:cs typeface="Pyidaungsu" pitchFamily="34" charset="0"/>
                          <a:sym typeface="Century Gothic"/>
                        </a:rPr>
                        <a:t> နယ်လှည့် ဆရာအတတ်သင်နည်းပြ (MTT)များသည် ဆရာများအား MILနှင့် ပတ်သက်သော </a:t>
                      </a:r>
                      <a:r>
                        <a:rPr lang="en-US" sz="1600" kern="1200" baseline="0" dirty="0" err="1">
                          <a:solidFill>
                            <a:schemeClr val="tx1"/>
                          </a:solidFill>
                          <a:latin typeface="Pyidaungsu" pitchFamily="34" charset="0"/>
                          <a:ea typeface="+mn-ea"/>
                          <a:cs typeface="Pyidaungsu" pitchFamily="34" charset="0"/>
                          <a:sym typeface="Century Gothic"/>
                        </a:rPr>
                        <a:t>အကြောင်းအရာများကို</a:t>
                      </a:r>
                      <a:r>
                        <a:rPr lang="en-US" sz="1600" kern="1200" baseline="0" dirty="0">
                          <a:solidFill>
                            <a:schemeClr val="tx1"/>
                          </a:solidFill>
                          <a:latin typeface="Pyidaungsu" pitchFamily="34" charset="0"/>
                          <a:ea typeface="+mn-ea"/>
                          <a:cs typeface="Pyidaungsu" pitchFamily="34" charset="0"/>
                          <a:sym typeface="Century Gothic"/>
                        </a:rPr>
                        <a:t> </a:t>
                      </a:r>
                      <a:endParaRPr lang="my-MM" sz="1600" kern="1200" baseline="0" dirty="0">
                        <a:solidFill>
                          <a:schemeClr val="tx1"/>
                        </a:solidFill>
                        <a:latin typeface="Pyidaungsu" pitchFamily="34" charset="0"/>
                        <a:ea typeface="+mn-ea"/>
                        <a:cs typeface="Pyidaungsu" pitchFamily="34" charset="0"/>
                        <a:sym typeface="Century Gothic"/>
                      </a:endParaRPr>
                    </a:p>
                    <a:p>
                      <a:pPr marL="50800" marR="0" lvl="0" indent="0" algn="l" rtl="0">
                        <a:lnSpc>
                          <a:spcPct val="100000"/>
                        </a:lnSpc>
                        <a:spcBef>
                          <a:spcPts val="300"/>
                        </a:spcBef>
                        <a:spcAft>
                          <a:spcPts val="0"/>
                        </a:spcAft>
                        <a:buClr>
                          <a:srgbClr val="1E4E79"/>
                        </a:buClr>
                        <a:buSzPts val="2800"/>
                        <a:buFont typeface="Century Gothic"/>
                        <a:buNone/>
                      </a:pPr>
                      <a:r>
                        <a:rPr lang="en-US" sz="1600" kern="1200" baseline="0" dirty="0" err="1">
                          <a:solidFill>
                            <a:schemeClr val="tx1"/>
                          </a:solidFill>
                          <a:latin typeface="Pyidaungsu" pitchFamily="34" charset="0"/>
                          <a:ea typeface="+mn-ea"/>
                          <a:cs typeface="Pyidaungsu" pitchFamily="34" charset="0"/>
                          <a:sym typeface="Century Gothic"/>
                        </a:rPr>
                        <a:t>လေ့ကျင</a:t>
                      </a:r>
                      <a:r>
                        <a:rPr lang="en-US" sz="1600" kern="1200" baseline="0" dirty="0">
                          <a:solidFill>
                            <a:schemeClr val="tx1"/>
                          </a:solidFill>
                          <a:latin typeface="Pyidaungsu" pitchFamily="34" charset="0"/>
                          <a:ea typeface="+mn-ea"/>
                          <a:cs typeface="Pyidaungsu" pitchFamily="34" charset="0"/>
                          <a:sym typeface="Century Gothic"/>
                        </a:rPr>
                        <a:t>့်သင်ကြားပေးရန် များစွာ တာဝန်ရှိသည်။ ဆရာများအတွက် တတ်ကျွမ်းမှု အညွှ</a:t>
                      </a:r>
                      <a:r>
                        <a:rPr lang="en-US" sz="1600" kern="1200" baseline="0" dirty="0" err="1">
                          <a:solidFill>
                            <a:schemeClr val="tx1"/>
                          </a:solidFill>
                          <a:latin typeface="Pyidaungsu" pitchFamily="34" charset="0"/>
                          <a:ea typeface="+mn-ea"/>
                          <a:cs typeface="Pyidaungsu" pitchFamily="34" charset="0"/>
                          <a:sym typeface="Century Gothic"/>
                        </a:rPr>
                        <a:t>န်းဘောင်များကို</a:t>
                      </a:r>
                      <a:r>
                        <a:rPr lang="en-US" sz="1600" kern="1200" baseline="0" dirty="0">
                          <a:solidFill>
                            <a:schemeClr val="tx1"/>
                          </a:solidFill>
                          <a:latin typeface="Pyidaungsu" pitchFamily="34" charset="0"/>
                          <a:ea typeface="+mn-ea"/>
                          <a:cs typeface="Pyidaungsu" pitchFamily="34" charset="0"/>
                          <a:sym typeface="Century Gothic"/>
                        </a:rPr>
                        <a:t> </a:t>
                      </a:r>
                      <a:endParaRPr lang="my-MM" sz="1600" kern="1200" baseline="0" dirty="0">
                        <a:solidFill>
                          <a:schemeClr val="tx1"/>
                        </a:solidFill>
                        <a:latin typeface="Pyidaungsu" pitchFamily="34" charset="0"/>
                        <a:ea typeface="+mn-ea"/>
                        <a:cs typeface="Pyidaungsu" pitchFamily="34" charset="0"/>
                        <a:sym typeface="Century Gothic"/>
                      </a:endParaRPr>
                    </a:p>
                    <a:p>
                      <a:pPr marL="50800" marR="0" lvl="0" indent="0" algn="l" rtl="0">
                        <a:lnSpc>
                          <a:spcPct val="100000"/>
                        </a:lnSpc>
                        <a:spcBef>
                          <a:spcPts val="300"/>
                        </a:spcBef>
                        <a:spcAft>
                          <a:spcPts val="0"/>
                        </a:spcAft>
                        <a:buClr>
                          <a:srgbClr val="1E4E79"/>
                        </a:buClr>
                        <a:buSzPts val="2800"/>
                        <a:buFont typeface="Century Gothic"/>
                        <a:buNone/>
                      </a:pPr>
                      <a:r>
                        <a:rPr lang="en-US" sz="1600" kern="1200" baseline="0" dirty="0" err="1">
                          <a:solidFill>
                            <a:schemeClr val="tx1"/>
                          </a:solidFill>
                          <a:latin typeface="Pyidaungsu" pitchFamily="34" charset="0"/>
                          <a:ea typeface="+mn-ea"/>
                          <a:cs typeface="Pyidaungsu" pitchFamily="34" charset="0"/>
                          <a:sym typeface="Century Gothic"/>
                        </a:rPr>
                        <a:t>အကောင်အထည်ဖော်ခြင်းသည</a:t>
                      </a:r>
                      <a:r>
                        <a:rPr lang="en-US" sz="1600" kern="1200" baseline="0" dirty="0">
                          <a:solidFill>
                            <a:schemeClr val="tx1"/>
                          </a:solidFill>
                          <a:latin typeface="Pyidaungsu" pitchFamily="34" charset="0"/>
                          <a:ea typeface="+mn-ea"/>
                          <a:cs typeface="Pyidaungsu" pitchFamily="34" charset="0"/>
                          <a:sym typeface="Century Gothic"/>
                        </a:rPr>
                        <a:t>် </a:t>
                      </a:r>
                      <a:r>
                        <a:rPr lang="en-US" sz="1600" kern="1200" baseline="0" dirty="0" err="1">
                          <a:solidFill>
                            <a:schemeClr val="tx1"/>
                          </a:solidFill>
                          <a:latin typeface="Pyidaungsu" pitchFamily="34" charset="0"/>
                          <a:ea typeface="+mn-ea"/>
                          <a:cs typeface="Pyidaungsu" pitchFamily="34" charset="0"/>
                          <a:sym typeface="Century Gothic"/>
                        </a:rPr>
                        <a:t>အလွန်ကူညီထောက်ပံ့ပေးရာရောက်သည</a:t>
                      </a:r>
                      <a:r>
                        <a:rPr lang="en-US" sz="1600" kern="1200" baseline="0" dirty="0">
                          <a:solidFill>
                            <a:schemeClr val="tx1"/>
                          </a:solidFill>
                          <a:latin typeface="Pyidaungsu" pitchFamily="34" charset="0"/>
                          <a:ea typeface="+mn-ea"/>
                          <a:cs typeface="Pyidaungsu" pitchFamily="34" charset="0"/>
                          <a:sym typeface="Century Gothic"/>
                        </a:rPr>
                        <a:t>်။  CSE AoF များကို လိုက်နာခြင်းသည် </a:t>
                      </a:r>
                      <a:r>
                        <a:rPr lang="en-US" sz="1600" kern="1200" baseline="0" dirty="0" err="1">
                          <a:solidFill>
                            <a:schemeClr val="tx1"/>
                          </a:solidFill>
                          <a:latin typeface="Pyidaungsu" pitchFamily="34" charset="0"/>
                          <a:ea typeface="+mn-ea"/>
                          <a:cs typeface="Pyidaungsu" pitchFamily="34" charset="0"/>
                          <a:sym typeface="Century Gothic"/>
                        </a:rPr>
                        <a:t>လိုအပ်သော</a:t>
                      </a:r>
                      <a:r>
                        <a:rPr lang="en-US" sz="1600" kern="1200" baseline="0" dirty="0">
                          <a:solidFill>
                            <a:schemeClr val="tx1"/>
                          </a:solidFill>
                          <a:latin typeface="Pyidaungsu" pitchFamily="34" charset="0"/>
                          <a:ea typeface="+mn-ea"/>
                          <a:cs typeface="Pyidaungsu" pitchFamily="34" charset="0"/>
                          <a:sym typeface="Century Gothic"/>
                        </a:rPr>
                        <a:t> </a:t>
                      </a:r>
                      <a:endParaRPr lang="my-MM" sz="1600" kern="1200" baseline="0" dirty="0">
                        <a:solidFill>
                          <a:schemeClr val="tx1"/>
                        </a:solidFill>
                        <a:latin typeface="Pyidaungsu" pitchFamily="34" charset="0"/>
                        <a:ea typeface="+mn-ea"/>
                        <a:cs typeface="Pyidaungsu" pitchFamily="34" charset="0"/>
                        <a:sym typeface="Century Gothic"/>
                      </a:endParaRPr>
                    </a:p>
                    <a:p>
                      <a:pPr marL="50800" marR="0" lvl="0" indent="0" algn="l" rtl="0">
                        <a:lnSpc>
                          <a:spcPct val="100000"/>
                        </a:lnSpc>
                        <a:spcBef>
                          <a:spcPts val="300"/>
                        </a:spcBef>
                        <a:spcAft>
                          <a:spcPts val="0"/>
                        </a:spcAft>
                        <a:buClr>
                          <a:srgbClr val="1E4E79"/>
                        </a:buClr>
                        <a:buSzPts val="2800"/>
                        <a:buFont typeface="Century Gothic"/>
                        <a:buNone/>
                      </a:pPr>
                      <a:r>
                        <a:rPr lang="en-US" sz="1600" kern="1200" baseline="0" dirty="0" err="1">
                          <a:solidFill>
                            <a:schemeClr val="tx1"/>
                          </a:solidFill>
                          <a:latin typeface="Pyidaungsu" pitchFamily="34" charset="0"/>
                          <a:ea typeface="+mn-ea"/>
                          <a:cs typeface="Pyidaungsu" pitchFamily="34" charset="0"/>
                          <a:sym typeface="Century Gothic"/>
                        </a:rPr>
                        <a:t>တတ်က</a:t>
                      </a:r>
                      <a:r>
                        <a:rPr lang="en-US" sz="1600" kern="1200" baseline="0" dirty="0">
                          <a:solidFill>
                            <a:schemeClr val="tx1"/>
                          </a:solidFill>
                          <a:latin typeface="Pyidaungsu" pitchFamily="34" charset="0"/>
                          <a:ea typeface="+mn-ea"/>
                          <a:cs typeface="Pyidaungsu" pitchFamily="34" charset="0"/>
                          <a:sym typeface="Century Gothic"/>
                        </a:rPr>
                        <a:t>ျွမ်းမှုများကို </a:t>
                      </a:r>
                      <a:r>
                        <a:rPr lang="en-US" sz="1600" kern="1200" baseline="0" dirty="0" err="1">
                          <a:solidFill>
                            <a:schemeClr val="tx1"/>
                          </a:solidFill>
                          <a:latin typeface="Pyidaungsu" pitchFamily="34" charset="0"/>
                          <a:ea typeface="+mn-ea"/>
                          <a:cs typeface="Pyidaungsu" pitchFamily="34" charset="0"/>
                          <a:sym typeface="Century Gothic"/>
                        </a:rPr>
                        <a:t>တိုးတက်အောင်လုပ်ရာတွင</a:t>
                      </a:r>
                      <a:r>
                        <a:rPr lang="en-US" sz="1600" kern="1200" baseline="0" dirty="0">
                          <a:solidFill>
                            <a:schemeClr val="tx1"/>
                          </a:solidFill>
                          <a:latin typeface="Pyidaungsu" pitchFamily="34" charset="0"/>
                          <a:ea typeface="+mn-ea"/>
                          <a:cs typeface="Pyidaungsu" pitchFamily="34" charset="0"/>
                          <a:sym typeface="Century Gothic"/>
                        </a:rPr>
                        <a:t>် လမ်းညွှန်ပေးသည်။</a:t>
                      </a:r>
                      <a:endParaRPr lang="en-US" sz="1600" kern="1200" dirty="0">
                        <a:solidFill>
                          <a:schemeClr val="tx1"/>
                        </a:solidFill>
                        <a:latin typeface="Pyidaungsu" pitchFamily="34" charset="0"/>
                        <a:ea typeface="+mn-ea"/>
                        <a:cs typeface="Pyidaungsu" pitchFamily="34" charset="0"/>
                        <a:sym typeface="Century Gothic"/>
                      </a:endParaRPr>
                    </a:p>
                  </a:txBody>
                  <a:tcPr/>
                </a:tc>
                <a:tc>
                  <a:txBody>
                    <a:bodyPr/>
                    <a:lstStyle/>
                    <a:p>
                      <a:pPr>
                        <a:lnSpc>
                          <a:spcPct val="100000"/>
                        </a:lnSpc>
                        <a:spcBef>
                          <a:spcPts val="300"/>
                        </a:spcBef>
                      </a:pPr>
                      <a:endParaRPr lang="en-US" sz="1600" dirty="0">
                        <a:latin typeface="Pyidaungsu" pitchFamily="34" charset="0"/>
                        <a:cs typeface="Pyidaungsu" pitchFamily="34" charset="0"/>
                      </a:endParaRPr>
                    </a:p>
                  </a:txBody>
                  <a:tcPr/>
                </a:tc>
                <a:tc>
                  <a:txBody>
                    <a:bodyPr/>
                    <a:lstStyle/>
                    <a:p>
                      <a:pPr>
                        <a:lnSpc>
                          <a:spcPct val="100000"/>
                        </a:lnSpc>
                        <a:spcBef>
                          <a:spcPts val="300"/>
                        </a:spcBef>
                      </a:pPr>
                      <a:endParaRPr lang="en-US" sz="1600" dirty="0">
                        <a:latin typeface="Pyidaungsu" pitchFamily="34" charset="0"/>
                        <a:cs typeface="Pyidaungsu" pitchFamily="34" charset="0"/>
                      </a:endParaRPr>
                    </a:p>
                  </a:txBody>
                  <a:tcPr/>
                </a:tc>
                <a:extLst>
                  <a:ext uri="{0D108BD9-81ED-4DB2-BD59-A6C34878D82A}">
                    <a16:rowId xmlns:a16="http://schemas.microsoft.com/office/drawing/2014/main" val="2933125694"/>
                  </a:ext>
                </a:extLst>
              </a:tr>
            </a:tbl>
          </a:graphicData>
        </a:graphic>
      </p:graphicFrame>
      <p:sp>
        <p:nvSpPr>
          <p:cNvPr id="4" name="TextBox 3">
            <a:extLst>
              <a:ext uri="{FF2B5EF4-FFF2-40B4-BE49-F238E27FC236}">
                <a16:creationId xmlns:a16="http://schemas.microsoft.com/office/drawing/2014/main" id="{F40B6513-0C79-EAF4-DEFD-B2C6DF45348B}"/>
              </a:ext>
            </a:extLst>
          </p:cNvPr>
          <p:cNvSpPr txBox="1"/>
          <p:nvPr/>
        </p:nvSpPr>
        <p:spPr>
          <a:xfrm>
            <a:off x="6235700" y="151609"/>
            <a:ext cx="5807618" cy="369332"/>
          </a:xfrm>
          <a:prstGeom prst="rect">
            <a:avLst/>
          </a:prstGeom>
          <a:noFill/>
        </p:spPr>
        <p:txBody>
          <a:bodyPr wrap="square" rtlCol="0">
            <a:spAutoFit/>
          </a:bodyPr>
          <a:lstStyle/>
          <a:p>
            <a:pPr lvl="0" defTabSz="457200">
              <a:defRPr/>
            </a:pPr>
            <a:r>
              <a:rPr lang="en-US" b="1" dirty="0" err="1">
                <a:solidFill>
                  <a:schemeClr val="bg1"/>
                </a:solidFill>
                <a:latin typeface="Pyidaungsu" pitchFamily="34" charset="0"/>
                <a:cs typeface="Pyidaungsu" pitchFamily="34" charset="0"/>
              </a:rPr>
              <a:t>အောက်ပါဖော်ပြချက်များကို</a:t>
            </a:r>
            <a:r>
              <a:rPr lang="en-US" b="1" dirty="0">
                <a:solidFill>
                  <a:schemeClr val="bg1"/>
                </a:solidFill>
                <a:latin typeface="Pyidaungsu" pitchFamily="34" charset="0"/>
                <a:cs typeface="Pyidaungsu" pitchFamily="34" charset="0"/>
              </a:rPr>
              <a:t> </a:t>
            </a:r>
            <a:r>
              <a:rPr lang="en-US" b="1" dirty="0" err="1">
                <a:solidFill>
                  <a:schemeClr val="bg1"/>
                </a:solidFill>
                <a:latin typeface="Pyidaungsu" pitchFamily="34" charset="0"/>
                <a:cs typeface="Pyidaungsu" pitchFamily="34" charset="0"/>
              </a:rPr>
              <a:t>မှန</a:t>
            </a:r>
            <a:r>
              <a:rPr lang="en-US" b="1" dirty="0">
                <a:solidFill>
                  <a:schemeClr val="bg1"/>
                </a:solidFill>
                <a:latin typeface="Pyidaungsu" pitchFamily="34" charset="0"/>
                <a:cs typeface="Pyidaungsu" pitchFamily="34" charset="0"/>
              </a:rPr>
              <a:t>်/ </a:t>
            </a:r>
            <a:r>
              <a:rPr lang="en-US" b="1" dirty="0" err="1">
                <a:solidFill>
                  <a:schemeClr val="bg1"/>
                </a:solidFill>
                <a:latin typeface="Pyidaungsu" pitchFamily="34" charset="0"/>
                <a:cs typeface="Pyidaungsu" pitchFamily="34" charset="0"/>
              </a:rPr>
              <a:t>မှား</a:t>
            </a:r>
            <a:r>
              <a:rPr lang="en-US" b="1" dirty="0">
                <a:solidFill>
                  <a:schemeClr val="bg1"/>
                </a:solidFill>
                <a:latin typeface="Pyidaungsu" pitchFamily="34" charset="0"/>
                <a:cs typeface="Pyidaungsu" pitchFamily="34" charset="0"/>
              </a:rPr>
              <a:t> </a:t>
            </a:r>
            <a:r>
              <a:rPr lang="en-US" b="1" dirty="0" err="1">
                <a:solidFill>
                  <a:schemeClr val="bg1"/>
                </a:solidFill>
                <a:latin typeface="Pyidaungsu" pitchFamily="34" charset="0"/>
                <a:cs typeface="Pyidaungsu" pitchFamily="34" charset="0"/>
              </a:rPr>
              <a:t>အဖြစ</a:t>
            </a:r>
            <a:r>
              <a:rPr lang="en-US" b="1" dirty="0">
                <a:solidFill>
                  <a:schemeClr val="bg1"/>
                </a:solidFill>
                <a:latin typeface="Pyidaungsu" pitchFamily="34" charset="0"/>
                <a:cs typeface="Pyidaungsu" pitchFamily="34" charset="0"/>
              </a:rPr>
              <a:t>် </a:t>
            </a:r>
            <a:r>
              <a:rPr lang="en-US" b="1" dirty="0" err="1">
                <a:solidFill>
                  <a:schemeClr val="bg1"/>
                </a:solidFill>
                <a:latin typeface="Pyidaungsu" pitchFamily="34" charset="0"/>
                <a:cs typeface="Pyidaungsu" pitchFamily="34" charset="0"/>
              </a:rPr>
              <a:t>အမှတ်အသား</a:t>
            </a:r>
            <a:r>
              <a:rPr lang="my-MM" b="1" dirty="0">
                <a:solidFill>
                  <a:schemeClr val="bg1"/>
                </a:solidFill>
                <a:latin typeface="Pyidaungsu" pitchFamily="34" charset="0"/>
                <a:cs typeface="Pyidaungsu" pitchFamily="34" charset="0"/>
              </a:rPr>
              <a:t>ပြု</a:t>
            </a:r>
            <a:r>
              <a:rPr lang="en-US" b="1" dirty="0">
                <a:solidFill>
                  <a:schemeClr val="bg1"/>
                </a:solidFill>
                <a:latin typeface="Pyidaungsu" pitchFamily="34" charset="0"/>
                <a:cs typeface="Pyidaungsu" pitchFamily="34" charset="0"/>
              </a:rPr>
              <a:t>ပါ။</a:t>
            </a:r>
            <a:endParaRPr kumimoji="0" lang="en-US" sz="1400" b="0" i="0" u="none" strike="noStrike" kern="1200" cap="none" spc="0" normalizeH="0" baseline="0" noProof="0" dirty="0">
              <a:ln>
                <a:noFill/>
              </a:ln>
              <a:solidFill>
                <a:schemeClr val="bg1"/>
              </a:solidFill>
              <a:effectLst/>
              <a:uLnTx/>
              <a:uFillTx/>
              <a:latin typeface="Calibri" panose="020F0502020204030204"/>
            </a:endParaRPr>
          </a:p>
        </p:txBody>
      </p:sp>
    </p:spTree>
    <p:extLst>
      <p:ext uri="{BB962C8B-B14F-4D97-AF65-F5344CB8AC3E}">
        <p14:creationId xmlns:p14="http://schemas.microsoft.com/office/powerpoint/2010/main" val="1599663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1"/>
          <p:cNvSpPr txBox="1">
            <a:spLocks noGrp="1"/>
          </p:cNvSpPr>
          <p:nvPr>
            <p:ph type="body" idx="1"/>
          </p:nvPr>
        </p:nvSpPr>
        <p:spPr>
          <a:xfrm>
            <a:off x="1458638" y="1858844"/>
            <a:ext cx="9183980" cy="2397874"/>
          </a:xfrm>
          <a:prstGeom prst="rect">
            <a:avLst/>
          </a:prstGeom>
          <a:noFill/>
          <a:ln>
            <a:noFill/>
          </a:ln>
        </p:spPr>
        <p:txBody>
          <a:bodyPr spcFirstLastPara="1" wrap="square" lIns="45700" tIns="45700" rIns="45700" bIns="45700" anchor="t" anchorCtr="0">
            <a:normAutofit/>
          </a:bodyPr>
          <a:lstStyle/>
          <a:p>
            <a:pPr marL="0" lvl="0" indent="0" algn="ctr" rtl="0">
              <a:lnSpc>
                <a:spcPct val="150000"/>
              </a:lnSpc>
              <a:spcBef>
                <a:spcPts val="0"/>
              </a:spcBef>
              <a:spcAft>
                <a:spcPts val="0"/>
              </a:spcAft>
              <a:buClr>
                <a:srgbClr val="EEF3FA"/>
              </a:buClr>
              <a:buSzPts val="2700"/>
              <a:buNone/>
            </a:pPr>
            <a:r>
              <a:rPr lang="en-US" sz="2000" i="1" dirty="0">
                <a:latin typeface="Pyidaungsu" pitchFamily="34" charset="0"/>
                <a:cs typeface="Pyidaungsu" pitchFamily="34" charset="0"/>
              </a:rPr>
              <a:t>ဌာနေလူမျိုးစုများတွင် ဂုဏ်သိက္ခာ၊ ယဉ်ကျေးမှုအလေ့အထ ကွဲပြားစုံလင်မှုများ၊ ရိုးရာဓလေ့များ၊ သမိုင်းကြောင်းများ၊ ပညာရေးနှင့် အများပြည်သူနှင့်ဆိုင်သော သတင်းအချက်အလက်များတွင် ၎င်းတို့၏ မျှော်ရည်ချက်များကို လျော်ကန်စွာ ထင်ဟပ်ထည့်ဝင်ပိုင်ခွင့်ရှိသည်။</a:t>
            </a:r>
          </a:p>
        </p:txBody>
      </p:sp>
      <p:sp>
        <p:nvSpPr>
          <p:cNvPr id="291" name="Google Shape;291;p11"/>
          <p:cNvSpPr txBox="1">
            <a:spLocks noGrp="1"/>
          </p:cNvSpPr>
          <p:nvPr>
            <p:ph type="body" idx="2"/>
          </p:nvPr>
        </p:nvSpPr>
        <p:spPr>
          <a:xfrm>
            <a:off x="3957851" y="4551633"/>
            <a:ext cx="6821247" cy="547689"/>
          </a:xfrm>
          <a:prstGeom prst="rect">
            <a:avLst/>
          </a:prstGeom>
          <a:noFill/>
          <a:ln>
            <a:noFill/>
          </a:ln>
        </p:spPr>
        <p:txBody>
          <a:bodyPr spcFirstLastPara="1" wrap="square" lIns="45700" tIns="45700" rIns="45700" bIns="45700" anchor="t" anchorCtr="0">
            <a:noAutofit/>
          </a:bodyPr>
          <a:lstStyle/>
          <a:p>
            <a:pPr marL="0" lvl="0" indent="0">
              <a:spcBef>
                <a:spcPts val="0"/>
              </a:spcBef>
            </a:pPr>
            <a:r>
              <a:rPr lang="my-MM" sz="1600" dirty="0">
                <a:latin typeface="Pyidaungsu" pitchFamily="34" charset="0"/>
                <a:cs typeface="Pyidaungsu" pitchFamily="34" charset="0"/>
              </a:rPr>
              <a:t>ဌာနေလူမျိုးစုများ၏ အခွင့်အရေးဆိုင်ရာ</a:t>
            </a:r>
            <a:r>
              <a:rPr lang="en-US" sz="1600" dirty="0">
                <a:latin typeface="Pyidaungsu" pitchFamily="34" charset="0"/>
                <a:cs typeface="Pyidaungsu" pitchFamily="34" charset="0"/>
              </a:rPr>
              <a:t> </a:t>
            </a:r>
            <a:r>
              <a:rPr lang="my-MM" sz="1600" dirty="0">
                <a:latin typeface="Pyidaungsu" pitchFamily="34" charset="0"/>
                <a:cs typeface="Pyidaungsu" pitchFamily="34" charset="0"/>
              </a:rPr>
              <a:t>ကုလသမဂ္ဂကြေညာစာတမ်း (</a:t>
            </a:r>
            <a:r>
              <a:rPr lang="en-US" sz="1600" dirty="0">
                <a:latin typeface="Pyidaungsu" pitchFamily="34" charset="0"/>
                <a:cs typeface="Pyidaungsu" pitchFamily="34" charset="0"/>
              </a:rPr>
              <a:t>UNDRIP)၊</a:t>
            </a:r>
          </a:p>
          <a:p>
            <a:pPr marL="0" lvl="0" indent="0">
              <a:spcBef>
                <a:spcPts val="0"/>
              </a:spcBef>
            </a:pPr>
            <a:r>
              <a:rPr lang="en-US" sz="1600" dirty="0">
                <a:latin typeface="Pyidaungsu" pitchFamily="34" charset="0"/>
                <a:cs typeface="Pyidaungsu" pitchFamily="34" charset="0"/>
              </a:rPr>
              <a:t> အပိုဒ် (၁၅.၁ )မှ</a:t>
            </a:r>
            <a:endParaRPr sz="1400" dirty="0">
              <a:latin typeface="Pyidaungsu" pitchFamily="34" charset="0"/>
              <a:cs typeface="Pyidaungsu" pitchFamily="34" charset="0"/>
            </a:endParaRPr>
          </a:p>
        </p:txBody>
      </p:sp>
      <p:sp>
        <p:nvSpPr>
          <p:cNvPr id="292" name="Google Shape;292;p11"/>
          <p:cNvSpPr txBox="1">
            <a:spLocks noGrp="1"/>
          </p:cNvSpPr>
          <p:nvPr>
            <p:ph type="body" idx="3"/>
          </p:nvPr>
        </p:nvSpPr>
        <p:spPr>
          <a:xfrm>
            <a:off x="4467276" y="6488753"/>
            <a:ext cx="3255314" cy="223515"/>
          </a:xfrm>
          <a:prstGeom prst="rect">
            <a:avLst/>
          </a:prstGeom>
          <a:noFill/>
          <a:ln>
            <a:noFill/>
          </a:ln>
        </p:spPr>
        <p:txBody>
          <a:bodyPr spcFirstLastPara="1" wrap="square" lIns="45700" tIns="45700" rIns="45700" bIns="45700" anchor="t" anchorCtr="0">
            <a:normAutofit/>
          </a:bodyPr>
          <a:lstStyle/>
          <a:p>
            <a:pPr marL="0" lvl="0" indent="0" algn="ctr" rtl="0">
              <a:lnSpc>
                <a:spcPct val="90000"/>
              </a:lnSpc>
              <a:spcBef>
                <a:spcPts val="0"/>
              </a:spcBef>
              <a:spcAft>
                <a:spcPts val="0"/>
              </a:spcAft>
              <a:buClr>
                <a:srgbClr val="FFFFFF"/>
              </a:buClr>
              <a:buSzPts val="900"/>
              <a:buNone/>
            </a:pPr>
            <a:endParaRPr sz="900" dirty="0">
              <a:solidFill>
                <a:srgbClr val="FFFFFF"/>
              </a:solidFill>
            </a:endParaRPr>
          </a:p>
        </p:txBody>
      </p:sp>
    </p:spTree>
    <p:extLst>
      <p:ext uri="{BB962C8B-B14F-4D97-AF65-F5344CB8AC3E}">
        <p14:creationId xmlns:p14="http://schemas.microsoft.com/office/powerpoint/2010/main" val="28055587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en-US" sz="2200" dirty="0" err="1">
                <a:latin typeface="Pyidaungsu" pitchFamily="34" charset="0"/>
                <a:cs typeface="Pyidaungsu" pitchFamily="34" charset="0"/>
              </a:rPr>
              <a:t>ဉာဏ်စမ်းမေးခွန်း</a:t>
            </a:r>
            <a:r>
              <a:rPr lang="en-US" sz="2200" dirty="0">
                <a:latin typeface="Pyidaungsu" pitchFamily="34" charset="0"/>
                <a:cs typeface="Pyidaungsu" pitchFamily="34" charset="0"/>
              </a:rPr>
              <a:t> ၇</a:t>
            </a:r>
          </a:p>
        </p:txBody>
      </p:sp>
      <p:sp>
        <p:nvSpPr>
          <p:cNvPr id="6" name="Text Placeholder 5"/>
          <p:cNvSpPr>
            <a:spLocks noGrp="1"/>
          </p:cNvSpPr>
          <p:nvPr>
            <p:ph type="body" sz="quarter" idx="16"/>
          </p:nvPr>
        </p:nvSpPr>
        <p:spPr>
          <a:xfrm>
            <a:off x="99388" y="1181268"/>
            <a:ext cx="11350208" cy="4463043"/>
          </a:xfrm>
        </p:spPr>
        <p:txBody>
          <a:bodyPr/>
          <a:lstStyle/>
          <a:p>
            <a:pPr algn="ctr"/>
            <a:endParaRPr lang="en-US" b="0" dirty="0"/>
          </a:p>
          <a:p>
            <a:pPr algn="ctr"/>
            <a:endParaRPr lang="en-US" b="0" dirty="0"/>
          </a:p>
        </p:txBody>
      </p:sp>
      <p:sp>
        <p:nvSpPr>
          <p:cNvPr id="3" name="Google Shape;238;p10">
            <a:extLst>
              <a:ext uri="{FF2B5EF4-FFF2-40B4-BE49-F238E27FC236}">
                <a16:creationId xmlns:a16="http://schemas.microsoft.com/office/drawing/2014/main" id="{1A06660D-5C30-8728-1FCB-5AE5453AE774}"/>
              </a:ext>
            </a:extLst>
          </p:cNvPr>
          <p:cNvSpPr txBox="1"/>
          <p:nvPr/>
        </p:nvSpPr>
        <p:spPr>
          <a:xfrm>
            <a:off x="277188" y="851087"/>
            <a:ext cx="11660811" cy="5460813"/>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Pts val="2400"/>
              <a:buFont typeface="Arial"/>
              <a:buNone/>
              <a:tabLst/>
              <a:defRPr/>
            </a:pPr>
            <a:r>
              <a:rPr lang="en-US" sz="1600" b="1" dirty="0">
                <a:latin typeface="Pyidaungsu" pitchFamily="34" charset="0"/>
                <a:cs typeface="Pyidaungsu" pitchFamily="34" charset="0"/>
              </a:rPr>
              <a:t>အောက်ပါတို့မှ ကလေးများအား အွန်လိုင်းဘေးကင်းလုံခြုံရေးအကြောင်း (အထူးသဖြင့် အွန်လိုင်းအန္တရာယ်များမှ မိမိတို့ကိုယ်ကို </a:t>
            </a:r>
            <a:r>
              <a:rPr lang="en-US" sz="1600" b="1" dirty="0" err="1">
                <a:latin typeface="Pyidaungsu" pitchFamily="34" charset="0"/>
                <a:cs typeface="Pyidaungsu" pitchFamily="34" charset="0"/>
              </a:rPr>
              <a:t>မည်သို</a:t>
            </a:r>
            <a:r>
              <a:rPr lang="en-US" sz="1600" b="1" dirty="0">
                <a:latin typeface="Pyidaungsu" pitchFamily="34" charset="0"/>
                <a:cs typeface="Pyidaungsu" pitchFamily="34" charset="0"/>
              </a:rPr>
              <a:t>့</a:t>
            </a:r>
            <a:r>
              <a:rPr lang="my-MM" sz="1600" b="1" dirty="0">
                <a:latin typeface="Pyidaungsu" pitchFamily="34" charset="0"/>
                <a:cs typeface="Pyidaungsu" pitchFamily="34" charset="0"/>
              </a:rPr>
              <a:t> </a:t>
            </a:r>
            <a:r>
              <a:rPr lang="en-US" sz="1600" b="1" dirty="0" err="1">
                <a:latin typeface="Pyidaungsu" pitchFamily="34" charset="0"/>
                <a:cs typeface="Pyidaungsu" pitchFamily="34" charset="0"/>
              </a:rPr>
              <a:t>ကာကွယ်နိုင်ကြောင်း</a:t>
            </a:r>
            <a:r>
              <a:rPr lang="en-US" sz="1600" b="1" dirty="0">
                <a:latin typeface="Pyidaungsu" pitchFamily="34" charset="0"/>
                <a:cs typeface="Pyidaungsu" pitchFamily="34" charset="0"/>
              </a:rPr>
              <a:t>)သင်ကြားခြင်း၏အရေးပါပုံကို အကျိုးသင့်အကြောင်းသင့် ရှင်းပြနေသည့် ဖော်ပြချက်များကို ရွေးချယ်ပါ။</a:t>
            </a:r>
          </a:p>
          <a:p>
            <a:pPr marL="0" marR="0" lvl="0" indent="0" algn="l" defTabSz="914400" rtl="0" eaLnBrk="1" fontAlgn="auto" latinLnBrk="0" hangingPunct="1">
              <a:lnSpc>
                <a:spcPct val="150000"/>
              </a:lnSpc>
              <a:spcBef>
                <a:spcPts val="0"/>
              </a:spcBef>
              <a:spcAft>
                <a:spcPts val="0"/>
              </a:spcAft>
              <a:buClr>
                <a:srgbClr val="000000"/>
              </a:buClr>
              <a:buSzPts val="2400"/>
              <a:buFont typeface="Arial"/>
              <a:buNone/>
              <a:tabLst/>
              <a:defRPr/>
            </a:pPr>
            <a:endParaRPr kumimoji="0" lang="en-US" sz="1600" b="1" i="1" u="none" strike="noStrike" kern="1200" cap="none" spc="0" normalizeH="0" baseline="0" noProof="0" dirty="0">
              <a:ln>
                <a:noFill/>
              </a:ln>
              <a:effectLst/>
              <a:uLnTx/>
              <a:uFillTx/>
              <a:latin typeface="Pyidaungsu" pitchFamily="34" charset="0"/>
              <a:cs typeface="Pyidaungsu" pitchFamily="34" charset="0"/>
              <a:sym typeface="Century Gothic"/>
            </a:endParaRPr>
          </a:p>
          <a:p>
            <a:pPr algn="l">
              <a:lnSpc>
                <a:spcPct val="150000"/>
              </a:lnSpc>
            </a:pPr>
            <a:r>
              <a:rPr lang="en-US" sz="1600" dirty="0">
                <a:latin typeface="Pyidaungsu" pitchFamily="34" charset="0"/>
                <a:cs typeface="Pyidaungsu" pitchFamily="34" charset="0"/>
              </a:rPr>
              <a:t>(က) ကျောင်းသားများအတွက် ပြင်ပရုပ်ဝတ္ထုနယ်ပယ်များမှာသာမက ဒစ်ဂျစ်တယ်နယ်ပယ်များမှာပါ ဘေးကင်းလုံခြုံမှုရှိသော သင်ယူမှုဝန်းကျင်တစ်ခု ဖန်တီးပေးရန် ဆရာများ၌ တာဝန်ရှိသည်။</a:t>
            </a:r>
            <a:endParaRPr lang="en-US" sz="1600" b="0" i="0" dirty="0">
              <a:effectLst/>
              <a:latin typeface="Pyidaungsu" pitchFamily="34" charset="0"/>
              <a:cs typeface="Pyidaungsu" pitchFamily="34" charset="0"/>
            </a:endParaRPr>
          </a:p>
          <a:p>
            <a:pPr algn="l">
              <a:lnSpc>
                <a:spcPct val="150000"/>
              </a:lnSpc>
            </a:pPr>
            <a:r>
              <a:rPr lang="en-US" sz="1600" dirty="0">
                <a:latin typeface="Pyidaungsu" pitchFamily="34" charset="0"/>
                <a:cs typeface="Pyidaungsu" pitchFamily="34" charset="0"/>
              </a:rPr>
              <a:t>(ခ) နည်းပညာနှင့်ပတ်သက်လျှင် ကလေးများမှာ ၎င်းတို့ဆရာများထက် ပိုမိုသိရှိနားလည်သောကြောင့် အွန်လိုင်း ဘေးကင်း လုံခြုံရေး၏ အခြေခံသဘောတရားများကို သင်ကြားခြင်းသည် ဒစ်ဂျစ်တယ်ဆိုင်ရာ သိနားလည်မှုရှိသော ပညာရေး၏ အရေးပါသော အစိတ်အပိုင်းတစ်ခု </a:t>
            </a:r>
            <a:r>
              <a:rPr lang="en-US" sz="1600" dirty="0" err="1">
                <a:latin typeface="Pyidaungsu" pitchFamily="34" charset="0"/>
                <a:cs typeface="Pyidaungsu" pitchFamily="34" charset="0"/>
              </a:rPr>
              <a:t>မဟုတ်တော့ပေ</a:t>
            </a:r>
            <a:r>
              <a:rPr lang="en-US" sz="1600" dirty="0">
                <a:latin typeface="Pyidaungsu" pitchFamily="34" charset="0"/>
                <a:cs typeface="Pyidaungsu" pitchFamily="34" charset="0"/>
              </a:rPr>
              <a:t>။</a:t>
            </a:r>
            <a:endParaRPr lang="en-US" sz="1600" b="0" i="0" dirty="0">
              <a:effectLst/>
              <a:latin typeface="Pyidaungsu" pitchFamily="34" charset="0"/>
              <a:cs typeface="Pyidaungsu" pitchFamily="34" charset="0"/>
            </a:endParaRPr>
          </a:p>
          <a:p>
            <a:pPr>
              <a:lnSpc>
                <a:spcPct val="150000"/>
              </a:lnSpc>
            </a:pPr>
            <a:r>
              <a:rPr lang="en-US" sz="1600" dirty="0">
                <a:latin typeface="Pyidaungsu" pitchFamily="34" charset="0"/>
                <a:cs typeface="Pyidaungsu" pitchFamily="34" charset="0"/>
              </a:rPr>
              <a:t>(ဂ) နည်းပညာနှင့်ပတ်သက်၍ လက်တွေ့ကျသည့် အတွေ့အကြုံရှိသော လူငယ်များအတွက် နည်းပညာအသုံးပြုခြင်းသည် ဝါသနာတစ်ရပ်သာဖြစ်သည်။</a:t>
            </a:r>
          </a:p>
          <a:p>
            <a:pPr>
              <a:lnSpc>
                <a:spcPct val="150000"/>
              </a:lnSpc>
            </a:pPr>
            <a:r>
              <a:rPr lang="en-US" sz="1600" dirty="0">
                <a:latin typeface="Pyidaungsu" pitchFamily="34" charset="0"/>
                <a:cs typeface="Pyidaungsu" pitchFamily="34" charset="0"/>
              </a:rPr>
              <a:t>(ဃ) နောက်ဆုံးပေါ် အွန်လိုင်း အန္တရာယ်ရှိနိုင်ခြေများအကြောင်း သတိမူမိသော ဆရာများသည် ကျောင်းသားများအား အသစ် ပေါ်ပေါက်လာသည့် အန္တရာယ်များနှင့် မိမိတို့ကိုယ်ကို မည်သို့ကာကွယ်နိုင်ကြောင်းတို့ကို သင်ကြားပေးနိုင်ရန် ပိုမိုကောင်းစွာ ပြင်ဆင်ထားကြသည့်သူများ ဖြစ်ကြသည်။</a:t>
            </a:r>
          </a:p>
          <a:p>
            <a:pPr>
              <a:lnSpc>
                <a:spcPct val="150000"/>
              </a:lnSpc>
            </a:pPr>
            <a:r>
              <a:rPr lang="en-US" sz="1600" dirty="0">
                <a:latin typeface="Pyidaungsu" pitchFamily="34" charset="0"/>
                <a:cs typeface="Pyidaungsu" pitchFamily="34" charset="0"/>
              </a:rPr>
              <a:t>(င) ဒစ်ဂျစ်တယ်ဆိုင်ရာနှင့် အပြန်အလှန်ချိတ်ဆက်မှုပိုမိုအားကောင်းလာသော ကမ္ဘာကြီးတွင် အွန်လိုင်းဘေးကင်းလုံခြုံရေးကို သဘောပေါက်နားလည်ခြင်းသည် အခြေခံကျသော ဘဝတွက်တာကျွမ်းကျင်စရာတစ်ခု ဖြစ်သည်။ ဆရာများသည် ဤနယ်ပယ်များရှိ ဗဟုသုတများကို မျှဝေဖြန့်ဖြူးခြင်းဖြင့် မိမိကျောင်းသားများ၏ အနာဂတ် အသက်မွေး ဝမ်းကျောင်း လုပ်ငန်းများနှင့် မိမိကိုယ်ပိုင်ဘဝများအတွက် ပြင်ဆင်ရာတွင် အထောက်အကူပြုနိုင်သည်။</a:t>
            </a:r>
          </a:p>
          <a:p>
            <a:pPr>
              <a:lnSpc>
                <a:spcPct val="150000"/>
              </a:lnSpc>
            </a:pPr>
            <a:endParaRPr lang="en-US" sz="1600" b="1" dirty="0">
              <a:latin typeface="Pyidaungsu" pitchFamily="34" charset="0"/>
              <a:cs typeface="Pyidaungsu" pitchFamily="34" charset="0"/>
            </a:endParaRPr>
          </a:p>
        </p:txBody>
      </p:sp>
    </p:spTree>
    <p:custDataLst>
      <p:tags r:id="rId1"/>
    </p:custDataLst>
    <p:extLst>
      <p:ext uri="{BB962C8B-B14F-4D97-AF65-F5344CB8AC3E}">
        <p14:creationId xmlns:p14="http://schemas.microsoft.com/office/powerpoint/2010/main" val="14637692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2200" b="1" dirty="0">
                <a:latin typeface="Pyidaungsu" pitchFamily="34" charset="0"/>
                <a:cs typeface="Pyidaungsu" pitchFamily="34" charset="0"/>
              </a:rPr>
              <a:t>ပြန်လည်သုံးသပ်ချက်</a:t>
            </a:r>
          </a:p>
        </p:txBody>
      </p:sp>
      <p:sp>
        <p:nvSpPr>
          <p:cNvPr id="5" name="TextBox 4">
            <a:extLst>
              <a:ext uri="{FF2B5EF4-FFF2-40B4-BE49-F238E27FC236}">
                <a16:creationId xmlns:a16="http://schemas.microsoft.com/office/drawing/2014/main" id="{F40B6513-0C79-EAF4-DEFD-B2C6DF45348B}"/>
              </a:ext>
            </a:extLst>
          </p:cNvPr>
          <p:cNvSpPr txBox="1"/>
          <p:nvPr/>
        </p:nvSpPr>
        <p:spPr>
          <a:xfrm>
            <a:off x="2023023" y="962092"/>
            <a:ext cx="10016577" cy="5078313"/>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GB" dirty="0">
                <a:latin typeface="Pyidaungsu" pitchFamily="34" charset="0"/>
                <a:cs typeface="Pyidaungsu" pitchFamily="34" charset="0"/>
              </a:rPr>
              <a:t>၁။ အွန်လိုင်းအန္တရာယ်များအကြောင်း သင့်လက်ရှိသိရှိနားလည်မှုကို အဆင့်သတ်မှတ်ပါ။ နားလည်သဘောပေါက်မှု တိုးလာစေရန် မည်သည့် လုပ်ဆောင်ချက်များကို သင် တာဝန်ယူ ‌ဆောင်ရွက်ပါမည်နည်း။ </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i="0" u="none" strike="noStrike" kern="1200" cap="none" spc="0" normalizeH="0" baseline="0" noProof="0" dirty="0">
              <a:ln>
                <a:noFill/>
              </a:ln>
              <a:effectLst/>
              <a:uLnTx/>
              <a:uFillTx/>
              <a:latin typeface="Pyidaungsu" pitchFamily="34" charset="0"/>
              <a:cs typeface="Pyidaungsu" pitchFamily="34" charset="0"/>
            </a:endParaRPr>
          </a:p>
          <a:p>
            <a:pPr>
              <a:lnSpc>
                <a:spcPct val="150000"/>
              </a:lnSpc>
            </a:pPr>
            <a:r>
              <a:rPr lang="en-GB" dirty="0">
                <a:latin typeface="Pyidaungsu" pitchFamily="34" charset="0"/>
                <a:cs typeface="Pyidaungsu" pitchFamily="34" charset="0"/>
              </a:rPr>
              <a:t>၂။ </a:t>
            </a:r>
            <a:r>
              <a:rPr lang="en-US" dirty="0">
                <a:latin typeface="Pyidaungsu" pitchFamily="34" charset="0"/>
                <a:cs typeface="Pyidaungsu" pitchFamily="34" charset="0"/>
              </a:rPr>
              <a:t>သင်သွားရောက်လည်ပတ်သည့် ဒေသတွင်း၌ မိဘများက မိမိတို့၏ကလေးများအား ဖုန်းကြည့်ချိန် (screen time) ပိုပိုပြီး ပေးနေသည်ကို သင်တွေ့ရှိမိသည်။ ယခုအခါ ထိုကလေးများက အင်တာနက်အသုံးပြုရန် ပိုမိုကာ အခွင့်အရေးရှိလာသည်။ သို့သော် ၎င်းတို့၏မိဘများသည် အွန်လိုင်းဘေးကင်းလုံခြုံရေး အခြေခံ သဘောတရားများကို သဘောပေါက်နားလည်မှုမှာမူ အင်မတန်နည်းပါးသည်။ ဤရပ်ရွာဒေသတွင် </a:t>
            </a:r>
            <a:r>
              <a:rPr lang="en-US" dirty="0" err="1">
                <a:latin typeface="Pyidaungsu" pitchFamily="34" charset="0"/>
                <a:cs typeface="Pyidaungsu" pitchFamily="34" charset="0"/>
              </a:rPr>
              <a:t>အွန်လိုင်း</a:t>
            </a:r>
            <a:r>
              <a:rPr lang="my-MM" dirty="0">
                <a:latin typeface="Pyidaungsu" pitchFamily="34" charset="0"/>
                <a:cs typeface="Pyidaungsu" pitchFamily="34" charset="0"/>
              </a:rPr>
              <a:t> </a:t>
            </a:r>
            <a:r>
              <a:rPr lang="en-US" dirty="0" err="1">
                <a:latin typeface="Pyidaungsu" pitchFamily="34" charset="0"/>
                <a:cs typeface="Pyidaungsu" pitchFamily="34" charset="0"/>
              </a:rPr>
              <a:t>ဘေးကင်းလုံခြုံရေးကို</a:t>
            </a:r>
            <a:r>
              <a:rPr lang="en-US" dirty="0">
                <a:latin typeface="Pyidaungsu" pitchFamily="34" charset="0"/>
                <a:cs typeface="Pyidaungsu" pitchFamily="34" charset="0"/>
              </a:rPr>
              <a:t> </a:t>
            </a:r>
            <a:r>
              <a:rPr lang="en-US" dirty="0" err="1">
                <a:latin typeface="Pyidaungsu" pitchFamily="34" charset="0"/>
                <a:cs typeface="Pyidaungsu" pitchFamily="34" charset="0"/>
              </a:rPr>
              <a:t>နားလည်သဘောပေါက်လာအောင</a:t>
            </a:r>
            <a:r>
              <a:rPr lang="en-US" dirty="0">
                <a:latin typeface="Pyidaungsu" pitchFamily="34" charset="0"/>
                <a:cs typeface="Pyidaungsu" pitchFamily="34" charset="0"/>
              </a:rPr>
              <a:t>် သင် </a:t>
            </a:r>
            <a:r>
              <a:rPr lang="en-US" dirty="0" err="1">
                <a:latin typeface="Pyidaungsu" pitchFamily="34" charset="0"/>
                <a:cs typeface="Pyidaungsu" pitchFamily="34" charset="0"/>
              </a:rPr>
              <a:t>မည်ကဲ့သို့လုပ်ဆောင်မည်နည်း</a:t>
            </a:r>
            <a:r>
              <a:rPr lang="en-US" dirty="0">
                <a:latin typeface="Pyidaungsu" pitchFamily="34" charset="0"/>
                <a:cs typeface="Pyidaungsu" pitchFamily="34" charset="0"/>
              </a:rPr>
              <a:t>။ </a:t>
            </a:r>
            <a:r>
              <a:rPr lang="en-US" dirty="0" err="1">
                <a:latin typeface="Pyidaungsu" pitchFamily="34" charset="0"/>
                <a:cs typeface="Pyidaungsu" pitchFamily="34" charset="0"/>
              </a:rPr>
              <a:t>မည်သည</a:t>
            </a:r>
            <a:r>
              <a:rPr lang="en-US" dirty="0">
                <a:latin typeface="Pyidaungsu" pitchFamily="34" charset="0"/>
                <a:cs typeface="Pyidaungsu" pitchFamily="34" charset="0"/>
              </a:rPr>
              <a:t>့်</a:t>
            </a:r>
            <a:r>
              <a:rPr lang="my-MM" dirty="0">
                <a:latin typeface="Pyidaungsu" pitchFamily="34" charset="0"/>
                <a:cs typeface="Pyidaungsu" pitchFamily="34" charset="0"/>
              </a:rPr>
              <a:t> </a:t>
            </a:r>
            <a:r>
              <a:rPr lang="en-US" dirty="0" err="1">
                <a:latin typeface="Pyidaungsu" pitchFamily="34" charset="0"/>
                <a:cs typeface="Pyidaungsu" pitchFamily="34" charset="0"/>
              </a:rPr>
              <a:t>လုပ်ငန်းများကို</a:t>
            </a:r>
            <a:r>
              <a:rPr lang="en-US" dirty="0">
                <a:latin typeface="Pyidaungsu" pitchFamily="34" charset="0"/>
                <a:cs typeface="Pyidaungsu" pitchFamily="34" charset="0"/>
              </a:rPr>
              <a:t> သင်တာဝန်ယူလုပ်‌ဆောင်မည်နည်း။ </a:t>
            </a:r>
            <a:r>
              <a:rPr lang="en-US" dirty="0" err="1">
                <a:latin typeface="Pyidaungsu" pitchFamily="34" charset="0"/>
                <a:cs typeface="Pyidaungsu" pitchFamily="34" charset="0"/>
              </a:rPr>
              <a:t>သင်ပေးလိုသော</a:t>
            </a:r>
            <a:r>
              <a:rPr lang="en-US" dirty="0">
                <a:latin typeface="Pyidaungsu" pitchFamily="34" charset="0"/>
                <a:cs typeface="Pyidaungsu" pitchFamily="34" charset="0"/>
              </a:rPr>
              <a:t> </a:t>
            </a:r>
            <a:r>
              <a:rPr lang="en-US" dirty="0" err="1">
                <a:latin typeface="Pyidaungsu" pitchFamily="34" charset="0"/>
                <a:cs typeface="Pyidaungsu" pitchFamily="34" charset="0"/>
              </a:rPr>
              <a:t>အဓိကသတင်းစကားမှာ</a:t>
            </a:r>
            <a:r>
              <a:rPr lang="en-US" dirty="0">
                <a:latin typeface="Pyidaungsu" pitchFamily="34" charset="0"/>
                <a:cs typeface="Pyidaungsu" pitchFamily="34" charset="0"/>
              </a:rPr>
              <a:t> </a:t>
            </a:r>
            <a:r>
              <a:rPr lang="en-US" dirty="0" err="1">
                <a:latin typeface="Pyidaungsu" pitchFamily="34" charset="0"/>
                <a:cs typeface="Pyidaungsu" pitchFamily="34" charset="0"/>
              </a:rPr>
              <a:t>အဘယ်နည်း</a:t>
            </a:r>
            <a:r>
              <a:rPr lang="en-US" dirty="0">
                <a:latin typeface="Pyidaungsu" pitchFamily="34" charset="0"/>
                <a:cs typeface="Pyidaungsu" pitchFamily="34" charset="0"/>
              </a:rPr>
              <a:t>။</a:t>
            </a:r>
          </a:p>
          <a:p>
            <a:pPr lvl="0" defTabSz="457200">
              <a:lnSpc>
                <a:spcPct val="150000"/>
              </a:lnSpc>
              <a:defRPr/>
            </a:pPr>
            <a:endParaRPr lang="en-US" dirty="0">
              <a:latin typeface="Pyidaungsu" pitchFamily="34" charset="0"/>
              <a:cs typeface="Pyidaungsu" pitchFamily="34" charset="0"/>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i="0" u="none" strike="noStrike" kern="1200" cap="none" spc="0" normalizeH="0" baseline="0" noProof="0" dirty="0">
                <a:ln>
                  <a:noFill/>
                </a:ln>
                <a:effectLst/>
                <a:uLnTx/>
                <a:uFillTx/>
                <a:latin typeface="Pyidaungsu" pitchFamily="34" charset="0"/>
                <a:cs typeface="Pyidaungsu" pitchFamily="34" charset="0"/>
              </a:rPr>
              <a:t>၃။ အွန်လိုင်း</a:t>
            </a:r>
            <a:r>
              <a:rPr kumimoji="0" lang="en-US" i="0" u="none" strike="noStrike" kern="1200" cap="none" spc="0" normalizeH="0" noProof="0" dirty="0">
                <a:ln>
                  <a:noFill/>
                </a:ln>
                <a:effectLst/>
                <a:uLnTx/>
                <a:uFillTx/>
                <a:latin typeface="Pyidaungsu" pitchFamily="34" charset="0"/>
                <a:cs typeface="Pyidaungsu" pitchFamily="34" charset="0"/>
              </a:rPr>
              <a:t> ဘေးကင်းလုံခြုံရေးအကြောင်း သင်ယူရာတွင် ကျောင်းသားများ ပိုမို ပါဝင်လာစေအောင် မည်သည့် ကျောင်းပြင်ပ လုပ်ငန်းများ သို့မဟုတ် လှုပ်ရှားမှုများ </a:t>
            </a:r>
            <a:r>
              <a:rPr kumimoji="0" lang="en-US" i="0" u="none" strike="noStrike" kern="1200" cap="none" spc="0" normalizeH="0" noProof="0" dirty="0" err="1">
                <a:ln>
                  <a:noFill/>
                </a:ln>
                <a:effectLst/>
                <a:uLnTx/>
                <a:uFillTx/>
                <a:latin typeface="Pyidaungsu" pitchFamily="34" charset="0"/>
                <a:cs typeface="Pyidaungsu" pitchFamily="34" charset="0"/>
              </a:rPr>
              <a:t>စီစဉ်နိုင်ပါသနည်း</a:t>
            </a:r>
            <a:r>
              <a:rPr kumimoji="0" lang="en-US" i="0" u="none" strike="noStrike" kern="1200" cap="none" spc="0" normalizeH="0" noProof="0" dirty="0">
                <a:ln>
                  <a:noFill/>
                </a:ln>
                <a:effectLst/>
                <a:uLnTx/>
                <a:uFillTx/>
                <a:latin typeface="Pyidaungsu" pitchFamily="34" charset="0"/>
                <a:cs typeface="Pyidaungsu" pitchFamily="34" charset="0"/>
              </a:rPr>
              <a:t>။</a:t>
            </a:r>
            <a:endParaRPr kumimoji="0" lang="en-US" i="0" u="none" strike="noStrike" kern="1200" cap="none" spc="0" normalizeH="0" baseline="0" noProof="0" dirty="0">
              <a:ln>
                <a:noFill/>
              </a:ln>
              <a:effectLst/>
              <a:uLnTx/>
              <a:uFillTx/>
              <a:latin typeface="Pyidaungsu" pitchFamily="34" charset="0"/>
              <a:cs typeface="Pyidaungsu" pitchFamily="34" charset="0"/>
            </a:endParaRPr>
          </a:p>
        </p:txBody>
      </p:sp>
      <p:pic>
        <p:nvPicPr>
          <p:cNvPr id="6" name="Picture 4">
            <a:extLst>
              <a:ext uri="{FF2B5EF4-FFF2-40B4-BE49-F238E27FC236}">
                <a16:creationId xmlns:a16="http://schemas.microsoft.com/office/drawing/2014/main" id="{FC5557F9-C690-9FA5-4873-352C4E7005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17080" y="1009006"/>
            <a:ext cx="1742443" cy="1224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3592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BB09A-9952-1708-1AAE-7663EFD13541}"/>
              </a:ext>
            </a:extLst>
          </p:cNvPr>
          <p:cNvSpPr>
            <a:spLocks noGrp="1"/>
          </p:cNvSpPr>
          <p:nvPr>
            <p:ph type="ctrTitle"/>
          </p:nvPr>
        </p:nvSpPr>
        <p:spPr/>
        <p:txBody>
          <a:bodyPr>
            <a:noAutofit/>
          </a:bodyPr>
          <a:lstStyle/>
          <a:p>
            <a:r>
              <a:rPr lang="en-US" sz="2200" b="1" dirty="0">
                <a:latin typeface="Pyidaungsu" pitchFamily="34" charset="0"/>
                <a:cs typeface="Pyidaungsu" pitchFamily="34" charset="0"/>
              </a:rPr>
              <a:t>အကျဉ်းချုပ်</a:t>
            </a:r>
          </a:p>
        </p:txBody>
      </p:sp>
      <p:sp>
        <p:nvSpPr>
          <p:cNvPr id="3" name="Text Placeholder 2">
            <a:extLst>
              <a:ext uri="{FF2B5EF4-FFF2-40B4-BE49-F238E27FC236}">
                <a16:creationId xmlns:a16="http://schemas.microsoft.com/office/drawing/2014/main" id="{32EE4CAC-519D-E99D-B977-D4D5A05D41A7}"/>
              </a:ext>
            </a:extLst>
          </p:cNvPr>
          <p:cNvSpPr>
            <a:spLocks noGrp="1"/>
          </p:cNvSpPr>
          <p:nvPr>
            <p:ph type="body" idx="1"/>
          </p:nvPr>
        </p:nvSpPr>
        <p:spPr>
          <a:xfrm>
            <a:off x="236546" y="1059099"/>
            <a:ext cx="11350208" cy="971789"/>
          </a:xfrm>
        </p:spPr>
        <p:txBody>
          <a:bodyPr>
            <a:noAutofit/>
          </a:bodyPr>
          <a:lstStyle/>
          <a:p>
            <a:pPr>
              <a:spcAft>
                <a:spcPts val="800"/>
              </a:spcAft>
            </a:pPr>
            <a:r>
              <a:rPr lang="en-US" sz="2400" kern="100" dirty="0">
                <a:effectLst/>
                <a:latin typeface="Calibri" panose="020F0502020204030204" pitchFamily="34" charset="0"/>
                <a:ea typeface="Calibri" panose="020F0502020204030204" pitchFamily="34" charset="0"/>
                <a:cs typeface="Arial" panose="020B0604020202020204" pitchFamily="34" charset="0"/>
              </a:rPr>
              <a:t> </a:t>
            </a:r>
          </a:p>
          <a:p>
            <a:endParaRPr lang="en-US" sz="1800" dirty="0"/>
          </a:p>
        </p:txBody>
      </p:sp>
      <p:sp>
        <p:nvSpPr>
          <p:cNvPr id="4" name="Text Placeholder 3">
            <a:extLst>
              <a:ext uri="{FF2B5EF4-FFF2-40B4-BE49-F238E27FC236}">
                <a16:creationId xmlns:a16="http://schemas.microsoft.com/office/drawing/2014/main" id="{51FC37A3-BB08-71DD-21C9-6584F02C2FE5}"/>
              </a:ext>
            </a:extLst>
          </p:cNvPr>
          <p:cNvSpPr>
            <a:spLocks noGrp="1"/>
          </p:cNvSpPr>
          <p:nvPr>
            <p:ph type="body" idx="2"/>
          </p:nvPr>
        </p:nvSpPr>
        <p:spPr/>
        <p:txBody>
          <a:bodyPr>
            <a:normAutofit fontScale="25000" lnSpcReduction="20000"/>
          </a:bodyPr>
          <a:lstStyle/>
          <a:p>
            <a:endParaRPr lang="en-US"/>
          </a:p>
        </p:txBody>
      </p:sp>
      <p:sp>
        <p:nvSpPr>
          <p:cNvPr id="5" name="TextBox 4">
            <a:extLst>
              <a:ext uri="{FF2B5EF4-FFF2-40B4-BE49-F238E27FC236}">
                <a16:creationId xmlns:a16="http://schemas.microsoft.com/office/drawing/2014/main" id="{64374D69-B4A5-D2D3-A0F6-278F8DB8CA4B}"/>
              </a:ext>
            </a:extLst>
          </p:cNvPr>
          <p:cNvSpPr txBox="1"/>
          <p:nvPr/>
        </p:nvSpPr>
        <p:spPr>
          <a:xfrm>
            <a:off x="279005" y="948690"/>
            <a:ext cx="11639726" cy="5493812"/>
          </a:xfrm>
          <a:prstGeom prst="rect">
            <a:avLst/>
          </a:prstGeom>
          <a:solidFill>
            <a:schemeClr val="bg1"/>
          </a:solidFill>
        </p:spPr>
        <p:txBody>
          <a:bodyPr wrap="square" rtlCol="0">
            <a:spAutoFit/>
          </a:bodyPr>
          <a:lstStyle/>
          <a:p>
            <a:pPr marL="297816" marR="0" lvl="0" indent="-285750" algn="l" rtl="0">
              <a:lnSpc>
                <a:spcPct val="150000"/>
              </a:lnSpc>
              <a:spcAft>
                <a:spcPts val="0"/>
              </a:spcAft>
              <a:buClr>
                <a:srgbClr val="1E4E79"/>
              </a:buClr>
              <a:buSzPts val="2800"/>
              <a:buFont typeface="Arial" panose="020B0604020202020204" pitchFamily="34" charset="0"/>
              <a:buChar char="•"/>
            </a:pPr>
            <a:r>
              <a:rPr lang="en-US" dirty="0">
                <a:latin typeface="Pyidaungsu" pitchFamily="34" charset="0"/>
                <a:ea typeface="Century Gothic"/>
                <a:cs typeface="Pyidaungsu" pitchFamily="34" charset="0"/>
                <a:sym typeface="Century Gothic"/>
              </a:rPr>
              <a:t>အွန်လိုင်းဘေးကင်းမှုဆိုသည်မှာ လူတစ်ဦးချင်းစီ (အထူးသဖြင့် ကလေးသူငယ်များနှင့် လူငယ်များ)ကို အွန်လိုင်းအန္တရာယ်များ၊ အန္တရာယ်ဖြစ်နိုင်ခြေများနှင့် မသင့်လျော်သည့် အကြောင်းအရာတို့မှ ကာကွယ်စောင့်ရှောက်ရန် ရည်ရွယ်သော အလေ့အထများနှင့် အစီအမံများကို ဆိုလိုခြင်းဖြစ်သည်။ တာဝန်သိရှိသော လုံခြုံသည့် အွန်လိုင်းအပြုအမူကို မြှင့်တင်ရန် ဦးစားပေးသည်။</a:t>
            </a:r>
            <a:endParaRPr lang="en-US" b="0" i="0" u="none" strike="noStrike" cap="none" dirty="0">
              <a:latin typeface="Pyidaungsu" pitchFamily="34" charset="0"/>
              <a:ea typeface="Century Gothic"/>
              <a:cs typeface="Pyidaungsu" pitchFamily="34" charset="0"/>
              <a:sym typeface="Century Gothic"/>
            </a:endParaRPr>
          </a:p>
          <a:p>
            <a:pPr marL="297816" indent="-285750">
              <a:lnSpc>
                <a:spcPct val="150000"/>
              </a:lnSpc>
              <a:buClr>
                <a:srgbClr val="1E4E79"/>
              </a:buClr>
              <a:buSzPts val="2800"/>
              <a:buFont typeface="Arial" panose="020B0604020202020204" pitchFamily="34" charset="0"/>
              <a:buChar char="•"/>
            </a:pPr>
            <a:r>
              <a:rPr lang="en-US" dirty="0">
                <a:latin typeface="Pyidaungsu" pitchFamily="34" charset="0"/>
                <a:ea typeface="Century Gothic"/>
                <a:cs typeface="Pyidaungsu" pitchFamily="34" charset="0"/>
                <a:sym typeface="Century Gothic"/>
              </a:rPr>
              <a:t>အွန်လိုင်းလုံခြုံရေးသည် ကွန်ပျူတာစနစ်များ၊ ကွန်ရက်များ၊ စက်ပစ္စည်းများနှင့် ဒေတာတို့ကို ခွင့်ပြုချက်မရှိဘဲ ဝင်ရောက်မှု၊ ဆိုက်ဘာတိုက်ခိုက်မှုများ၊ ဒေတာချိုးဖောက်မှုများနှင့် အခြား ဒစ်ဂျစ်တယ်အန္တရာယ်များမှ ကာကွယ်စောင့်ရှောက်ရေး အလေ့အထ ဖြစ်သည်။ </a:t>
            </a:r>
          </a:p>
          <a:p>
            <a:pPr marL="297816" indent="-285750">
              <a:lnSpc>
                <a:spcPct val="150000"/>
              </a:lnSpc>
              <a:buClr>
                <a:srgbClr val="1E4E79"/>
              </a:buClr>
              <a:buSzPts val="2800"/>
              <a:buFont typeface="Arial" panose="020B0604020202020204" pitchFamily="34" charset="0"/>
              <a:buChar char="•"/>
            </a:pPr>
            <a:r>
              <a:rPr lang="en-US" dirty="0">
                <a:latin typeface="Pyidaungsu" pitchFamily="34" charset="0"/>
                <a:cs typeface="Pyidaungsu" pitchFamily="34" charset="0"/>
              </a:rPr>
              <a:t>ကျောင်းသားများအတွက် ပြင်ပ ရုပ်ဝတ္ထုနယ်ပယ်များမှာသာမက ဒစ်ဂျစ်တယ်နယ်ပယ်များမှာပါ ဘေးကင်းလုံခြုံမှုရှိသော သင်ယူမှုဝန်းကျင်တစ်ခု ဖန်တီးပေးရန် ဆရာများ၌ တာဝန်ရှိသည်။</a:t>
            </a:r>
          </a:p>
          <a:p>
            <a:pPr marL="297816" indent="-285750">
              <a:lnSpc>
                <a:spcPct val="150000"/>
              </a:lnSpc>
              <a:buClr>
                <a:srgbClr val="1E4E79"/>
              </a:buClr>
              <a:buSzPts val="2800"/>
              <a:buFont typeface="Arial" panose="020B0604020202020204" pitchFamily="34" charset="0"/>
              <a:buChar char="•"/>
            </a:pPr>
            <a:r>
              <a:rPr lang="en-US" kern="100" dirty="0">
                <a:effectLst/>
                <a:latin typeface="Pyidaungsu" pitchFamily="34" charset="0"/>
                <a:ea typeface="Calibri" panose="020F0502020204030204" pitchFamily="34" charset="0"/>
                <a:cs typeface="Pyidaungsu" pitchFamily="34" charset="0"/>
              </a:rPr>
              <a:t>ဆရာများ အွန်လိုင်းလုံခြုံရေးအသိရှိခြင်းသည် ကျောင်းသားများအား မိမိတို့ ကိုယ်ရေးလုံခြုံမှုကို ကာကွယ်စောင့်ရှောက်ရန်၊ လိမ်လည်မှုများနှင့် ကိုယ်ပိုင်ဝိသေသခိုးယူမှုတို့၏ သားကောင်ဖြစ်ခြင်း အန္တရာယ်မှ ရှောင်ရှားနိုင်ရန် သင်ကြားပြသနိုင်သည်။</a:t>
            </a:r>
          </a:p>
          <a:p>
            <a:pPr marL="297816" indent="-285750">
              <a:lnSpc>
                <a:spcPct val="150000"/>
              </a:lnSpc>
              <a:buClr>
                <a:srgbClr val="1E4E79"/>
              </a:buClr>
              <a:buSzPts val="2800"/>
              <a:buFont typeface="Arial" panose="020B0604020202020204" pitchFamily="34" charset="0"/>
              <a:buChar char="•"/>
            </a:pPr>
            <a:r>
              <a:rPr lang="en-US" kern="100" dirty="0">
                <a:latin typeface="Pyidaungsu" pitchFamily="34" charset="0"/>
                <a:ea typeface="Calibri" panose="020F0502020204030204" pitchFamily="34" charset="0"/>
                <a:cs typeface="Pyidaungsu" pitchFamily="34" charset="0"/>
              </a:rPr>
              <a:t>ဆရာများသည် လေးစားမှုဖြင့်ပြောဆိုဆက်ဆံရေး၊ ကျင့်ဝတ်နှင့်လျော်ညီသည့် အပြုအမှုနှင့် ဒစ်ဂျစ်တယ်နိုင်ငံသားဖြစ်မှုတို့ကဲ့သို့သော တာဝန်သိရှိသည့် အွန်လိုင်းအပြုအမူ တိုးတက်လာစေရေးအတွက် အရေးကြီးသည့် အခန်းကဏ္ဍမှ ပါဝင်သည်။</a:t>
            </a:r>
            <a:endParaRPr lang="en-US" kern="100" dirty="0">
              <a:effectLst/>
              <a:latin typeface="Pyidaungsu" pitchFamily="34" charset="0"/>
              <a:ea typeface="Calibri" panose="020F0502020204030204" pitchFamily="34" charset="0"/>
              <a:cs typeface="Pyidaungsu" pitchFamily="34" charset="0"/>
            </a:endParaRPr>
          </a:p>
        </p:txBody>
      </p:sp>
    </p:spTree>
    <p:extLst>
      <p:ext uri="{BB962C8B-B14F-4D97-AF65-F5344CB8AC3E}">
        <p14:creationId xmlns:p14="http://schemas.microsoft.com/office/powerpoint/2010/main" val="22224424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2200" dirty="0">
                <a:latin typeface="Pyidaungsu" pitchFamily="34" charset="0"/>
                <a:cs typeface="Pyidaungsu" pitchFamily="34" charset="0"/>
              </a:rPr>
              <a:t>အကျဉ်းချုပ်</a:t>
            </a:r>
            <a:endParaRPr lang="en-US" sz="2200" dirty="0"/>
          </a:p>
        </p:txBody>
      </p:sp>
      <p:sp>
        <p:nvSpPr>
          <p:cNvPr id="7" name="Text Placeholder 6"/>
          <p:cNvSpPr>
            <a:spLocks noGrp="1"/>
          </p:cNvSpPr>
          <p:nvPr>
            <p:ph type="body" sz="quarter" idx="16"/>
          </p:nvPr>
        </p:nvSpPr>
        <p:spPr/>
        <p:txBody>
          <a:bodyPr>
            <a:normAutofit/>
          </a:bodyPr>
          <a:lstStyle/>
          <a:p>
            <a:pPr marL="285750" indent="-285750">
              <a:lnSpc>
                <a:spcPct val="150000"/>
              </a:lnSpc>
              <a:spcAft>
                <a:spcPts val="800"/>
              </a:spcAft>
              <a:buFont typeface="Arial" panose="020B0604020202020204" pitchFamily="34" charset="0"/>
              <a:buChar char="•"/>
            </a:pPr>
            <a:r>
              <a:rPr lang="en-US" sz="1800" b="0" dirty="0">
                <a:solidFill>
                  <a:schemeClr val="tx1"/>
                </a:solidFill>
                <a:latin typeface="Pyidaungsu" pitchFamily="34" charset="0"/>
                <a:cs typeface="Pyidaungsu" pitchFamily="34" charset="0"/>
              </a:rPr>
              <a:t>အွန်လိုင်းအန္တရာယ်များသည် အစဉ်အမြဲ ပြောင်းလဲဖြစ်ပေါ်နေပေရာ နောက်ဆုံးပေါ် အွန်လိုင်း အန္တရာယ်ရှိနိုင်ခြေများအကြောင်း သိရှိထားသော ဆရာများသည် ကျောင်းသားများအား အသစ်ပေါ်ပေါက်လာသည့် အန္တရာယ်များနှင့် မိမိတို့ကိုယ်ကို မည်သို့ကာကွယ်နိုင်ကြောင်းတို့ကို သင်ကြားပေးနိုင်ရန် ပိုမိုကောင်းစွာပြင်ဆင်ထားသည့်သူများဖြစ်ကြသည်။</a:t>
            </a:r>
          </a:p>
          <a:p>
            <a:pPr marL="285750" indent="-285750">
              <a:lnSpc>
                <a:spcPct val="150000"/>
              </a:lnSpc>
              <a:spcAft>
                <a:spcPts val="800"/>
              </a:spcAft>
              <a:buFont typeface="Arial" panose="020B0604020202020204" pitchFamily="34" charset="0"/>
              <a:buChar char="•"/>
            </a:pPr>
            <a:r>
              <a:rPr lang="en-US" sz="1800" b="0" kern="100" dirty="0">
                <a:solidFill>
                  <a:schemeClr val="tx1"/>
                </a:solidFill>
                <a:latin typeface="Pyidaungsu" pitchFamily="34" charset="0"/>
                <a:cs typeface="Pyidaungsu" pitchFamily="34" charset="0"/>
                <a:sym typeface="Century Gothic"/>
              </a:rPr>
              <a:t>အွန်လိုင်းဘေးကင်းလုံခြုံရေးအယူအဆများကို အမျိုးမျိုးသော ဘာသာရပ်များနှင့် သင်ရိုးညွှန်တမ်းများတွင် ပေါင်းစပ် ထည့်သွင်း သင်ကြားနိုင်သည်။ ကျောင်းသားများ၏ ပညာရေးတိုးမြင့်စေရန် နည်းပညာ၊ သိပ္ပံ၊ စာရိတ္တနှင့် လူမှုရေးသိပ္ပံ သင်ခန်းစာများတွင် ဤအယူအဆများကို ထည့်သွင်းသင်ကြားပေးနိုင်သည်။</a:t>
            </a:r>
            <a:endParaRPr lang="en-US" sz="1800" b="0" dirty="0">
              <a:solidFill>
                <a:schemeClr val="tx1"/>
              </a:solidFill>
              <a:latin typeface="Pyidaungsu" pitchFamily="34" charset="0"/>
              <a:cs typeface="Pyidaungsu" pitchFamily="34" charset="0"/>
              <a:sym typeface="Century Gothic"/>
            </a:endParaRPr>
          </a:p>
          <a:p>
            <a:pPr>
              <a:lnSpc>
                <a:spcPct val="150000"/>
              </a:lnSpc>
            </a:pPr>
            <a:endParaRPr lang="en-US" sz="1800" b="0" dirty="0">
              <a:solidFill>
                <a:schemeClr val="tx1"/>
              </a:solidFill>
            </a:endParaRPr>
          </a:p>
        </p:txBody>
      </p:sp>
      <p:sp>
        <p:nvSpPr>
          <p:cNvPr id="6" name="Text Placeholder 5"/>
          <p:cNvSpPr>
            <a:spLocks noGrp="1"/>
          </p:cNvSpPr>
          <p:nvPr>
            <p:ph type="body" sz="quarter" idx="14"/>
          </p:nvPr>
        </p:nvSpPr>
        <p:spPr/>
        <p:txBody>
          <a:bodyPr>
            <a:normAutofit lnSpcReduction="10000"/>
          </a:bodyPr>
          <a:lstStyle/>
          <a:p>
            <a:endParaRPr lang="en-US"/>
          </a:p>
        </p:txBody>
      </p:sp>
    </p:spTree>
    <p:extLst>
      <p:ext uri="{BB962C8B-B14F-4D97-AF65-F5344CB8AC3E}">
        <p14:creationId xmlns:p14="http://schemas.microsoft.com/office/powerpoint/2010/main" val="41474649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3"/>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marL="0" lvl="0" indent="0" algn="l" rtl="0">
              <a:lnSpc>
                <a:spcPct val="115625"/>
              </a:lnSpc>
              <a:spcBef>
                <a:spcPts val="0"/>
              </a:spcBef>
              <a:spcAft>
                <a:spcPts val="0"/>
              </a:spcAft>
              <a:buClr>
                <a:schemeClr val="lt1"/>
              </a:buClr>
              <a:buSzPts val="2400"/>
              <a:buFont typeface="Calibri"/>
              <a:buNone/>
            </a:pPr>
            <a:r>
              <a:rPr lang="en-PH" sz="2200" b="1" dirty="0" err="1">
                <a:latin typeface="Pyidaungsu" pitchFamily="34" charset="0"/>
                <a:cs typeface="Pyidaungsu" pitchFamily="34" charset="0"/>
              </a:rPr>
              <a:t>ကျမ်းကိုးစာရင်း</a:t>
            </a:r>
            <a:endParaRPr sz="2200" dirty="0">
              <a:latin typeface="Pyidaungsu" pitchFamily="34" charset="0"/>
              <a:cs typeface="Pyidaungsu" pitchFamily="34" charset="0"/>
            </a:endParaRPr>
          </a:p>
        </p:txBody>
      </p:sp>
      <p:sp>
        <p:nvSpPr>
          <p:cNvPr id="328" name="Google Shape;328;p23"/>
          <p:cNvSpPr txBox="1">
            <a:spLocks noGrp="1"/>
          </p:cNvSpPr>
          <p:nvPr>
            <p:ph type="body" idx="2"/>
          </p:nvPr>
        </p:nvSpPr>
        <p:spPr>
          <a:xfrm>
            <a:off x="4467277" y="6488753"/>
            <a:ext cx="3255313" cy="223515"/>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chemeClr val="lt1"/>
              </a:buClr>
              <a:buSzPct val="100000"/>
              <a:buNone/>
            </a:pPr>
            <a:r>
              <a:rPr lang="en-PH" sz="900">
                <a:solidFill>
                  <a:schemeClr val="lt1"/>
                </a:solidFill>
              </a:rPr>
              <a:t>Introduction to Media and Information Literacy (MIL) for Mobile Teachers</a:t>
            </a:r>
            <a:endParaRPr sz="900">
              <a:solidFill>
                <a:schemeClr val="lt1"/>
              </a:solidFill>
            </a:endParaRPr>
          </a:p>
          <a:p>
            <a:pPr marL="0" lvl="0" indent="0" algn="ctr" rtl="0">
              <a:lnSpc>
                <a:spcPct val="90000"/>
              </a:lnSpc>
              <a:spcBef>
                <a:spcPts val="1000"/>
              </a:spcBef>
              <a:spcAft>
                <a:spcPts val="0"/>
              </a:spcAft>
              <a:buClr>
                <a:schemeClr val="lt1"/>
              </a:buClr>
              <a:buSzPct val="100000"/>
              <a:buNone/>
            </a:pPr>
            <a:endParaRPr/>
          </a:p>
        </p:txBody>
      </p:sp>
      <p:sp>
        <p:nvSpPr>
          <p:cNvPr id="2" name="TextBox 1">
            <a:extLst>
              <a:ext uri="{FF2B5EF4-FFF2-40B4-BE49-F238E27FC236}">
                <a16:creationId xmlns:a16="http://schemas.microsoft.com/office/drawing/2014/main" id="{7B187E7C-229A-2507-A285-A23055321A80}"/>
              </a:ext>
            </a:extLst>
          </p:cNvPr>
          <p:cNvSpPr txBox="1"/>
          <p:nvPr/>
        </p:nvSpPr>
        <p:spPr>
          <a:xfrm>
            <a:off x="617919" y="1490546"/>
            <a:ext cx="10917044" cy="3693319"/>
          </a:xfrm>
          <a:prstGeom prst="rect">
            <a:avLst/>
          </a:prstGeom>
          <a:noFill/>
        </p:spPr>
        <p:txBody>
          <a:bodyPr wrap="square" rtlCol="0">
            <a:spAutoFit/>
          </a:bodyPr>
          <a:lstStyle/>
          <a:p>
            <a:pPr marL="534988" indent="-534988"/>
            <a:r>
              <a:rPr lang="en-US" dirty="0">
                <a:latin typeface="Pyidaungsu" pitchFamily="34" charset="0"/>
                <a:ea typeface="Calibri"/>
                <a:cs typeface="Pyidaungsu" pitchFamily="34" charset="0"/>
                <a:sym typeface="Calibri"/>
              </a:rPr>
              <a:t>AI. Questions about Cyber Threats. </a:t>
            </a:r>
            <a:r>
              <a:rPr lang="en-US" u="sng" dirty="0">
                <a:solidFill>
                  <a:srgbClr val="0563C1"/>
                </a:solidFill>
                <a:latin typeface="Pyidaungsu" pitchFamily="34" charset="0"/>
                <a:ea typeface="Calibri"/>
                <a:cs typeface="Pyidaungsu" pitchFamily="34" charset="0"/>
                <a:sym typeface="Calibri"/>
                <a:hlinkClick r:id="rId3">
                  <a:extLst>
                    <a:ext uri="{A12FA001-AC4F-418D-AE19-62706E023703}">
                      <ahyp:hlinkClr xmlns:ahyp="http://schemas.microsoft.com/office/drawing/2018/hyperlinkcolor" val="tx"/>
                    </a:ext>
                  </a:extLst>
                </a:hlinkClick>
              </a:rPr>
              <a:t>https://chat.openai.com</a:t>
            </a:r>
            <a:r>
              <a:rPr lang="en-US" dirty="0">
                <a:latin typeface="Pyidaungsu" pitchFamily="34" charset="0"/>
                <a:ea typeface="Calibri"/>
                <a:cs typeface="Pyidaungsu" pitchFamily="34" charset="0"/>
                <a:sym typeface="Calibri"/>
              </a:rPr>
              <a:t> </a:t>
            </a:r>
            <a:endParaRPr lang="en-US" dirty="0">
              <a:latin typeface="Pyidaungsu" pitchFamily="34" charset="0"/>
              <a:cs typeface="Pyidaungsu" pitchFamily="34" charset="0"/>
            </a:endParaRPr>
          </a:p>
          <a:p>
            <a:pPr marL="534988" indent="-534988"/>
            <a:endParaRPr lang="en-US" dirty="0">
              <a:latin typeface="Pyidaungsu" pitchFamily="34" charset="0"/>
              <a:ea typeface="Calibri" panose="020F0502020204030204" pitchFamily="34" charset="0"/>
              <a:cs typeface="Pyidaungsu" pitchFamily="34" charset="0"/>
              <a:sym typeface="Calibri"/>
            </a:endParaRPr>
          </a:p>
          <a:p>
            <a:pPr marL="534988" indent="-534988"/>
            <a:r>
              <a:rPr lang="en-US" dirty="0">
                <a:latin typeface="Pyidaungsu" pitchFamily="34" charset="0"/>
                <a:ea typeface="Calibri"/>
                <a:cs typeface="Pyidaungsu" pitchFamily="34" charset="0"/>
                <a:sym typeface="Calibri"/>
              </a:rPr>
              <a:t>RISE. (2022) Teacher Competency Framework. </a:t>
            </a:r>
          </a:p>
          <a:p>
            <a:pPr marL="534988" indent="-534988"/>
            <a:endParaRPr lang="en-US" dirty="0">
              <a:latin typeface="Pyidaungsu" pitchFamily="34" charset="0"/>
              <a:ea typeface="Calibri"/>
              <a:cs typeface="Pyidaungsu" pitchFamily="34" charset="0"/>
              <a:sym typeface="Calibri"/>
            </a:endParaRPr>
          </a:p>
          <a:p>
            <a:pPr marL="534988" indent="-534988"/>
            <a:r>
              <a:rPr lang="en-US" dirty="0">
                <a:solidFill>
                  <a:srgbClr val="222222"/>
                </a:solidFill>
                <a:latin typeface="Pyidaungsu" pitchFamily="34" charset="0"/>
                <a:cs typeface="Pyidaungsu" pitchFamily="34" charset="0"/>
              </a:rPr>
              <a:t>Stauffacher, D., &amp; Force, I. T. (2005). Information and communication technology for peace: The role of ICT in preventing, responding to and recovering from conflict. Retrieved from </a:t>
            </a:r>
            <a:r>
              <a:rPr lang="en-US" u="sng" dirty="0">
                <a:solidFill>
                  <a:srgbClr val="0563C1"/>
                </a:solidFill>
                <a:latin typeface="Pyidaungsu" pitchFamily="34" charset="0"/>
                <a:ea typeface="Calibri"/>
                <a:cs typeface="Pyidaungsu" pitchFamily="34" charset="0"/>
                <a:sym typeface="Calibri"/>
                <a:hlinkClick r:id="rId4">
                  <a:extLst>
                    <a:ext uri="{A12FA001-AC4F-418D-AE19-62706E023703}">
                      <ahyp:hlinkClr xmlns:ahyp="http://schemas.microsoft.com/office/drawing/2018/hyperlinkcolor" val="tx"/>
                    </a:ext>
                  </a:extLst>
                </a:hlinkClick>
              </a:rPr>
              <a:t>https://unesdoc.unesco.org/ark:/48223/pf0000143797?posInSet=9&amp;queryId=N-EXPLORE-f7eeb41c-bca7-4001-910c-760b4455278b</a:t>
            </a:r>
            <a:r>
              <a:rPr lang="en-US" dirty="0">
                <a:latin typeface="Pyidaungsu" pitchFamily="34" charset="0"/>
                <a:ea typeface="Calibri"/>
                <a:cs typeface="Pyidaungsu" pitchFamily="34" charset="0"/>
                <a:sym typeface="Calibri"/>
              </a:rPr>
              <a:t> </a:t>
            </a:r>
          </a:p>
          <a:p>
            <a:pPr marL="534988" indent="-534988"/>
            <a:endParaRPr lang="en-PH" dirty="0">
              <a:latin typeface="Pyidaungsu" pitchFamily="34" charset="0"/>
              <a:ea typeface="Calibri" panose="020F0502020204030204" pitchFamily="34" charset="0"/>
              <a:cs typeface="Pyidaungsu" pitchFamily="34" charset="0"/>
            </a:endParaRPr>
          </a:p>
          <a:p>
            <a:pPr marL="534988" indent="-534988"/>
            <a:r>
              <a:rPr lang="en-PH" dirty="0">
                <a:latin typeface="Pyidaungsu" pitchFamily="34" charset="0"/>
                <a:ea typeface="Calibri" panose="020F0502020204030204" pitchFamily="34" charset="0"/>
                <a:cs typeface="Pyidaungsu" pitchFamily="34" charset="0"/>
              </a:rPr>
              <a:t>UNESCO. (23 Aug 2023).  Online (Cyber) Safety Practices and Tools for Teachers and Learners. Online Presentation as part of the MIL-CSE Focused e-Learning Course</a:t>
            </a:r>
          </a:p>
          <a:p>
            <a:pPr marL="534988" indent="-534988"/>
            <a:endParaRPr lang="en-PH" dirty="0">
              <a:latin typeface="Pyidaungsu" pitchFamily="34" charset="0"/>
              <a:ea typeface="Calibri" panose="020F0502020204030204" pitchFamily="34" charset="0"/>
              <a:cs typeface="Pyidaungsu" pitchFamily="34" charset="0"/>
            </a:endParaRPr>
          </a:p>
          <a:p>
            <a:pPr marL="534988" indent="-534988"/>
            <a:endParaRPr lang="en-US" dirty="0">
              <a:latin typeface="Pyidaungsu" pitchFamily="34" charset="0"/>
              <a:cs typeface="Pyidaungsu"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3"/>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lvl="0"/>
            <a:r>
              <a:rPr lang="en-PH" sz="2200" b="1" dirty="0" err="1">
                <a:latin typeface="Pyidaungsu" pitchFamily="34" charset="0"/>
                <a:cs typeface="Pyidaungsu" pitchFamily="34" charset="0"/>
              </a:rPr>
              <a:t>ကျမ်းကိုးစာရင်း</a:t>
            </a:r>
            <a:endParaRPr sz="2200" dirty="0">
              <a:latin typeface="Pyidaungsu" pitchFamily="34" charset="0"/>
              <a:cs typeface="Pyidaungsu" pitchFamily="34" charset="0"/>
            </a:endParaRPr>
          </a:p>
        </p:txBody>
      </p:sp>
      <p:sp>
        <p:nvSpPr>
          <p:cNvPr id="328" name="Google Shape;328;p23"/>
          <p:cNvSpPr txBox="1">
            <a:spLocks noGrp="1"/>
          </p:cNvSpPr>
          <p:nvPr>
            <p:ph type="body" idx="2"/>
          </p:nvPr>
        </p:nvSpPr>
        <p:spPr>
          <a:xfrm>
            <a:off x="4467277" y="6488753"/>
            <a:ext cx="3255313" cy="223515"/>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chemeClr val="lt1"/>
              </a:buClr>
              <a:buSzPct val="100000"/>
              <a:buNone/>
            </a:pPr>
            <a:r>
              <a:rPr lang="en-PH" sz="900">
                <a:solidFill>
                  <a:schemeClr val="lt1"/>
                </a:solidFill>
              </a:rPr>
              <a:t>Introduction to Media and Information Literacy (MIL) for Mobile Teachers</a:t>
            </a:r>
            <a:endParaRPr sz="900">
              <a:solidFill>
                <a:schemeClr val="lt1"/>
              </a:solidFill>
            </a:endParaRPr>
          </a:p>
          <a:p>
            <a:pPr marL="0" lvl="0" indent="0" algn="ctr" rtl="0">
              <a:lnSpc>
                <a:spcPct val="90000"/>
              </a:lnSpc>
              <a:spcBef>
                <a:spcPts val="1000"/>
              </a:spcBef>
              <a:spcAft>
                <a:spcPts val="0"/>
              </a:spcAft>
              <a:buClr>
                <a:schemeClr val="lt1"/>
              </a:buClr>
              <a:buSzPct val="100000"/>
              <a:buNone/>
            </a:pPr>
            <a:endParaRPr/>
          </a:p>
        </p:txBody>
      </p:sp>
      <p:sp>
        <p:nvSpPr>
          <p:cNvPr id="2" name="TextBox 1">
            <a:extLst>
              <a:ext uri="{FF2B5EF4-FFF2-40B4-BE49-F238E27FC236}">
                <a16:creationId xmlns:a16="http://schemas.microsoft.com/office/drawing/2014/main" id="{7B187E7C-229A-2507-A285-A23055321A80}"/>
              </a:ext>
            </a:extLst>
          </p:cNvPr>
          <p:cNvSpPr txBox="1"/>
          <p:nvPr/>
        </p:nvSpPr>
        <p:spPr>
          <a:xfrm>
            <a:off x="501805" y="880946"/>
            <a:ext cx="10917044" cy="2308324"/>
          </a:xfrm>
          <a:prstGeom prst="rect">
            <a:avLst/>
          </a:prstGeom>
          <a:noFill/>
        </p:spPr>
        <p:txBody>
          <a:bodyPr wrap="square" rtlCol="0">
            <a:spAutoFit/>
          </a:bodyPr>
          <a:lstStyle/>
          <a:p>
            <a:pPr marL="534988" indent="-534988"/>
            <a:endParaRPr lang="en-PH" dirty="0">
              <a:latin typeface="Pyidaungsu" pitchFamily="34" charset="0"/>
              <a:ea typeface="Calibri" panose="020F0502020204030204" pitchFamily="34" charset="0"/>
              <a:cs typeface="Pyidaungsu" pitchFamily="34" charset="0"/>
            </a:endParaRPr>
          </a:p>
          <a:p>
            <a:pPr marL="446088" lvl="0" indent="-446088">
              <a:buSzPts val="1800"/>
            </a:pPr>
            <a:r>
              <a:rPr lang="en-US" dirty="0">
                <a:latin typeface="Pyidaungsu" pitchFamily="34" charset="0"/>
                <a:ea typeface="Calibri"/>
                <a:cs typeface="Pyidaungsu" pitchFamily="34" charset="0"/>
                <a:sym typeface="Calibri"/>
              </a:rPr>
              <a:t>UNESCO. (2023). Enhancing ICT for Youth for Better Information [An online course on UNESCO Teacher Platform] Retrieved from </a:t>
            </a:r>
            <a:r>
              <a:rPr lang="en-US" u="sng" dirty="0">
                <a:solidFill>
                  <a:srgbClr val="0563C1"/>
                </a:solidFill>
                <a:latin typeface="Pyidaungsu" pitchFamily="34" charset="0"/>
                <a:ea typeface="Calibri"/>
                <a:cs typeface="Pyidaungsu" pitchFamily="34" charset="0"/>
                <a:sym typeface="Calibri"/>
                <a:hlinkClick r:id="rId3">
                  <a:extLst>
                    <a:ext uri="{A12FA001-AC4F-418D-AE19-62706E023703}">
                      <ahyp:hlinkClr xmlns:ahyp="http://schemas.microsoft.com/office/drawing/2018/hyperlinkcolor" val="tx"/>
                    </a:ext>
                  </a:extLst>
                </a:hlinkClick>
              </a:rPr>
              <a:t>https://mmteacherplatform.net/en/courses</a:t>
            </a:r>
            <a:endParaRPr lang="en-US" u="sng" dirty="0">
              <a:solidFill>
                <a:srgbClr val="0563C1"/>
              </a:solidFill>
              <a:latin typeface="Pyidaungsu" pitchFamily="34" charset="0"/>
              <a:ea typeface="Calibri"/>
              <a:cs typeface="Pyidaungsu" pitchFamily="34" charset="0"/>
              <a:sym typeface="Calibri"/>
            </a:endParaRPr>
          </a:p>
          <a:p>
            <a:pPr lvl="0">
              <a:buSzPts val="1800"/>
            </a:pPr>
            <a:endParaRPr lang="en-US" dirty="0">
              <a:latin typeface="Pyidaungsu" pitchFamily="34" charset="0"/>
              <a:ea typeface="Calibri"/>
              <a:cs typeface="Pyidaungsu" pitchFamily="34" charset="0"/>
              <a:sym typeface="Calibri"/>
            </a:endParaRPr>
          </a:p>
          <a:p>
            <a:pPr marL="357188" lvl="0" indent="-357188">
              <a:buSzPts val="1800"/>
            </a:pPr>
            <a:r>
              <a:rPr lang="en-US" u="sng" dirty="0">
                <a:latin typeface="Pyidaungsu" pitchFamily="34" charset="0"/>
                <a:cs typeface="Pyidaungsu" pitchFamily="34" charset="0"/>
                <a:sym typeface="Calibri"/>
              </a:rPr>
              <a:t>UNESCO (2002). </a:t>
            </a:r>
            <a:r>
              <a:rPr lang="en-US" dirty="0">
                <a:latin typeface="Pyidaungsu" pitchFamily="34" charset="0"/>
                <a:cs typeface="Pyidaungsu" pitchFamily="34" charset="0"/>
              </a:rPr>
              <a:t>Information insecurity: a survival guide to the uncharted territories of cyber-threats and cyber-security. Retrieved from </a:t>
            </a:r>
            <a:r>
              <a:rPr lang="en-US" u="sng" dirty="0">
                <a:solidFill>
                  <a:srgbClr val="0563C1"/>
                </a:solidFill>
                <a:latin typeface="Pyidaungsu" pitchFamily="34" charset="0"/>
                <a:ea typeface="Calibri"/>
                <a:cs typeface="Pyidaungsu" pitchFamily="34" charset="0"/>
                <a:sym typeface="Calibri"/>
                <a:hlinkClick r:id="rId4"/>
              </a:rPr>
              <a:t>https://unesdoc.unesco.org/ark:/48223/pf0000143889?posInSet=1&amp;queryId=a3e7bb0e-01c9-4482-a271-</a:t>
            </a:r>
            <a:r>
              <a:rPr lang="en-US" u="sng" dirty="0">
                <a:solidFill>
                  <a:srgbClr val="0563C1"/>
                </a:solidFill>
                <a:latin typeface="Pyidaungsu" pitchFamily="34" charset="0"/>
                <a:ea typeface="Calibri"/>
                <a:cs typeface="Pyidaungsu" pitchFamily="34" charset="0"/>
                <a:sym typeface="Calibri"/>
                <a:hlinkClick r:id="rId5">
                  <a:extLst>
                    <a:ext uri="{A12FA001-AC4F-418D-AE19-62706E023703}">
                      <ahyp:hlinkClr xmlns:ahyp="http://schemas.microsoft.com/office/drawing/2018/hyperlinkcolor" val="tx"/>
                    </a:ext>
                  </a:extLst>
                </a:hlinkClick>
              </a:rPr>
              <a:t>c1241ee84191</a:t>
            </a:r>
            <a:r>
              <a:rPr lang="en-US" dirty="0">
                <a:latin typeface="Pyidaungsu" pitchFamily="34" charset="0"/>
                <a:ea typeface="Calibri"/>
                <a:cs typeface="Pyidaungsu" pitchFamily="34" charset="0"/>
                <a:sym typeface="Calibri"/>
              </a:rPr>
              <a:t> </a:t>
            </a:r>
          </a:p>
        </p:txBody>
      </p:sp>
    </p:spTree>
    <p:extLst>
      <p:ext uri="{BB962C8B-B14F-4D97-AF65-F5344CB8AC3E}">
        <p14:creationId xmlns:p14="http://schemas.microsoft.com/office/powerpoint/2010/main" val="2707719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9" name="Google Shape;809;p59"/>
          <p:cNvSpPr txBox="1">
            <a:spLocks noGrp="1"/>
          </p:cNvSpPr>
          <p:nvPr>
            <p:ph type="body" idx="3"/>
          </p:nvPr>
        </p:nvSpPr>
        <p:spPr>
          <a:xfrm>
            <a:off x="191387" y="2259249"/>
            <a:ext cx="11759608" cy="861775"/>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lt1"/>
              </a:buClr>
              <a:buSzPts val="6000"/>
              <a:buNone/>
            </a:pPr>
            <a:r>
              <a:rPr lang="en-US" dirty="0">
                <a:latin typeface="Century Gothic"/>
                <a:ea typeface="Century Gothic"/>
                <a:cs typeface="Century Gothic"/>
                <a:sym typeface="Century Gothic"/>
              </a:rPr>
              <a:t>Thank You.</a:t>
            </a:r>
            <a:endParaRPr dirty="0"/>
          </a:p>
        </p:txBody>
      </p:sp>
      <p:sp>
        <p:nvSpPr>
          <p:cNvPr id="810" name="Google Shape;810;p59"/>
          <p:cNvSpPr txBox="1">
            <a:spLocks noGrp="1"/>
          </p:cNvSpPr>
          <p:nvPr>
            <p:ph type="body" idx="4"/>
          </p:nvPr>
        </p:nvSpPr>
        <p:spPr>
          <a:xfrm>
            <a:off x="4467278" y="6488755"/>
            <a:ext cx="3255313" cy="22351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2E75B5"/>
              </a:buClr>
              <a:buSzPts val="900"/>
              <a:buNone/>
            </a:pPr>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54335BECF21B40B6CCFAE91E076EEB" ma:contentTypeVersion="18" ma:contentTypeDescription="Create a new document." ma:contentTypeScope="" ma:versionID="969d715efb601fe2e3e582c3b4f58360">
  <xsd:schema xmlns:xsd="http://www.w3.org/2001/XMLSchema" xmlns:xs="http://www.w3.org/2001/XMLSchema" xmlns:p="http://schemas.microsoft.com/office/2006/metadata/properties" xmlns:ns2="f8ef70f3-4e3d-42be-bd40-fbc1cacc1519" xmlns:ns3="5b799ec2-212c-48b5-b7ff-d14ec6cbce2b" targetNamespace="http://schemas.microsoft.com/office/2006/metadata/properties" ma:root="true" ma:fieldsID="57e78e5457c51dae7a126fa1b5db5135" ns2:_="" ns3:_="">
    <xsd:import namespace="f8ef70f3-4e3d-42be-bd40-fbc1cacc1519"/>
    <xsd:import namespace="5b799ec2-212c-48b5-b7ff-d14ec6cbce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f70f3-4e3d-42be-bd40-fbc1cacc15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ec18f-64e3-475c-b7ef-ac8bd502240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799ec2-212c-48b5-b7ff-d14ec6cbce2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bea937c-e0f5-48c9-8c2c-e5ecc0322dfb}" ma:internalName="TaxCatchAll" ma:showField="CatchAllData" ma:web="5b799ec2-212c-48b5-b7ff-d14ec6cbce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b799ec2-212c-48b5-b7ff-d14ec6cbce2b" xsi:nil="true"/>
    <lcf76f155ced4ddcb4097134ff3c332f xmlns="f8ef70f3-4e3d-42be-bd40-fbc1cacc151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C558DAF-833A-4246-A6D2-C5A7403BBFCF}"/>
</file>

<file path=customXml/itemProps2.xml><?xml version="1.0" encoding="utf-8"?>
<ds:datastoreItem xmlns:ds="http://schemas.openxmlformats.org/officeDocument/2006/customXml" ds:itemID="{7EA5F4BB-B42B-46AA-8D5A-66D710D887FE}"/>
</file>

<file path=customXml/itemProps3.xml><?xml version="1.0" encoding="utf-8"?>
<ds:datastoreItem xmlns:ds="http://schemas.openxmlformats.org/officeDocument/2006/customXml" ds:itemID="{5786B259-57C5-4C64-B9A1-EC3FB2785C2D}"/>
</file>

<file path=docProps/app.xml><?xml version="1.0" encoding="utf-8"?>
<Properties xmlns="http://schemas.openxmlformats.org/officeDocument/2006/extended-properties" xmlns:vt="http://schemas.openxmlformats.org/officeDocument/2006/docPropsVTypes">
  <TotalTime>0</TotalTime>
  <Words>49994</Words>
  <Application>Microsoft Office PowerPoint</Application>
  <PresentationFormat>Widescreen</PresentationFormat>
  <Paragraphs>788</Paragraphs>
  <Slides>96</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96</vt:i4>
      </vt:variant>
    </vt:vector>
  </HeadingPairs>
  <TitlesOfParts>
    <vt:vector size="104" baseType="lpstr">
      <vt:lpstr>Arial</vt:lpstr>
      <vt:lpstr>Calibri</vt:lpstr>
      <vt:lpstr>Calibri Light</vt:lpstr>
      <vt:lpstr>Century Gothic</vt:lpstr>
      <vt:lpstr>Noto Sans Symbols</vt:lpstr>
      <vt:lpstr>Pyidaungsu</vt:lpstr>
      <vt:lpstr>Wingdings</vt:lpstr>
      <vt:lpstr>Office Theme</vt:lpstr>
      <vt:lpstr>ပဋိပက္ခကို ထည့်သွင်းစဉ်းစားသော ပညာရေးမှတဆင့်  မီဒီယာနှင့် သတင်းအချက်အလက်ဆိုင်ရာ သိနားလည်မှု (MIL-CSE)</vt:lpstr>
      <vt:lpstr>ပဋိပက္ခကိုထည့်သွင်းစဉ်းစားသော ပညာရေးမှတစ်ဆင့် မီဒီယာနှင့် သတင်းအချက်အလက်ဆိုင်ရာ သိနားလည်မှု (MIL-CSE)</vt:lpstr>
      <vt:lpstr>သင်ယူမှုရည်မှန်းချက်များ</vt:lpstr>
      <vt:lpstr>မော်ဂျူးရလဒ်များ</vt:lpstr>
      <vt:lpstr>တတ်ကျွမ်းမှုများ</vt:lpstr>
      <vt:lpstr>တတ်ကျွမ်းမှုများ</vt:lpstr>
      <vt:lpstr>တတ်ကျွမ်းမှုများ</vt:lpstr>
      <vt:lpstr>PowerPoint Presentation</vt:lpstr>
      <vt:lpstr>PowerPoint Presentation</vt:lpstr>
      <vt:lpstr>ယဉ်ကျေးမှုဆိုင်ရာ နားလည်လေးစားမှုဆိုသည်မှာ အဘယ်နည်း။</vt:lpstr>
      <vt:lpstr>ဘာသာပေါင်းစုံ ဆွေးနွေးဖလှယ်မှုဆိုသည်မှာ အဘယ်နည်း။</vt:lpstr>
      <vt:lpstr>အပြုသဘောဆောင်သော ဘာသာပေါင်းစုံ ဆွေးနွေးဖလှယ်မှု၏ အဓိကလက္ခဏာရပ်များမှာ မည်သည်တို့ ဖြစ်ကြသနည်း။</vt:lpstr>
      <vt:lpstr>မြန်မာနိုင်ငံတွင် ယဉ်ကျေးမှုအမျိုးမျိုးနှင့် ဘာသာပေါင်းစုံဆွေးနွေးဖလှယ်မှုသည် အဘယ်ကြောင့် အရေးကြီးပါသနည်း။</vt:lpstr>
      <vt:lpstr>မြန်မာနိုင်ငံတွင် ယဉ်ကျေးမှုနှင့် ဘာသာရေး ကွဲပြားစုံလင်မှုအကြောင်း သင်ယူရန် အဘယ်ကြောင့် အရေးကြီးပါသနည်း။</vt:lpstr>
      <vt:lpstr>မြန်မာနိုင်ငံတွင် ယဉ်ကျေးမှုနှင့် ဘာသာရေး ကွဲပြားစုံလင်မှုအကြောင်း သင်ယူရန် အဘယ်ကြောင့် အရေးကြီးပါသနည်း။</vt:lpstr>
      <vt:lpstr>ဉာဏ်စမ်းမေးခွန်း ၁</vt:lpstr>
      <vt:lpstr>ဆရာများအနေဖြင့် မိမိကျောင်းသားများကို သင်ကြားရန်လိုအပ်သော အခြေခံဆောင်ရန်၊ ရှောင်ရန်များမှာ မည်သည်တို့ ဖြစ်ကြပါသနည်း။</vt:lpstr>
      <vt:lpstr>ဉာဏ်စမ်းမေးခွန်း ၂</vt:lpstr>
      <vt:lpstr>ဆရာများအနေဖြင့် မိမိကျောင်းသားများကို သင်ကြားရန်လိုအပ်သော အခြေခံဆောင်ရန်၊ ရှောင်ရန်များမှာ မည်သည်တို့ ဖြစ်ကြပါသနည်း။</vt:lpstr>
      <vt:lpstr>ဆရာများအနေဖြင့် မိမိကျောင်းသားများကို သင်ကြားရန်လိုအပ်သော အခြေခံဆောင်ရန်၊ ရှောင်ရန်များမှာ မည်သည်တို့ ဖြစ်ကြပါသနည်း။</vt:lpstr>
      <vt:lpstr>ဆရာများအနေဖြင့် မိမိကျောင်းသားများကို သင်ကြားရန်လိုအပ်သော အခြေခံဆောင်ရန်၊ ရှောင်ရန်များမှာ မည်သည်တို့ ဖြစ်ကြပါသနည်း။</vt:lpstr>
      <vt:lpstr>ယဉ်ကျေးမှုအမျိုးမျိုး/ ဘာသာပေါင်းစုံဆွေးနွေးမှုကို မြှင့်တင်နိုင်ရန် ဆရာများက မည်သို့ ပံ့ပိုးကူညီနိုင်ပါသနည်း။</vt:lpstr>
      <vt:lpstr>ယဉ်ကျေးမှုအမျိုးမျိုး/ ဘာသာပေါင်းစုံဆွေးနွေးမှုကို မြှင့်တင်နိုင်ရန် ဆရာများက မည်သို့ ပံ့ပိုးကူညီနိုင်ပါသနည်း။ (အဆက်)</vt:lpstr>
      <vt:lpstr>ယဉ်ကျေးမှုအမျိုးမျိုး/ ဘာသာပေါင်းစုံဆွေးနွေးမှုကို မြှင့်တင်နိုင်ရန် ဆရာများက မည်သို့ ပံ့ပိုးကူညီနိုင်ပါသနည်း။ (အဆက်)</vt:lpstr>
      <vt:lpstr>ယဉ်ကျေးမှုအမျိုးမျိုး/ ဘာသာပေါင်းစုံဆွေးနွေးမှုကို မြှင့်တင်နိုင်ရန် ဆရာများက မည်သို့ ပံ့ပိုးကူညီနိုင်ပါသနည်း။ (အဆက်)</vt:lpstr>
      <vt:lpstr>ဉာဏ်စမ်းမေးခွန်း ၃</vt:lpstr>
      <vt:lpstr>ဉာဏ်စမ်းမေးခွန်း ၄</vt:lpstr>
      <vt:lpstr>PowerPoint Presentation</vt:lpstr>
      <vt:lpstr>လုပ်ငန်း ၁ - ယဉ်ကျေးမှုဆိုင်ရာ ပုံပြောသင်ကြားသင်ယူခြင်းနှင့် ယဉ်ကျေးမှုနှီးနှောဖလှယ်ခြင်း</vt:lpstr>
      <vt:lpstr>လုပ်ငန်း ၁ - ယဉ်ကျေးမှုဆိုင်ရာ ပုံပြောသင်ကြားသင်ယူခြင်းနှင့် ယဉ်ကျေးမှုနှီးနှောဖလှယ်ခြင်း (အဆက်)</vt:lpstr>
      <vt:lpstr>လုပ်ငန်း ၁ - ယဉ်ကျေးမှုဆိုင်ရာ ပုံပြောသင်ကြားသင်ယူခြင်းနှင့် ယဉ်ကျေးမှုနှီးနှောဖလှယ်ခြင်း (အဆက်)</vt:lpstr>
      <vt:lpstr>လုပ်ငန်း ၁ - ယဉ်ကျေးမှုဆိုင်ရာ ပုံပြောသင်ကြားသင်ယူခြင်းနှင့် ယဉ်ကျေးမှုနှီးနှောဖလှယ်ခြင်း (အဆက်)</vt:lpstr>
      <vt:lpstr>လုပ်ငန်း ၂ - ရပ်ရွာဆွေးနွေးပွဲ ညနေခင်း</vt:lpstr>
      <vt:lpstr>လုပ်ငန်း ၂ - ရပ်ရွာဆွေးနွေးပွဲ ညနေခင်း (အဆက်)</vt:lpstr>
      <vt:lpstr>ဉာဏ်စမ်းမေးခွန်း ၅</vt:lpstr>
      <vt:lpstr>လုပ်ငန်း ၃ - မျှဝေစာနာမှု စက်ဝိုင်း</vt:lpstr>
      <vt:lpstr>လုပ်ငန်း ၃ - မျှဝေစာနာမှု စက်ဝိုင်း (အဆက်)</vt:lpstr>
      <vt:lpstr>လုပ်ငန်း ၃ - မျှဝေစာနာမှု စက်ဝိုင်း (အဆက်)</vt:lpstr>
      <vt:lpstr>လုပ်ငန်း ၃ - မျှဝေစာနာမှု စက်ဝိုင်း (အဆက်)</vt:lpstr>
      <vt:lpstr>လုပ်ငန်း ၃ - မျှဝေစာနာမှု စက်ဝိုင်း (အဆက်)</vt:lpstr>
      <vt:lpstr>ဉာဏ်စမ်းမေးခွန်း ၆</vt:lpstr>
      <vt:lpstr>ပြန်လည်သုံးသပ်ချက်</vt:lpstr>
      <vt:lpstr>အကျဉ်းချုပ်</vt:lpstr>
      <vt:lpstr>အကျဉ်းချုပ်</vt:lpstr>
      <vt:lpstr>ကျမ်းကိုးစာရင်း</vt:lpstr>
      <vt:lpstr>ကျမ်းကိုးစာရင်း</vt:lpstr>
      <vt:lpstr>ကျမ်းကိုးစာရင်း</vt:lpstr>
      <vt:lpstr>PowerPoint Presentation</vt:lpstr>
      <vt:lpstr>ပဋိပက္ခကို ထည့်သွင်းစဉ်းစားသော ပညာရေးမှတဆင့်  မီဒီယာနှင့် သတင်းအချက်အလက်ဆိုင်ရာ သိနားလည်မှု (MIL-CSE)</vt:lpstr>
      <vt:lpstr>ပဋိပက္ခကိုထည့်သွင်းစဉ်းစားသော ပညာရေးမှတစ်ဆင့် မီဒီယာနှင့် သတင်းအချက်အလက်ဆိုင်ရာ သိနားလည်မှု (MIL-CSE)</vt:lpstr>
      <vt:lpstr>သင်ယူမှုရည်မှန်းချက်များ</vt:lpstr>
      <vt:lpstr>မော်ဂျူးရလဒ်များ</vt:lpstr>
      <vt:lpstr>တတ်ကျွမ်းမှုများ</vt:lpstr>
      <vt:lpstr>တတ်ကျွမ်းမှုများ</vt:lpstr>
      <vt:lpstr>PowerPoint Presentation</vt:lpstr>
      <vt:lpstr>အွန်လိုင်း ဘေးကင်းမှု(Cyber Safety)ဆိုသည်မှာ မည်သည်ကို ဆိုလိုပါသနည်း။</vt:lpstr>
      <vt:lpstr>အွန်လိုင်းဘေးကင်းမှု၏ အဓိကလက္ခဏာရပ်များမှာ မည်သည်တို့ ဖြစ်ကြပါသနည်း။</vt:lpstr>
      <vt:lpstr>အွန်လိုင်း လုံခြုံရေး(Cyber Security)ဆိုသည်မှာ မည်သည်ကို ဆိုလိုပါသနည်း။</vt:lpstr>
      <vt:lpstr>အွန်လိုင်း လုံခြုံရေး(Cyber Security)ဆိုသည်မှာ မည်သည်ကို ဆိုလိုပါသနည်း။</vt:lpstr>
      <vt:lpstr>အွန်လိုင်းဘေးကင်းမှု(Cyber Safety)နှင့် အွန်လိုင်းလုံခြုံရေး(Cyber Security)တို့ကြား ခြားနားချက်များမှာ အဘယ်နည်း။</vt:lpstr>
      <vt:lpstr>အွန်လိုင်းဘေးကင်းမှု(Cyber Safety)နှင့် အွန်လိုင်းလုံခြုံရေး(Cyber Security)တို့ကြား ခြားနားချက်များမှာ အဘယ်နည်း။</vt:lpstr>
      <vt:lpstr>ဆရာများအနေဖြင့် အွန်လိုင်းဘေးကင်းမှု(Cyber Safety)၏ အခြေခံများကို သိရှိထားရန် အဘယ်ကြောင့် လိုအပ်ပါသနည်း။</vt:lpstr>
      <vt:lpstr>ဆရာများအနေဖြင့် အွန်လိုင်းဘေးကင်းမှု(Cyber Safety)၏ အခြေခံများကို သိရှိထားရန် အဘယ်ကြောင့် လိုအပ်ပါသနည်း။</vt:lpstr>
      <vt:lpstr>ဉာဏ်စမ်းမေးခွန်း ၁</vt:lpstr>
      <vt:lpstr>ဉာဏ်စမ်းမေးခွန်း ၂     </vt:lpstr>
      <vt:lpstr>PowerPoint Presentation</vt:lpstr>
      <vt:lpstr>လုပ်ငန်း ၁ - မိုဘိုင်းစက်ပစ္စည်း လုံခြုံရေးအတွက် အားကောင်းသော စကားဝှက်ဖန်တီးခြင်း</vt:lpstr>
      <vt:lpstr>လုပ်ငန်း ၁ - မိုဘိုင်းစက်ပစ္စည်း လုံခြုံရေးအတွက် အားကောင်းသော စကားဝှက်ဖန်တီးခြင်း</vt:lpstr>
      <vt:lpstr>လုပ်ငန်း ၁ - မိုဘိုင်းစက်ပစ္စည်း လုံခြုံရေးအတွက် အားကောင်းသော စကားဝှက်ဖန်တီးခြင်း (အဆက်)</vt:lpstr>
      <vt:lpstr>လုပ်ငန်း ၁ - မိုဘိုင်းစက်ပစ္စည်း လုံခြုံရေးအတွက် အားကောင်းသော စကားဝှက်ဖန်တီးခြင်း (အဆက်)</vt:lpstr>
      <vt:lpstr>လုပ်ငန်း ၁ - မိုဘိုင်းစက်ပစ္စည်း လုံခြုံရေးအတွက် အားကောင်းသော စကားဝှက်ဖန်တီးခြင်း (အဆက်)</vt:lpstr>
      <vt:lpstr> ဉာဏ်စမ်းမေးခွန်း ၃</vt:lpstr>
      <vt:lpstr>လုပ်ငန်း(၂) - မိုဘိုင်းစက်ပစ္စည်း လုံခြုံရေးအတွက် ဇီဝအချက်အလက်ဖြင့်အတည်ပြုခြင်းအကြောင်း စူးစမ်းလေ့လာခြင်း </vt:lpstr>
      <vt:lpstr>လုပ်ငန်း(၂) - မိုဘိုင်းစက်ပစ္စည်း လုံခြုံရေးအတွက် ဇီဝအချက်အလက်ဖြင့်အတည်ပြုခြင်းအကြောင်း စူးစမ်းလေ့လာခြင်း </vt:lpstr>
      <vt:lpstr>လုပ်ငန်း(၂) - မိုဘိုင်းစက်ပစ္စည်း လုံခြုံရေးအတွက် ဇီဝအချက်အလက်ဖြင့်အတည်ပြုခြင်းအကြောင်း စူးစမ်းလေ့လာခြင်း </vt:lpstr>
      <vt:lpstr>လုပ်ငန်း ၃ - ထပ်ဆင့်အတည်ပြုစနစ် ( Multi-Factor Authentication - MFA)ကို မိတ်ဆက်ခြင်း</vt:lpstr>
      <vt:lpstr>လုပ်ငန်း ၃ - ထပ်ဆင့်အတည်ပြုစနစ် ( Multi-Factor Authentication - MFA)ကို မိတ်ဆက်ခြင်း (အဆက်)</vt:lpstr>
      <vt:lpstr>လုပ်ငန်း ၃ - ထပ်ဆင့်အတည်ပြုစနစ် ( Multi-Factor Authentication - MFA)ကို မိတ်ဆက်ခြင်း (အဆက်)</vt:lpstr>
      <vt:lpstr>လုပ်ငန်း ၃ - ထပ်ဆင့်အတည်ပြုစနစ် ( Multi-Factor Authentication - MFA)ကို မိတ်ဆက်ခြင်း (အဆက်)</vt:lpstr>
      <vt:lpstr>လုပ်ငန်း ၃ - ထပ်ဆင့်အတည်ပြုစနစ် ( Multi-Factor Authentication - MFA)ကို မိတ်ဆက်ခြင်း (အဆက်)</vt:lpstr>
      <vt:lpstr>ဉာဏ်စမ်းမေးခွန်း ၄</vt:lpstr>
      <vt:lpstr>ဉာဏ်စမ်းမေးခွန်း ၅</vt:lpstr>
      <vt:lpstr>လုပ်ငန်း ၄ - အတွေ့ရများသော အွန်လိုင်းအန္တရာယ်များကို မိတ်ဆက်ခြင်း</vt:lpstr>
      <vt:lpstr>လုပ်ငန်း ၄ - အတွေ့ရများသော အွန်လိုင်းအန္တရာယ်များကို မိတ်ဆက်ခြင်း (အဆက်)</vt:lpstr>
      <vt:lpstr>လုပ်ငန်း ၄ - အတွေ့ရများသော အွန်လိုင်းအန္တရာယ်များကို မိတ်ဆက်ခြင်း (အဆက်)</vt:lpstr>
      <vt:lpstr>လုပ်ငန်း ၄ - အတွေ့ရများသော အွန်လိုင်းအန္တရာယ်များကို မိတ်ဆက်ခြင်း (အဆက်)</vt:lpstr>
      <vt:lpstr>လုပ်ငန်း ၄ - အတွေ့ရများသော အွန်လိုင်းအန္တရာယ်များကို မိတ်ဆက်ခြင်း (အဆက်)</vt:lpstr>
      <vt:lpstr>လုပ်ငန်း ၄ - အတွေ့ရများသော အွန်လိုင်းအန္တရာယ်များကို မိတ်ဆက်ခြင်း (အဆက်)</vt:lpstr>
      <vt:lpstr>ဉာဏ်စမ်းမေးခွန်း ၆    </vt:lpstr>
      <vt:lpstr>ဉာဏ်စမ်းမေးခွန်း ၇</vt:lpstr>
      <vt:lpstr>ပြန်လည်သုံးသပ်ချက်</vt:lpstr>
      <vt:lpstr>အကျဉ်းချုပ်</vt:lpstr>
      <vt:lpstr>အကျဉ်းချုပ်</vt:lpstr>
      <vt:lpstr>ကျမ်းကိုးစာရင်း</vt:lpstr>
      <vt:lpstr>ကျမ်းကိုးစာရင်း</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2024-11-13T10:00:17Z</dcterms:created>
  <dcterms:modified xsi:type="dcterms:W3CDTF">2024-11-13T10:00:35Z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0x0101009354335BECF21B40B6CCFAE91E076EEB</vt:lpwstr>
  </property>
</Properties>
</file>