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5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0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01.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6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68.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70.xml" ContentType="application/vnd.openxmlformats-officedocument.presentationml.tags+xml"/>
  <Override PartName="/ppt/tags/tag13.xml" ContentType="application/vnd.openxmlformats-officedocument.presentationml.tags+xml"/>
  <Override PartName="/ppt/tags/tag82.xml" ContentType="application/vnd.openxmlformats-officedocument.presentationml.tags+xml"/>
  <Override PartName="/ppt/tags/tag74.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84.xml" ContentType="application/vnd.openxmlformats-officedocument.presentationml.tags+xml"/>
  <Override PartName="/ppt/tags/tag75.xml" ContentType="application/vnd.openxmlformats-officedocument.presentationml.tags+xml"/>
  <Override PartName="/ppt/tags/tag85.xml" ContentType="application/vnd.openxmlformats-officedocument.presentationml.tags+xml"/>
  <Override PartName="/ppt/tags/tag15.xml" ContentType="application/vnd.openxmlformats-officedocument.presentationml.tags+xml"/>
  <Override PartName="/ppt/tags/tag69.xml" ContentType="application/vnd.openxmlformats-officedocument.presentationml.tags+xml"/>
  <Override PartName="/ppt/tags/tag16.xml" ContentType="application/vnd.openxmlformats-officedocument.presentationml.tags+xml"/>
  <Override PartName="/ppt/tags/tag86.xml" ContentType="application/vnd.openxmlformats-officedocument.presentationml.tags+xml"/>
  <Override PartName="/ppt/tags/tag76.xml" ContentType="application/vnd.openxmlformats-officedocument.presentationml.tags+xml"/>
  <Override PartName="/ppt/tags/tag17.xml" ContentType="application/vnd.openxmlformats-officedocument.presentationml.tags+xml"/>
  <Override PartName="/ppt/tags/tag87.xml" ContentType="application/vnd.openxmlformats-officedocument.presentationml.tags+xml"/>
  <Override PartName="/ppt/tags/tag18.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12.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78.xml" ContentType="application/vnd.openxmlformats-officedocument.presentationml.tags+xml"/>
  <Override PartName="/ppt/tags/tag72.xml" ContentType="application/vnd.openxmlformats-officedocument.presentationml.tags+xml"/>
  <Override PartName="/ppt/tags/tag79.xml" ContentType="application/vnd.openxmlformats-officedocument.presentationml.tags+xml"/>
  <Override PartName="/ppt/tags/tag24.xml" ContentType="application/vnd.openxmlformats-officedocument.presentationml.tags+xml"/>
  <Override PartName="/ppt/tags/tag80.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73.xml" ContentType="application/vnd.openxmlformats-officedocument.presentationml.tags+xml"/>
  <Override PartName="/ppt/tags/tag27.xml" ContentType="application/vnd.openxmlformats-officedocument.presentationml.tags+xml"/>
  <Override PartName="/ppt/tags/tag81.xml" ContentType="application/vnd.openxmlformats-officedocument.presentationml.tags+xml"/>
  <Override PartName="/ppt/tags/tag7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3"/>
  </p:notesMasterIdLst>
  <p:sldIdLst>
    <p:sldId id="476" r:id="rId2"/>
    <p:sldId id="477" r:id="rId3"/>
    <p:sldId id="280" r:id="rId4"/>
    <p:sldId id="412" r:id="rId5"/>
    <p:sldId id="513" r:id="rId6"/>
    <p:sldId id="514" r:id="rId7"/>
    <p:sldId id="343" r:id="rId8"/>
    <p:sldId id="472" r:id="rId9"/>
    <p:sldId id="473" r:id="rId10"/>
    <p:sldId id="475" r:id="rId11"/>
    <p:sldId id="474" r:id="rId12"/>
    <p:sldId id="482" r:id="rId13"/>
    <p:sldId id="515" r:id="rId14"/>
    <p:sldId id="516" r:id="rId15"/>
    <p:sldId id="479" r:id="rId16"/>
    <p:sldId id="483" r:id="rId17"/>
    <p:sldId id="484" r:id="rId18"/>
    <p:sldId id="485" r:id="rId19"/>
    <p:sldId id="480" r:id="rId20"/>
    <p:sldId id="481" r:id="rId21"/>
    <p:sldId id="486" r:id="rId22"/>
    <p:sldId id="416" r:id="rId23"/>
    <p:sldId id="487" r:id="rId24"/>
    <p:sldId id="495" r:id="rId25"/>
    <p:sldId id="496" r:id="rId26"/>
    <p:sldId id="494" r:id="rId27"/>
    <p:sldId id="415" r:id="rId28"/>
    <p:sldId id="498" r:id="rId29"/>
    <p:sldId id="499" r:id="rId30"/>
    <p:sldId id="500" r:id="rId31"/>
    <p:sldId id="502" r:id="rId32"/>
    <p:sldId id="503" r:id="rId33"/>
    <p:sldId id="505" r:id="rId34"/>
    <p:sldId id="506" r:id="rId35"/>
    <p:sldId id="504" r:id="rId36"/>
    <p:sldId id="512" r:id="rId37"/>
    <p:sldId id="510" r:id="rId38"/>
    <p:sldId id="507" r:id="rId39"/>
    <p:sldId id="508" r:id="rId40"/>
    <p:sldId id="509" r:id="rId41"/>
    <p:sldId id="297" r:id="rId42"/>
    <p:sldId id="517" r:id="rId43"/>
    <p:sldId id="518" r:id="rId44"/>
    <p:sldId id="519" r:id="rId45"/>
    <p:sldId id="520" r:id="rId46"/>
    <p:sldId id="521" r:id="rId47"/>
    <p:sldId id="522" r:id="rId48"/>
    <p:sldId id="523" r:id="rId49"/>
    <p:sldId id="489" r:id="rId50"/>
    <p:sldId id="490" r:id="rId51"/>
    <p:sldId id="491" r:id="rId52"/>
    <p:sldId id="492" r:id="rId53"/>
    <p:sldId id="493" r:id="rId54"/>
    <p:sldId id="344" r:id="rId55"/>
    <p:sldId id="524" r:id="rId56"/>
    <p:sldId id="525" r:id="rId57"/>
    <p:sldId id="526" r:id="rId58"/>
    <p:sldId id="527" r:id="rId59"/>
    <p:sldId id="528" r:id="rId60"/>
    <p:sldId id="529" r:id="rId61"/>
    <p:sldId id="530" r:id="rId62"/>
    <p:sldId id="532" r:id="rId63"/>
    <p:sldId id="533" r:id="rId64"/>
    <p:sldId id="534" r:id="rId65"/>
    <p:sldId id="535" r:id="rId66"/>
    <p:sldId id="536" r:id="rId67"/>
    <p:sldId id="537" r:id="rId68"/>
    <p:sldId id="538" r:id="rId69"/>
    <p:sldId id="539" r:id="rId70"/>
    <p:sldId id="540" r:id="rId71"/>
    <p:sldId id="541" r:id="rId72"/>
    <p:sldId id="545" r:id="rId73"/>
    <p:sldId id="546" r:id="rId74"/>
    <p:sldId id="501" r:id="rId75"/>
    <p:sldId id="547" r:id="rId76"/>
    <p:sldId id="548" r:id="rId77"/>
    <p:sldId id="549" r:id="rId78"/>
    <p:sldId id="550" r:id="rId79"/>
    <p:sldId id="542" r:id="rId80"/>
    <p:sldId id="544" r:id="rId81"/>
    <p:sldId id="447" r:id="rId82"/>
    <p:sldId id="279" r:id="rId83"/>
    <p:sldId id="551" r:id="rId84"/>
    <p:sldId id="552" r:id="rId85"/>
    <p:sldId id="553" r:id="rId86"/>
    <p:sldId id="554" r:id="rId87"/>
    <p:sldId id="555" r:id="rId88"/>
    <p:sldId id="556" r:id="rId89"/>
    <p:sldId id="557" r:id="rId90"/>
    <p:sldId id="436" r:id="rId91"/>
    <p:sldId id="452" r:id="rId92"/>
    <p:sldId id="441" r:id="rId93"/>
    <p:sldId id="442" r:id="rId94"/>
    <p:sldId id="558" r:id="rId95"/>
    <p:sldId id="559" r:id="rId96"/>
    <p:sldId id="560" r:id="rId97"/>
    <p:sldId id="561" r:id="rId98"/>
    <p:sldId id="562" r:id="rId99"/>
    <p:sldId id="563" r:id="rId100"/>
    <p:sldId id="564" r:id="rId101"/>
    <p:sldId id="565" r:id="rId102"/>
    <p:sldId id="566" r:id="rId103"/>
    <p:sldId id="567" r:id="rId104"/>
    <p:sldId id="310" r:id="rId105"/>
    <p:sldId id="568" r:id="rId106"/>
    <p:sldId id="569" r:id="rId107"/>
    <p:sldId id="570" r:id="rId108"/>
    <p:sldId id="571" r:id="rId109"/>
    <p:sldId id="572" r:id="rId110"/>
    <p:sldId id="531" r:id="rId111"/>
    <p:sldId id="461" r:id="rId112"/>
    <p:sldId id="573" r:id="rId113"/>
    <p:sldId id="574" r:id="rId114"/>
    <p:sldId id="575" r:id="rId115"/>
    <p:sldId id="576" r:id="rId116"/>
    <p:sldId id="577" r:id="rId117"/>
    <p:sldId id="578" r:id="rId118"/>
    <p:sldId id="579" r:id="rId119"/>
    <p:sldId id="580" r:id="rId120"/>
    <p:sldId id="581" r:id="rId121"/>
    <p:sldId id="450" r:id="rId122"/>
    <p:sldId id="582" r:id="rId123"/>
    <p:sldId id="583" r:id="rId124"/>
    <p:sldId id="543" r:id="rId125"/>
    <p:sldId id="584" r:id="rId126"/>
    <p:sldId id="585" r:id="rId127"/>
    <p:sldId id="586" r:id="rId128"/>
    <p:sldId id="587" r:id="rId129"/>
    <p:sldId id="588" r:id="rId130"/>
    <p:sldId id="589" r:id="rId131"/>
    <p:sldId id="306"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72" y="5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microsoft.com/office/2018/10/relationships/authors" Targe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139" Type="http://schemas.openxmlformats.org/officeDocument/2006/relationships/customXml" Target="../customXml/item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0C9CD-E588-4672-AFBF-823111800800}"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A14AF-E130-410C-A5DC-D4BE437B55B5}" type="slidenum">
              <a:rPr lang="en-US" smtClean="0"/>
              <a:t>‹#›</a:t>
            </a:fld>
            <a:endParaRPr lang="en-US"/>
          </a:p>
        </p:txBody>
      </p:sp>
    </p:spTree>
    <p:extLst>
      <p:ext uri="{BB962C8B-B14F-4D97-AF65-F5344CB8AC3E}">
        <p14:creationId xmlns:p14="http://schemas.microsoft.com/office/powerpoint/2010/main" val="206868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1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431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2579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4182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7473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675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42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1192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916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8921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396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6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9885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043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911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440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550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399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751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3173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15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29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86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004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255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3899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486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251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420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126</a:t>
            </a:fld>
            <a:endParaRPr lang="en-GB"/>
          </a:p>
        </p:txBody>
      </p:sp>
    </p:spTree>
    <p:extLst>
      <p:ext uri="{BB962C8B-B14F-4D97-AF65-F5344CB8AC3E}">
        <p14:creationId xmlns:p14="http://schemas.microsoft.com/office/powerpoint/2010/main" val="31524061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42003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71445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816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043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8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58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49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21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13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7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8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343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6775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11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702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08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688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234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1865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82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3602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7284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42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4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630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835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246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63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91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33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06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1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024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274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09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39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02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466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120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874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889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54</a:t>
            </a:fld>
            <a:endParaRPr lang="en-GB"/>
          </a:p>
        </p:txBody>
      </p:sp>
    </p:spTree>
    <p:extLst>
      <p:ext uri="{BB962C8B-B14F-4D97-AF65-F5344CB8AC3E}">
        <p14:creationId xmlns:p14="http://schemas.microsoft.com/office/powerpoint/2010/main" val="1358015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702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08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688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23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274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09175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9088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62</a:t>
            </a:fld>
            <a:endParaRPr lang="en-GB"/>
          </a:p>
        </p:txBody>
      </p:sp>
    </p:spTree>
    <p:extLst>
      <p:ext uri="{BB962C8B-B14F-4D97-AF65-F5344CB8AC3E}">
        <p14:creationId xmlns:p14="http://schemas.microsoft.com/office/powerpoint/2010/main" val="2760789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63</a:t>
            </a:fld>
            <a:endParaRPr lang="en-GB"/>
          </a:p>
        </p:txBody>
      </p:sp>
    </p:spTree>
    <p:extLst>
      <p:ext uri="{BB962C8B-B14F-4D97-AF65-F5344CB8AC3E}">
        <p14:creationId xmlns:p14="http://schemas.microsoft.com/office/powerpoint/2010/main" val="26855547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70592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5349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7369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27791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49357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69</a:t>
            </a:fld>
            <a:endParaRPr lang="en-GB"/>
          </a:p>
        </p:txBody>
      </p:sp>
    </p:spTree>
    <p:extLst>
      <p:ext uri="{BB962C8B-B14F-4D97-AF65-F5344CB8AC3E}">
        <p14:creationId xmlns:p14="http://schemas.microsoft.com/office/powerpoint/2010/main" val="409997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09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70</a:t>
            </a:fld>
            <a:endParaRPr lang="en-GB"/>
          </a:p>
        </p:txBody>
      </p:sp>
    </p:spTree>
    <p:extLst>
      <p:ext uri="{BB962C8B-B14F-4D97-AF65-F5344CB8AC3E}">
        <p14:creationId xmlns:p14="http://schemas.microsoft.com/office/powerpoint/2010/main" val="1510127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6865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87976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9858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2193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4231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72849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4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6301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4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388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42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81</a:t>
            </a:fld>
            <a:endParaRPr lang="en-GB"/>
          </a:p>
        </p:txBody>
      </p:sp>
    </p:spTree>
    <p:extLst>
      <p:ext uri="{BB962C8B-B14F-4D97-AF65-F5344CB8AC3E}">
        <p14:creationId xmlns:p14="http://schemas.microsoft.com/office/powerpoint/2010/main" val="31524061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06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17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4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660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52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4437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271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457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097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388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3829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5987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199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74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C75D-CB47-6472-66B4-7F11ECAC6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492469-0D99-E952-93C0-CC9268B67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910A4-13CB-B9C3-19DA-A6558D5CED09}"/>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6C6B24BA-BB13-03B8-9D9F-E1CF79E95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98886-ED39-86FB-FF90-65847C27B9C9}"/>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3840567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60F0-2042-EF63-6514-3F15402B3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E7D903-07A1-9F39-35AA-F0645E54C1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EBDB3-7853-E14F-7C13-BC128C98A059}"/>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E29FDE31-270D-5C69-ED2E-AABE88713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144AB-DF31-0730-E831-31790EE83E2C}"/>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317421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47343-E82D-2683-C220-5795661AD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A7184A-658B-BDA4-F5AE-0F9B8B6073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BAD4-4AF8-07F5-AFD0-ECC35C6E4091}"/>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B6FC093B-92E6-DE14-851F-30B9F58FF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4DB4A-8014-BCA7-25A0-F3BC176C438C}"/>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353861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1422C-A4FA-45ED-BD29-9E6ACF047CFD}"/>
              </a:ext>
            </a:extLst>
          </p:cNvPr>
          <p:cNvSpPr/>
          <p:nvPr userDrawn="1"/>
        </p:nvSpPr>
        <p:spPr>
          <a:xfrm>
            <a:off x="0" y="949152"/>
            <a:ext cx="12192000" cy="5973131"/>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293828" y="1462927"/>
            <a:ext cx="10584108" cy="800302"/>
          </a:xfrm>
          <a:prstGeom prst="rect">
            <a:avLst/>
          </a:prstGeom>
        </p:spPr>
        <p:txBody>
          <a:bodyPr lIns="0" tIns="0" rIns="0" bIns="0" anchor="ctr">
            <a:normAutofit/>
          </a:bodyPr>
          <a:lstStyle>
            <a:lvl1pPr algn="l">
              <a:lnSpc>
                <a:spcPts val="2775"/>
              </a:lnSpc>
              <a:defRPr sz="3200" b="1">
                <a:solidFill>
                  <a:schemeClr val="bg1"/>
                </a:solidFill>
              </a:defRPr>
            </a:lvl1pPr>
          </a:lstStyle>
          <a:p>
            <a:r>
              <a:rPr lang="en-GB" dirty="0"/>
              <a:t>CLICK TO ADD TITLE OF YEAR AND SEMESTER: TITLE OF PRESENTATION</a:t>
            </a:r>
            <a:endParaRPr lang="en-US" dirty="0"/>
          </a:p>
        </p:txBody>
      </p:sp>
      <p:sp>
        <p:nvSpPr>
          <p:cNvPr id="12"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293828" y="2464403"/>
            <a:ext cx="9112560" cy="397532"/>
          </a:xfrm>
          <a:prstGeom prst="rect">
            <a:avLst/>
          </a:prstGeom>
        </p:spPr>
        <p:txBody>
          <a:bodyPr lIns="0" tIns="0" rIns="0" bIns="0" anchor="ctr">
            <a:normAutofit/>
          </a:bodyPr>
          <a:lstStyle>
            <a:lvl1pPr marL="0" indent="0" algn="l">
              <a:buNone/>
              <a:defRPr sz="2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Click to add subtitle</a:t>
            </a:r>
          </a:p>
        </p:txBody>
      </p:sp>
      <p:sp>
        <p:nvSpPr>
          <p:cNvPr id="13" name="Espace réservé pour une image  2">
            <a:extLst>
              <a:ext uri="{FF2B5EF4-FFF2-40B4-BE49-F238E27FC236}">
                <a16:creationId xmlns:a16="http://schemas.microsoft.com/office/drawing/2014/main" id="{D0B637B1-A9C8-4913-8C41-59CF46A14632}"/>
              </a:ext>
            </a:extLst>
          </p:cNvPr>
          <p:cNvSpPr>
            <a:spLocks noGrp="1"/>
          </p:cNvSpPr>
          <p:nvPr>
            <p:ph type="pic" sz="quarter" idx="10" hasCustomPrompt="1"/>
          </p:nvPr>
        </p:nvSpPr>
        <p:spPr>
          <a:xfrm>
            <a:off x="-14990" y="3162238"/>
            <a:ext cx="12192000" cy="3760045"/>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CLICK ON THE ICON TO ADD AN IMAGE. THIS IS A TITLE SLIDE, DO NOT USE THIS SLIDE TO WRITE CONTENT. ONLY THE TITLE &amp; IMAGE.</a:t>
            </a:r>
          </a:p>
        </p:txBody>
      </p:sp>
      <p:grpSp>
        <p:nvGrpSpPr>
          <p:cNvPr id="4" name="Group 3">
            <a:extLst>
              <a:ext uri="{FF2B5EF4-FFF2-40B4-BE49-F238E27FC236}">
                <a16:creationId xmlns:a16="http://schemas.microsoft.com/office/drawing/2014/main" id="{801B6017-81D5-4BA7-909F-458F71E37B46}"/>
              </a:ext>
            </a:extLst>
          </p:cNvPr>
          <p:cNvGrpSpPr/>
          <p:nvPr userDrawn="1"/>
        </p:nvGrpSpPr>
        <p:grpSpPr>
          <a:xfrm>
            <a:off x="215077" y="82056"/>
            <a:ext cx="11761846" cy="824891"/>
            <a:chOff x="215077" y="82056"/>
            <a:chExt cx="11761846" cy="824891"/>
          </a:xfrm>
        </p:grpSpPr>
        <p:pic>
          <p:nvPicPr>
            <p:cNvPr id="3" name="Picture 2"/>
            <p:cNvPicPr>
              <a:picLocks noChangeAspect="1"/>
            </p:cNvPicPr>
            <p:nvPr userDrawn="1"/>
          </p:nvPicPr>
          <p:blipFill>
            <a:blip r:embed="rId2"/>
            <a:stretch>
              <a:fillRect/>
            </a:stretch>
          </p:blipFill>
          <p:spPr>
            <a:xfrm>
              <a:off x="10104017" y="82056"/>
              <a:ext cx="1872906" cy="794614"/>
            </a:xfrm>
            <a:prstGeom prst="rect">
              <a:avLst/>
            </a:prstGeom>
          </p:spPr>
        </p:pic>
        <p:grpSp>
          <p:nvGrpSpPr>
            <p:cNvPr id="2" name="Group 1">
              <a:extLst>
                <a:ext uri="{FF2B5EF4-FFF2-40B4-BE49-F238E27FC236}">
                  <a16:creationId xmlns:a16="http://schemas.microsoft.com/office/drawing/2014/main" id="{0AAD906B-13A5-4B63-B2A8-69BA134E7C3D}"/>
                </a:ext>
              </a:extLst>
            </p:cNvPr>
            <p:cNvGrpSpPr/>
            <p:nvPr userDrawn="1"/>
          </p:nvGrpSpPr>
          <p:grpSpPr>
            <a:xfrm>
              <a:off x="215077" y="160595"/>
              <a:ext cx="4754317" cy="746352"/>
              <a:chOff x="215077" y="160595"/>
              <a:chExt cx="4754317" cy="746352"/>
            </a:xfrm>
          </p:grpSpPr>
          <p:pic>
            <p:nvPicPr>
              <p:cNvPr id="9" name="Picture 8">
                <a:extLst>
                  <a:ext uri="{FF2B5EF4-FFF2-40B4-BE49-F238E27FC236}">
                    <a16:creationId xmlns:a16="http://schemas.microsoft.com/office/drawing/2014/main" id="{C48B74A0-31C4-4959-900C-410DB1515A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42" y="160595"/>
                <a:ext cx="2599852" cy="746352"/>
              </a:xfrm>
              <a:prstGeom prst="rect">
                <a:avLst/>
              </a:prstGeom>
            </p:spPr>
          </p:pic>
          <p:pic>
            <p:nvPicPr>
              <p:cNvPr id="10" name="Picture 9">
                <a:extLst>
                  <a:ext uri="{FF2B5EF4-FFF2-40B4-BE49-F238E27FC236}">
                    <a16:creationId xmlns:a16="http://schemas.microsoft.com/office/drawing/2014/main" id="{A2195C4A-C714-4BD3-A984-49817A4E75C0}"/>
                  </a:ext>
                </a:extLst>
              </p:cNvPr>
              <p:cNvPicPr>
                <a:picLocks noChangeAspect="1"/>
              </p:cNvPicPr>
              <p:nvPr userDrawn="1"/>
            </p:nvPicPr>
            <p:blipFill>
              <a:blip r:embed="rId4"/>
              <a:stretch>
                <a:fillRect/>
              </a:stretch>
            </p:blipFill>
            <p:spPr>
              <a:xfrm>
                <a:off x="215077" y="229902"/>
                <a:ext cx="2179865" cy="498923"/>
              </a:xfrm>
              <a:prstGeom prst="rect">
                <a:avLst/>
              </a:prstGeom>
            </p:spPr>
          </p:pic>
        </p:grpSp>
      </p:grpSp>
    </p:spTree>
    <p:extLst>
      <p:ext uri="{BB962C8B-B14F-4D97-AF65-F5344CB8AC3E}">
        <p14:creationId xmlns:p14="http://schemas.microsoft.com/office/powerpoint/2010/main" val="199122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normAutofit/>
          </a:bodyPr>
          <a:lstStyle>
            <a:lvl1pPr algn="l">
              <a:lnSpc>
                <a:spcPts val="2775"/>
              </a:lnSpc>
              <a:defRPr sz="2800" b="1">
                <a:solidFill>
                  <a:schemeClr val="bg1"/>
                </a:solidFill>
              </a:defRPr>
            </a:lvl1pPr>
          </a:lstStyle>
          <a:p>
            <a:r>
              <a:rPr lang="en-GB" dirty="0"/>
              <a:t>Insert title of the slide</a:t>
            </a:r>
            <a:endParaRPr lang="en-US" dirty="0"/>
          </a:p>
        </p:txBody>
      </p:sp>
      <p:sp>
        <p:nvSpPr>
          <p:cNvPr id="9"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4463043"/>
          </a:xfrm>
          <a:prstGeom prst="rect">
            <a:avLst/>
          </a:prstGeom>
          <a:effectLst/>
        </p:spPr>
        <p:txBody>
          <a:bodyPr/>
          <a:lstStyle>
            <a:lvl1pPr marL="0" indent="0" algn="l">
              <a:buClr>
                <a:srgbClr val="024A84"/>
              </a:buClr>
              <a:buFont typeface="Arial" panose="020B0604020202020204" pitchFamily="34" charset="0"/>
              <a:buNone/>
              <a:defRPr sz="2400" b="1">
                <a:solidFill>
                  <a:schemeClr val="bg2">
                    <a:lumMod val="10000"/>
                  </a:schemeClr>
                </a:solidFill>
              </a:defRPr>
            </a:lvl1pPr>
            <a:lvl2pPr marL="0" indent="0" algn="l">
              <a:buClr>
                <a:srgbClr val="024A84"/>
              </a:buClr>
              <a:buFont typeface="Arial" panose="020B0604020202020204" pitchFamily="34" charset="0"/>
              <a:buNone/>
              <a:defRPr sz="2200" b="1">
                <a:solidFill>
                  <a:srgbClr val="0077D4"/>
                </a:solidFill>
              </a:defRPr>
            </a:lvl2pPr>
            <a:lvl3pPr marL="0" indent="0" algn="l">
              <a:buClr>
                <a:srgbClr val="024A84"/>
              </a:buClr>
              <a:buFont typeface="Arial" panose="020B0604020202020204" pitchFamily="34" charset="0"/>
              <a:buNone/>
              <a:defRPr sz="20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0" name="TextBox 24">
            <a:extLst>
              <a:ext uri="{FF2B5EF4-FFF2-40B4-BE49-F238E27FC236}">
                <a16:creationId xmlns:a16="http://schemas.microsoft.com/office/drawing/2014/main" id="{17336C9A-B076-4656-8BBA-963E90A9405C}"/>
              </a:ext>
            </a:extLst>
          </p:cNvPr>
          <p:cNvSpPr txBox="1"/>
          <p:nvPr userDrawn="1"/>
        </p:nvSpPr>
        <p:spPr>
          <a:xfrm>
            <a:off x="9995157" y="4419115"/>
            <a:ext cx="380267" cy="300724"/>
          </a:xfrm>
          <a:prstGeom prst="rect">
            <a:avLst/>
          </a:prstGeom>
          <a:noFill/>
        </p:spPr>
        <p:txBody>
          <a:bodyPr wrap="square" lIns="0" tIns="0" rIns="0" bIns="0" rtlCol="0" anchor="ctr" anchorCtr="0">
            <a:noAutofit/>
          </a:bodyPr>
          <a:lstStyle/>
          <a:p>
            <a:pPr algn="r"/>
            <a:endParaRPr lang="en-US" sz="1000" dirty="0">
              <a:solidFill>
                <a:srgbClr val="C5192D"/>
              </a:solidFill>
            </a:endParaRPr>
          </a:p>
        </p:txBody>
      </p:sp>
      <p:sp>
        <p:nvSpPr>
          <p:cNvPr id="12"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8515774" y="6485281"/>
            <a:ext cx="3255313" cy="223515"/>
          </a:xfrm>
          <a:prstGeom prst="rect">
            <a:avLst/>
          </a:prstGeom>
        </p:spPr>
        <p:txBody>
          <a:bodyPr/>
          <a:lstStyle>
            <a:lvl1pPr marL="0" indent="0" algn="r">
              <a:buNone/>
              <a:defRPr sz="10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3" name="Picture 12" descr="A black and white logo&#10;&#10;Description automatically generated with medium confidence">
            <a:extLst>
              <a:ext uri="{FF2B5EF4-FFF2-40B4-BE49-F238E27FC236}">
                <a16:creationId xmlns:a16="http://schemas.microsoft.com/office/drawing/2014/main" id="{96210B95-FEB4-44B5-9739-F23E710DD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10912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21"/>
        <p:cNvGrpSpPr/>
        <p:nvPr/>
      </p:nvGrpSpPr>
      <p:grpSpPr>
        <a:xfrm>
          <a:off x="0" y="0"/>
          <a:ext cx="0" cy="0"/>
          <a:chOff x="0" y="0"/>
          <a:chExt cx="0" cy="0"/>
        </a:xfrm>
      </p:grpSpPr>
      <p:sp>
        <p:nvSpPr>
          <p:cNvPr id="22" name="Google Shape;22;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a:off x="-1065" y="28"/>
            <a:ext cx="12191997"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baseline="-25000">
              <a:solidFill>
                <a:schemeClr val="dk1"/>
              </a:solidFill>
              <a:latin typeface="Calibri"/>
              <a:ea typeface="Calibri"/>
              <a:cs typeface="Calibri"/>
              <a:sym typeface="Calibri"/>
            </a:endParaRPr>
          </a:p>
        </p:txBody>
      </p:sp>
      <p:sp>
        <p:nvSpPr>
          <p:cNvPr id="24" name="Google Shape;24;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420879" y="959562"/>
            <a:ext cx="11350208" cy="9717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rgbClr val="171616"/>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sp>
        <p:nvSpPr>
          <p:cNvPr id="27" name="Google Shape;27;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sp>
        <p:nvSpPr>
          <p:cNvPr id="28" name="Google Shape;28;p28"/>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1630091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Number Slide BLUE">
    <p:spTree>
      <p:nvGrpSpPr>
        <p:cNvPr id="1" name=""/>
        <p:cNvGrpSpPr/>
        <p:nvPr/>
      </p:nvGrpSpPr>
      <p:grpSpPr>
        <a:xfrm>
          <a:off x="0" y="0"/>
          <a:ext cx="0" cy="0"/>
          <a:chOff x="0" y="0"/>
          <a:chExt cx="0" cy="0"/>
        </a:xfrm>
      </p:grpSpPr>
      <p:sp>
        <p:nvSpPr>
          <p:cNvPr id="8" name="Rectangle 7"/>
          <p:cNvSpPr/>
          <p:nvPr userDrawn="1"/>
        </p:nvSpPr>
        <p:spPr>
          <a:xfrm>
            <a:off x="-1065" y="0"/>
            <a:ext cx="12191997"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7052615" y="4627245"/>
            <a:ext cx="3326669" cy="547688"/>
          </a:xfrm>
          <a:prstGeom prst="rect">
            <a:avLst/>
          </a:prstGeom>
        </p:spPr>
        <p:txBody>
          <a:bodyPr/>
          <a:lstStyle>
            <a:lvl1pPr marL="0" indent="0" algn="r">
              <a:buNone/>
              <a:defRPr sz="1500" baseline="0">
                <a:solidFill>
                  <a:srgbClr val="EEF3FA"/>
                </a:solidFill>
              </a:defRPr>
            </a:lvl1pPr>
          </a:lstStyle>
          <a:p>
            <a:pPr lvl="0"/>
            <a:r>
              <a:rPr lang="fr-FR" dirty="0"/>
              <a:t>Source Name</a:t>
            </a:r>
          </a:p>
        </p:txBody>
      </p:sp>
      <p:sp>
        <p:nvSpPr>
          <p:cNvPr id="3" name="Text Placeholder 2"/>
          <p:cNvSpPr>
            <a:spLocks noGrp="1"/>
          </p:cNvSpPr>
          <p:nvPr>
            <p:ph type="body" sz="quarter" idx="15" hasCustomPrompt="1"/>
          </p:nvPr>
        </p:nvSpPr>
        <p:spPr>
          <a:xfrm>
            <a:off x="1595137" y="1860095"/>
            <a:ext cx="8784167" cy="581321"/>
          </a:xfrm>
          <a:prstGeom prst="rect">
            <a:avLst/>
          </a:prstGeom>
        </p:spPr>
        <p:txBody>
          <a:bodyPr/>
          <a:lstStyle>
            <a:lvl1pPr marL="0" indent="0" algn="ctr">
              <a:buNone/>
              <a:defRPr baseline="0">
                <a:solidFill>
                  <a:srgbClr val="EEF3FA"/>
                </a:solidFill>
              </a:defRPr>
            </a:lvl1pPr>
          </a:lstStyle>
          <a:p>
            <a:pPr lvl="0"/>
            <a:r>
              <a:rPr lang="fr-FR" dirty="0"/>
              <a:t>USE BIG NUMBERS FOR BIG IMPACT</a:t>
            </a:r>
          </a:p>
        </p:txBody>
      </p:sp>
      <p:sp>
        <p:nvSpPr>
          <p:cNvPr id="9" name="Text Placeholder 2"/>
          <p:cNvSpPr>
            <a:spLocks noGrp="1"/>
          </p:cNvSpPr>
          <p:nvPr>
            <p:ph type="body" sz="quarter" idx="16" hasCustomPrompt="1"/>
          </p:nvPr>
        </p:nvSpPr>
        <p:spPr>
          <a:xfrm>
            <a:off x="1150854" y="2700941"/>
            <a:ext cx="9605473" cy="1401071"/>
          </a:xfrm>
          <a:prstGeom prst="rect">
            <a:avLst/>
          </a:prstGeom>
          <a:effectLst/>
        </p:spPr>
        <p:txBody>
          <a:bodyPr/>
          <a:lstStyle>
            <a:lvl1pPr marL="0" indent="0" algn="ctr">
              <a:buNone/>
              <a:defRPr lang="fr-FR" sz="7200" b="1" kern="1200" baseline="0" dirty="0" smtClean="0">
                <a:solidFill>
                  <a:srgbClr val="EEF3FA"/>
                </a:solidFill>
                <a:latin typeface="+mn-lt"/>
                <a:ea typeface="+mn-ea"/>
                <a:cs typeface="+mn-cs"/>
              </a:defRPr>
            </a:lvl1pPr>
          </a:lstStyle>
          <a:p>
            <a:pPr lvl="0"/>
            <a:r>
              <a:rPr lang="fr-FR" dirty="0"/>
              <a:t>$ 500.030.001</a:t>
            </a:r>
          </a:p>
        </p:txBody>
      </p: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0" name="Picture 9" descr="A black and white logo&#10;&#10;Description automatically generated with medium confidence">
            <a:extLst>
              <a:ext uri="{FF2B5EF4-FFF2-40B4-BE49-F238E27FC236}">
                <a16:creationId xmlns:a16="http://schemas.microsoft.com/office/drawing/2014/main" id="{713B19EF-3355-4334-B0CB-3E14BE9630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2709339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27"/>
        <p:cNvGrpSpPr/>
        <p:nvPr/>
      </p:nvGrpSpPr>
      <p:grpSpPr>
        <a:xfrm>
          <a:off x="0" y="0"/>
          <a:ext cx="0" cy="0"/>
          <a:chOff x="0" y="0"/>
          <a:chExt cx="0" cy="0"/>
        </a:xfrm>
      </p:grpSpPr>
      <p:sp>
        <p:nvSpPr>
          <p:cNvPr id="28" name="Google Shape;28;p46"/>
          <p:cNvSpPr/>
          <p:nvPr/>
        </p:nvSpPr>
        <p:spPr>
          <a:xfrm>
            <a:off x="-1065" y="33"/>
            <a:ext cx="12191997" cy="3335383"/>
          </a:xfrm>
          <a:prstGeom prst="rect">
            <a:avLst/>
          </a:prstGeom>
          <a:gradFill>
            <a:gsLst>
              <a:gs pos="0">
                <a:srgbClr val="004983"/>
              </a:gs>
              <a:gs pos="100000">
                <a:srgbClr val="0077D4"/>
              </a:gs>
            </a:gsLst>
            <a:lin ang="1350000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baseline="-25000">
              <a:solidFill>
                <a:schemeClr val="dk1"/>
              </a:solidFill>
              <a:latin typeface="Calibri"/>
              <a:ea typeface="Calibri"/>
              <a:cs typeface="Calibri"/>
              <a:sym typeface="Calibri"/>
            </a:endParaRPr>
          </a:p>
        </p:txBody>
      </p:sp>
      <p:sp>
        <p:nvSpPr>
          <p:cNvPr id="29" name="Google Shape;29;p46"/>
          <p:cNvSpPr txBox="1">
            <a:spLocks noGrp="1"/>
          </p:cNvSpPr>
          <p:nvPr>
            <p:ph type="body" idx="1"/>
          </p:nvPr>
        </p:nvSpPr>
        <p:spPr>
          <a:xfrm>
            <a:off x="2146291" y="3655002"/>
            <a:ext cx="7897284" cy="606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77D4"/>
              </a:buClr>
              <a:buSzPts val="2800"/>
              <a:buNone/>
              <a:defRPr b="1">
                <a:solidFill>
                  <a:srgbClr val="0077D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6"/>
          <p:cNvSpPr txBox="1">
            <a:spLocks noGrp="1"/>
          </p:cNvSpPr>
          <p:nvPr>
            <p:ph type="body" idx="2"/>
          </p:nvPr>
        </p:nvSpPr>
        <p:spPr>
          <a:xfrm>
            <a:off x="2146291" y="4444580"/>
            <a:ext cx="7897284" cy="606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63636"/>
              </a:buClr>
              <a:buSzPts val="1500"/>
              <a:buNone/>
              <a:defRPr sz="1500" b="1">
                <a:solidFill>
                  <a:srgbClr val="363636"/>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6"/>
          <p:cNvSpPr txBox="1">
            <a:spLocks noGrp="1"/>
          </p:cNvSpPr>
          <p:nvPr>
            <p:ph type="body" idx="3"/>
          </p:nvPr>
        </p:nvSpPr>
        <p:spPr>
          <a:xfrm>
            <a:off x="2146291" y="1845102"/>
            <a:ext cx="1499196" cy="11555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6"/>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sp>
        <p:nvSpPr>
          <p:cNvPr id="33" name="Google Shape;33;p46"/>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cxnSp>
        <p:nvCxnSpPr>
          <p:cNvPr id="34" name="Google Shape;34;p46"/>
          <p:cNvCxnSpPr/>
          <p:nvPr/>
        </p:nvCxnSpPr>
        <p:spPr>
          <a:xfrm>
            <a:off x="3061471" y="6324869"/>
            <a:ext cx="0" cy="538185"/>
          </a:xfrm>
          <a:prstGeom prst="straightConnector1">
            <a:avLst/>
          </a:prstGeom>
          <a:noFill/>
          <a:ln w="9525" cap="flat" cmpd="sng">
            <a:solidFill>
              <a:schemeClr val="lt1"/>
            </a:solidFill>
            <a:prstDash val="solid"/>
            <a:miter lim="800000"/>
            <a:headEnd type="none" w="sm" len="sm"/>
            <a:tailEnd type="none" w="sm" len="sm"/>
          </a:ln>
        </p:spPr>
      </p:cxnSp>
      <p:sp>
        <p:nvSpPr>
          <p:cNvPr id="35" name="Google Shape;35;p46"/>
          <p:cNvSpPr txBox="1">
            <a:spLocks noGrp="1"/>
          </p:cNvSpPr>
          <p:nvPr>
            <p:ph type="body" idx="4"/>
          </p:nvPr>
        </p:nvSpPr>
        <p:spPr>
          <a:xfrm>
            <a:off x="4467278" y="6488755"/>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E75B5"/>
              </a:buClr>
              <a:buSzPts val="900"/>
              <a:buNone/>
              <a:defRPr sz="900">
                <a:solidFill>
                  <a:srgbClr val="2E75B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46"/>
          <p:cNvPicPr preferRelativeResize="0"/>
          <p:nvPr/>
        </p:nvPicPr>
        <p:blipFill rotWithShape="1">
          <a:blip r:embed="rId2">
            <a:alphaModFix/>
          </a:blip>
          <a:srcRect/>
          <a:stretch/>
        </p:blipFill>
        <p:spPr>
          <a:xfrm>
            <a:off x="219629" y="6361885"/>
            <a:ext cx="2181802" cy="462497"/>
          </a:xfrm>
          <a:prstGeom prst="rect">
            <a:avLst/>
          </a:prstGeom>
          <a:noFill/>
          <a:ln>
            <a:noFill/>
          </a:ln>
        </p:spPr>
      </p:pic>
    </p:spTree>
    <p:extLst>
      <p:ext uri="{BB962C8B-B14F-4D97-AF65-F5344CB8AC3E}">
        <p14:creationId xmlns:p14="http://schemas.microsoft.com/office/powerpoint/2010/main" val="20298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0" name="Picture 9" descr="A black and white logo&#10;&#10;Description automatically generated with medium confidence">
            <a:extLst>
              <a:ext uri="{FF2B5EF4-FFF2-40B4-BE49-F238E27FC236}">
                <a16:creationId xmlns:a16="http://schemas.microsoft.com/office/drawing/2014/main" id="{96210B95-FEB4-44B5-9739-F23E710DD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1213759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E1AB-8577-A9FC-D8AA-A4F82886D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D8A14-2593-239F-8689-8FD9E1D76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E400B-0004-BB39-F6E9-3FBFF61A6A9D}"/>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05DD1518-64E3-9B3C-4BE8-5BF391E02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EBE3E-4520-BB72-5013-31F46123B307}"/>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34434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A7D8-0623-D70C-982B-15DB94EA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A9BE10-44C4-CE36-AF74-8BE5C3114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D14DD1-5436-C167-BDB9-4BA22F5E89E1}"/>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B050CC54-2142-289E-974F-B0168AF4F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40F14-73A6-FF1B-1A5F-7E1997CE162E}"/>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227187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2238-3B28-D248-211D-4123EF5D42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3A0CF-EC26-4DCA-7D5F-5772D8EF6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9FFDF-A8AB-7A1B-D33F-6255B808A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10F30-41A5-5FFC-BF4B-1E96741745CB}"/>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6" name="Footer Placeholder 5">
            <a:extLst>
              <a:ext uri="{FF2B5EF4-FFF2-40B4-BE49-F238E27FC236}">
                <a16:creationId xmlns:a16="http://schemas.microsoft.com/office/drawing/2014/main" id="{7E406B91-47B0-BE3E-481C-9DD9A0E33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AF2F7-13C3-F9EC-659C-1FAD56C4E32F}"/>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253016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76A9-E968-07C0-8CCA-2BC5E82422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3F6DAF-4FAA-6C3D-C148-E08F91977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2A5C44-F9C5-3392-DA2D-B8B21C2DDD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4F750-7E0A-DF54-7477-67E4651EFF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8E5C6-9027-C7D6-1F47-7BC41AEBE6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406D42-0F1A-A7B5-342E-65B8A52ABF67}"/>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8" name="Footer Placeholder 7">
            <a:extLst>
              <a:ext uri="{FF2B5EF4-FFF2-40B4-BE49-F238E27FC236}">
                <a16:creationId xmlns:a16="http://schemas.microsoft.com/office/drawing/2014/main" id="{7D481468-1C55-57DE-3DED-9FC97A44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58F30-E469-E391-568F-4494FF1E4837}"/>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291884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2E18-7FF2-0AED-FE9B-3A8C27C57B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12159-0D73-68DC-F23E-714D31E7488C}"/>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4" name="Footer Placeholder 3">
            <a:extLst>
              <a:ext uri="{FF2B5EF4-FFF2-40B4-BE49-F238E27FC236}">
                <a16:creationId xmlns:a16="http://schemas.microsoft.com/office/drawing/2014/main" id="{14C30435-BAD8-9E25-8920-AD09D2B5BB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044021-4874-924F-5CE3-3A19CB7CD058}"/>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416530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43BD02-A706-183F-032F-EAB1BEA85DBD}"/>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3" name="Footer Placeholder 2">
            <a:extLst>
              <a:ext uri="{FF2B5EF4-FFF2-40B4-BE49-F238E27FC236}">
                <a16:creationId xmlns:a16="http://schemas.microsoft.com/office/drawing/2014/main" id="{AF0DE033-E16A-3C3B-5974-07F177C1D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28DB6C-30F0-54F0-7B8A-CB4BC3BBC069}"/>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15126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3540-6526-F2B2-AE46-38A9DC84D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250C7-A179-1529-618A-6BB15F0CF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86129A-BF75-48E3-6D78-DF894DAB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A97D0-B91A-0533-35E1-754C14D27D51}"/>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6" name="Footer Placeholder 5">
            <a:extLst>
              <a:ext uri="{FF2B5EF4-FFF2-40B4-BE49-F238E27FC236}">
                <a16:creationId xmlns:a16="http://schemas.microsoft.com/office/drawing/2014/main" id="{13CD0B5E-C1E0-F399-E1DF-FEE6CAB36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6B2DE-1A16-0794-8047-1B02604A6E3A}"/>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109126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AA65-EF91-71B4-6DA8-8B96DB69D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A41AAD-03F7-335B-BB65-E0871B539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FEC4C-A55D-DBC1-B811-5DAC9B2D6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DA25C-E69F-E869-1C81-98B3642C87E7}"/>
              </a:ext>
            </a:extLst>
          </p:cNvPr>
          <p:cNvSpPr>
            <a:spLocks noGrp="1"/>
          </p:cNvSpPr>
          <p:nvPr>
            <p:ph type="dt" sz="half" idx="10"/>
          </p:nvPr>
        </p:nvSpPr>
        <p:spPr/>
        <p:txBody>
          <a:bodyPr/>
          <a:lstStyle/>
          <a:p>
            <a:fld id="{F3778AB0-72ED-42F1-979D-3A191E1CBB86}" type="datetimeFigureOut">
              <a:rPr lang="en-US" smtClean="0"/>
              <a:t>11/12/2024</a:t>
            </a:fld>
            <a:endParaRPr lang="en-US"/>
          </a:p>
        </p:txBody>
      </p:sp>
      <p:sp>
        <p:nvSpPr>
          <p:cNvPr id="6" name="Footer Placeholder 5">
            <a:extLst>
              <a:ext uri="{FF2B5EF4-FFF2-40B4-BE49-F238E27FC236}">
                <a16:creationId xmlns:a16="http://schemas.microsoft.com/office/drawing/2014/main" id="{FD56D770-0341-8A24-517F-3A740AF81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BD4A9-AF71-87A4-C401-A11AD2393AE5}"/>
              </a:ext>
            </a:extLst>
          </p:cNvPr>
          <p:cNvSpPr>
            <a:spLocks noGrp="1"/>
          </p:cNvSpPr>
          <p:nvPr>
            <p:ph type="sldNum" sz="quarter" idx="12"/>
          </p:nvPr>
        </p:nvSpPr>
        <p:spPr/>
        <p:txBody>
          <a:bodyPr/>
          <a:lstStyle/>
          <a:p>
            <a:fld id="{261FDCA2-AAD3-43A2-A115-B0032D9309F0}" type="slidenum">
              <a:rPr lang="en-US" smtClean="0"/>
              <a:t>‹#›</a:t>
            </a:fld>
            <a:endParaRPr lang="en-US"/>
          </a:p>
        </p:txBody>
      </p:sp>
    </p:spTree>
    <p:extLst>
      <p:ext uri="{BB962C8B-B14F-4D97-AF65-F5344CB8AC3E}">
        <p14:creationId xmlns:p14="http://schemas.microsoft.com/office/powerpoint/2010/main" val="221249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2486D-E6A9-3F43-0315-D420C14FE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F4E2D2-B3A6-FF6A-4E34-FE605AFCB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E0240-EFDA-BC11-ABE9-F96EBD108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78AB0-72ED-42F1-979D-3A191E1CBB86}" type="datetimeFigureOut">
              <a:rPr lang="en-US" smtClean="0"/>
              <a:t>11/12/2024</a:t>
            </a:fld>
            <a:endParaRPr lang="en-US"/>
          </a:p>
        </p:txBody>
      </p:sp>
      <p:sp>
        <p:nvSpPr>
          <p:cNvPr id="5" name="Footer Placeholder 4">
            <a:extLst>
              <a:ext uri="{FF2B5EF4-FFF2-40B4-BE49-F238E27FC236}">
                <a16:creationId xmlns:a16="http://schemas.microsoft.com/office/drawing/2014/main" id="{244BE247-B46B-74EA-5A7B-B29F68C549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8495DB-F312-4B19-9A15-2A7DAC479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FDCA2-AAD3-43A2-A115-B0032D9309F0}" type="slidenum">
              <a:rPr lang="en-US" smtClean="0"/>
              <a:t>‹#›</a:t>
            </a:fld>
            <a:endParaRPr lang="en-US"/>
          </a:p>
        </p:txBody>
      </p:sp>
    </p:spTree>
    <p:extLst>
      <p:ext uri="{BB962C8B-B14F-4D97-AF65-F5344CB8AC3E}">
        <p14:creationId xmlns:p14="http://schemas.microsoft.com/office/powerpoint/2010/main" val="194087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8" Type="http://schemas.openxmlformats.org/officeDocument/2006/relationships/hyperlink" Target="https://www.rappler.com/newsbreak/fact-check/262398-deped-announces-grade-13/" TargetMode="External"/><Relationship Id="rId3" Type="http://schemas.openxmlformats.org/officeDocument/2006/relationships/notesSlide" Target="../notesSlides/notesSlide100.xml"/><Relationship Id="rId7" Type="http://schemas.openxmlformats.org/officeDocument/2006/relationships/hyperlink" Target="https://www.poz.com/article/fake-news-alert-eight-children-contract-hiv-walmart-bananas" TargetMode="External"/><Relationship Id="rId2" Type="http://schemas.openxmlformats.org/officeDocument/2006/relationships/slideLayout" Target="../slideLayouts/slideLayout13.xml"/><Relationship Id="rId1" Type="http://schemas.openxmlformats.org/officeDocument/2006/relationships/tags" Target="../tags/tag6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69.xml"/><Relationship Id="rId6" Type="http://schemas.openxmlformats.org/officeDocument/2006/relationships/hyperlink" Target="https://verafiles.org/articles/week-fake-news-duterte-did-not-sign-any-no-homework-policy" TargetMode="External"/><Relationship Id="rId5" Type="http://schemas.openxmlformats.org/officeDocument/2006/relationships/image" Target="../media/image21.jpeg"/><Relationship Id="rId4" Type="http://schemas.openxmlformats.org/officeDocument/2006/relationships/image" Target="../media/image16.png"/></Relationships>
</file>

<file path=ppt/slides/_rels/slide102.xml.rels><?xml version="1.0" encoding="UTF-8" standalone="yes"?>
<Relationships xmlns="http://schemas.openxmlformats.org/package/2006/relationships"><Relationship Id="rId8" Type="http://schemas.openxmlformats.org/officeDocument/2006/relationships/hyperlink" Target="https://www.boredpanda.com/stop-clickbait-facebook/?utm_source=google&amp;utm_medium=organic&amp;utm_campaign=organic" TargetMode="External"/><Relationship Id="rId3" Type="http://schemas.openxmlformats.org/officeDocument/2006/relationships/notesSlide" Target="../notesSlides/notesSlide102.xml"/><Relationship Id="rId7" Type="http://schemas.openxmlformats.org/officeDocument/2006/relationships/hyperlink" Target="https://medium.com/zerone-magazine/you-wont-believe-how-these-9-shocking-clickbaits-work-number-8-is-a-killer-4cb2ceded8b6" TargetMode="External"/><Relationship Id="rId2" Type="http://schemas.openxmlformats.org/officeDocument/2006/relationships/slideLayout" Target="../slideLayouts/slideLayout13.xml"/><Relationship Id="rId1" Type="http://schemas.openxmlformats.org/officeDocument/2006/relationships/tags" Target="../tags/tag7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6.png"/></Relationships>
</file>

<file path=ppt/slides/_rels/slide10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03.xml"/><Relationship Id="rId7"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71.xml"/><Relationship Id="rId6" Type="http://schemas.openxmlformats.org/officeDocument/2006/relationships/hyperlink" Target="https://defacto.space/io1-a/examples-satire-parody-memes/" TargetMode="External"/><Relationship Id="rId5" Type="http://schemas.openxmlformats.org/officeDocument/2006/relationships/image" Target="../media/image24.jpeg"/><Relationship Id="rId4" Type="http://schemas.openxmlformats.org/officeDocument/2006/relationships/image" Target="../media/image16.png"/><Relationship Id="rId9" Type="http://schemas.openxmlformats.org/officeDocument/2006/relationships/hyperlink" Target="https://www.natcom.org/communication-currents/trolling-social-change-how-john-oliver-uses-satire-and-parody-last-week"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3.xml"/><Relationship Id="rId1" Type="http://schemas.openxmlformats.org/officeDocument/2006/relationships/tags" Target="../tags/tag7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7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7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81.xml"/><Relationship Id="rId5" Type="http://schemas.openxmlformats.org/officeDocument/2006/relationships/image" Target="../media/image30.png"/><Relationship Id="rId4" Type="http://schemas.openxmlformats.org/officeDocument/2006/relationships/image" Target="../media/image27.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85.xml"/><Relationship Id="rId5" Type="http://schemas.openxmlformats.org/officeDocument/2006/relationships/image" Target="../media/image29.png"/><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3.xml"/><Relationship Id="rId1" Type="http://schemas.openxmlformats.org/officeDocument/2006/relationships/tags" Target="../tags/tag8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8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xml"/><Relationship Id="rId1" Type="http://schemas.openxmlformats.org/officeDocument/2006/relationships/tags" Target="../tags/tag8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hyperlink" Target="https://www.boredpanda.com/stop-clickbait-facebook/?utm_source=google&amp;utm_medium=organic&amp;utm_campaign=organic" TargetMode="External"/><Relationship Id="rId2" Type="http://schemas.openxmlformats.org/officeDocument/2006/relationships/notesSlide" Target="../notesSlides/notesSlide126.xml"/><Relationship Id="rId1" Type="http://schemas.openxmlformats.org/officeDocument/2006/relationships/slideLayout" Target="../slideLayouts/slideLayout14.xml"/><Relationship Id="rId4" Type="http://schemas.openxmlformats.org/officeDocument/2006/relationships/hyperlink" Target="https://www.moillusions.com/media-manipulation-illusion-example/"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defacto.space/io1-a/examples-satire-parody-memes/" TargetMode="External"/><Relationship Id="rId2" Type="http://schemas.openxmlformats.org/officeDocument/2006/relationships/notesSlide" Target="../notesSlides/notesSlide127.xml"/><Relationship Id="rId1" Type="http://schemas.openxmlformats.org/officeDocument/2006/relationships/slideLayout" Target="../slideLayouts/slideLayout14.xml"/><Relationship Id="rId6" Type="http://schemas.openxmlformats.org/officeDocument/2006/relationships/hyperlink" Target="https://www.rappler.com/newsbreak/fact-check/262398-deped-announces-grade-13/" TargetMode="External"/><Relationship Id="rId5" Type="http://schemas.openxmlformats.org/officeDocument/2006/relationships/hyperlink" Target="https://www.natcom.org/communication-currents/trolling-social-change-how-john-oliver-uses-satire-and-parody-last-week" TargetMode="External"/><Relationship Id="rId4" Type="http://schemas.openxmlformats.org/officeDocument/2006/relationships/hyperlink" Target="https://medium.com/zerone-magazine/you-wont-believe-how-these-9-shocking-clickbaits-work-number-8-is-a-killer-4cb2ceded8b6"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poz.com/article/fake-news-alert-eight-children-contract-hiv-walmart-bananas" TargetMode="External"/><Relationship Id="rId2" Type="http://schemas.openxmlformats.org/officeDocument/2006/relationships/notesSlide" Target="../notesSlides/notesSlide128.xml"/><Relationship Id="rId1" Type="http://schemas.openxmlformats.org/officeDocument/2006/relationships/slideLayout" Target="../slideLayouts/slideLayout14.xml"/><Relationship Id="rId5" Type="http://schemas.openxmlformats.org/officeDocument/2006/relationships/hyperlink" Target="https://medium.com/zerone-magazine/you-wont-believe-how-these-9-shocking-clickbaits-work-number-8-is-a-killer-4cb2ceded8b6" TargetMode="External"/><Relationship Id="rId4" Type="http://schemas.openxmlformats.org/officeDocument/2006/relationships/hyperlink" Target="https://www.snopes.com/fact-check/trump-saved-two-cats-after-hurricane-harvey/"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hyperlink" Target="https://verafiles.org/articles/week-fake-news-duterte-did-not-sign-any-no-homework-policy" TargetMode="External"/><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hyperlink" Target="https://flore.unifi.it/retrieve/e398c37b-9e70-179a-e053-3705fe0a4cff/Final%20publication.pdf#page=172" TargetMode="External"/><Relationship Id="rId5" Type="http://schemas.openxmlformats.org/officeDocument/2006/relationships/hyperlink" Target="https://genderedinnovations.stanford.edu/terms/stereotypes.html" TargetMode="External"/><Relationship Id="rId4" Type="http://schemas.openxmlformats.org/officeDocument/2006/relationships/hyperlink" Target="https://www.collinsdictionary.com/us/dictionary/english/accusation-of-bias"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s://greatergood.berkeley.edu/article/item/four_ways_teachers_can_reduce_implicit_bias" TargetMode="Externa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hyperlink" Target="https://www.ncbi.nlm.nih.gov/pmc/articles/PMC2915460/?_escaped_fragment_=po=0.287356" TargetMode="External"/><Relationship Id="rId5" Type="http://schemas.openxmlformats.org/officeDocument/2006/relationships/hyperlink" Target="https://cos.gatech.edu/facultyres/Diversity_Studies/Nosek_HarvestingImplicit.pdf" TargetMode="External"/><Relationship Id="rId4" Type="http://schemas.openxmlformats.org/officeDocument/2006/relationships/hyperlink" Target="http://www.math.chalmers.se/~ulfp/Review/fastslow.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hyperlink" Target="https://www.researchgate.net/profile/Gregory-Mitchell-3/publication/228363746_Implicit_Bias_and_Accountability_Systems_What_Must_Organizations_Do_to_Prevent_Discrimination/links/5a7edf0baca272a73766cdc9/Implicit-Bias-and-Accountability-Systems-What-Must-Organizations-Do-to-Prevent-Discrimination.pdf?_sg%5B0%5D=started_experiment_milestone&amp;origin=journalDetail" TargetMode="External"/><Relationship Id="rId4" Type="http://schemas.openxmlformats.org/officeDocument/2006/relationships/hyperlink" Target="https://www.coe.int/en/web/campaign-free-to-speak-safe-to-learn/tackling-discrimination/-/asset_publisher/4a3esYbkstv9/content/improving-well-being-at-schoo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4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4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hyperlink" Target="https://whomakesthenews.org/wp-content/uploads/who-makesthe-%20news/Imported/reports_2015/highlights/highlights_en.pdf" TargetMode="External"/><Relationship Id="rId2" Type="http://schemas.openxmlformats.org/officeDocument/2006/relationships/notesSlide" Target="../notesSlides/notesSlide82.xml"/><Relationship Id="rId1" Type="http://schemas.openxmlformats.org/officeDocument/2006/relationships/slideLayout" Target="../slideLayouts/slideLayout14.xml"/><Relationship Id="rId5" Type="http://schemas.openxmlformats.org/officeDocument/2006/relationships/hyperlink" Target="https://www.researchgate.net/profile/Gregory-Mitchell-3/publication/228363746_Implicit_Bias_and_Accountability_Systems_What_Must_Organizations_Do_to_Prevent_Discrimination/links/5a7edf0baca272a73766cdc9/Implicit-Bias-and-Accountability-Systems-What-Must-Organizations-Do-to-Prevent-Discrimination.pdf?_sg%5B0%5D=started_experiment_milestone&amp;origin=journalDetail" TargetMode="External"/><Relationship Id="rId4" Type="http://schemas.openxmlformats.org/officeDocument/2006/relationships/hyperlink" Target="https://www.coe.int/en/web/campaign-free-to-speak-safe-to-learn/tackling-discrimination/-/asset_publisher/4a3esYbkstv9/content/improving-well-being-at-school"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xml"/><Relationship Id="rId1" Type="http://schemas.openxmlformats.org/officeDocument/2006/relationships/tags" Target="../tags/tag52.xml"/><Relationship Id="rId4" Type="http://schemas.openxmlformats.org/officeDocument/2006/relationships/hyperlink" Target="https://mmteacherplatform.net/en"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ags" Target="../tags/tag5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3.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59.xml"/><Relationship Id="rId5" Type="http://schemas.openxmlformats.org/officeDocument/2006/relationships/image" Target="../media/image11.pn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60.xml"/><Relationship Id="rId5" Type="http://schemas.openxmlformats.org/officeDocument/2006/relationships/image" Target="../media/image11.png"/><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3.xml"/><Relationship Id="rId1" Type="http://schemas.openxmlformats.org/officeDocument/2006/relationships/tags" Target="../tags/tag6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6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15.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tags" Target="../tags/tag66.xml"/><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tags" Target="../tags/tag6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2762" y="1509640"/>
            <a:ext cx="8306475" cy="2268814"/>
          </a:xfrm>
        </p:spPr>
        <p:txBody>
          <a:bodyPr>
            <a:normAutofit/>
          </a:bodyPr>
          <a:lstStyle/>
          <a:p>
            <a:pPr algn="ctr">
              <a:lnSpc>
                <a:spcPct val="100000"/>
              </a:lnSpc>
            </a:pPr>
            <a:r>
              <a:rPr lang="en-US" sz="4000" dirty="0"/>
              <a:t>Media and Information Literacy through Conflict Sensitive Education (MIL-CSE)</a:t>
            </a:r>
          </a:p>
        </p:txBody>
      </p:sp>
      <p:sp>
        <p:nvSpPr>
          <p:cNvPr id="3" name="TextBox 2">
            <a:extLst>
              <a:ext uri="{FF2B5EF4-FFF2-40B4-BE49-F238E27FC236}">
                <a16:creationId xmlns:a16="http://schemas.microsoft.com/office/drawing/2014/main" id="{15EB3E30-9BA6-3FB5-AE23-E1813C44576F}"/>
              </a:ext>
            </a:extLst>
          </p:cNvPr>
          <p:cNvSpPr txBox="1"/>
          <p:nvPr/>
        </p:nvSpPr>
        <p:spPr>
          <a:xfrm>
            <a:off x="1193180" y="4082590"/>
            <a:ext cx="1016026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MODULE 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Media and Information Literacy (MIL) &amp; Conflict Sensitive Education (CSE) to Combat Conflict Triggering Hate Speech</a:t>
            </a:r>
          </a:p>
        </p:txBody>
      </p:sp>
    </p:spTree>
    <p:custDataLst>
      <p:tags r:id="rId1"/>
    </p:custDataLst>
    <p:extLst>
      <p:ext uri="{BB962C8B-B14F-4D97-AF65-F5344CB8AC3E}">
        <p14:creationId xmlns:p14="http://schemas.microsoft.com/office/powerpoint/2010/main" val="330717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characteristics of ‘hate speech’?</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922225" y="1003487"/>
            <a:ext cx="10705171" cy="5016758"/>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2400"/>
              <a:buFont typeface="Arial"/>
              <a:buNone/>
            </a:pPr>
            <a:r>
              <a:rPr lang="en-US" sz="2000" dirty="0">
                <a:sym typeface="Century Gothic"/>
              </a:rPr>
              <a:t>Any communication in speech, writing or behavior is described as “Hate Speech”, if it  features or evokes:</a:t>
            </a:r>
          </a:p>
          <a:p>
            <a:pPr marL="0" marR="0" lvl="0" indent="0" algn="l" rtl="0">
              <a:lnSpc>
                <a:spcPct val="100000"/>
              </a:lnSpc>
              <a:spcBef>
                <a:spcPts val="0"/>
              </a:spcBef>
              <a:spcAft>
                <a:spcPts val="0"/>
              </a:spcAft>
              <a:buClr>
                <a:srgbClr val="000000"/>
              </a:buClr>
              <a:buSzPts val="2400"/>
              <a:buFont typeface="Arial"/>
              <a:buNone/>
            </a:pP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insensitivity,</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strong feeling of resentment and hostility,</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hateful discrimination,</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intolerance, exclusion or segregation,</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harmful stereotyping and prejudices,</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Stigmatization,</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imminent violence or </a:t>
            </a:r>
          </a:p>
          <a:p>
            <a:pPr marL="342900" marR="0" lvl="0" indent="-342900" algn="l" rtl="0">
              <a:lnSpc>
                <a:spcPct val="100000"/>
              </a:lnSpc>
              <a:spcBef>
                <a:spcPts val="0"/>
              </a:spcBef>
              <a:spcAft>
                <a:spcPts val="0"/>
              </a:spcAft>
              <a:buClr>
                <a:srgbClr val="000000"/>
              </a:buClr>
              <a:buSzPts val="2400"/>
              <a:buFont typeface="Arial"/>
              <a:buChar char="•"/>
            </a:pPr>
            <a:r>
              <a:rPr lang="en-US" sz="2000" dirty="0">
                <a:sym typeface="Century Gothic"/>
              </a:rPr>
              <a:t>dehumanizing sentiments.</a:t>
            </a:r>
            <a:endParaRPr lang="en-US" sz="2000" dirty="0">
              <a:sym typeface="Arial"/>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000" dirty="0">
              <a:sym typeface="Century Gothic"/>
            </a:endParaRPr>
          </a:p>
          <a:p>
            <a:pPr marR="0" lvl="0" algn="l" rtl="0">
              <a:lnSpc>
                <a:spcPct val="100000"/>
              </a:lnSpc>
              <a:spcBef>
                <a:spcPts val="0"/>
              </a:spcBef>
              <a:spcAft>
                <a:spcPts val="0"/>
              </a:spcAft>
              <a:buClr>
                <a:srgbClr val="000000"/>
              </a:buClr>
              <a:buSzPts val="2400"/>
            </a:pPr>
            <a:endParaRPr lang="en-US" sz="2000" dirty="0">
              <a:sym typeface="Century Gothic"/>
            </a:endParaRPr>
          </a:p>
          <a:p>
            <a:pPr marL="0" marR="0" lvl="0" indent="0" algn="l" rtl="0">
              <a:lnSpc>
                <a:spcPct val="100000"/>
              </a:lnSpc>
              <a:spcBef>
                <a:spcPts val="0"/>
              </a:spcBef>
              <a:spcAft>
                <a:spcPts val="0"/>
              </a:spcAft>
              <a:buClr>
                <a:srgbClr val="000000"/>
              </a:buClr>
              <a:buSzPts val="2400"/>
              <a:buFont typeface="Arial"/>
              <a:buNone/>
            </a:pPr>
            <a:endParaRPr lang="en-US" sz="2000" dirty="0">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000" dirty="0">
                <a:sym typeface="Century Gothic"/>
              </a:rPr>
              <a:t>(Definition according to UN Strategy and Plan of Action on Hate Speech, May 2019).  </a:t>
            </a:r>
            <a:endParaRPr lang="en-US" sz="2000" dirty="0">
              <a:sym typeface="Arial"/>
            </a:endParaRPr>
          </a:p>
          <a:p>
            <a:endParaRPr lang="en-US" sz="2000" dirty="0"/>
          </a:p>
        </p:txBody>
      </p:sp>
    </p:spTree>
    <p:custDataLst>
      <p:tags r:id="rId1"/>
    </p:custDataLst>
    <p:extLst>
      <p:ext uri="{BB962C8B-B14F-4D97-AF65-F5344CB8AC3E}">
        <p14:creationId xmlns:p14="http://schemas.microsoft.com/office/powerpoint/2010/main" val="6234176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seven forms of ‘information disorder’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pic>
        <p:nvPicPr>
          <p:cNvPr id="12" name="Picture 11">
            <a:extLst>
              <a:ext uri="{FF2B5EF4-FFF2-40B4-BE49-F238E27FC236}">
                <a16:creationId xmlns:a16="http://schemas.microsoft.com/office/drawing/2014/main" id="{B94AE454-FB8B-A8D3-A46C-05ADF2854015}"/>
              </a:ext>
            </a:extLst>
          </p:cNvPr>
          <p:cNvPicPr>
            <a:picLocks noChangeAspect="1"/>
          </p:cNvPicPr>
          <p:nvPr/>
        </p:nvPicPr>
        <p:blipFill rotWithShape="1">
          <a:blip r:embed="rId4"/>
          <a:srcRect l="39018" t="58791" r="39562" b="28247"/>
          <a:stretch/>
        </p:blipFill>
        <p:spPr>
          <a:xfrm>
            <a:off x="420895" y="3769427"/>
            <a:ext cx="2489574" cy="848095"/>
          </a:xfrm>
          <a:prstGeom prst="rect">
            <a:avLst/>
          </a:prstGeom>
        </p:spPr>
      </p:pic>
      <p:pic>
        <p:nvPicPr>
          <p:cNvPr id="16" name="Picture 15">
            <a:extLst>
              <a:ext uri="{FF2B5EF4-FFF2-40B4-BE49-F238E27FC236}">
                <a16:creationId xmlns:a16="http://schemas.microsoft.com/office/drawing/2014/main" id="{60C10F97-4E24-6692-A55E-24D4AB2AD9B4}"/>
              </a:ext>
            </a:extLst>
          </p:cNvPr>
          <p:cNvPicPr>
            <a:picLocks noChangeAspect="1"/>
          </p:cNvPicPr>
          <p:nvPr/>
        </p:nvPicPr>
        <p:blipFill rotWithShape="1">
          <a:blip r:embed="rId4"/>
          <a:srcRect l="51695" t="17380" r="26552" b="66378"/>
          <a:stretch/>
        </p:blipFill>
        <p:spPr>
          <a:xfrm>
            <a:off x="420894" y="1146941"/>
            <a:ext cx="2489574" cy="908534"/>
          </a:xfrm>
          <a:prstGeom prst="rect">
            <a:avLst/>
          </a:prstGeom>
        </p:spPr>
      </p:pic>
      <p:sp>
        <p:nvSpPr>
          <p:cNvPr id="22" name="TextBox 21">
            <a:extLst>
              <a:ext uri="{FF2B5EF4-FFF2-40B4-BE49-F238E27FC236}">
                <a16:creationId xmlns:a16="http://schemas.microsoft.com/office/drawing/2014/main" id="{E2801F31-C2C1-8A9A-C330-1EA1BE4CD19F}"/>
              </a:ext>
            </a:extLst>
          </p:cNvPr>
          <p:cNvSpPr txBox="1"/>
          <p:nvPr/>
        </p:nvSpPr>
        <p:spPr>
          <a:xfrm>
            <a:off x="476110" y="2248769"/>
            <a:ext cx="7887305" cy="707886"/>
          </a:xfrm>
          <a:prstGeom prst="rect">
            <a:avLst/>
          </a:prstGeom>
          <a:noFill/>
        </p:spPr>
        <p:txBody>
          <a:bodyPr wrap="square" rtlCol="0">
            <a:spAutoFit/>
          </a:bodyPr>
          <a:lstStyle/>
          <a:p>
            <a:r>
              <a:rPr lang="en-US" sz="2000" dirty="0"/>
              <a:t>When genuine sources are impersonated. Example using the logo of a specific well-known brand next to some false content. </a:t>
            </a:r>
          </a:p>
        </p:txBody>
      </p:sp>
      <p:sp>
        <p:nvSpPr>
          <p:cNvPr id="23" name="TextBox 22">
            <a:extLst>
              <a:ext uri="{FF2B5EF4-FFF2-40B4-BE49-F238E27FC236}">
                <a16:creationId xmlns:a16="http://schemas.microsoft.com/office/drawing/2014/main" id="{730CC9EB-BFCD-88E9-FAFC-3BE6EE91C410}"/>
              </a:ext>
            </a:extLst>
          </p:cNvPr>
          <p:cNvSpPr txBox="1"/>
          <p:nvPr/>
        </p:nvSpPr>
        <p:spPr>
          <a:xfrm>
            <a:off x="420894" y="5013255"/>
            <a:ext cx="6899116" cy="707886"/>
          </a:xfrm>
          <a:prstGeom prst="rect">
            <a:avLst/>
          </a:prstGeom>
          <a:noFill/>
        </p:spPr>
        <p:txBody>
          <a:bodyPr wrap="square" rtlCol="0">
            <a:spAutoFit/>
          </a:bodyPr>
          <a:lstStyle/>
          <a:p>
            <a:r>
              <a:rPr lang="en-US" sz="2000" dirty="0"/>
              <a:t>When genuine Content is shared with false contextual information.</a:t>
            </a:r>
          </a:p>
        </p:txBody>
      </p:sp>
      <p:sp>
        <p:nvSpPr>
          <p:cNvPr id="29" name="TextBox 28">
            <a:extLst>
              <a:ext uri="{FF2B5EF4-FFF2-40B4-BE49-F238E27FC236}">
                <a16:creationId xmlns:a16="http://schemas.microsoft.com/office/drawing/2014/main" id="{7FE18FCF-88C2-4259-0784-D618A737343F}"/>
              </a:ext>
            </a:extLst>
          </p:cNvPr>
          <p:cNvSpPr txBox="1"/>
          <p:nvPr/>
        </p:nvSpPr>
        <p:spPr>
          <a:xfrm>
            <a:off x="10168800" y="5405389"/>
            <a:ext cx="1039994" cy="369332"/>
          </a:xfrm>
          <a:prstGeom prst="rect">
            <a:avLst/>
          </a:prstGeom>
          <a:solidFill>
            <a:schemeClr val="accent1">
              <a:lumMod val="20000"/>
              <a:lumOff val="80000"/>
            </a:schemeClr>
          </a:solidFill>
        </p:spPr>
        <p:txBody>
          <a:bodyPr wrap="square" rtlCol="0">
            <a:spAutoFit/>
          </a:bodyPr>
          <a:lstStyle/>
          <a:p>
            <a:pPr algn="ctr"/>
            <a:r>
              <a:rPr lang="en-US" dirty="0"/>
              <a:t>LOW</a:t>
            </a:r>
          </a:p>
        </p:txBody>
      </p:sp>
      <p:pic>
        <p:nvPicPr>
          <p:cNvPr id="2050" name="Picture 2">
            <a:extLst>
              <a:ext uri="{FF2B5EF4-FFF2-40B4-BE49-F238E27FC236}">
                <a16:creationId xmlns:a16="http://schemas.microsoft.com/office/drawing/2014/main" id="{07B7A3C9-0444-45C4-A3FF-15C610FF5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415" y="878632"/>
            <a:ext cx="3208765" cy="251353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B240B8CE-B0FE-34C0-1EEE-FB5AC36BF6BD}"/>
              </a:ext>
            </a:extLst>
          </p:cNvPr>
          <p:cNvCxnSpPr/>
          <p:nvPr/>
        </p:nvCxnSpPr>
        <p:spPr>
          <a:xfrm>
            <a:off x="9835376" y="3033132"/>
            <a:ext cx="103706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52" name="Picture 4" descr="No photo description available.">
            <a:extLst>
              <a:ext uri="{FF2B5EF4-FFF2-40B4-BE49-F238E27FC236}">
                <a16:creationId xmlns:a16="http://schemas.microsoft.com/office/drawing/2014/main" id="{586294F4-B310-6B25-3E54-E52363F82E8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515774" y="3856822"/>
            <a:ext cx="2807538" cy="2435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66B32795-BB5C-99D2-AB46-60926F9CC039}"/>
              </a:ext>
            </a:extLst>
          </p:cNvPr>
          <p:cNvSpPr txBox="1"/>
          <p:nvPr/>
        </p:nvSpPr>
        <p:spPr>
          <a:xfrm>
            <a:off x="8394363" y="3347997"/>
            <a:ext cx="3548874" cy="430887"/>
          </a:xfrm>
          <a:prstGeom prst="rect">
            <a:avLst/>
          </a:prstGeom>
          <a:noFill/>
        </p:spPr>
        <p:txBody>
          <a:bodyPr wrap="square">
            <a:spAutoFit/>
          </a:bodyPr>
          <a:lstStyle/>
          <a:p>
            <a:r>
              <a:rPr lang="en-US" sz="1100" dirty="0">
                <a:hlinkClick r:id="rId7"/>
              </a:rPr>
              <a:t>Fake News Alert: Eight Children Contract HIV From Walmart Bananas - POZ</a:t>
            </a:r>
            <a:endParaRPr lang="en-US" sz="1100" dirty="0"/>
          </a:p>
        </p:txBody>
      </p:sp>
      <p:sp>
        <p:nvSpPr>
          <p:cNvPr id="18" name="TextBox 17">
            <a:extLst>
              <a:ext uri="{FF2B5EF4-FFF2-40B4-BE49-F238E27FC236}">
                <a16:creationId xmlns:a16="http://schemas.microsoft.com/office/drawing/2014/main" id="{B2E5FF3A-E057-5699-C218-EF01A52DAE0F}"/>
              </a:ext>
            </a:extLst>
          </p:cNvPr>
          <p:cNvSpPr txBox="1"/>
          <p:nvPr/>
        </p:nvSpPr>
        <p:spPr>
          <a:xfrm>
            <a:off x="6416558" y="5849212"/>
            <a:ext cx="2099216" cy="430887"/>
          </a:xfrm>
          <a:prstGeom prst="rect">
            <a:avLst/>
          </a:prstGeom>
          <a:noFill/>
        </p:spPr>
        <p:txBody>
          <a:bodyPr wrap="square">
            <a:spAutoFit/>
          </a:bodyPr>
          <a:lstStyle/>
          <a:p>
            <a:r>
              <a:rPr lang="en-US" sz="1100" dirty="0">
                <a:hlinkClick r:id="rId8"/>
              </a:rPr>
              <a:t>FALSE: 'DepEd announces Grade 13' (rappler.com)</a:t>
            </a:r>
            <a:endParaRPr lang="en-US" sz="1100" dirty="0"/>
          </a:p>
        </p:txBody>
      </p:sp>
    </p:spTree>
    <p:custDataLst>
      <p:tags r:id="rId1"/>
    </p:custDataLst>
    <p:extLst>
      <p:ext uri="{BB962C8B-B14F-4D97-AF65-F5344CB8AC3E}">
        <p14:creationId xmlns:p14="http://schemas.microsoft.com/office/powerpoint/2010/main" val="19955127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seven forms of ‘information disorder’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pic>
        <p:nvPicPr>
          <p:cNvPr id="15" name="Picture 14">
            <a:extLst>
              <a:ext uri="{FF2B5EF4-FFF2-40B4-BE49-F238E27FC236}">
                <a16:creationId xmlns:a16="http://schemas.microsoft.com/office/drawing/2014/main" id="{CB074470-E4F3-8882-F18B-CED3454391A2}"/>
              </a:ext>
            </a:extLst>
          </p:cNvPr>
          <p:cNvPicPr>
            <a:picLocks noChangeAspect="1"/>
          </p:cNvPicPr>
          <p:nvPr/>
        </p:nvPicPr>
        <p:blipFill rotWithShape="1">
          <a:blip r:embed="rId4"/>
          <a:srcRect l="27025" t="19082" r="50914" b="67650"/>
          <a:stretch/>
        </p:blipFill>
        <p:spPr>
          <a:xfrm>
            <a:off x="420894" y="1205192"/>
            <a:ext cx="1927004" cy="725423"/>
          </a:xfrm>
          <a:prstGeom prst="rect">
            <a:avLst/>
          </a:prstGeom>
        </p:spPr>
      </p:pic>
      <p:sp>
        <p:nvSpPr>
          <p:cNvPr id="24" name="TextBox 23">
            <a:extLst>
              <a:ext uri="{FF2B5EF4-FFF2-40B4-BE49-F238E27FC236}">
                <a16:creationId xmlns:a16="http://schemas.microsoft.com/office/drawing/2014/main" id="{38140678-CF57-B5F9-C00F-562C7DF389CF}"/>
              </a:ext>
            </a:extLst>
          </p:cNvPr>
          <p:cNvSpPr txBox="1"/>
          <p:nvPr/>
        </p:nvSpPr>
        <p:spPr>
          <a:xfrm>
            <a:off x="420894" y="2106673"/>
            <a:ext cx="3456625" cy="3170099"/>
          </a:xfrm>
          <a:prstGeom prst="rect">
            <a:avLst/>
          </a:prstGeom>
          <a:noFill/>
        </p:spPr>
        <p:txBody>
          <a:bodyPr wrap="square" rtlCol="0">
            <a:spAutoFit/>
          </a:bodyPr>
          <a:lstStyle/>
          <a:p>
            <a:r>
              <a:rPr lang="en-US" sz="2000" dirty="0"/>
              <a:t>Misleading use of information to frame an issue or individual. </a:t>
            </a:r>
            <a:r>
              <a:rPr lang="en-US" sz="2000" dirty="0">
                <a:sym typeface="Century Gothic"/>
              </a:rPr>
              <a:t>Selecting a segment from a quotation or data set to support or  highlight a particular claim or perspective. Also, ignoring how data set  was created. It can also refer to cropping a photo to pursue an  agenda.</a:t>
            </a:r>
            <a:endParaRPr lang="en-US" sz="2000" dirty="0"/>
          </a:p>
        </p:txBody>
      </p:sp>
      <p:pic>
        <p:nvPicPr>
          <p:cNvPr id="3074" name="Picture 2" descr="THIS WEEK IN FAKE NEWS: Duterte DID NOT sign any 'no homework policy' -  VERA Files">
            <a:extLst>
              <a:ext uri="{FF2B5EF4-FFF2-40B4-BE49-F238E27FC236}">
                <a16:creationId xmlns:a16="http://schemas.microsoft.com/office/drawing/2014/main" id="{16FAFE07-F0A0-1F05-2ED1-E54034DB0D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7"/>
          <a:stretch/>
        </p:blipFill>
        <p:spPr bwMode="auto">
          <a:xfrm>
            <a:off x="4051139" y="1205192"/>
            <a:ext cx="7882964" cy="4504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BB93E4-EF84-9B2F-D8BE-398E386E3655}"/>
              </a:ext>
            </a:extLst>
          </p:cNvPr>
          <p:cNvSpPr txBox="1"/>
          <p:nvPr/>
        </p:nvSpPr>
        <p:spPr>
          <a:xfrm>
            <a:off x="4627756" y="5709424"/>
            <a:ext cx="6637762" cy="276999"/>
          </a:xfrm>
          <a:prstGeom prst="rect">
            <a:avLst/>
          </a:prstGeom>
          <a:noFill/>
        </p:spPr>
        <p:txBody>
          <a:bodyPr wrap="square">
            <a:spAutoFit/>
          </a:bodyPr>
          <a:lstStyle/>
          <a:p>
            <a:pPr marL="914400" marR="0" lvl="0" indent="-914400" algn="ctr" rtl="0">
              <a:lnSpc>
                <a:spcPct val="100000"/>
              </a:lnSpc>
              <a:spcBef>
                <a:spcPts val="95"/>
              </a:spcBef>
              <a:spcAft>
                <a:spcPts val="0"/>
              </a:spcAft>
              <a:buClr>
                <a:srgbClr val="1E4E79"/>
              </a:buClr>
              <a:buSzPts val="2200"/>
              <a:buFont typeface="Century Gothic"/>
              <a:buNone/>
            </a:pPr>
            <a:r>
              <a:rPr lang="en-US" sz="1200" dirty="0">
                <a:hlinkClick r:id="rId6"/>
              </a:rPr>
              <a:t>THIS WEEK IN FAKE NEWS: Duterte DID NOT sign any ‘no homework policy’ - VERA Files</a:t>
            </a:r>
            <a:endParaRPr lang="en-US" sz="900" b="0" i="0" u="none" strike="noStrike" cap="none" dirty="0">
              <a:ea typeface="Arial"/>
              <a:cs typeface="Arial"/>
              <a:sym typeface="Arial"/>
            </a:endParaRPr>
          </a:p>
        </p:txBody>
      </p:sp>
    </p:spTree>
    <p:custDataLst>
      <p:tags r:id="rId1"/>
    </p:custDataLst>
    <p:extLst>
      <p:ext uri="{BB962C8B-B14F-4D97-AF65-F5344CB8AC3E}">
        <p14:creationId xmlns:p14="http://schemas.microsoft.com/office/powerpoint/2010/main" val="9295223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is meant by the ‘information disorder spectrum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24" name="TextBox 23">
            <a:extLst>
              <a:ext uri="{FF2B5EF4-FFF2-40B4-BE49-F238E27FC236}">
                <a16:creationId xmlns:a16="http://schemas.microsoft.com/office/drawing/2014/main" id="{38140678-CF57-B5F9-C00F-562C7DF389CF}"/>
              </a:ext>
            </a:extLst>
          </p:cNvPr>
          <p:cNvSpPr txBox="1"/>
          <p:nvPr/>
        </p:nvSpPr>
        <p:spPr>
          <a:xfrm>
            <a:off x="420894" y="2106673"/>
            <a:ext cx="3456625" cy="3195555"/>
          </a:xfrm>
          <a:prstGeom prst="rect">
            <a:avLst/>
          </a:prstGeom>
          <a:noFill/>
        </p:spPr>
        <p:txBody>
          <a:bodyPr wrap="square" rtlCol="0">
            <a:spAutoFit/>
          </a:bodyPr>
          <a:lstStyle/>
          <a:p>
            <a:pPr marL="241300" marR="5080" lvl="0" indent="-229234" algn="l" rtl="0">
              <a:lnSpc>
                <a:spcPct val="116296"/>
              </a:lnSpc>
              <a:spcBef>
                <a:spcPts val="1895"/>
              </a:spcBef>
              <a:spcAft>
                <a:spcPts val="0"/>
              </a:spcAft>
              <a:buClr>
                <a:srgbClr val="000000"/>
              </a:buClr>
              <a:buSzPts val="2700"/>
              <a:buFont typeface="Arial"/>
              <a:buChar char="•"/>
            </a:pPr>
            <a:r>
              <a:rPr lang="en-US" sz="1800" b="0" i="0" u="none" strike="noStrike" cap="none" dirty="0">
                <a:solidFill>
                  <a:srgbClr val="000000"/>
                </a:solidFill>
                <a:ea typeface="Century Gothic"/>
                <a:cs typeface="Century Gothic"/>
                <a:sym typeface="Century Gothic"/>
              </a:rPr>
              <a:t>The use of sensational headline (or illustrations) to attract attention of  readers but headline is disconnected from or not related to the content.</a:t>
            </a:r>
          </a:p>
          <a:p>
            <a:pPr marL="241300" marR="602615" lvl="0" indent="-229234" algn="l" rtl="0">
              <a:lnSpc>
                <a:spcPct val="116296"/>
              </a:lnSpc>
              <a:spcBef>
                <a:spcPts val="1810"/>
              </a:spcBef>
              <a:spcAft>
                <a:spcPts val="0"/>
              </a:spcAft>
              <a:buClr>
                <a:srgbClr val="000000"/>
              </a:buClr>
              <a:buSzPts val="2700"/>
              <a:buFont typeface="Arial"/>
              <a:buChar char="•"/>
            </a:pPr>
            <a:r>
              <a:rPr lang="en-US" sz="1800" b="0" i="0" u="none" strike="noStrike" cap="none" dirty="0">
                <a:solidFill>
                  <a:srgbClr val="000000"/>
                </a:solidFill>
                <a:ea typeface="Century Gothic"/>
                <a:cs typeface="Century Gothic"/>
                <a:sym typeface="Century Gothic"/>
              </a:rPr>
              <a:t>“</a:t>
            </a:r>
            <a:r>
              <a:rPr lang="en-US" sz="1800" b="1" i="0" u="none" strike="noStrike" cap="none" dirty="0">
                <a:solidFill>
                  <a:srgbClr val="1E4E79"/>
                </a:solidFill>
                <a:ea typeface="Century Gothic"/>
                <a:cs typeface="Century Gothic"/>
                <a:sym typeface="Century Gothic"/>
              </a:rPr>
              <a:t>Clickbait</a:t>
            </a:r>
            <a:r>
              <a:rPr lang="en-US" sz="1800" b="0" i="0" u="none" strike="noStrike" cap="none" dirty="0">
                <a:solidFill>
                  <a:srgbClr val="000000"/>
                </a:solidFill>
                <a:ea typeface="Century Gothic"/>
                <a:cs typeface="Century Gothic"/>
                <a:sym typeface="Century Gothic"/>
              </a:rPr>
              <a:t>” – emotionally arousing and sensational headlines to lure  visitors to websites.</a:t>
            </a:r>
          </a:p>
        </p:txBody>
      </p:sp>
      <p:pic>
        <p:nvPicPr>
          <p:cNvPr id="3" name="Picture 2">
            <a:extLst>
              <a:ext uri="{FF2B5EF4-FFF2-40B4-BE49-F238E27FC236}">
                <a16:creationId xmlns:a16="http://schemas.microsoft.com/office/drawing/2014/main" id="{96797CDD-31AF-97BF-9FE5-EFE0A7A37103}"/>
              </a:ext>
            </a:extLst>
          </p:cNvPr>
          <p:cNvPicPr>
            <a:picLocks noChangeAspect="1"/>
          </p:cNvPicPr>
          <p:nvPr/>
        </p:nvPicPr>
        <p:blipFill rotWithShape="1">
          <a:blip r:embed="rId4"/>
          <a:srcRect l="15391" t="56451" r="63897" b="28921"/>
          <a:stretch/>
        </p:blipFill>
        <p:spPr>
          <a:xfrm>
            <a:off x="475301" y="1003905"/>
            <a:ext cx="2326019" cy="909831"/>
          </a:xfrm>
          <a:prstGeom prst="rect">
            <a:avLst/>
          </a:prstGeom>
        </p:spPr>
      </p:pic>
      <p:pic>
        <p:nvPicPr>
          <p:cNvPr id="4098" name="Picture 2" descr="You won't believe how these 9 shocking clickbaits work! (number 8 is a  killer!) | by Ashuta | The Zerone | Medium">
            <a:extLst>
              <a:ext uri="{FF2B5EF4-FFF2-40B4-BE49-F238E27FC236}">
                <a16:creationId xmlns:a16="http://schemas.microsoft.com/office/drawing/2014/main" id="{F784D328-4AA5-C64B-B654-5797835A4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452" y="1202533"/>
            <a:ext cx="3245005" cy="2343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8C7AE8-C0C8-6B8D-83BA-0DDE71DB8D7F}"/>
              </a:ext>
            </a:extLst>
          </p:cNvPr>
          <p:cNvPicPr>
            <a:picLocks noChangeAspect="1"/>
          </p:cNvPicPr>
          <p:nvPr/>
        </p:nvPicPr>
        <p:blipFill rotWithShape="1">
          <a:blip r:embed="rId6"/>
          <a:srcRect l="4632" t="30718" r="30152" b="22686"/>
          <a:stretch/>
        </p:blipFill>
        <p:spPr>
          <a:xfrm>
            <a:off x="4492543" y="4000591"/>
            <a:ext cx="4061761" cy="1632412"/>
          </a:xfrm>
          <a:prstGeom prst="rect">
            <a:avLst/>
          </a:prstGeom>
        </p:spPr>
      </p:pic>
      <p:sp>
        <p:nvSpPr>
          <p:cNvPr id="12" name="TextBox 11">
            <a:extLst>
              <a:ext uri="{FF2B5EF4-FFF2-40B4-BE49-F238E27FC236}">
                <a16:creationId xmlns:a16="http://schemas.microsoft.com/office/drawing/2014/main" id="{5D337F5F-3995-1F9D-BDE8-3E7A50DF1975}"/>
              </a:ext>
            </a:extLst>
          </p:cNvPr>
          <p:cNvSpPr txBox="1"/>
          <p:nvPr/>
        </p:nvSpPr>
        <p:spPr>
          <a:xfrm>
            <a:off x="7875332" y="1171325"/>
            <a:ext cx="3166512" cy="600164"/>
          </a:xfrm>
          <a:prstGeom prst="rect">
            <a:avLst/>
          </a:prstGeom>
          <a:noFill/>
        </p:spPr>
        <p:txBody>
          <a:bodyPr wrap="square">
            <a:spAutoFit/>
          </a:bodyPr>
          <a:lstStyle/>
          <a:p>
            <a:r>
              <a:rPr lang="en-US" sz="1100" dirty="0">
                <a:hlinkClick r:id="rId7"/>
              </a:rPr>
              <a:t>You won’t believe how these 9 shocking </a:t>
            </a:r>
            <a:r>
              <a:rPr lang="en-US" sz="1100" dirty="0" err="1">
                <a:hlinkClick r:id="rId7"/>
              </a:rPr>
              <a:t>clickbaits</a:t>
            </a:r>
            <a:r>
              <a:rPr lang="en-US" sz="1100" dirty="0">
                <a:hlinkClick r:id="rId7"/>
              </a:rPr>
              <a:t> work! (number 8 is a killer!) | by </a:t>
            </a:r>
            <a:r>
              <a:rPr lang="en-US" sz="1100" dirty="0" err="1">
                <a:hlinkClick r:id="rId7"/>
              </a:rPr>
              <a:t>Ashuta</a:t>
            </a:r>
            <a:r>
              <a:rPr lang="en-US" sz="1100" dirty="0">
                <a:hlinkClick r:id="rId7"/>
              </a:rPr>
              <a:t> | The </a:t>
            </a:r>
            <a:r>
              <a:rPr lang="en-US" sz="1100" dirty="0" err="1">
                <a:hlinkClick r:id="rId7"/>
              </a:rPr>
              <a:t>Zerone</a:t>
            </a:r>
            <a:r>
              <a:rPr lang="en-US" sz="1100" dirty="0">
                <a:hlinkClick r:id="rId7"/>
              </a:rPr>
              <a:t> | Medium</a:t>
            </a:r>
            <a:endParaRPr lang="en-US" sz="1100" dirty="0"/>
          </a:p>
        </p:txBody>
      </p:sp>
      <p:sp>
        <p:nvSpPr>
          <p:cNvPr id="14" name="TextBox 13">
            <a:extLst>
              <a:ext uri="{FF2B5EF4-FFF2-40B4-BE49-F238E27FC236}">
                <a16:creationId xmlns:a16="http://schemas.microsoft.com/office/drawing/2014/main" id="{DE918329-25F3-3E6D-787F-CB061E420365}"/>
              </a:ext>
            </a:extLst>
          </p:cNvPr>
          <p:cNvSpPr txBox="1"/>
          <p:nvPr/>
        </p:nvSpPr>
        <p:spPr>
          <a:xfrm>
            <a:off x="8664498" y="4304493"/>
            <a:ext cx="2668854" cy="600164"/>
          </a:xfrm>
          <a:prstGeom prst="rect">
            <a:avLst/>
          </a:prstGeom>
          <a:noFill/>
        </p:spPr>
        <p:txBody>
          <a:bodyPr wrap="square">
            <a:spAutoFit/>
          </a:bodyPr>
          <a:lstStyle/>
          <a:p>
            <a:r>
              <a:rPr lang="en-US" sz="1100" dirty="0">
                <a:hlinkClick r:id="rId8"/>
              </a:rPr>
              <a:t>55 Times ‘Stop Clickbait’ Hilariously Summarized Crappy Articles And Saved You A Click | Bored Panda</a:t>
            </a:r>
            <a:endParaRPr lang="en-US" sz="1100" dirty="0"/>
          </a:p>
        </p:txBody>
      </p:sp>
    </p:spTree>
    <p:custDataLst>
      <p:tags r:id="rId1"/>
    </p:custDataLst>
    <p:extLst>
      <p:ext uri="{BB962C8B-B14F-4D97-AF65-F5344CB8AC3E}">
        <p14:creationId xmlns:p14="http://schemas.microsoft.com/office/powerpoint/2010/main" val="1419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seven forms of ‘information disorder’ ? </a:t>
            </a:r>
          </a:p>
        </p:txBody>
      </p:sp>
      <p:sp>
        <p:nvSpPr>
          <p:cNvPr id="6" name="Text Placeholder 5"/>
          <p:cNvSpPr>
            <a:spLocks noGrp="1"/>
          </p:cNvSpPr>
          <p:nvPr>
            <p:ph type="body" sz="quarter" idx="16"/>
          </p:nvPr>
        </p:nvSpPr>
        <p:spPr>
          <a:xfrm>
            <a:off x="13648948" y="149204"/>
            <a:ext cx="1245755" cy="660944"/>
          </a:xfrm>
        </p:spPr>
        <p:txBody>
          <a:bodyPr/>
          <a:lstStyle/>
          <a:p>
            <a:pPr algn="ctr"/>
            <a:endParaRPr lang="en-US" b="0" dirty="0"/>
          </a:p>
          <a:p>
            <a:pPr algn="ctr"/>
            <a:endParaRPr lang="en-US" b="0" dirty="0"/>
          </a:p>
        </p:txBody>
      </p:sp>
      <p:sp>
        <p:nvSpPr>
          <p:cNvPr id="24" name="TextBox 23">
            <a:extLst>
              <a:ext uri="{FF2B5EF4-FFF2-40B4-BE49-F238E27FC236}">
                <a16:creationId xmlns:a16="http://schemas.microsoft.com/office/drawing/2014/main" id="{38140678-CF57-B5F9-C00F-562C7DF389CF}"/>
              </a:ext>
            </a:extLst>
          </p:cNvPr>
          <p:cNvSpPr txBox="1"/>
          <p:nvPr/>
        </p:nvSpPr>
        <p:spPr>
          <a:xfrm>
            <a:off x="420893" y="2106673"/>
            <a:ext cx="5744349" cy="3837974"/>
          </a:xfrm>
          <a:prstGeom prst="rect">
            <a:avLst/>
          </a:prstGeom>
          <a:noFill/>
        </p:spPr>
        <p:txBody>
          <a:bodyPr wrap="square" rtlCol="0">
            <a:spAutoFit/>
          </a:bodyPr>
          <a:lstStyle/>
          <a:p>
            <a:pPr marL="241300" marR="164465" indent="-229234">
              <a:lnSpc>
                <a:spcPct val="97100"/>
              </a:lnSpc>
              <a:spcBef>
                <a:spcPts val="1790"/>
              </a:spcBef>
              <a:buClr>
                <a:srgbClr val="000000"/>
              </a:buClr>
              <a:buSzPts val="2700"/>
              <a:buFont typeface="Arial"/>
              <a:buChar char="•"/>
            </a:pPr>
            <a:r>
              <a:rPr lang="en-US" sz="2000" dirty="0"/>
              <a:t>No intention to cause harm but has potential to fool </a:t>
            </a:r>
          </a:p>
          <a:p>
            <a:pPr marL="241300" marR="164465" lvl="0" indent="-229234" algn="l" rtl="0">
              <a:lnSpc>
                <a:spcPct val="97100"/>
              </a:lnSpc>
              <a:spcBef>
                <a:spcPts val="1790"/>
              </a:spcBef>
              <a:spcAft>
                <a:spcPts val="0"/>
              </a:spcAft>
              <a:buClr>
                <a:srgbClr val="000000"/>
              </a:buClr>
              <a:buSzPts val="2700"/>
              <a:buFont typeface="Arial"/>
              <a:buChar char="•"/>
            </a:pPr>
            <a:r>
              <a:rPr lang="en-US" sz="2000" dirty="0">
                <a:sym typeface="Century Gothic"/>
              </a:rPr>
              <a:t>Use of sarcastic statements with intent to mock or ridicule or make fun  of individuals, events, issues, etc. </a:t>
            </a:r>
          </a:p>
          <a:p>
            <a:pPr marL="241300" marR="164465" lvl="0" indent="-229234" algn="l" rtl="0">
              <a:lnSpc>
                <a:spcPct val="97100"/>
              </a:lnSpc>
              <a:spcBef>
                <a:spcPts val="1790"/>
              </a:spcBef>
              <a:spcAft>
                <a:spcPts val="0"/>
              </a:spcAft>
              <a:buClr>
                <a:srgbClr val="000000"/>
              </a:buClr>
              <a:buSzPts val="2700"/>
              <a:buFont typeface="Arial"/>
              <a:buChar char="•"/>
            </a:pPr>
            <a:r>
              <a:rPr lang="en-US" sz="2000" b="0" i="0" dirty="0">
                <a:solidFill>
                  <a:srgbClr val="4D5156"/>
                </a:solidFill>
                <a:effectLst/>
              </a:rPr>
              <a:t>A parody </a:t>
            </a:r>
            <a:r>
              <a:rPr lang="en-US" sz="2000" dirty="0"/>
              <a:t>is a form of humor that spoofs — or satirizes — something using the same form. For example, shows like "Saturday Night Live" and "The Daily Show" parody newscasts by doing fake newscasts that look like the real thing. Comedians and comedy writers love to parody the President.</a:t>
            </a:r>
            <a:endParaRPr lang="en-US" sz="2000" dirty="0">
              <a:sym typeface="Century Gothic"/>
            </a:endParaRPr>
          </a:p>
        </p:txBody>
      </p:sp>
      <p:pic>
        <p:nvPicPr>
          <p:cNvPr id="2" name="Picture 1">
            <a:extLst>
              <a:ext uri="{FF2B5EF4-FFF2-40B4-BE49-F238E27FC236}">
                <a16:creationId xmlns:a16="http://schemas.microsoft.com/office/drawing/2014/main" id="{35E6EFD7-8327-9FC3-E195-D57FAC7305CA}"/>
              </a:ext>
            </a:extLst>
          </p:cNvPr>
          <p:cNvPicPr>
            <a:picLocks noChangeAspect="1"/>
          </p:cNvPicPr>
          <p:nvPr/>
        </p:nvPicPr>
        <p:blipFill rotWithShape="1">
          <a:blip r:embed="rId4"/>
          <a:srcRect l="3076" t="18278" r="76124" b="66435"/>
          <a:stretch/>
        </p:blipFill>
        <p:spPr>
          <a:xfrm>
            <a:off x="564604" y="1011147"/>
            <a:ext cx="2434940" cy="973770"/>
          </a:xfrm>
          <a:prstGeom prst="rect">
            <a:avLst/>
          </a:prstGeom>
        </p:spPr>
      </p:pic>
      <p:pic>
        <p:nvPicPr>
          <p:cNvPr id="5122" name="Picture 2" descr="IO1-G. Satire, parody, memes: examples">
            <a:extLst>
              <a:ext uri="{FF2B5EF4-FFF2-40B4-BE49-F238E27FC236}">
                <a16:creationId xmlns:a16="http://schemas.microsoft.com/office/drawing/2014/main" id="{71102A68-2F6D-404C-A08F-C6C5851DA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1254" y="1189289"/>
            <a:ext cx="2167054" cy="21670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8A1A76-D3DC-27A7-FF5B-608F594BF489}"/>
              </a:ext>
            </a:extLst>
          </p:cNvPr>
          <p:cNvSpPr txBox="1"/>
          <p:nvPr/>
        </p:nvSpPr>
        <p:spPr>
          <a:xfrm>
            <a:off x="6335618" y="3471879"/>
            <a:ext cx="5435469" cy="261610"/>
          </a:xfrm>
          <a:prstGeom prst="rect">
            <a:avLst/>
          </a:prstGeom>
          <a:noFill/>
        </p:spPr>
        <p:txBody>
          <a:bodyPr wrap="square">
            <a:spAutoFit/>
          </a:bodyPr>
          <a:lstStyle/>
          <a:p>
            <a:r>
              <a:rPr lang="en-US" sz="1100" dirty="0">
                <a:hlinkClick r:id="rId6"/>
              </a:rPr>
              <a:t>IO1-G. Satire, parody, memes: examples (</a:t>
            </a:r>
            <a:r>
              <a:rPr lang="en-US" sz="1100" dirty="0" err="1">
                <a:hlinkClick r:id="rId6"/>
              </a:rPr>
              <a:t>defacto.space</a:t>
            </a:r>
            <a:r>
              <a:rPr lang="en-US" sz="1100" dirty="0">
                <a:hlinkClick r:id="rId6"/>
              </a:rPr>
              <a:t>)</a:t>
            </a:r>
            <a:endParaRPr lang="en-US" sz="1100" dirty="0"/>
          </a:p>
        </p:txBody>
      </p:sp>
      <p:pic>
        <p:nvPicPr>
          <p:cNvPr id="5124" name="Picture 4" descr="merkel-hollande">
            <a:extLst>
              <a:ext uri="{FF2B5EF4-FFF2-40B4-BE49-F238E27FC236}">
                <a16:creationId xmlns:a16="http://schemas.microsoft.com/office/drawing/2014/main" id="{5390A5A7-6AAF-DA99-0335-EE760E7F88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5618" y="1205161"/>
            <a:ext cx="2595261" cy="21511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mmunication Currents">
            <a:extLst>
              <a:ext uri="{FF2B5EF4-FFF2-40B4-BE49-F238E27FC236}">
                <a16:creationId xmlns:a16="http://schemas.microsoft.com/office/drawing/2014/main" id="{024385BA-5E17-26A7-BDEA-71454F085C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7011" y="3938615"/>
            <a:ext cx="1720549" cy="16005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B80507B-F77B-A7D5-049E-143253E54D2B}"/>
              </a:ext>
            </a:extLst>
          </p:cNvPr>
          <p:cNvSpPr txBox="1"/>
          <p:nvPr/>
        </p:nvSpPr>
        <p:spPr>
          <a:xfrm>
            <a:off x="6576371" y="5624178"/>
            <a:ext cx="4953962" cy="430887"/>
          </a:xfrm>
          <a:prstGeom prst="rect">
            <a:avLst/>
          </a:prstGeom>
          <a:noFill/>
        </p:spPr>
        <p:txBody>
          <a:bodyPr wrap="square">
            <a:spAutoFit/>
          </a:bodyPr>
          <a:lstStyle/>
          <a:p>
            <a:r>
              <a:rPr lang="en-US" sz="1100" dirty="0">
                <a:hlinkClick r:id="rId9"/>
              </a:rPr>
              <a:t>Trolling for Social Change? How John Oliver Uses Satire and Parody on Last Week Tonight | National Communication Association (natcom.org)</a:t>
            </a:r>
            <a:endParaRPr lang="en-US" sz="1100" dirty="0"/>
          </a:p>
        </p:txBody>
      </p:sp>
    </p:spTree>
    <p:custDataLst>
      <p:tags r:id="rId1"/>
    </p:custDataLst>
    <p:extLst>
      <p:ext uri="{BB962C8B-B14F-4D97-AF65-F5344CB8AC3E}">
        <p14:creationId xmlns:p14="http://schemas.microsoft.com/office/powerpoint/2010/main" val="24307961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pPr marL="0" marR="0" lvl="0" indent="0" algn="l" rtl="0">
              <a:lnSpc>
                <a:spcPct val="100000"/>
              </a:lnSpc>
              <a:spcBef>
                <a:spcPts val="0"/>
              </a:spcBef>
              <a:spcAft>
                <a:spcPts val="0"/>
              </a:spcAft>
              <a:buClr>
                <a:srgbClr val="000000"/>
              </a:buClr>
              <a:buSzPts val="3600"/>
              <a:buFont typeface="Arial"/>
              <a:buNone/>
            </a:pPr>
            <a:r>
              <a:rPr lang="en-US" sz="2400" b="0" i="0" u="none" strike="noStrike" cap="none" dirty="0">
                <a:solidFill>
                  <a:schemeClr val="bg1"/>
                </a:solidFill>
                <a:latin typeface="Century Gothic"/>
                <a:ea typeface="Century Gothic"/>
                <a:cs typeface="Century Gothic"/>
                <a:sym typeface="Century Gothic"/>
              </a:rPr>
              <a:t>Franklin D. Roosevelt</a:t>
            </a:r>
            <a:endParaRPr lang="en-US" sz="1050" b="0" i="0" u="none" strike="noStrike" cap="none" dirty="0">
              <a:solidFill>
                <a:schemeClr val="bg1"/>
              </a:solidFill>
              <a:latin typeface="Arial"/>
              <a:ea typeface="Arial"/>
              <a:cs typeface="Arial"/>
              <a:sym typeface="Arial"/>
            </a:endParaRPr>
          </a:p>
        </p:txBody>
      </p:sp>
      <p:sp>
        <p:nvSpPr>
          <p:cNvPr id="4" name="Text Placeholder 3"/>
          <p:cNvSpPr>
            <a:spLocks noGrp="1"/>
          </p:cNvSpPr>
          <p:nvPr>
            <p:ph type="body" sz="quarter" idx="16"/>
          </p:nvPr>
        </p:nvSpPr>
        <p:spPr/>
        <p:txBody>
          <a:bodyPr>
            <a:normAutofit fontScale="92500" lnSpcReduction="20000"/>
          </a:bodyPr>
          <a:lstStyle/>
          <a:p>
            <a:r>
              <a:rPr lang="en-US" sz="2800" b="0" i="1" kern="0" dirty="0">
                <a:solidFill>
                  <a:schemeClr val="bg1"/>
                </a:solidFill>
                <a:effectLst/>
                <a:latin typeface="Calibri Light" panose="020F0302020204030204" pitchFamily="34" charset="0"/>
                <a:ea typeface="Calibri" panose="020F0502020204030204" pitchFamily="34" charset="0"/>
              </a:rPr>
              <a:t>“</a:t>
            </a:r>
            <a:r>
              <a:rPr lang="en-US" sz="2800" b="0" i="1" u="none" strike="noStrike" cap="none" dirty="0">
                <a:solidFill>
                  <a:schemeClr val="bg1"/>
                </a:solidFill>
                <a:latin typeface="Century Gothic"/>
                <a:ea typeface="Century Gothic"/>
                <a:cs typeface="Century Gothic"/>
                <a:sym typeface="Century Gothic"/>
              </a:rPr>
              <a:t>Democracy cannot succeed unless those who express their choice are prepared to choose wisely. The real safeguard of democracy, therefore, is education.</a:t>
            </a:r>
            <a:endParaRPr lang="en-US" sz="1100" b="0" i="1" u="none" strike="noStrike" cap="none" dirty="0">
              <a:solidFill>
                <a:schemeClr val="bg1"/>
              </a:solidFill>
              <a:latin typeface="Arial"/>
              <a:ea typeface="Arial"/>
              <a:cs typeface="Arial"/>
              <a:sym typeface="Arial"/>
            </a:endParaRPr>
          </a:p>
          <a:p>
            <a:r>
              <a:rPr lang="en-US" sz="2800" b="0" i="1" kern="0" dirty="0">
                <a:solidFill>
                  <a:schemeClr val="bg1"/>
                </a:solidFill>
                <a:effectLst/>
                <a:latin typeface="Calibri Light" panose="020F0302020204030204" pitchFamily="34" charset="0"/>
                <a:ea typeface="Calibri" panose="020F0502020204030204" pitchFamily="34" charset="0"/>
              </a:rPr>
              <a:t>” </a:t>
            </a:r>
            <a:endParaRPr lang="en-GB" sz="9600" b="0" i="1" dirty="0">
              <a:solidFill>
                <a:schemeClr val="bg1"/>
              </a:solidFill>
            </a:endParaRPr>
          </a:p>
        </p:txBody>
      </p:sp>
    </p:spTree>
    <p:extLst>
      <p:ext uri="{BB962C8B-B14F-4D97-AF65-F5344CB8AC3E}">
        <p14:creationId xmlns:p14="http://schemas.microsoft.com/office/powerpoint/2010/main" val="11329399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1</a:t>
            </a:r>
          </a:p>
        </p:txBody>
      </p:sp>
      <p:sp>
        <p:nvSpPr>
          <p:cNvPr id="6" name="Text Placeholder 5"/>
          <p:cNvSpPr>
            <a:spLocks noGrp="1"/>
          </p:cNvSpPr>
          <p:nvPr>
            <p:ph type="body" sz="quarter" idx="16"/>
          </p:nvPr>
        </p:nvSpPr>
        <p:spPr>
          <a:xfrm>
            <a:off x="277188" y="786038"/>
            <a:ext cx="11350193" cy="4862177"/>
          </a:xfrm>
        </p:spPr>
        <p:txBody>
          <a:bodyPr>
            <a:normAutofit/>
          </a:bodyPr>
          <a:lstStyle/>
          <a:p>
            <a:pPr algn="l"/>
            <a:r>
              <a:rPr lang="en-US" b="1" i="0" dirty="0">
                <a:solidFill>
                  <a:srgbClr val="374151"/>
                </a:solidFill>
                <a:effectLst/>
              </a:rPr>
              <a:t>Match type or form of information disorder on </a:t>
            </a:r>
            <a:r>
              <a:rPr lang="en-US" b="1" i="0" dirty="0" err="1">
                <a:solidFill>
                  <a:srgbClr val="374151"/>
                </a:solidFill>
                <a:effectLst/>
              </a:rPr>
              <a:t>Coulmn</a:t>
            </a:r>
            <a:r>
              <a:rPr lang="en-US" b="1" i="0" dirty="0">
                <a:solidFill>
                  <a:srgbClr val="374151"/>
                </a:solidFill>
                <a:effectLst/>
              </a:rPr>
              <a:t> A to its definition in Colum B</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420895" y="1566126"/>
          <a:ext cx="11350192" cy="3667760"/>
        </p:xfrm>
        <a:graphic>
          <a:graphicData uri="http://schemas.openxmlformats.org/drawingml/2006/table">
            <a:tbl>
              <a:tblPr firstRow="1" bandRow="1">
                <a:tableStyleId>{5C22544A-7EE6-4342-B048-85BDC9FD1C3A}</a:tableStyleId>
              </a:tblPr>
              <a:tblGrid>
                <a:gridCol w="2456121">
                  <a:extLst>
                    <a:ext uri="{9D8B030D-6E8A-4147-A177-3AD203B41FA5}">
                      <a16:colId xmlns:a16="http://schemas.microsoft.com/office/drawing/2014/main" val="708635901"/>
                    </a:ext>
                  </a:extLst>
                </a:gridCol>
                <a:gridCol w="8894071">
                  <a:extLst>
                    <a:ext uri="{9D8B030D-6E8A-4147-A177-3AD203B41FA5}">
                      <a16:colId xmlns:a16="http://schemas.microsoft.com/office/drawing/2014/main" val="3004403085"/>
                    </a:ext>
                  </a:extLst>
                </a:gridCol>
              </a:tblGrid>
              <a:tr h="370840">
                <a:tc>
                  <a:txBody>
                    <a:bodyPr/>
                    <a:lstStyle/>
                    <a:p>
                      <a:r>
                        <a:rPr lang="en-US" dirty="0"/>
                        <a:t>Term </a:t>
                      </a:r>
                    </a:p>
                  </a:txBody>
                  <a:tcPr/>
                </a:tc>
                <a:tc>
                  <a:txBody>
                    <a:bodyPr/>
                    <a:lstStyle/>
                    <a:p>
                      <a:r>
                        <a:rPr lang="en-US" dirty="0"/>
                        <a:t>Definition </a:t>
                      </a:r>
                    </a:p>
                  </a:txBody>
                  <a:tcPr/>
                </a:tc>
                <a:extLst>
                  <a:ext uri="{0D108BD9-81ED-4DB2-BD59-A6C34878D82A}">
                    <a16:rowId xmlns:a16="http://schemas.microsoft.com/office/drawing/2014/main" val="2861700231"/>
                  </a:ext>
                </a:extLst>
              </a:tr>
              <a:tr h="370840">
                <a:tc>
                  <a:txBody>
                    <a:bodyPr/>
                    <a:lstStyle/>
                    <a:p>
                      <a:r>
                        <a:rPr lang="en-US" sz="1800" b="0" i="0" kern="1200" dirty="0">
                          <a:solidFill>
                            <a:schemeClr val="dk1"/>
                          </a:solidFill>
                          <a:effectLst/>
                          <a:latin typeface="+mn-lt"/>
                          <a:ea typeface="+mn-ea"/>
                          <a:cs typeface="+mn-cs"/>
                        </a:rPr>
                        <a:t>Disinformation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irstHand"/>
                        </a:rPr>
                        <a:t>false content but the person sharing doesn’t realize that it is false or misleading</a:t>
                      </a:r>
                      <a:endParaRPr lang="en-US" dirty="0"/>
                    </a:p>
                  </a:txBody>
                  <a:tcPr/>
                </a:tc>
                <a:extLst>
                  <a:ext uri="{0D108BD9-81ED-4DB2-BD59-A6C34878D82A}">
                    <a16:rowId xmlns:a16="http://schemas.microsoft.com/office/drawing/2014/main" val="3455264131"/>
                  </a:ext>
                </a:extLst>
              </a:tr>
              <a:tr h="370840">
                <a:tc>
                  <a:txBody>
                    <a:bodyPr/>
                    <a:lstStyle/>
                    <a:p>
                      <a:r>
                        <a:rPr lang="en-US" sz="1800" b="0" i="0" kern="1200" dirty="0">
                          <a:solidFill>
                            <a:schemeClr val="dk1"/>
                          </a:solidFill>
                          <a:effectLst/>
                          <a:latin typeface="+mn-lt"/>
                          <a:ea typeface="+mn-ea"/>
                          <a:cs typeface="+mn-cs"/>
                        </a:rPr>
                        <a:t>Misinformation </a:t>
                      </a:r>
                      <a:endParaRPr lang="en-US" dirty="0"/>
                    </a:p>
                  </a:txBody>
                  <a:tcPr/>
                </a:tc>
                <a:tc>
                  <a:txBody>
                    <a:bodyPr/>
                    <a:lstStyle/>
                    <a:p>
                      <a:pPr algn="l"/>
                      <a:r>
                        <a:rPr lang="en-US" b="0" i="0" dirty="0">
                          <a:solidFill>
                            <a:srgbClr val="000000"/>
                          </a:solidFill>
                          <a:effectLst/>
                          <a:latin typeface="FirstHand"/>
                        </a:rPr>
                        <a:t>is content that is intentionally false and designed to cause harm. It is motivated by three distinct factors: to make money; to have political influence, either foreign or domestic; or to cause trouble for the sake of it.</a:t>
                      </a:r>
                    </a:p>
                  </a:txBody>
                  <a:tcPr/>
                </a:tc>
                <a:extLst>
                  <a:ext uri="{0D108BD9-81ED-4DB2-BD59-A6C34878D82A}">
                    <a16:rowId xmlns:a16="http://schemas.microsoft.com/office/drawing/2014/main" val="2210431518"/>
                  </a:ext>
                </a:extLst>
              </a:tr>
              <a:tr h="370840">
                <a:tc>
                  <a:txBody>
                    <a:bodyPr/>
                    <a:lstStyle/>
                    <a:p>
                      <a:r>
                        <a:rPr lang="en-US" sz="1800" b="0" i="0" kern="1200" dirty="0">
                          <a:solidFill>
                            <a:schemeClr val="dk1"/>
                          </a:solidFill>
                          <a:effectLst/>
                          <a:latin typeface="+mn-lt"/>
                          <a:ea typeface="+mn-ea"/>
                          <a:cs typeface="+mn-cs"/>
                        </a:rPr>
                        <a:t>Misleading Content </a:t>
                      </a:r>
                      <a:endParaRPr lang="en-US" dirty="0"/>
                    </a:p>
                  </a:txBody>
                  <a:tcPr/>
                </a:tc>
                <a:tc>
                  <a:txBody>
                    <a:bodyPr/>
                    <a:lstStyle/>
                    <a:p>
                      <a:r>
                        <a:rPr lang="en-US" dirty="0">
                          <a:sym typeface="Century Gothic"/>
                        </a:rPr>
                        <a:t> content created with the intent to mock or ridicule or make fun of individuals, events or issues</a:t>
                      </a:r>
                      <a:endParaRPr lang="en-US" dirty="0"/>
                    </a:p>
                  </a:txBody>
                  <a:tcPr/>
                </a:tc>
                <a:extLst>
                  <a:ext uri="{0D108BD9-81ED-4DB2-BD59-A6C34878D82A}">
                    <a16:rowId xmlns:a16="http://schemas.microsoft.com/office/drawing/2014/main" val="1464482124"/>
                  </a:ext>
                </a:extLst>
              </a:tr>
              <a:tr h="0">
                <a:tc>
                  <a:txBody>
                    <a:bodyPr/>
                    <a:lstStyle/>
                    <a:p>
                      <a:r>
                        <a:rPr lang="en-US" sz="1800" b="0" i="0" kern="1200" dirty="0">
                          <a:solidFill>
                            <a:schemeClr val="dk1"/>
                          </a:solidFill>
                          <a:effectLst/>
                          <a:latin typeface="+mn-lt"/>
                          <a:ea typeface="+mn-ea"/>
                          <a:cs typeface="+mn-cs"/>
                        </a:rPr>
                        <a:t>Satire of Parody</a:t>
                      </a:r>
                      <a:endParaRPr lang="en-US" dirty="0"/>
                    </a:p>
                  </a:txBody>
                  <a:tcPr/>
                </a:tc>
                <a:tc>
                  <a:txBody>
                    <a:bodyPr/>
                    <a:lstStyle/>
                    <a:p>
                      <a:r>
                        <a:rPr lang="en-US" dirty="0"/>
                        <a:t>Misleading use of information to frame an issue or individual by s</a:t>
                      </a:r>
                      <a:r>
                        <a:rPr lang="en-US" dirty="0">
                          <a:sym typeface="Century Gothic"/>
                        </a:rPr>
                        <a:t>electing a segment from a quotation or data set to support a particular claim or by ignoring how data set  was created. </a:t>
                      </a:r>
                      <a:endParaRPr lang="en-US" dirty="0"/>
                    </a:p>
                  </a:txBody>
                  <a:tcPr/>
                </a:tc>
                <a:extLst>
                  <a:ext uri="{0D108BD9-81ED-4DB2-BD59-A6C34878D82A}">
                    <a16:rowId xmlns:a16="http://schemas.microsoft.com/office/drawing/2014/main" val="661731187"/>
                  </a:ext>
                </a:extLst>
              </a:tr>
              <a:tr h="0">
                <a:tc>
                  <a:txBody>
                    <a:bodyPr/>
                    <a:lstStyle/>
                    <a:p>
                      <a:r>
                        <a:rPr lang="en-US" sz="1800" b="0" i="0" kern="1200" dirty="0">
                          <a:solidFill>
                            <a:schemeClr val="dk1"/>
                          </a:solidFill>
                          <a:effectLst/>
                          <a:latin typeface="+mn-lt"/>
                          <a:ea typeface="+mn-ea"/>
                          <a:cs typeface="+mn-cs"/>
                          <a:sym typeface="Century Gothic"/>
                        </a:rPr>
                        <a:t>Clickbait</a:t>
                      </a:r>
                      <a:endParaRPr lang="en-US" sz="1800" b="0" i="0" kern="1200" dirty="0">
                        <a:solidFill>
                          <a:schemeClr val="dk1"/>
                        </a:solidFill>
                        <a:effectLst/>
                        <a:latin typeface="+mn-lt"/>
                        <a:ea typeface="+mn-ea"/>
                        <a:cs typeface="+mn-cs"/>
                      </a:endParaRPr>
                    </a:p>
                  </a:txBody>
                  <a:tcPr/>
                </a:tc>
                <a:tc>
                  <a:txBody>
                    <a:bodyPr/>
                    <a:lstStyle/>
                    <a:p>
                      <a:r>
                        <a:rPr lang="en-US" dirty="0"/>
                        <a:t>New content that is 100% false, designed to deceive and to harm</a:t>
                      </a:r>
                    </a:p>
                  </a:txBody>
                  <a:tcPr/>
                </a:tc>
                <a:extLst>
                  <a:ext uri="{0D108BD9-81ED-4DB2-BD59-A6C34878D82A}">
                    <a16:rowId xmlns:a16="http://schemas.microsoft.com/office/drawing/2014/main" val="3841492886"/>
                  </a:ext>
                </a:extLst>
              </a:tr>
              <a:tr h="0">
                <a:tc>
                  <a:txBody>
                    <a:bodyPr/>
                    <a:lstStyle/>
                    <a:p>
                      <a:r>
                        <a:rPr lang="en-US" sz="1800" b="0" i="0" kern="1200" dirty="0">
                          <a:solidFill>
                            <a:schemeClr val="dk1"/>
                          </a:solidFill>
                          <a:effectLst/>
                          <a:latin typeface="+mn-lt"/>
                          <a:ea typeface="+mn-ea"/>
                          <a:cs typeface="+mn-cs"/>
                        </a:rPr>
                        <a:t>Fabricated Content </a:t>
                      </a:r>
                    </a:p>
                  </a:txBody>
                  <a:tcPr/>
                </a:tc>
                <a:tc>
                  <a:txBody>
                    <a:bodyPr/>
                    <a:lstStyle/>
                    <a:p>
                      <a:r>
                        <a:rPr lang="en-US" sz="1800" b="0" i="0" u="none" strike="noStrike" cap="none" dirty="0">
                          <a:solidFill>
                            <a:srgbClr val="000000"/>
                          </a:solidFill>
                          <a:ea typeface="Century Gothic"/>
                          <a:cs typeface="Century Gothic"/>
                          <a:sym typeface="Century Gothic"/>
                        </a:rPr>
                        <a:t>emotionally arousing and sensational headlines to lure  visitors to websites.</a:t>
                      </a:r>
                      <a:endParaRPr lang="en-US" sz="1800" b="0" i="0" u="none" strike="noStrike" cap="none" dirty="0">
                        <a:solidFill>
                          <a:srgbClr val="000000"/>
                        </a:solidFill>
                        <a:sym typeface="Century Gothic"/>
                      </a:endParaRPr>
                    </a:p>
                  </a:txBody>
                  <a:tcPr/>
                </a:tc>
                <a:extLst>
                  <a:ext uri="{0D108BD9-81ED-4DB2-BD59-A6C34878D82A}">
                    <a16:rowId xmlns:a16="http://schemas.microsoft.com/office/drawing/2014/main" val="3495287043"/>
                  </a:ext>
                </a:extLst>
              </a:tr>
            </a:tbl>
          </a:graphicData>
        </a:graphic>
      </p:graphicFrame>
    </p:spTree>
    <p:custDataLst>
      <p:tags r:id="rId1"/>
    </p:custDataLst>
    <p:extLst>
      <p:ext uri="{BB962C8B-B14F-4D97-AF65-F5344CB8AC3E}">
        <p14:creationId xmlns:p14="http://schemas.microsoft.com/office/powerpoint/2010/main" val="2215780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2</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64604" y="1003487"/>
            <a:ext cx="11034602" cy="513335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u="none" strike="noStrike" kern="1200" cap="none" spc="0" normalizeH="0" baseline="0" noProof="0" dirty="0">
                <a:ln>
                  <a:noFill/>
                </a:ln>
                <a:solidFill>
                  <a:prstClr val="black"/>
                </a:solidFill>
                <a:effectLst/>
                <a:uLnTx/>
                <a:uFillTx/>
                <a:latin typeface="Calibri" panose="020F0502020204030204"/>
                <a:ea typeface="+mn-ea"/>
                <a:cs typeface="+mn-cs"/>
                <a:sym typeface="Century Gothic"/>
              </a:rPr>
              <a:t>Q2: Select from the below all correct statements</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Century Gothic"/>
            </a:endParaRPr>
          </a:p>
          <a:p>
            <a:pPr marL="342900" indent="-342900" algn="l">
              <a:buFont typeface="+mj-lt"/>
              <a:buAutoNum type="alphaLcParenR"/>
            </a:pPr>
            <a:r>
              <a:rPr lang="en-US" sz="2000" dirty="0">
                <a:solidFill>
                  <a:srgbClr val="374151"/>
                </a:solidFill>
                <a:latin typeface="Söhne"/>
              </a:rPr>
              <a:t>Disinformation is fabricated or deliberately manipulated audio or visual content. It is intentionally created and an example of that are rumors. </a:t>
            </a:r>
          </a:p>
          <a:p>
            <a:pPr marL="457200" marR="0" lvl="0" indent="-457200" rtl="0">
              <a:lnSpc>
                <a:spcPct val="100000"/>
              </a:lnSpc>
              <a:spcBef>
                <a:spcPts val="0"/>
              </a:spcBef>
              <a:spcAft>
                <a:spcPts val="0"/>
              </a:spcAft>
              <a:buClr>
                <a:srgbClr val="000000"/>
              </a:buClr>
              <a:buSzPts val="2400"/>
              <a:buFont typeface="+mj-lt"/>
              <a:buAutoNum type="alphaLcParenR"/>
            </a:pPr>
            <a:r>
              <a:rPr lang="en-US" sz="2000" dirty="0">
                <a:solidFill>
                  <a:srgbClr val="374151"/>
                </a:solidFill>
                <a:latin typeface="Söhne"/>
                <a:sym typeface="Century Gothic"/>
              </a:rPr>
              <a:t>Disinformation, </a:t>
            </a:r>
            <a:r>
              <a:rPr lang="en-US" sz="2000" dirty="0" err="1">
                <a:solidFill>
                  <a:srgbClr val="374151"/>
                </a:solidFill>
                <a:latin typeface="Söhne"/>
                <a:sym typeface="Century Gothic"/>
              </a:rPr>
              <a:t>malinformation</a:t>
            </a:r>
            <a:r>
              <a:rPr lang="en-US" sz="2000" dirty="0">
                <a:solidFill>
                  <a:srgbClr val="374151"/>
                </a:solidFill>
                <a:latin typeface="Söhne"/>
                <a:sym typeface="Century Gothic"/>
              </a:rPr>
              <a:t> and misinformation are three terms that can be used interchangeably as they are all the same and all part of the bigger term ‘ information disorder’ . </a:t>
            </a:r>
          </a:p>
          <a:p>
            <a:pPr marL="457200" indent="-457200">
              <a:buClr>
                <a:srgbClr val="000000"/>
              </a:buClr>
              <a:buSzPts val="2400"/>
              <a:buFont typeface="+mj-lt"/>
              <a:buAutoNum type="alphaLcParenR"/>
            </a:pPr>
            <a:r>
              <a:rPr lang="en-US" sz="2000" dirty="0">
                <a:solidFill>
                  <a:srgbClr val="374151"/>
                </a:solidFill>
                <a:latin typeface="Söhne"/>
                <a:sym typeface="Century Gothic"/>
              </a:rPr>
              <a:t>False connection and clickbait are the </a:t>
            </a:r>
            <a:r>
              <a:rPr lang="en-US" sz="2000" b="0" i="0" u="none" strike="noStrike" cap="none" dirty="0">
                <a:solidFill>
                  <a:srgbClr val="000000"/>
                </a:solidFill>
                <a:ea typeface="Century Gothic"/>
                <a:cs typeface="Century Gothic"/>
                <a:sym typeface="Century Gothic"/>
              </a:rPr>
              <a:t>use of sensational headline (or illustrations) to attract attention of  readers but headline is disconnected from or not related to the content.</a:t>
            </a:r>
          </a:p>
          <a:p>
            <a:pPr marL="457200" indent="-457200">
              <a:buClr>
                <a:srgbClr val="000000"/>
              </a:buClr>
              <a:buSzPts val="2400"/>
              <a:buFont typeface="+mj-lt"/>
              <a:buAutoNum type="alphaLcParenR"/>
            </a:pPr>
            <a:r>
              <a:rPr lang="en-US" sz="2000" dirty="0">
                <a:solidFill>
                  <a:srgbClr val="374151"/>
                </a:solidFill>
                <a:latin typeface="Söhne"/>
                <a:sym typeface="Century Gothic"/>
              </a:rPr>
              <a:t>Imposter Content refers to w</a:t>
            </a:r>
            <a:r>
              <a:rPr lang="en-US" sz="2000" dirty="0"/>
              <a:t>hen genuine sources are impersonated. Example using the logo of a specific well-known brand next to some false content. </a:t>
            </a:r>
          </a:p>
          <a:p>
            <a:pPr marL="457200" indent="-457200">
              <a:buClr>
                <a:srgbClr val="000000"/>
              </a:buClr>
              <a:buSzPts val="2400"/>
              <a:buFont typeface="+mj-lt"/>
              <a:buAutoNum type="alphaLcParenR"/>
            </a:pPr>
            <a:r>
              <a:rPr lang="en-US" sz="2000" dirty="0"/>
              <a:t>Disinformation is the creation of content that intended to cause harm, e.g. reputational</a:t>
            </a:r>
            <a:r>
              <a:rPr lang="en-US" sz="2000" b="0" i="0" u="none" strike="noStrike" cap="none" dirty="0">
                <a:ea typeface="Century Gothic"/>
                <a:cs typeface="Century Gothic"/>
                <a:sym typeface="Century Gothic"/>
              </a:rPr>
              <a:t>, political, financial, and  physical harm. This type is often systematically organized, funded, and uses automated  technology</a:t>
            </a:r>
            <a:r>
              <a:rPr lang="en-US" sz="2000" b="0" i="0" u="none" strike="noStrike" cap="none" dirty="0">
                <a:solidFill>
                  <a:srgbClr val="1E4E79"/>
                </a:solidFill>
                <a:ea typeface="Century Gothic"/>
                <a:cs typeface="Century Gothic"/>
                <a:sym typeface="Century Gothic"/>
              </a:rPr>
              <a:t>.</a:t>
            </a:r>
          </a:p>
          <a:p>
            <a:pPr marL="457200" indent="-457200">
              <a:buClr>
                <a:srgbClr val="000000"/>
              </a:buClr>
              <a:buSzPts val="2400"/>
              <a:buFont typeface="+mj-lt"/>
              <a:buAutoNum type="alphaLcParenR"/>
            </a:pPr>
            <a:r>
              <a:rPr lang="en-US" sz="2000" dirty="0"/>
              <a:t>Manipulated content refers to the usage of real images or videos to create a false narrative. Despite there being some truth, using an adaption of imagery to sensationalize a story that still misleads consumers by developing a false connection.</a:t>
            </a:r>
            <a:endParaRPr lang="en-US" sz="2000" b="0" i="0" u="none" strike="noStrike" cap="none" dirty="0">
              <a:solidFill>
                <a:srgbClr val="1E4E79"/>
              </a:solidFill>
              <a:ea typeface="Century Gothic"/>
              <a:cs typeface="Century Gothic"/>
              <a:sym typeface="Century Gothic"/>
            </a:endParaRPr>
          </a:p>
          <a:p>
            <a:pPr marL="357187"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spTree>
    <p:custDataLst>
      <p:tags r:id="rId1"/>
    </p:custDataLst>
    <p:extLst>
      <p:ext uri="{BB962C8B-B14F-4D97-AF65-F5344CB8AC3E}">
        <p14:creationId xmlns:p14="http://schemas.microsoft.com/office/powerpoint/2010/main" val="31248772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a:t>
            </a:r>
          </a:p>
          <a:p>
            <a:pPr algn="ctr"/>
            <a:r>
              <a:rPr lang="en-US" sz="2800" b="0" dirty="0"/>
              <a:t>Implementing Conflict Sensitive Education Areas of Focus </a:t>
            </a:r>
          </a:p>
          <a:p>
            <a:pPr algn="ctr"/>
            <a:r>
              <a:rPr lang="en-US" sz="2800" b="0" dirty="0"/>
              <a:t>to Combat Information Disorder</a:t>
            </a:r>
            <a:endParaRPr lang="en-US" sz="2800" dirty="0"/>
          </a:p>
        </p:txBody>
      </p:sp>
    </p:spTree>
    <p:custDataLst>
      <p:tags r:id="rId1"/>
    </p:custDataLst>
    <p:extLst>
      <p:ext uri="{BB962C8B-B14F-4D97-AF65-F5344CB8AC3E}">
        <p14:creationId xmlns:p14="http://schemas.microsoft.com/office/powerpoint/2010/main" val="3212462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Why is teaching about information disorder so important? </a:t>
            </a:r>
          </a:p>
        </p:txBody>
      </p:sp>
      <p:sp>
        <p:nvSpPr>
          <p:cNvPr id="6" name="Text Placeholder 5"/>
          <p:cNvSpPr>
            <a:spLocks noGrp="1"/>
          </p:cNvSpPr>
          <p:nvPr>
            <p:ph type="body" sz="quarter" idx="16"/>
          </p:nvPr>
        </p:nvSpPr>
        <p:spPr>
          <a:xfrm>
            <a:off x="299490" y="778275"/>
            <a:ext cx="11350208" cy="6168934"/>
          </a:xfrm>
        </p:spPr>
        <p:txBody>
          <a:bodyPr>
            <a:normAutofit/>
          </a:bodyPr>
          <a:lstStyle/>
          <a:p>
            <a:pPr>
              <a:lnSpc>
                <a:spcPct val="120000"/>
              </a:lnSpc>
              <a:spcBef>
                <a:spcPts val="0"/>
              </a:spcBef>
            </a:pPr>
            <a:r>
              <a:rPr lang="en-US" sz="2000" b="0" dirty="0"/>
              <a:t>1. </a:t>
            </a:r>
            <a:r>
              <a:rPr lang="en-US" sz="2000" dirty="0"/>
              <a:t>Critical Thinking Skills: </a:t>
            </a:r>
            <a:r>
              <a:rPr lang="en-US" sz="2000" b="0" dirty="0"/>
              <a:t>Education about information disorders encourages children to question what they see and read, rather than accepting information at face value. This empowers them to make informed judgments about the accuracy and credibility of sources.</a:t>
            </a:r>
          </a:p>
          <a:p>
            <a:pPr>
              <a:lnSpc>
                <a:spcPct val="120000"/>
              </a:lnSpc>
              <a:spcBef>
                <a:spcPts val="0"/>
              </a:spcBef>
            </a:pPr>
            <a:endParaRPr lang="en-US" sz="2000" b="0" dirty="0"/>
          </a:p>
          <a:p>
            <a:pPr>
              <a:lnSpc>
                <a:spcPct val="120000"/>
              </a:lnSpc>
              <a:spcBef>
                <a:spcPts val="0"/>
              </a:spcBef>
            </a:pPr>
            <a:r>
              <a:rPr lang="en-US" sz="2000" b="0" dirty="0"/>
              <a:t>2. </a:t>
            </a:r>
            <a:r>
              <a:rPr lang="en-US" sz="2000" dirty="0"/>
              <a:t>Safe Internet Navigation: </a:t>
            </a:r>
            <a:r>
              <a:rPr lang="en-US" sz="2000" b="0" dirty="0"/>
              <a:t>Teaching children about information disorders equips them with the skills to navigate the internet safely and responsibly. They learn to distinguish between reliable sources and unreliable ones, reducing their susceptibility to false or misleading information.</a:t>
            </a:r>
          </a:p>
          <a:p>
            <a:pPr>
              <a:lnSpc>
                <a:spcPct val="120000"/>
              </a:lnSpc>
              <a:spcBef>
                <a:spcPts val="0"/>
              </a:spcBef>
            </a:pPr>
            <a:endParaRPr lang="en-US" sz="2000" b="0" dirty="0"/>
          </a:p>
          <a:p>
            <a:pPr>
              <a:lnSpc>
                <a:spcPct val="120000"/>
              </a:lnSpc>
              <a:spcBef>
                <a:spcPts val="0"/>
              </a:spcBef>
            </a:pPr>
            <a:r>
              <a:rPr lang="en-US" sz="2000" b="0" dirty="0"/>
              <a:t>3. </a:t>
            </a:r>
            <a:r>
              <a:rPr lang="en-US" sz="2000" dirty="0"/>
              <a:t>Critical Media Use:</a:t>
            </a:r>
            <a:r>
              <a:rPr lang="en-US" sz="2000" b="0" dirty="0"/>
              <a:t> Children learn how media outlets can shape and present information to influence opinions. This knowledge enables them to consume media critically and discern the underlying biases or agendas.</a:t>
            </a:r>
          </a:p>
          <a:p>
            <a:pPr>
              <a:lnSpc>
                <a:spcPct val="120000"/>
              </a:lnSpc>
              <a:spcBef>
                <a:spcPts val="0"/>
              </a:spcBef>
            </a:pPr>
            <a:endParaRPr lang="en-US" sz="2000" b="0" dirty="0"/>
          </a:p>
          <a:p>
            <a:pPr>
              <a:lnSpc>
                <a:spcPct val="120000"/>
              </a:lnSpc>
              <a:spcBef>
                <a:spcPts val="0"/>
              </a:spcBef>
            </a:pPr>
            <a:r>
              <a:rPr lang="en-US" sz="2000" b="0" dirty="0"/>
              <a:t>4. </a:t>
            </a:r>
            <a:r>
              <a:rPr lang="en-US" sz="2000" dirty="0"/>
              <a:t>Responsible Citizenship: </a:t>
            </a:r>
            <a:r>
              <a:rPr lang="en-US" sz="2000" b="0" dirty="0"/>
              <a:t>In a democratic society, informed citizens are crucial. Teaching children about information disorders prepares them to participate in civic life responsibly. They can make informed decisions when voting, engaging in discussions, or advocating for causes. </a:t>
            </a:r>
          </a:p>
          <a:p>
            <a:pPr algn="ctr">
              <a:lnSpc>
                <a:spcPct val="120000"/>
              </a:lnSpc>
              <a:spcBef>
                <a:spcPts val="0"/>
              </a:spcBef>
            </a:pPr>
            <a:endParaRPr lang="en-US" sz="900" dirty="0"/>
          </a:p>
        </p:txBody>
      </p:sp>
    </p:spTree>
    <p:custDataLst>
      <p:tags r:id="rId1"/>
    </p:custDataLst>
    <p:extLst>
      <p:ext uri="{BB962C8B-B14F-4D97-AF65-F5344CB8AC3E}">
        <p14:creationId xmlns:p14="http://schemas.microsoft.com/office/powerpoint/2010/main" val="31363438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Why is teaching about information disorder so important? (Cont.)</a:t>
            </a:r>
          </a:p>
        </p:txBody>
      </p:sp>
      <p:sp>
        <p:nvSpPr>
          <p:cNvPr id="6" name="Text Placeholder 5"/>
          <p:cNvSpPr>
            <a:spLocks noGrp="1"/>
          </p:cNvSpPr>
          <p:nvPr>
            <p:ph type="body" sz="quarter" idx="16"/>
          </p:nvPr>
        </p:nvSpPr>
        <p:spPr>
          <a:xfrm>
            <a:off x="299490" y="912090"/>
            <a:ext cx="11350208" cy="6168934"/>
          </a:xfrm>
        </p:spPr>
        <p:txBody>
          <a:bodyPr>
            <a:normAutofit/>
          </a:bodyPr>
          <a:lstStyle/>
          <a:p>
            <a:pPr>
              <a:lnSpc>
                <a:spcPct val="120000"/>
              </a:lnSpc>
              <a:spcBef>
                <a:spcPts val="0"/>
              </a:spcBef>
            </a:pPr>
            <a:r>
              <a:rPr lang="en-US" sz="2000" b="0" dirty="0"/>
              <a:t>5. </a:t>
            </a:r>
            <a:r>
              <a:rPr lang="en-US" sz="2000" dirty="0"/>
              <a:t>Emotional Well-being: </a:t>
            </a:r>
            <a:r>
              <a:rPr lang="en-US" sz="2000" b="0" dirty="0"/>
              <a:t>Children who are aware of information disorders are better equipped to handle the emotional impact of misinformation and disinformation. They can also help peers who may be affected.</a:t>
            </a:r>
          </a:p>
          <a:p>
            <a:pPr>
              <a:lnSpc>
                <a:spcPct val="120000"/>
              </a:lnSpc>
              <a:spcBef>
                <a:spcPts val="0"/>
              </a:spcBef>
            </a:pPr>
            <a:endParaRPr lang="en-US" sz="2000" b="0" dirty="0"/>
          </a:p>
          <a:p>
            <a:pPr>
              <a:lnSpc>
                <a:spcPct val="120000"/>
              </a:lnSpc>
              <a:spcBef>
                <a:spcPts val="0"/>
              </a:spcBef>
            </a:pPr>
            <a:r>
              <a:rPr lang="en-US" sz="2000" b="0" dirty="0"/>
              <a:t>6. </a:t>
            </a:r>
            <a:r>
              <a:rPr lang="en-US" sz="2000" dirty="0"/>
              <a:t>Combating the Spread:</a:t>
            </a:r>
            <a:r>
              <a:rPr lang="en-US" sz="2000" b="0" dirty="0"/>
              <a:t> Children can play a role in promoting a more truthful and reliable digital environment by reporting false information and raising awareness among their peers.</a:t>
            </a:r>
          </a:p>
          <a:p>
            <a:pPr>
              <a:lnSpc>
                <a:spcPct val="120000"/>
              </a:lnSpc>
              <a:spcBef>
                <a:spcPts val="0"/>
              </a:spcBef>
            </a:pPr>
            <a:endParaRPr lang="en-US" sz="2000" b="0" dirty="0"/>
          </a:p>
          <a:p>
            <a:pPr>
              <a:lnSpc>
                <a:spcPct val="120000"/>
              </a:lnSpc>
              <a:spcBef>
                <a:spcPts val="0"/>
              </a:spcBef>
            </a:pPr>
            <a:r>
              <a:rPr lang="en-US" sz="2000" dirty="0"/>
              <a:t>7. Lifelong Skills: </a:t>
            </a:r>
            <a:r>
              <a:rPr lang="en-US" sz="2000" b="0" dirty="0"/>
              <a:t>The ability to assess information critically and identify information disorders is a valuable skill that children can carry with them into adulthood. It will serve them well in their academic pursuits, careers, and personal lives.</a:t>
            </a:r>
          </a:p>
          <a:p>
            <a:pPr>
              <a:lnSpc>
                <a:spcPct val="120000"/>
              </a:lnSpc>
              <a:spcBef>
                <a:spcPts val="0"/>
              </a:spcBef>
            </a:pPr>
            <a:endParaRPr lang="en-US" sz="2000" b="0" dirty="0"/>
          </a:p>
          <a:p>
            <a:pPr algn="ctr">
              <a:lnSpc>
                <a:spcPct val="120000"/>
              </a:lnSpc>
              <a:spcBef>
                <a:spcPts val="0"/>
              </a:spcBef>
            </a:pPr>
            <a:r>
              <a:rPr lang="en-US" sz="2000" i="1" dirty="0"/>
              <a:t>Teaching children about information disorders is essential for their personal development, online safety, and their role as responsible citizens in an information-rich society. . It empowers them to navigate the digital world with confidence and discernment, making them less vulnerable to the negative consequences of misinformation and disinformation.</a:t>
            </a:r>
          </a:p>
          <a:p>
            <a:pPr>
              <a:lnSpc>
                <a:spcPct val="120000"/>
              </a:lnSpc>
              <a:spcBef>
                <a:spcPts val="0"/>
              </a:spcBef>
            </a:pPr>
            <a:endParaRPr lang="en-US" sz="2000" b="0" dirty="0"/>
          </a:p>
          <a:p>
            <a:pPr>
              <a:lnSpc>
                <a:spcPct val="120000"/>
              </a:lnSpc>
              <a:spcBef>
                <a:spcPts val="0"/>
              </a:spcBef>
            </a:pPr>
            <a:endParaRPr lang="en-US" sz="2000" b="0" dirty="0"/>
          </a:p>
        </p:txBody>
      </p:sp>
    </p:spTree>
    <p:custDataLst>
      <p:tags r:id="rId1"/>
    </p:custDataLst>
    <p:extLst>
      <p:ext uri="{BB962C8B-B14F-4D97-AF65-F5344CB8AC3E}">
        <p14:creationId xmlns:p14="http://schemas.microsoft.com/office/powerpoint/2010/main" val="851824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Why are hate speeches considered a highly negative practice?</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922225" y="1003487"/>
            <a:ext cx="10705171" cy="4708981"/>
          </a:xfrm>
          <a:prstGeom prst="rect">
            <a:avLst/>
          </a:prstGeom>
          <a:noFill/>
        </p:spPr>
        <p:txBody>
          <a:bodyPr wrap="square" rtlCol="0">
            <a:spAutoFit/>
          </a:bodyPr>
          <a:lstStyle/>
          <a:p>
            <a:endParaRPr lang="en-US" sz="2000" dirty="0"/>
          </a:p>
          <a:p>
            <a:pPr marL="0" marR="0" lvl="0" indent="0" algn="l" rtl="0">
              <a:lnSpc>
                <a:spcPct val="100000"/>
              </a:lnSpc>
              <a:spcBef>
                <a:spcPts val="0"/>
              </a:spcBef>
              <a:spcAft>
                <a:spcPts val="0"/>
              </a:spcAft>
              <a:buClr>
                <a:srgbClr val="000000"/>
              </a:buClr>
              <a:buSzPts val="2400"/>
              <a:buFont typeface="Arial"/>
              <a:buNone/>
            </a:pPr>
            <a:r>
              <a:rPr lang="en-US" sz="2000" b="1" i="1" dirty="0">
                <a:sym typeface="Century Gothic"/>
              </a:rPr>
              <a:t>Hate speech </a:t>
            </a:r>
            <a:r>
              <a:rPr lang="en-US" sz="2000" dirty="0">
                <a:sym typeface="Century Gothic"/>
              </a:rPr>
              <a:t>are highly negative communication practices, because they reflect one of the following or a combination of the following: </a:t>
            </a: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Intolerance</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Negative stereotyping</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Stigmatization</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Discrimination</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Incitement to violence</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Violence against persons based on religion or belief</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Incitement of hatred</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b="0" i="0" u="none" strike="noStrike" cap="none" dirty="0">
                <a:ea typeface="Century Gothic"/>
                <a:cs typeface="Century Gothic"/>
                <a:sym typeface="Century Gothic"/>
              </a:rPr>
              <a:t>Spread of discrimination and prejudice</a:t>
            </a:r>
            <a:endParaRPr lang="en-US" sz="2000" b="0" i="0" u="none" strike="noStrike" cap="none" dirty="0">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000" dirty="0">
              <a:sym typeface="Century Gothic"/>
            </a:endParaRPr>
          </a:p>
          <a:p>
            <a:pPr marL="0" marR="0" lvl="0" indent="0" algn="l" rtl="0">
              <a:lnSpc>
                <a:spcPct val="100000"/>
              </a:lnSpc>
              <a:spcBef>
                <a:spcPts val="0"/>
              </a:spcBef>
              <a:spcAft>
                <a:spcPts val="0"/>
              </a:spcAft>
              <a:buClr>
                <a:srgbClr val="000000"/>
              </a:buClr>
              <a:buSzPts val="2400"/>
              <a:buFont typeface="Arial"/>
              <a:buNone/>
            </a:pPr>
            <a:endParaRPr lang="en-US" sz="2000" dirty="0">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000" dirty="0">
                <a:sym typeface="Century Gothic"/>
              </a:rPr>
              <a:t>(Definition according to UN Strategy and Plan of Action on Hate Speech, May 2019).  </a:t>
            </a:r>
            <a:endParaRPr lang="en-US" sz="2000" dirty="0">
              <a:sym typeface="Arial"/>
            </a:endParaRPr>
          </a:p>
          <a:p>
            <a:endParaRPr lang="en-US" sz="2000" dirty="0"/>
          </a:p>
        </p:txBody>
      </p:sp>
    </p:spTree>
    <p:custDataLst>
      <p:tags r:id="rId1"/>
    </p:custDataLst>
    <p:extLst>
      <p:ext uri="{BB962C8B-B14F-4D97-AF65-F5344CB8AC3E}">
        <p14:creationId xmlns:p14="http://schemas.microsoft.com/office/powerpoint/2010/main" val="7831943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48A58E-27F4-FB3F-5478-635DCD7A0A74}"/>
              </a:ext>
            </a:extLst>
          </p:cNvPr>
          <p:cNvPicPr>
            <a:picLocks noChangeAspect="1"/>
          </p:cNvPicPr>
          <p:nvPr/>
        </p:nvPicPr>
        <p:blipFill rotWithShape="1">
          <a:blip r:embed="rId4"/>
          <a:srcRect l="57713" t="25529" r="14249" b="67485"/>
          <a:stretch/>
        </p:blipFill>
        <p:spPr>
          <a:xfrm>
            <a:off x="5774996" y="3780823"/>
            <a:ext cx="6417004" cy="987873"/>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1: Teaching about Clickbait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564603" y="1229298"/>
            <a:ext cx="5006405" cy="4401205"/>
          </a:xfrm>
          <a:prstGeom prst="rect">
            <a:avLst/>
          </a:prstGeom>
          <a:noFill/>
        </p:spPr>
        <p:txBody>
          <a:bodyPr wrap="square">
            <a:spAutoFit/>
          </a:bodyPr>
          <a:lstStyle/>
          <a:p>
            <a:pPr algn="l"/>
            <a:r>
              <a:rPr lang="en-US" sz="2000" b="1" i="1" dirty="0">
                <a:solidFill>
                  <a:srgbClr val="374151"/>
                </a:solidFill>
                <a:effectLst/>
              </a:rPr>
              <a:t>Learning Objective: </a:t>
            </a:r>
            <a:r>
              <a:rPr lang="en-US" sz="2000" b="0" i="0" dirty="0">
                <a:solidFill>
                  <a:srgbClr val="374151"/>
                </a:solidFill>
                <a:effectLst/>
                <a:latin typeface="Söhne"/>
              </a:rPr>
              <a:t>To teach students how to recognize clickbait headlines, understand their purpose, and analyze their impact.</a:t>
            </a:r>
            <a:endParaRPr lang="en-US" sz="2000" b="1" i="1" dirty="0">
              <a:solidFill>
                <a:srgbClr val="374151"/>
              </a:solidFill>
              <a:effectLst/>
            </a:endParaRPr>
          </a:p>
          <a:p>
            <a:pPr algn="l"/>
            <a:endParaRPr lang="en-US" sz="2000" b="1" i="1" dirty="0">
              <a:solidFill>
                <a:srgbClr val="374151"/>
              </a:solidFill>
            </a:endParaRPr>
          </a:p>
          <a:p>
            <a:pPr algn="l"/>
            <a:endParaRPr lang="en-US" sz="2000" b="1" i="1" dirty="0">
              <a:solidFill>
                <a:srgbClr val="374151"/>
              </a:solidFill>
              <a:effectLst/>
            </a:endParaRPr>
          </a:p>
          <a:p>
            <a:pPr algn="l"/>
            <a:r>
              <a:rPr lang="en-US" sz="2000" b="1" i="1" dirty="0">
                <a:solidFill>
                  <a:srgbClr val="374151"/>
                </a:solidFill>
              </a:rPr>
              <a:t>Competencies covered: </a:t>
            </a:r>
            <a:endParaRPr lang="en-US" sz="2000" b="1" i="1" dirty="0">
              <a:solidFill>
                <a:srgbClr val="374151"/>
              </a:solidFill>
              <a:effectLst/>
            </a:endParaRPr>
          </a:p>
          <a:p>
            <a:pPr algn="l"/>
            <a:endParaRPr lang="en-US" sz="2000" b="1" i="1" dirty="0">
              <a:solidFill>
                <a:srgbClr val="374151"/>
              </a:solidFill>
            </a:endParaRPr>
          </a:p>
          <a:p>
            <a:pPr algn="l"/>
            <a:endParaRPr lang="en-US" sz="2000" b="1" i="1" dirty="0">
              <a:solidFill>
                <a:srgbClr val="374151"/>
              </a:solidFill>
              <a:effectLst/>
            </a:endParaRPr>
          </a:p>
          <a:p>
            <a:pPr algn="l"/>
            <a:r>
              <a:rPr lang="en-US" sz="2000" b="1" i="1" dirty="0">
                <a:solidFill>
                  <a:srgbClr val="374151"/>
                </a:solidFill>
                <a:effectLst/>
                <a:latin typeface="Söhne"/>
              </a:rPr>
              <a:t>Materials Needed:</a:t>
            </a:r>
            <a:endParaRPr lang="en-US" sz="2000" b="0" i="1" dirty="0">
              <a:solidFill>
                <a:srgbClr val="374151"/>
              </a:solidFill>
              <a:effectLst/>
              <a:latin typeface="Söhne"/>
            </a:endParaRPr>
          </a:p>
          <a:p>
            <a:pPr algn="l">
              <a:buFont typeface="+mj-lt"/>
              <a:buAutoNum type="arabicPeriod"/>
            </a:pPr>
            <a:r>
              <a:rPr lang="en-US" sz="2000" b="0" i="0" dirty="0">
                <a:solidFill>
                  <a:srgbClr val="374151"/>
                </a:solidFill>
                <a:effectLst/>
                <a:latin typeface="Söhne"/>
              </a:rPr>
              <a:t>Internet-connected devices (computers or tablets) or some newspapers or magazines</a:t>
            </a:r>
          </a:p>
          <a:p>
            <a:pPr algn="l">
              <a:buFont typeface="+mj-lt"/>
              <a:buAutoNum type="arabicPeriod"/>
            </a:pPr>
            <a:r>
              <a:rPr lang="en-US" sz="2000" b="0" i="0" dirty="0">
                <a:solidFill>
                  <a:srgbClr val="374151"/>
                </a:solidFill>
                <a:effectLst/>
                <a:latin typeface="Söhne"/>
              </a:rPr>
              <a:t>A list of clickbait headlines (pre-selected by the teacher or sourced from the internet)</a:t>
            </a:r>
          </a:p>
          <a:p>
            <a:pPr algn="l"/>
            <a:endParaRPr lang="en-US" sz="2000" b="1" i="0" dirty="0">
              <a:solidFill>
                <a:srgbClr val="374151"/>
              </a:solidFill>
              <a:effectLst/>
            </a:endParaRPr>
          </a:p>
        </p:txBody>
      </p:sp>
      <p:pic>
        <p:nvPicPr>
          <p:cNvPr id="7" name="Picture 6">
            <a:extLst>
              <a:ext uri="{FF2B5EF4-FFF2-40B4-BE49-F238E27FC236}">
                <a16:creationId xmlns:a16="http://schemas.microsoft.com/office/drawing/2014/main" id="{48DA46EF-5B01-EFAF-63E8-6ED29099A37A}"/>
              </a:ext>
            </a:extLst>
          </p:cNvPr>
          <p:cNvPicPr>
            <a:picLocks noChangeAspect="1"/>
          </p:cNvPicPr>
          <p:nvPr/>
        </p:nvPicPr>
        <p:blipFill rotWithShape="1">
          <a:blip r:embed="rId5"/>
          <a:srcRect l="9394" t="52255" r="54695" b="28108"/>
          <a:stretch/>
        </p:blipFill>
        <p:spPr>
          <a:xfrm>
            <a:off x="5645742" y="1845719"/>
            <a:ext cx="6579195" cy="2023754"/>
          </a:xfrm>
          <a:prstGeom prst="rect">
            <a:avLst/>
          </a:prstGeom>
        </p:spPr>
      </p:pic>
      <p:pic>
        <p:nvPicPr>
          <p:cNvPr id="8" name="Picture 7">
            <a:extLst>
              <a:ext uri="{FF2B5EF4-FFF2-40B4-BE49-F238E27FC236}">
                <a16:creationId xmlns:a16="http://schemas.microsoft.com/office/drawing/2014/main" id="{32346740-CEDB-5E61-827F-72B63EC24BDC}"/>
              </a:ext>
            </a:extLst>
          </p:cNvPr>
          <p:cNvPicPr>
            <a:picLocks noChangeAspect="1"/>
          </p:cNvPicPr>
          <p:nvPr/>
        </p:nvPicPr>
        <p:blipFill rotWithShape="1">
          <a:blip r:embed="rId5"/>
          <a:srcRect l="9394" t="17065" r="54829" b="73650"/>
          <a:stretch/>
        </p:blipFill>
        <p:spPr>
          <a:xfrm>
            <a:off x="5623468" y="886792"/>
            <a:ext cx="6568532" cy="958927"/>
          </a:xfrm>
          <a:prstGeom prst="rect">
            <a:avLst/>
          </a:prstGeom>
        </p:spPr>
      </p:pic>
      <p:pic>
        <p:nvPicPr>
          <p:cNvPr id="3" name="Picture 2">
            <a:extLst>
              <a:ext uri="{FF2B5EF4-FFF2-40B4-BE49-F238E27FC236}">
                <a16:creationId xmlns:a16="http://schemas.microsoft.com/office/drawing/2014/main" id="{E7AE0936-7F8F-613F-6642-13AC80CAFE5F}"/>
              </a:ext>
            </a:extLst>
          </p:cNvPr>
          <p:cNvPicPr>
            <a:picLocks noChangeAspect="1"/>
          </p:cNvPicPr>
          <p:nvPr/>
        </p:nvPicPr>
        <p:blipFill rotWithShape="1">
          <a:blip r:embed="rId5"/>
          <a:srcRect l="10714" t="58426" r="85335" b="23805"/>
          <a:stretch/>
        </p:blipFill>
        <p:spPr>
          <a:xfrm>
            <a:off x="5871403" y="1845719"/>
            <a:ext cx="749591" cy="2061351"/>
          </a:xfrm>
          <a:prstGeom prst="rect">
            <a:avLst/>
          </a:prstGeom>
        </p:spPr>
      </p:pic>
      <p:pic>
        <p:nvPicPr>
          <p:cNvPr id="9" name="Picture 8">
            <a:extLst>
              <a:ext uri="{FF2B5EF4-FFF2-40B4-BE49-F238E27FC236}">
                <a16:creationId xmlns:a16="http://schemas.microsoft.com/office/drawing/2014/main" id="{A9142C5F-16AE-16E9-462D-1940A515D427}"/>
              </a:ext>
            </a:extLst>
          </p:cNvPr>
          <p:cNvPicPr>
            <a:picLocks noChangeAspect="1"/>
          </p:cNvPicPr>
          <p:nvPr/>
        </p:nvPicPr>
        <p:blipFill>
          <a:blip r:embed="rId6"/>
          <a:stretch>
            <a:fillRect/>
          </a:stretch>
        </p:blipFill>
        <p:spPr>
          <a:xfrm>
            <a:off x="10118360" y="2857596"/>
            <a:ext cx="1934569" cy="882186"/>
          </a:xfrm>
          <a:prstGeom prst="rect">
            <a:avLst/>
          </a:prstGeom>
        </p:spPr>
      </p:pic>
      <p:sp>
        <p:nvSpPr>
          <p:cNvPr id="11" name="Arrow: Right 10">
            <a:extLst>
              <a:ext uri="{FF2B5EF4-FFF2-40B4-BE49-F238E27FC236}">
                <a16:creationId xmlns:a16="http://schemas.microsoft.com/office/drawing/2014/main" id="{EE3F9A71-F4FC-7EC6-3DD9-DE6BA3FE1CFD}"/>
              </a:ext>
            </a:extLst>
          </p:cNvPr>
          <p:cNvSpPr/>
          <p:nvPr/>
        </p:nvSpPr>
        <p:spPr>
          <a:xfrm>
            <a:off x="3142539" y="2783661"/>
            <a:ext cx="2616033" cy="2899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D395BF3-28B3-EDA8-D095-B38D91200EEF}"/>
              </a:ext>
            </a:extLst>
          </p:cNvPr>
          <p:cNvPicPr>
            <a:picLocks noChangeAspect="1"/>
          </p:cNvPicPr>
          <p:nvPr/>
        </p:nvPicPr>
        <p:blipFill rotWithShape="1">
          <a:blip r:embed="rId4"/>
          <a:srcRect l="57713" t="33071" r="23441" b="54501"/>
          <a:stretch/>
        </p:blipFill>
        <p:spPr>
          <a:xfrm>
            <a:off x="5774995" y="4816501"/>
            <a:ext cx="4343365" cy="1769455"/>
          </a:xfrm>
          <a:prstGeom prst="rect">
            <a:avLst/>
          </a:prstGeom>
        </p:spPr>
      </p:pic>
      <p:pic>
        <p:nvPicPr>
          <p:cNvPr id="14" name="Picture 13">
            <a:extLst>
              <a:ext uri="{FF2B5EF4-FFF2-40B4-BE49-F238E27FC236}">
                <a16:creationId xmlns:a16="http://schemas.microsoft.com/office/drawing/2014/main" id="{493C424D-5AA3-1D84-59D9-4A4DEED8061B}"/>
              </a:ext>
            </a:extLst>
          </p:cNvPr>
          <p:cNvPicPr>
            <a:picLocks noChangeAspect="1"/>
          </p:cNvPicPr>
          <p:nvPr/>
        </p:nvPicPr>
        <p:blipFill rotWithShape="1">
          <a:blip r:embed="rId4"/>
          <a:srcRect l="76102" t="46902" r="14868" b="46979"/>
          <a:stretch/>
        </p:blipFill>
        <p:spPr>
          <a:xfrm>
            <a:off x="10017088" y="5190169"/>
            <a:ext cx="2103454" cy="880668"/>
          </a:xfrm>
          <a:prstGeom prst="rect">
            <a:avLst/>
          </a:prstGeom>
        </p:spPr>
      </p:pic>
    </p:spTree>
    <p:custDataLst>
      <p:tags r:id="rId1"/>
    </p:custDataLst>
    <p:extLst>
      <p:ext uri="{BB962C8B-B14F-4D97-AF65-F5344CB8AC3E}">
        <p14:creationId xmlns:p14="http://schemas.microsoft.com/office/powerpoint/2010/main" val="38796297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1: Teaching about Clickbait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420894" y="961731"/>
            <a:ext cx="11206502" cy="4401205"/>
          </a:xfrm>
          <a:prstGeom prst="rect">
            <a:avLst/>
          </a:prstGeom>
          <a:noFill/>
        </p:spPr>
        <p:txBody>
          <a:bodyPr wrap="square">
            <a:spAutoFit/>
          </a:bodyPr>
          <a:lstStyle/>
          <a:p>
            <a:pPr algn="l"/>
            <a:r>
              <a:rPr lang="en-US" sz="2000" b="1" i="1" dirty="0">
                <a:solidFill>
                  <a:srgbClr val="374151"/>
                </a:solidFill>
                <a:effectLst/>
              </a:rPr>
              <a:t>Activity Steps:</a:t>
            </a:r>
          </a:p>
          <a:p>
            <a:pPr algn="l"/>
            <a:endParaRPr lang="en-US" sz="2000" b="1" i="1" dirty="0">
              <a:solidFill>
                <a:srgbClr val="374151"/>
              </a:solidFill>
            </a:endParaRPr>
          </a:p>
          <a:p>
            <a:pPr algn="l">
              <a:buFont typeface="+mj-lt"/>
              <a:buAutoNum type="arabicPeriod"/>
            </a:pPr>
            <a:r>
              <a:rPr lang="en-US" sz="2000" b="1" i="0" dirty="0">
                <a:solidFill>
                  <a:srgbClr val="374151"/>
                </a:solidFill>
                <a:effectLst/>
                <a:latin typeface="Söhne"/>
              </a:rPr>
              <a:t>Introduction (20 minutes):</a:t>
            </a:r>
            <a:r>
              <a:rPr lang="en-US" sz="2000" b="0" i="0" dirty="0">
                <a:solidFill>
                  <a:srgbClr val="374151"/>
                </a:solidFill>
                <a:effectLst/>
                <a:latin typeface="Söhne"/>
              </a:rPr>
              <a:t> </a:t>
            </a:r>
          </a:p>
          <a:p>
            <a:pPr marL="342900" indent="-342900" algn="l">
              <a:buFont typeface="Arial" panose="020B0604020202020204" pitchFamily="34" charset="0"/>
              <a:buChar char="•"/>
            </a:pPr>
            <a:r>
              <a:rPr lang="en-US" sz="2000" b="0" i="0" dirty="0">
                <a:solidFill>
                  <a:srgbClr val="374151"/>
                </a:solidFill>
                <a:effectLst/>
                <a:latin typeface="Söhne"/>
              </a:rPr>
              <a:t>Begin by discussing what headlines are and why they are important in news articles, blog posts, and social media. </a:t>
            </a:r>
          </a:p>
          <a:p>
            <a:pPr marL="342900" indent="-342900" algn="l">
              <a:buFont typeface="Arial" panose="020B0604020202020204" pitchFamily="34" charset="0"/>
              <a:buChar char="•"/>
            </a:pPr>
            <a:r>
              <a:rPr lang="en-US" sz="2000" b="0" i="0" dirty="0">
                <a:solidFill>
                  <a:srgbClr val="374151"/>
                </a:solidFill>
                <a:effectLst/>
                <a:latin typeface="Söhne"/>
              </a:rPr>
              <a:t>Explain that some headlines are designed to grab attention and generate clicks, even if the content doesn't match the promise of the headline. These are known as "clickbait" headlines.</a:t>
            </a:r>
          </a:p>
          <a:p>
            <a:pPr marL="342900" indent="-342900" algn="l">
              <a:buFont typeface="Arial" panose="020B0604020202020204" pitchFamily="34" charset="0"/>
              <a:buChar char="•"/>
            </a:pPr>
            <a:r>
              <a:rPr lang="en-US" sz="2000" b="0" i="0" dirty="0">
                <a:solidFill>
                  <a:srgbClr val="374151"/>
                </a:solidFill>
                <a:effectLst/>
                <a:latin typeface="Söhne"/>
              </a:rPr>
              <a:t>Define clickbait for the students. : “</a:t>
            </a:r>
            <a:r>
              <a:rPr lang="en-US" sz="2000" b="0" i="1" dirty="0">
                <a:solidFill>
                  <a:srgbClr val="374151"/>
                </a:solidFill>
                <a:effectLst/>
                <a:highlight>
                  <a:srgbClr val="C0C0C0"/>
                </a:highlight>
                <a:latin typeface="Söhne"/>
              </a:rPr>
              <a:t>Clickbaits are headlines that use sensational language or promises to entice people to click on a link but often do not deliver meaningful or accurate content</a:t>
            </a:r>
            <a:r>
              <a:rPr lang="en-US" sz="2000" b="0" i="1" dirty="0">
                <a:solidFill>
                  <a:srgbClr val="374151"/>
                </a:solidFill>
                <a:effectLst/>
                <a:latin typeface="Söhne"/>
              </a:rPr>
              <a:t>.”</a:t>
            </a:r>
          </a:p>
          <a:p>
            <a:pPr marL="342900" indent="-342900" algn="l">
              <a:buFont typeface="Arial" panose="020B0604020202020204" pitchFamily="34" charset="0"/>
              <a:buChar char="•"/>
            </a:pPr>
            <a:endParaRPr lang="en-US" sz="2000" i="1" dirty="0">
              <a:solidFill>
                <a:srgbClr val="374151"/>
              </a:solidFill>
              <a:latin typeface="Söhne"/>
            </a:endParaRPr>
          </a:p>
          <a:p>
            <a:pPr algn="l"/>
            <a:r>
              <a:rPr lang="en-US" sz="2000" b="1" i="0" dirty="0">
                <a:solidFill>
                  <a:srgbClr val="374151"/>
                </a:solidFill>
                <a:effectLst/>
                <a:latin typeface="Söhne"/>
              </a:rPr>
              <a:t>2. Identify Clickbait (15 minutes):</a:t>
            </a:r>
            <a:r>
              <a:rPr lang="en-US" sz="2000" b="0" i="0" dirty="0">
                <a:solidFill>
                  <a:srgbClr val="374151"/>
                </a:solidFill>
                <a:effectLst/>
                <a:latin typeface="Söhne"/>
              </a:rPr>
              <a:t> </a:t>
            </a:r>
          </a:p>
          <a:p>
            <a:pPr marL="342900" indent="-342900" algn="l">
              <a:buFont typeface="Arial" panose="020B0604020202020204" pitchFamily="34" charset="0"/>
              <a:buChar char="•"/>
            </a:pPr>
            <a:r>
              <a:rPr lang="en-US" sz="2000" b="0" i="0" dirty="0">
                <a:solidFill>
                  <a:srgbClr val="374151"/>
                </a:solidFill>
                <a:effectLst/>
                <a:latin typeface="Söhne"/>
              </a:rPr>
              <a:t>Provide a list of pre-selected clickbait headlines (or ask students to find their own examples) and ask students to identify which headlines they believe are clickbait. </a:t>
            </a:r>
          </a:p>
          <a:p>
            <a:pPr marL="342900" indent="-342900" algn="l">
              <a:buFont typeface="Arial" panose="020B0604020202020204" pitchFamily="34" charset="0"/>
              <a:buChar char="•"/>
            </a:pPr>
            <a:r>
              <a:rPr lang="en-US" sz="2000" b="0" i="0" dirty="0">
                <a:solidFill>
                  <a:srgbClr val="374151"/>
                </a:solidFill>
                <a:effectLst/>
                <a:latin typeface="Söhne"/>
              </a:rPr>
              <a:t>Encourage them to consider what elements make these headlines particularly attention-grabbing.</a:t>
            </a:r>
          </a:p>
        </p:txBody>
      </p:sp>
    </p:spTree>
    <p:custDataLst>
      <p:tags r:id="rId1"/>
    </p:custDataLst>
    <p:extLst>
      <p:ext uri="{BB962C8B-B14F-4D97-AF65-F5344CB8AC3E}">
        <p14:creationId xmlns:p14="http://schemas.microsoft.com/office/powerpoint/2010/main" val="3852192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1: Teaching about Clickbait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277188" y="795494"/>
            <a:ext cx="9091096" cy="5324535"/>
          </a:xfrm>
          <a:prstGeom prst="rect">
            <a:avLst/>
          </a:prstGeom>
          <a:noFill/>
        </p:spPr>
        <p:txBody>
          <a:bodyPr wrap="square">
            <a:spAutoFit/>
          </a:bodyPr>
          <a:lstStyle/>
          <a:p>
            <a:pPr algn="l"/>
            <a:r>
              <a:rPr lang="en-US" sz="2000" b="1" i="1" dirty="0">
                <a:solidFill>
                  <a:srgbClr val="374151"/>
                </a:solidFill>
                <a:effectLst/>
              </a:rPr>
              <a:t>Activity Steps:</a:t>
            </a:r>
          </a:p>
          <a:p>
            <a:pPr algn="l"/>
            <a:r>
              <a:rPr lang="en-US" sz="2000" b="1" i="1" dirty="0">
                <a:solidFill>
                  <a:srgbClr val="374151"/>
                </a:solidFill>
              </a:rPr>
              <a:t>3. </a:t>
            </a:r>
            <a:r>
              <a:rPr lang="en-US" b="1" i="0" dirty="0">
                <a:solidFill>
                  <a:srgbClr val="374151"/>
                </a:solidFill>
                <a:effectLst/>
                <a:latin typeface="Söhne"/>
              </a:rPr>
              <a:t>Discussion (15 minutes):</a:t>
            </a:r>
            <a:r>
              <a:rPr lang="en-US" b="0" i="0" dirty="0">
                <a:solidFill>
                  <a:srgbClr val="374151"/>
                </a:solidFill>
                <a:effectLst/>
                <a:latin typeface="Söhne"/>
              </a:rPr>
              <a:t> </a:t>
            </a:r>
          </a:p>
          <a:p>
            <a:pPr marL="285750" indent="-285750" algn="l">
              <a:buFont typeface="Arial" panose="020B0604020202020204" pitchFamily="34" charset="0"/>
              <a:buChar char="•"/>
            </a:pPr>
            <a:r>
              <a:rPr lang="en-US" sz="2000" b="0" i="0" dirty="0">
                <a:solidFill>
                  <a:srgbClr val="374151"/>
                </a:solidFill>
                <a:effectLst/>
              </a:rPr>
              <a:t>Facilitate a class discussion based on their observations. </a:t>
            </a:r>
          </a:p>
          <a:p>
            <a:pPr marL="285750" indent="-285750" algn="l">
              <a:buFont typeface="Arial" panose="020B0604020202020204" pitchFamily="34" charset="0"/>
              <a:buChar char="•"/>
            </a:pPr>
            <a:r>
              <a:rPr lang="en-US" sz="2000" b="0" i="0" dirty="0">
                <a:solidFill>
                  <a:srgbClr val="374151"/>
                </a:solidFill>
                <a:effectLst/>
              </a:rPr>
              <a:t>Discuss the common tactics used in clickbait headlines, such as exaggeration, emotional language, curiosity gaps, or promising unrealistic outcomes.</a:t>
            </a:r>
          </a:p>
          <a:p>
            <a:pPr marL="285750" indent="-285750" algn="l">
              <a:buFont typeface="Arial" panose="020B0604020202020204" pitchFamily="34" charset="0"/>
              <a:buChar char="•"/>
            </a:pPr>
            <a:r>
              <a:rPr lang="en-US" sz="2000" b="0" i="0" dirty="0">
                <a:solidFill>
                  <a:srgbClr val="374151"/>
                </a:solidFill>
                <a:effectLst/>
              </a:rPr>
              <a:t> Emphasize that the purpose of clickbait is often to generate clicks and views rather than to provide informative or valuable content.</a:t>
            </a:r>
          </a:p>
          <a:p>
            <a:pPr algn="l"/>
            <a:r>
              <a:rPr lang="en-US" sz="2000" b="1" i="0" dirty="0">
                <a:solidFill>
                  <a:srgbClr val="374151"/>
                </a:solidFill>
                <a:effectLst/>
              </a:rPr>
              <a:t>4. Impact Analysis (20 minutes):</a:t>
            </a:r>
            <a:r>
              <a:rPr lang="en-US" sz="2000" b="0" i="0" dirty="0">
                <a:solidFill>
                  <a:srgbClr val="374151"/>
                </a:solidFill>
                <a:effectLst/>
              </a:rPr>
              <a:t> </a:t>
            </a:r>
          </a:p>
          <a:p>
            <a:pPr algn="l"/>
            <a:r>
              <a:rPr lang="en-US" sz="2000" b="0" i="0" dirty="0">
                <a:solidFill>
                  <a:srgbClr val="374151"/>
                </a:solidFill>
                <a:effectLst/>
              </a:rPr>
              <a:t>Divide the class into small groups and provide each group with one or more clickbait headlines. Instruct them to:</a:t>
            </a:r>
          </a:p>
          <a:p>
            <a:pPr marL="742950" lvl="1" indent="-285750" algn="l">
              <a:buFont typeface="+mj-lt"/>
              <a:buAutoNum type="arabicPeriod"/>
            </a:pPr>
            <a:r>
              <a:rPr lang="en-US" sz="2000" b="0" i="0" dirty="0">
                <a:solidFill>
                  <a:srgbClr val="374151"/>
                </a:solidFill>
                <a:effectLst/>
              </a:rPr>
              <a:t>Analyze how well the content matches the promises made in the headlines.</a:t>
            </a:r>
          </a:p>
          <a:p>
            <a:pPr marL="742950" lvl="1" indent="-285750" algn="l">
              <a:buFont typeface="+mj-lt"/>
              <a:buAutoNum type="arabicPeriod"/>
            </a:pPr>
            <a:r>
              <a:rPr lang="en-US" sz="2000" b="0" i="0" dirty="0">
                <a:solidFill>
                  <a:srgbClr val="374151"/>
                </a:solidFill>
                <a:effectLst/>
              </a:rPr>
              <a:t>Discuss the potential consequences of clickbait, such as misinformation, frustration, or disappointment.</a:t>
            </a:r>
          </a:p>
          <a:p>
            <a:pPr algn="l"/>
            <a:r>
              <a:rPr lang="en-US" sz="2000" b="1" i="0" dirty="0">
                <a:solidFill>
                  <a:srgbClr val="374151"/>
                </a:solidFill>
                <a:effectLst/>
              </a:rPr>
              <a:t>5. Group Presentations (15 minutes):</a:t>
            </a:r>
            <a:r>
              <a:rPr lang="en-US" sz="2000" b="0" i="0" dirty="0">
                <a:solidFill>
                  <a:srgbClr val="374151"/>
                </a:solidFill>
                <a:effectLst/>
              </a:rPr>
              <a:t> </a:t>
            </a:r>
          </a:p>
          <a:p>
            <a:pPr algn="l"/>
            <a:r>
              <a:rPr lang="en-US" sz="2000" b="0" i="0" dirty="0">
                <a:solidFill>
                  <a:srgbClr val="374151"/>
                </a:solidFill>
                <a:effectLst/>
              </a:rPr>
              <a:t>Have each group share their findings with the class. T</a:t>
            </a:r>
          </a:p>
          <a:p>
            <a:pPr algn="l"/>
            <a:r>
              <a:rPr lang="en-US" sz="2000" b="0" i="0" dirty="0">
                <a:solidFill>
                  <a:srgbClr val="374151"/>
                </a:solidFill>
                <a:effectLst/>
              </a:rPr>
              <a:t>hey can present their analysis of the headlines, including whether the content lived up to the promises and how they felt about the experience.</a:t>
            </a:r>
          </a:p>
        </p:txBody>
      </p:sp>
      <p:sp>
        <p:nvSpPr>
          <p:cNvPr id="2" name="TextBox 1">
            <a:extLst>
              <a:ext uri="{FF2B5EF4-FFF2-40B4-BE49-F238E27FC236}">
                <a16:creationId xmlns:a16="http://schemas.microsoft.com/office/drawing/2014/main" id="{9E01647E-A10A-4651-6EFC-9410C64106D9}"/>
              </a:ext>
            </a:extLst>
          </p:cNvPr>
          <p:cNvSpPr txBox="1"/>
          <p:nvPr/>
        </p:nvSpPr>
        <p:spPr>
          <a:xfrm>
            <a:off x="9655696" y="1010498"/>
            <a:ext cx="2259097" cy="5078313"/>
          </a:xfrm>
          <a:prstGeom prst="rect">
            <a:avLst/>
          </a:prstGeom>
          <a:solidFill>
            <a:schemeClr val="accent1">
              <a:lumMod val="20000"/>
              <a:lumOff val="80000"/>
            </a:schemeClr>
          </a:solidFill>
        </p:spPr>
        <p:txBody>
          <a:bodyPr wrap="square" rtlCol="0">
            <a:spAutoFit/>
          </a:bodyPr>
          <a:lstStyle/>
          <a:p>
            <a:r>
              <a:rPr lang="en-US" b="1" i="1" dirty="0">
                <a:solidFill>
                  <a:srgbClr val="374151"/>
                </a:solidFill>
                <a:latin typeface="Söhne"/>
                <a:sym typeface="Century Gothic"/>
              </a:rPr>
              <a:t>Tell your students:</a:t>
            </a:r>
          </a:p>
          <a:p>
            <a:r>
              <a:rPr lang="en-US" dirty="0">
                <a:solidFill>
                  <a:srgbClr val="374151"/>
                </a:solidFill>
                <a:latin typeface="Söhne"/>
                <a:sym typeface="Century Gothic"/>
              </a:rPr>
              <a:t>Be cautious! Many fake reports are designed to draw emotions.  Watch out for ALL-CAPS HEADLINES and the use of excessive punctuations.  If a “news report” you saw on your Facebook or Twitter feed makes you angry, it’s probably designed that way.  Don’t share it straight away without verifying.</a:t>
            </a:r>
            <a:endParaRPr lang="en-US" dirty="0">
              <a:solidFill>
                <a:srgbClr val="374151"/>
              </a:solidFill>
              <a:latin typeface="Söhne"/>
              <a:sym typeface="Arial"/>
            </a:endParaRPr>
          </a:p>
          <a:p>
            <a:endParaRPr lang="en-US" dirty="0"/>
          </a:p>
        </p:txBody>
      </p:sp>
    </p:spTree>
    <p:custDataLst>
      <p:tags r:id="rId1"/>
    </p:custDataLst>
    <p:extLst>
      <p:ext uri="{BB962C8B-B14F-4D97-AF65-F5344CB8AC3E}">
        <p14:creationId xmlns:p14="http://schemas.microsoft.com/office/powerpoint/2010/main" val="40929567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1: Teaching about Clickbait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420894" y="961731"/>
            <a:ext cx="11206502" cy="4585871"/>
          </a:xfrm>
          <a:prstGeom prst="rect">
            <a:avLst/>
          </a:prstGeom>
          <a:noFill/>
        </p:spPr>
        <p:txBody>
          <a:bodyPr wrap="square">
            <a:spAutoFit/>
          </a:bodyPr>
          <a:lstStyle/>
          <a:p>
            <a:pPr algn="l"/>
            <a:r>
              <a:rPr lang="en-US" sz="2000" b="1" i="1" dirty="0">
                <a:solidFill>
                  <a:srgbClr val="374151"/>
                </a:solidFill>
                <a:effectLst/>
              </a:rPr>
              <a:t>Activity Steps:</a:t>
            </a:r>
          </a:p>
          <a:p>
            <a:pPr algn="l"/>
            <a:r>
              <a:rPr lang="en-US" sz="2000" b="1" i="1" dirty="0">
                <a:solidFill>
                  <a:srgbClr val="374151"/>
                </a:solidFill>
                <a:effectLst/>
                <a:latin typeface="Söhne"/>
              </a:rPr>
              <a:t>6. </a:t>
            </a:r>
            <a:r>
              <a:rPr lang="en-US" b="1" i="0" dirty="0">
                <a:solidFill>
                  <a:srgbClr val="374151"/>
                </a:solidFill>
                <a:effectLst/>
                <a:latin typeface="Söhne"/>
              </a:rPr>
              <a:t>Reflection (10 minutes):</a:t>
            </a:r>
            <a:r>
              <a:rPr lang="en-US" b="0" i="0" dirty="0">
                <a:solidFill>
                  <a:srgbClr val="374151"/>
                </a:solidFill>
                <a:effectLst/>
                <a:latin typeface="Söhne"/>
              </a:rPr>
              <a:t> </a:t>
            </a:r>
          </a:p>
          <a:p>
            <a:pPr algn="l"/>
            <a:r>
              <a:rPr lang="en-US" b="0" i="0" dirty="0">
                <a:solidFill>
                  <a:srgbClr val="374151"/>
                </a:solidFill>
                <a:effectLst/>
                <a:latin typeface="Söhne"/>
              </a:rPr>
              <a:t>Conclude the activity with a reflection discussion:</a:t>
            </a:r>
          </a:p>
          <a:p>
            <a:pPr marL="742950" lvl="1" indent="-285750" algn="l">
              <a:buFont typeface="+mj-lt"/>
              <a:buAutoNum type="arabicPeriod"/>
            </a:pPr>
            <a:r>
              <a:rPr lang="en-US" b="0" i="0" dirty="0">
                <a:solidFill>
                  <a:srgbClr val="374151"/>
                </a:solidFill>
                <a:effectLst/>
                <a:latin typeface="Söhne"/>
              </a:rPr>
              <a:t>Ask students how they can apply what they've learned about clickbait to their online browsing or their news reading .</a:t>
            </a:r>
          </a:p>
          <a:p>
            <a:pPr marL="742950" lvl="1" indent="-285750" algn="l">
              <a:buFont typeface="+mj-lt"/>
              <a:buAutoNum type="arabicPeriod"/>
            </a:pPr>
            <a:r>
              <a:rPr lang="en-US" b="0" i="0" dirty="0">
                <a:solidFill>
                  <a:srgbClr val="374151"/>
                </a:solidFill>
                <a:effectLst/>
                <a:latin typeface="Söhne"/>
              </a:rPr>
              <a:t>Encourage them to share strategies for recognizing and avoiding clickbait.</a:t>
            </a:r>
          </a:p>
          <a:p>
            <a:pPr marL="742950" lvl="1" indent="-285750" algn="l">
              <a:buFont typeface="+mj-lt"/>
              <a:buAutoNum type="arabicPeriod"/>
            </a:pPr>
            <a:r>
              <a:rPr lang="en-US" b="0" i="0" dirty="0">
                <a:solidFill>
                  <a:srgbClr val="374151"/>
                </a:solidFill>
                <a:effectLst/>
                <a:latin typeface="Söhne"/>
              </a:rPr>
              <a:t>Discuss the importance of critical thinking when consuming online content.</a:t>
            </a:r>
          </a:p>
          <a:p>
            <a:pPr marL="742950" lvl="1" indent="-285750" algn="l">
              <a:buFont typeface="+mj-lt"/>
              <a:buAutoNum type="arabicPeriod"/>
            </a:pPr>
            <a:endParaRPr lang="en-US" b="0" i="0" dirty="0">
              <a:solidFill>
                <a:srgbClr val="374151"/>
              </a:solidFill>
              <a:effectLst/>
              <a:latin typeface="Söhne"/>
            </a:endParaRPr>
          </a:p>
          <a:p>
            <a:pPr algn="l"/>
            <a:r>
              <a:rPr lang="en-US" b="1" i="0" dirty="0">
                <a:solidFill>
                  <a:srgbClr val="374151"/>
                </a:solidFill>
                <a:effectLst/>
                <a:latin typeface="Söhne"/>
              </a:rPr>
              <a:t>7. Homework Assignment (optional):</a:t>
            </a:r>
            <a:r>
              <a:rPr lang="en-US" b="0" i="0" dirty="0">
                <a:solidFill>
                  <a:srgbClr val="374151"/>
                </a:solidFill>
                <a:effectLst/>
                <a:latin typeface="Söhne"/>
              </a:rPr>
              <a:t> </a:t>
            </a:r>
          </a:p>
          <a:p>
            <a:pPr algn="l">
              <a:buFont typeface="+mj-lt"/>
              <a:buAutoNum type="arabicPeriod"/>
            </a:pPr>
            <a:r>
              <a:rPr lang="en-US" b="0" i="0" dirty="0">
                <a:solidFill>
                  <a:srgbClr val="374151"/>
                </a:solidFill>
                <a:effectLst/>
                <a:latin typeface="Söhne"/>
              </a:rPr>
              <a:t>As a follow-up assignment, you can ask students to find and bring examples of non-clickbait headlines that deliver accurate and valuable content.</a:t>
            </a:r>
          </a:p>
          <a:p>
            <a:pPr algn="l">
              <a:buFont typeface="+mj-lt"/>
              <a:buAutoNum type="arabicPeriod"/>
            </a:pPr>
            <a:endParaRPr lang="en-US" dirty="0">
              <a:solidFill>
                <a:srgbClr val="374151"/>
              </a:solidFill>
              <a:latin typeface="Söhne"/>
            </a:endParaRPr>
          </a:p>
          <a:p>
            <a:pPr algn="l"/>
            <a:r>
              <a:rPr lang="en-US" b="1" i="0" dirty="0">
                <a:solidFill>
                  <a:srgbClr val="374151"/>
                </a:solidFill>
                <a:effectLst/>
                <a:latin typeface="Söhne"/>
              </a:rPr>
              <a:t>Final Outcome:</a:t>
            </a:r>
          </a:p>
          <a:p>
            <a:pPr algn="l"/>
            <a:r>
              <a:rPr lang="en-US" b="0" i="0" dirty="0">
                <a:solidFill>
                  <a:srgbClr val="374151"/>
                </a:solidFill>
                <a:effectLst/>
                <a:latin typeface="Söhne"/>
              </a:rPr>
              <a:t>This activity not only helps students understand the concept of clickbait but also equips them with valuable skills to critically evaluate online information and make informed decisions about what to click on and engage with.</a:t>
            </a:r>
          </a:p>
          <a:p>
            <a:pPr algn="l"/>
            <a:endParaRPr lang="en-US" b="0" i="0" dirty="0">
              <a:solidFill>
                <a:srgbClr val="374151"/>
              </a:solidFill>
              <a:effectLst/>
              <a:latin typeface="Söhne"/>
            </a:endParaRPr>
          </a:p>
        </p:txBody>
      </p:sp>
    </p:spTree>
    <p:custDataLst>
      <p:tags r:id="rId1"/>
    </p:custDataLst>
    <p:extLst>
      <p:ext uri="{BB962C8B-B14F-4D97-AF65-F5344CB8AC3E}">
        <p14:creationId xmlns:p14="http://schemas.microsoft.com/office/powerpoint/2010/main" val="3918892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2: Teaching about fabricated/manipulated content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564603" y="1229298"/>
            <a:ext cx="500640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rPr>
              <a:t>Learning Objective: </a:t>
            </a:r>
            <a:r>
              <a:rPr kumimoji="0" lang="en-US" sz="2000" b="0" i="0" u="none" strike="noStrike" kern="1200" cap="none" spc="0" normalizeH="0" baseline="0" noProof="0" dirty="0">
                <a:ln>
                  <a:noFill/>
                </a:ln>
                <a:solidFill>
                  <a:srgbClr val="374151"/>
                </a:solidFill>
                <a:effectLst/>
                <a:uLnTx/>
                <a:uFillTx/>
                <a:latin typeface="Söhne"/>
                <a:ea typeface="+mn-ea"/>
                <a:cs typeface="+mn-cs"/>
              </a:rPr>
              <a:t>To teach students how to recognize identify false content by critically analyzing what is shared or provided to them.</a:t>
            </a: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rPr>
              <a:t>Competencies covered: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Söhne"/>
                <a:ea typeface="+mn-ea"/>
                <a:cs typeface="+mn-cs"/>
              </a:rPr>
              <a:t>Materials Needed:</a:t>
            </a:r>
            <a:endParaRPr kumimoji="0" lang="en-US" sz="2000" b="0" i="1"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74151"/>
                </a:solidFill>
                <a:effectLst/>
                <a:uLnTx/>
                <a:uFillTx/>
                <a:latin typeface="Calibri" panose="020F0502020204030204"/>
                <a:ea typeface="+mn-ea"/>
                <a:cs typeface="+mn-cs"/>
              </a:rPr>
              <a:t>Newspapers, magazine or a </a:t>
            </a:r>
            <a:r>
              <a:rPr lang="en-US" sz="2000" dirty="0">
                <a:solidFill>
                  <a:srgbClr val="374151"/>
                </a:solidFill>
                <a:latin typeface="Calibri" panose="020F0502020204030204"/>
              </a:rPr>
              <a:t>computer device that is connected to the internet</a:t>
            </a:r>
            <a:r>
              <a:rPr lang="en-US" sz="2000" b="1" dirty="0">
                <a:solidFill>
                  <a:srgbClr val="374151"/>
                </a:solidFill>
                <a:latin typeface="Calibri" panose="020F0502020204030204"/>
              </a:rPr>
              <a:t>. </a:t>
            </a:r>
            <a:endParaRPr kumimoji="0" lang="en-US" sz="2000" b="1"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EE3F9A71-F4FC-7EC6-3DD9-DE6BA3FE1CFD}"/>
              </a:ext>
            </a:extLst>
          </p:cNvPr>
          <p:cNvSpPr/>
          <p:nvPr/>
        </p:nvSpPr>
        <p:spPr>
          <a:xfrm>
            <a:off x="3142539" y="2783661"/>
            <a:ext cx="2120837" cy="2899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A2B26BA-2F33-5988-D639-FAF8340814BA}"/>
              </a:ext>
            </a:extLst>
          </p:cNvPr>
          <p:cNvPicPr>
            <a:picLocks noChangeAspect="1"/>
          </p:cNvPicPr>
          <p:nvPr/>
        </p:nvPicPr>
        <p:blipFill rotWithShape="1">
          <a:blip r:embed="rId4"/>
          <a:srcRect l="57713" t="25529" r="14116" b="46016"/>
          <a:stretch/>
        </p:blipFill>
        <p:spPr>
          <a:xfrm>
            <a:off x="7182128" y="506792"/>
            <a:ext cx="4682741" cy="2922208"/>
          </a:xfrm>
          <a:prstGeom prst="rect">
            <a:avLst/>
          </a:prstGeom>
        </p:spPr>
      </p:pic>
      <p:pic>
        <p:nvPicPr>
          <p:cNvPr id="15" name="Picture 14">
            <a:extLst>
              <a:ext uri="{FF2B5EF4-FFF2-40B4-BE49-F238E27FC236}">
                <a16:creationId xmlns:a16="http://schemas.microsoft.com/office/drawing/2014/main" id="{4384C2C8-F79F-F504-A4BF-EA4BD9F6DA2F}"/>
              </a:ext>
            </a:extLst>
          </p:cNvPr>
          <p:cNvPicPr>
            <a:picLocks noChangeAspect="1"/>
          </p:cNvPicPr>
          <p:nvPr/>
        </p:nvPicPr>
        <p:blipFill rotWithShape="1">
          <a:blip r:embed="rId5"/>
          <a:srcRect l="60447" t="25203" r="12012" b="33496"/>
          <a:stretch/>
        </p:blipFill>
        <p:spPr>
          <a:xfrm>
            <a:off x="5508590" y="2811771"/>
            <a:ext cx="4728229" cy="3790804"/>
          </a:xfrm>
          <a:prstGeom prst="rect">
            <a:avLst/>
          </a:prstGeom>
        </p:spPr>
      </p:pic>
    </p:spTree>
    <p:custDataLst>
      <p:tags r:id="rId1"/>
    </p:custDataLst>
    <p:extLst>
      <p:ext uri="{BB962C8B-B14F-4D97-AF65-F5344CB8AC3E}">
        <p14:creationId xmlns:p14="http://schemas.microsoft.com/office/powerpoint/2010/main" val="14985945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2: Teaching about fabricated/manipulated content(cont.)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349041" y="769189"/>
            <a:ext cx="11206502" cy="6555641"/>
          </a:xfrm>
          <a:prstGeom prst="rect">
            <a:avLst/>
          </a:prstGeom>
          <a:noFill/>
        </p:spPr>
        <p:txBody>
          <a:bodyPr wrap="square">
            <a:spAutoFit/>
          </a:bodyPr>
          <a:lstStyle/>
          <a:p>
            <a:pPr algn="l"/>
            <a:r>
              <a:rPr lang="en-US" sz="2000" b="1" i="1" dirty="0">
                <a:solidFill>
                  <a:srgbClr val="374151"/>
                </a:solidFill>
                <a:effectLst/>
              </a:rPr>
              <a:t>Activity Steps:</a:t>
            </a:r>
          </a:p>
          <a:p>
            <a:pPr algn="l"/>
            <a:endParaRPr lang="en-US" sz="2000" b="1" i="1" dirty="0">
              <a:solidFill>
                <a:srgbClr val="374151"/>
              </a:solidFill>
            </a:endParaRPr>
          </a:p>
          <a:p>
            <a:pPr algn="l">
              <a:buFont typeface="+mj-lt"/>
              <a:buAutoNum type="arabicPeriod"/>
            </a:pPr>
            <a:r>
              <a:rPr lang="en-US" sz="2000" b="1" i="0" dirty="0">
                <a:solidFill>
                  <a:srgbClr val="374151"/>
                </a:solidFill>
                <a:effectLst/>
                <a:latin typeface="Söhne"/>
              </a:rPr>
              <a:t>Introduction (10 minutes):</a:t>
            </a:r>
            <a:r>
              <a:rPr lang="en-US" sz="2000" b="0" i="0" dirty="0">
                <a:solidFill>
                  <a:srgbClr val="374151"/>
                </a:solidFill>
                <a:effectLst/>
                <a:latin typeface="Söhne"/>
              </a:rPr>
              <a:t> </a:t>
            </a:r>
          </a:p>
          <a:p>
            <a:pPr marL="342900" indent="-342900" algn="l">
              <a:buFont typeface="Arial" panose="020B0604020202020204" pitchFamily="34" charset="0"/>
              <a:buChar char="•"/>
            </a:pPr>
            <a:r>
              <a:rPr lang="en-US" sz="2000" b="0" i="0" dirty="0">
                <a:solidFill>
                  <a:srgbClr val="374151"/>
                </a:solidFill>
                <a:effectLst/>
                <a:latin typeface="Söhne"/>
              </a:rPr>
              <a:t>Begin by discussing what the concept of ‘information disorder’ and describe some examples of manipulated content and fabricated news. </a:t>
            </a:r>
          </a:p>
          <a:p>
            <a:pPr marL="342900" indent="-342900" algn="l">
              <a:buFont typeface="Arial" panose="020B0604020202020204" pitchFamily="34" charset="0"/>
              <a:buChar char="•"/>
            </a:pPr>
            <a:r>
              <a:rPr lang="en-US" sz="2000" b="0" i="0" dirty="0">
                <a:solidFill>
                  <a:srgbClr val="374151"/>
                </a:solidFill>
                <a:effectLst/>
                <a:latin typeface="Söhne"/>
              </a:rPr>
              <a:t>Explain that there are techniques if implemented, they can figure out if a news or content </a:t>
            </a:r>
            <a:r>
              <a:rPr lang="en-US" sz="2000" dirty="0">
                <a:solidFill>
                  <a:srgbClr val="374151"/>
                </a:solidFill>
                <a:latin typeface="Söhne"/>
              </a:rPr>
              <a:t>(esp. online content ) is fake or accurate. </a:t>
            </a:r>
          </a:p>
          <a:p>
            <a:pPr marL="342900" indent="-342900" algn="l">
              <a:buFont typeface="Arial" panose="020B0604020202020204" pitchFamily="34" charset="0"/>
              <a:buChar char="•"/>
            </a:pPr>
            <a:r>
              <a:rPr lang="en-US" sz="2000" b="0" i="0" dirty="0">
                <a:solidFill>
                  <a:srgbClr val="374151"/>
                </a:solidFill>
                <a:effectLst/>
                <a:latin typeface="Söhne"/>
              </a:rPr>
              <a:t>Explain ‘signs’ of fakeness  or fabrication include:</a:t>
            </a:r>
          </a:p>
          <a:p>
            <a:pPr marL="0" marR="0" lvl="0" indent="0" algn="l" rtl="0">
              <a:lnSpc>
                <a:spcPct val="100000"/>
              </a:lnSpc>
              <a:spcBef>
                <a:spcPts val="0"/>
              </a:spcBef>
              <a:spcAft>
                <a:spcPts val="0"/>
              </a:spcAft>
              <a:buClr>
                <a:srgbClr val="000000"/>
              </a:buClr>
              <a:buSzPts val="2200"/>
              <a:buFont typeface="Arial"/>
              <a:buNone/>
            </a:pPr>
            <a:r>
              <a:rPr lang="en-US" sz="2000" dirty="0">
                <a:solidFill>
                  <a:srgbClr val="374151"/>
                </a:solidFill>
                <a:latin typeface="Söhne"/>
              </a:rPr>
              <a:t>  	</a:t>
            </a:r>
            <a:r>
              <a:rPr lang="en-US" sz="2000" dirty="0">
                <a:solidFill>
                  <a:srgbClr val="374151"/>
                </a:solidFill>
                <a:latin typeface="Söhne"/>
                <a:sym typeface="Wingdings" panose="05000000000000000000" pitchFamily="2" charset="2"/>
              </a:rPr>
              <a:t></a:t>
            </a:r>
            <a:r>
              <a:rPr lang="en-US" sz="2000" u="sng" dirty="0">
                <a:solidFill>
                  <a:srgbClr val="374151"/>
                </a:solidFill>
                <a:latin typeface="Söhne"/>
                <a:sym typeface="Wingdings" panose="05000000000000000000" pitchFamily="2" charset="2"/>
              </a:rPr>
              <a:t>No ‘About’ page</a:t>
            </a:r>
            <a:r>
              <a:rPr lang="en-US" sz="2000" dirty="0">
                <a:solidFill>
                  <a:srgbClr val="374151"/>
                </a:solidFill>
                <a:latin typeface="Söhne"/>
                <a:sym typeface="Wingdings" panose="05000000000000000000" pitchFamily="2" charset="2"/>
              </a:rPr>
              <a:t>: </a:t>
            </a:r>
            <a:r>
              <a:rPr lang="en-US" sz="2000" dirty="0">
                <a:solidFill>
                  <a:srgbClr val="374151"/>
                </a:solidFill>
                <a:latin typeface="Söhne"/>
                <a:sym typeface="Century Gothic"/>
              </a:rPr>
              <a:t>Many websites peddling false information aggregate content from other</a:t>
            </a:r>
          </a:p>
          <a:p>
            <a:pPr marL="0" marR="0" lvl="0" indent="0" algn="l" rtl="0">
              <a:lnSpc>
                <a:spcPct val="100000"/>
              </a:lnSpc>
              <a:spcBef>
                <a:spcPts val="0"/>
              </a:spcBef>
              <a:spcAft>
                <a:spcPts val="0"/>
              </a:spcAft>
              <a:buClr>
                <a:srgbClr val="000000"/>
              </a:buClr>
              <a:buSzPts val="2200"/>
              <a:buFont typeface="Arial"/>
              <a:buNone/>
            </a:pPr>
            <a:r>
              <a:rPr lang="en-US" sz="2000" dirty="0">
                <a:solidFill>
                  <a:srgbClr val="374151"/>
                </a:solidFill>
                <a:latin typeface="Söhne"/>
                <a:sym typeface="Century Gothic"/>
              </a:rPr>
              <a:t>	websites.  Check their “About” pages.  Legitimate news sites provide information about their 	organization; bogus news sites mostly don’t.</a:t>
            </a:r>
            <a:endParaRPr lang="en-US" sz="2000" dirty="0">
              <a:solidFill>
                <a:srgbClr val="374151"/>
              </a:solidFill>
              <a:latin typeface="Söhne"/>
              <a:sym typeface="Arial"/>
            </a:endParaRPr>
          </a:p>
          <a:p>
            <a:pPr marL="0" marR="0" lvl="0" indent="0" algn="l" rtl="0">
              <a:lnSpc>
                <a:spcPct val="100000"/>
              </a:lnSpc>
              <a:spcBef>
                <a:spcPts val="0"/>
              </a:spcBef>
              <a:spcAft>
                <a:spcPts val="0"/>
              </a:spcAft>
              <a:buClr>
                <a:srgbClr val="000000"/>
              </a:buClr>
              <a:buSzPts val="2200"/>
              <a:buFont typeface="Arial"/>
              <a:buNone/>
            </a:pPr>
            <a:r>
              <a:rPr lang="en-US" sz="2000" dirty="0">
                <a:solidFill>
                  <a:srgbClr val="374151"/>
                </a:solidFill>
                <a:latin typeface="Söhne"/>
                <a:sym typeface="Century Gothic"/>
              </a:rPr>
              <a:t>	</a:t>
            </a:r>
            <a:r>
              <a:rPr lang="en-US" sz="2000" dirty="0">
                <a:solidFill>
                  <a:srgbClr val="374151"/>
                </a:solidFill>
                <a:latin typeface="Söhne"/>
                <a:sym typeface="Wingdings" panose="05000000000000000000" pitchFamily="2" charset="2"/>
              </a:rPr>
              <a:t> </a:t>
            </a:r>
            <a:r>
              <a:rPr lang="en-US" sz="2000" u="sng" dirty="0">
                <a:solidFill>
                  <a:srgbClr val="374151"/>
                </a:solidFill>
                <a:latin typeface="Söhne"/>
                <a:sym typeface="Wingdings" panose="05000000000000000000" pitchFamily="2" charset="2"/>
              </a:rPr>
              <a:t>Bad Grammer</a:t>
            </a:r>
            <a:r>
              <a:rPr lang="en-US" sz="2000" dirty="0">
                <a:solidFill>
                  <a:srgbClr val="374151"/>
                </a:solidFill>
                <a:latin typeface="Söhne"/>
                <a:sym typeface="Wingdings" panose="05000000000000000000" pitchFamily="2" charset="2"/>
              </a:rPr>
              <a:t>: </a:t>
            </a:r>
            <a:r>
              <a:rPr lang="en-US" sz="2000" dirty="0">
                <a:solidFill>
                  <a:srgbClr val="374151"/>
                </a:solidFill>
                <a:latin typeface="Söhne"/>
                <a:sym typeface="Century Gothic"/>
              </a:rPr>
              <a:t>Many fake reports are badly written with lots of grammatical mistakes.</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a:t>
            </a:r>
            <a:r>
              <a:rPr lang="en-US" sz="2000" dirty="0">
                <a:solidFill>
                  <a:srgbClr val="374151"/>
                </a:solidFill>
                <a:latin typeface="Söhne"/>
                <a:sym typeface="Wingdings" panose="05000000000000000000" pitchFamily="2" charset="2"/>
              </a:rPr>
              <a:t></a:t>
            </a:r>
            <a:r>
              <a:rPr lang="en-US" sz="2000" dirty="0">
                <a:solidFill>
                  <a:srgbClr val="374151"/>
                </a:solidFill>
                <a:latin typeface="Söhne"/>
                <a:sym typeface="Century Gothic"/>
              </a:rPr>
              <a:t> </a:t>
            </a:r>
            <a:r>
              <a:rPr lang="en-US" sz="2000" u="sng" dirty="0">
                <a:solidFill>
                  <a:srgbClr val="374151"/>
                </a:solidFill>
                <a:latin typeface="Söhne"/>
                <a:sym typeface="Century Gothic"/>
              </a:rPr>
              <a:t>Suspicious URLs</a:t>
            </a:r>
            <a:r>
              <a:rPr lang="en-US" sz="2000" dirty="0">
                <a:solidFill>
                  <a:srgbClr val="374151"/>
                </a:solidFill>
                <a:latin typeface="Söhne"/>
                <a:sym typeface="Century Gothic"/>
              </a:rPr>
              <a:t>: Tell your students always to go beyond headline and to check the URL.  Does</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it read like the URL of a trusted news organization?  Take a second look! Impostor sites steal</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brands by changing one character and adding words like .channel or –tv in the domain.  Examples</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of bogus websites:  Aljazeera-tv.com, gma-tv.com, </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a:t>
            </a:r>
            <a:r>
              <a:rPr lang="en-US" sz="2000" dirty="0">
                <a:solidFill>
                  <a:srgbClr val="374151"/>
                </a:solidFill>
                <a:latin typeface="Söhne"/>
                <a:sym typeface="Wingdings" panose="05000000000000000000" pitchFamily="2" charset="2"/>
              </a:rPr>
              <a:t></a:t>
            </a:r>
            <a:r>
              <a:rPr lang="en-US" sz="2000" dirty="0">
                <a:solidFill>
                  <a:srgbClr val="374151"/>
                </a:solidFill>
                <a:latin typeface="Söhne"/>
                <a:sym typeface="Century Gothic"/>
              </a:rPr>
              <a:t> </a:t>
            </a:r>
            <a:r>
              <a:rPr lang="en-US" sz="2000" u="sng" dirty="0">
                <a:solidFill>
                  <a:srgbClr val="374151"/>
                </a:solidFill>
                <a:latin typeface="Söhne"/>
                <a:sym typeface="Century Gothic"/>
              </a:rPr>
              <a:t>NO BYLINES</a:t>
            </a:r>
            <a:r>
              <a:rPr lang="en-US" sz="2000" dirty="0">
                <a:solidFill>
                  <a:srgbClr val="374151"/>
                </a:solidFill>
                <a:latin typeface="Söhne"/>
                <a:sym typeface="Century Gothic"/>
              </a:rPr>
              <a:t>: If there’s no name attached to a report circulating online, it could</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374151"/>
                </a:solidFill>
                <a:latin typeface="Söhne"/>
                <a:sym typeface="Century Gothic"/>
              </a:rPr>
              <a:t>	 be fake.  Byline equals accountability, a core principle in journalism.</a:t>
            </a:r>
            <a:endParaRPr lang="en-US" sz="2000" dirty="0">
              <a:solidFill>
                <a:srgbClr val="374151"/>
              </a:solidFill>
              <a:latin typeface="Söhne"/>
              <a:sym typeface="Arial"/>
            </a:endParaRPr>
          </a:p>
          <a:p>
            <a:pPr marL="0" marR="0" lvl="0" indent="0" algn="l" rtl="0">
              <a:lnSpc>
                <a:spcPct val="100000"/>
              </a:lnSpc>
              <a:spcBef>
                <a:spcPts val="0"/>
              </a:spcBef>
              <a:spcAft>
                <a:spcPts val="0"/>
              </a:spcAft>
              <a:buClr>
                <a:srgbClr val="000000"/>
              </a:buClr>
              <a:buSzPts val="2200"/>
              <a:buFont typeface="Arial"/>
              <a:buNone/>
            </a:pPr>
            <a:endParaRPr lang="en-US" sz="2000" dirty="0">
              <a:solidFill>
                <a:srgbClr val="374151"/>
              </a:solidFill>
              <a:latin typeface="Söhne"/>
              <a:sym typeface="Arial"/>
            </a:endParaRPr>
          </a:p>
          <a:p>
            <a:pPr algn="l"/>
            <a:r>
              <a:rPr lang="en-US" sz="2000" dirty="0">
                <a:solidFill>
                  <a:srgbClr val="374151"/>
                </a:solidFill>
                <a:latin typeface="Söhne"/>
                <a:sym typeface="Wingdings" panose="05000000000000000000" pitchFamily="2" charset="2"/>
              </a:rPr>
              <a:t> </a:t>
            </a:r>
            <a:endParaRPr lang="en-US" sz="2000" dirty="0">
              <a:solidFill>
                <a:srgbClr val="374151"/>
              </a:solidFill>
              <a:latin typeface="Söhne"/>
            </a:endParaRPr>
          </a:p>
          <a:p>
            <a:pPr marL="342900" indent="-342900" algn="l">
              <a:buFont typeface="Arial" panose="020B0604020202020204" pitchFamily="34" charset="0"/>
              <a:buChar char="•"/>
            </a:pPr>
            <a:endParaRPr lang="en-US" sz="2000" b="0" i="0" dirty="0">
              <a:solidFill>
                <a:srgbClr val="374151"/>
              </a:solidFill>
              <a:effectLst/>
              <a:latin typeface="Söhne"/>
            </a:endParaRPr>
          </a:p>
        </p:txBody>
      </p:sp>
    </p:spTree>
    <p:custDataLst>
      <p:tags r:id="rId1"/>
    </p:custDataLst>
    <p:extLst>
      <p:ext uri="{BB962C8B-B14F-4D97-AF65-F5344CB8AC3E}">
        <p14:creationId xmlns:p14="http://schemas.microsoft.com/office/powerpoint/2010/main" val="24034041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2: Teaching about fabricated/manipulated content(cont.)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420894" y="961731"/>
            <a:ext cx="9091096" cy="5016758"/>
          </a:xfrm>
          <a:prstGeom prst="rect">
            <a:avLst/>
          </a:prstGeom>
          <a:noFill/>
        </p:spPr>
        <p:txBody>
          <a:bodyPr wrap="square">
            <a:spAutoFit/>
          </a:bodyPr>
          <a:lstStyle/>
          <a:p>
            <a:pPr algn="l"/>
            <a:r>
              <a:rPr lang="en-US" sz="2000" b="1" i="1" dirty="0">
                <a:solidFill>
                  <a:srgbClr val="374151"/>
                </a:solidFill>
              </a:rPr>
              <a:t>2. </a:t>
            </a:r>
            <a:r>
              <a:rPr lang="en-US" sz="2000" b="1" dirty="0">
                <a:solidFill>
                  <a:srgbClr val="374151"/>
                </a:solidFill>
                <a:latin typeface="Söhne"/>
              </a:rPr>
              <a:t>Identify fabricated / manipulated content (20 min)</a:t>
            </a:r>
          </a:p>
          <a:p>
            <a:pPr marL="342900" indent="-342900" algn="l">
              <a:buFont typeface="Arial" panose="020B0604020202020204" pitchFamily="34" charset="0"/>
              <a:buChar char="•"/>
            </a:pPr>
            <a:r>
              <a:rPr lang="en-US" sz="2400" dirty="0">
                <a:solidFill>
                  <a:srgbClr val="374151"/>
                </a:solidFill>
              </a:rPr>
              <a:t>Ask your students to browse the internet, or read the newspapers you provided them, to try to find some of the signs you have just mentioned. </a:t>
            </a:r>
          </a:p>
          <a:p>
            <a:pPr marL="342900" indent="-342900" algn="l">
              <a:buFont typeface="Arial" panose="020B0604020202020204" pitchFamily="34" charset="0"/>
              <a:buChar char="•"/>
            </a:pPr>
            <a:r>
              <a:rPr lang="en-US" sz="2400" dirty="0">
                <a:solidFill>
                  <a:srgbClr val="374151"/>
                </a:solidFill>
              </a:rPr>
              <a:t>This might be a homework, as it will consume at least 20 min. </a:t>
            </a:r>
          </a:p>
          <a:p>
            <a:pPr algn="l"/>
            <a:endParaRPr lang="en-US" sz="2400" b="1" i="1" dirty="0">
              <a:solidFill>
                <a:srgbClr val="374151"/>
              </a:solidFill>
            </a:endParaRPr>
          </a:p>
          <a:p>
            <a:pPr algn="l"/>
            <a:r>
              <a:rPr lang="en-US" sz="2000" b="1" i="0" dirty="0">
                <a:solidFill>
                  <a:srgbClr val="374151"/>
                </a:solidFill>
                <a:effectLst/>
                <a:latin typeface="Söhne"/>
              </a:rPr>
              <a:t>3. Discussion (15 minutes):</a:t>
            </a:r>
            <a:r>
              <a:rPr lang="en-US" sz="2000" b="0" i="0" dirty="0">
                <a:solidFill>
                  <a:srgbClr val="374151"/>
                </a:solidFill>
                <a:effectLst/>
                <a:latin typeface="Söhne"/>
              </a:rPr>
              <a:t> </a:t>
            </a:r>
          </a:p>
          <a:p>
            <a:pPr marL="285750" indent="-285750" algn="l">
              <a:buFont typeface="Arial" panose="020B0604020202020204" pitchFamily="34" charset="0"/>
              <a:buChar char="•"/>
            </a:pPr>
            <a:r>
              <a:rPr lang="en-US" sz="2400" b="0" i="0" dirty="0">
                <a:solidFill>
                  <a:srgbClr val="374151"/>
                </a:solidFill>
                <a:effectLst/>
              </a:rPr>
              <a:t>Facilitate a class discussion based on their findings</a:t>
            </a:r>
          </a:p>
          <a:p>
            <a:pPr marL="285750" indent="-285750" algn="l">
              <a:buFont typeface="Arial" panose="020B0604020202020204" pitchFamily="34" charset="0"/>
              <a:buChar char="•"/>
            </a:pPr>
            <a:r>
              <a:rPr lang="en-US" sz="2400" b="0" i="0" dirty="0">
                <a:solidFill>
                  <a:srgbClr val="374151"/>
                </a:solidFill>
                <a:effectLst/>
              </a:rPr>
              <a:t>Discuss the common tactics used in to figure out which of the provided content is fabricated or manipulated. </a:t>
            </a:r>
          </a:p>
          <a:p>
            <a:pPr marL="285750" indent="-285750" algn="l">
              <a:buFont typeface="Arial" panose="020B0604020202020204" pitchFamily="34" charset="0"/>
              <a:buChar char="•"/>
            </a:pPr>
            <a:r>
              <a:rPr lang="en-US" sz="2400" b="0" i="0" dirty="0">
                <a:solidFill>
                  <a:srgbClr val="374151"/>
                </a:solidFill>
                <a:effectLst/>
              </a:rPr>
              <a:t>Emphasize that the purpose of such misinformation is often to generate manipulate and deceive the audience or readers</a:t>
            </a:r>
            <a:r>
              <a:rPr lang="en-US" sz="2000" b="0" i="0" dirty="0">
                <a:solidFill>
                  <a:srgbClr val="374151"/>
                </a:solidFill>
                <a:effectLst/>
              </a:rPr>
              <a:t>.</a:t>
            </a:r>
          </a:p>
          <a:p>
            <a:pPr marL="285750" indent="-285750" algn="l">
              <a:buFont typeface="Arial" panose="020B0604020202020204" pitchFamily="34" charset="0"/>
              <a:buChar char="•"/>
            </a:pPr>
            <a:endParaRPr lang="en-US" sz="2000" b="0" i="0" dirty="0">
              <a:solidFill>
                <a:srgbClr val="374151"/>
              </a:solidFill>
              <a:effectLst/>
              <a:latin typeface="Söhne"/>
            </a:endParaRPr>
          </a:p>
          <a:p>
            <a:pPr algn="l"/>
            <a:endParaRPr lang="en-US" sz="2000" b="0" i="0" dirty="0">
              <a:solidFill>
                <a:srgbClr val="374151"/>
              </a:solidFill>
              <a:effectLst/>
              <a:latin typeface="Söhne"/>
            </a:endParaRPr>
          </a:p>
        </p:txBody>
      </p:sp>
      <p:sp>
        <p:nvSpPr>
          <p:cNvPr id="2" name="TextBox 1">
            <a:extLst>
              <a:ext uri="{FF2B5EF4-FFF2-40B4-BE49-F238E27FC236}">
                <a16:creationId xmlns:a16="http://schemas.microsoft.com/office/drawing/2014/main" id="{9E01647E-A10A-4651-6EFC-9410C64106D9}"/>
              </a:ext>
            </a:extLst>
          </p:cNvPr>
          <p:cNvSpPr txBox="1"/>
          <p:nvPr/>
        </p:nvSpPr>
        <p:spPr>
          <a:xfrm>
            <a:off x="9655696" y="1582340"/>
            <a:ext cx="2259097" cy="3693319"/>
          </a:xfrm>
          <a:prstGeom prst="rect">
            <a:avLst/>
          </a:prstGeom>
          <a:solidFill>
            <a:schemeClr val="accent1">
              <a:lumMod val="20000"/>
              <a:lumOff val="80000"/>
            </a:schemeClr>
          </a:solidFill>
        </p:spPr>
        <p:txBody>
          <a:bodyPr wrap="square" rtlCol="0">
            <a:spAutoFit/>
          </a:bodyPr>
          <a:lstStyle/>
          <a:p>
            <a:r>
              <a:rPr lang="en-US" b="1" i="1" dirty="0">
                <a:solidFill>
                  <a:srgbClr val="374151"/>
                </a:solidFill>
                <a:latin typeface="Söhne"/>
                <a:sym typeface="Century Gothic"/>
              </a:rPr>
              <a:t>Tell your students:</a:t>
            </a:r>
          </a:p>
          <a:p>
            <a:r>
              <a:rPr lang="en-US" dirty="0">
                <a:solidFill>
                  <a:srgbClr val="374151"/>
                </a:solidFill>
                <a:latin typeface="Söhne"/>
                <a:sym typeface="Century Gothic"/>
              </a:rPr>
              <a:t>Identifying fabricated content means to look for signs. Those include:</a:t>
            </a:r>
          </a:p>
          <a:p>
            <a:pPr marL="285750" indent="-285750">
              <a:buFont typeface="Wingdings" panose="05000000000000000000" pitchFamily="2" charset="2"/>
              <a:buChar char="Ø"/>
            </a:pPr>
            <a:r>
              <a:rPr lang="en-US" dirty="0">
                <a:solidFill>
                  <a:srgbClr val="374151"/>
                </a:solidFill>
                <a:latin typeface="Söhne"/>
                <a:sym typeface="Century Gothic"/>
              </a:rPr>
              <a:t>-Bad grammar </a:t>
            </a:r>
          </a:p>
          <a:p>
            <a:pPr marL="285750" indent="-285750">
              <a:buFont typeface="Wingdings" panose="05000000000000000000" pitchFamily="2" charset="2"/>
              <a:buChar char="Ø"/>
            </a:pPr>
            <a:r>
              <a:rPr lang="en-US" dirty="0">
                <a:solidFill>
                  <a:srgbClr val="374151"/>
                </a:solidFill>
                <a:latin typeface="Söhne"/>
                <a:sym typeface="Century Gothic"/>
              </a:rPr>
              <a:t>-Suspicious URL </a:t>
            </a:r>
          </a:p>
          <a:p>
            <a:pPr marL="285750" indent="-285750">
              <a:buFont typeface="Wingdings" panose="05000000000000000000" pitchFamily="2" charset="2"/>
              <a:buChar char="Ø"/>
            </a:pPr>
            <a:r>
              <a:rPr lang="en-US" dirty="0">
                <a:solidFill>
                  <a:srgbClr val="374151"/>
                </a:solidFill>
                <a:latin typeface="Söhne"/>
                <a:sym typeface="Century Gothic"/>
              </a:rPr>
              <a:t>-No name of porter or news editor.</a:t>
            </a:r>
          </a:p>
          <a:p>
            <a:pPr marL="285750" indent="-285750">
              <a:buFont typeface="Wingdings" panose="05000000000000000000" pitchFamily="2" charset="2"/>
              <a:buChar char="Ø"/>
            </a:pPr>
            <a:r>
              <a:rPr lang="en-US" dirty="0">
                <a:solidFill>
                  <a:srgbClr val="374151"/>
                </a:solidFill>
                <a:latin typeface="Söhne"/>
                <a:sym typeface="Century Gothic"/>
              </a:rPr>
              <a:t>-No About / About US page. </a:t>
            </a:r>
            <a:endParaRPr lang="en-US" dirty="0">
              <a:solidFill>
                <a:srgbClr val="374151"/>
              </a:solidFill>
              <a:latin typeface="Söhne"/>
              <a:sym typeface="Arial"/>
            </a:endParaRPr>
          </a:p>
          <a:p>
            <a:endParaRPr lang="en-US" dirty="0"/>
          </a:p>
        </p:txBody>
      </p:sp>
    </p:spTree>
    <p:custDataLst>
      <p:tags r:id="rId1"/>
    </p:custDataLst>
    <p:extLst>
      <p:ext uri="{BB962C8B-B14F-4D97-AF65-F5344CB8AC3E}">
        <p14:creationId xmlns:p14="http://schemas.microsoft.com/office/powerpoint/2010/main" val="35765926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2: Teaching about fabricated/manipulated content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420894" y="961731"/>
            <a:ext cx="11206502" cy="4308872"/>
          </a:xfrm>
          <a:prstGeom prst="rect">
            <a:avLst/>
          </a:prstGeom>
          <a:noFill/>
        </p:spPr>
        <p:txBody>
          <a:bodyPr wrap="square">
            <a:spAutoFit/>
          </a:bodyPr>
          <a:lstStyle/>
          <a:p>
            <a:pPr algn="l"/>
            <a:r>
              <a:rPr lang="en-US" sz="2000" b="1" i="1" dirty="0">
                <a:solidFill>
                  <a:srgbClr val="374151"/>
                </a:solidFill>
                <a:effectLst/>
              </a:rPr>
              <a:t>Activity Steps:</a:t>
            </a:r>
          </a:p>
          <a:p>
            <a:pPr algn="l"/>
            <a:r>
              <a:rPr lang="en-US" sz="2000" b="1" i="1" dirty="0">
                <a:solidFill>
                  <a:srgbClr val="374151"/>
                </a:solidFill>
                <a:effectLst/>
                <a:latin typeface="Söhne"/>
              </a:rPr>
              <a:t>4. </a:t>
            </a:r>
            <a:r>
              <a:rPr lang="en-US" b="1" i="0" dirty="0">
                <a:solidFill>
                  <a:srgbClr val="374151"/>
                </a:solidFill>
                <a:effectLst/>
                <a:latin typeface="Söhne"/>
              </a:rPr>
              <a:t>Reflection (10 minutes):</a:t>
            </a:r>
            <a:r>
              <a:rPr lang="en-US" b="0" i="0" dirty="0">
                <a:solidFill>
                  <a:srgbClr val="374151"/>
                </a:solidFill>
                <a:effectLst/>
                <a:latin typeface="Söhne"/>
              </a:rPr>
              <a:t> </a:t>
            </a:r>
          </a:p>
          <a:p>
            <a:pPr algn="l"/>
            <a:r>
              <a:rPr lang="en-US" b="0" i="0" dirty="0">
                <a:solidFill>
                  <a:srgbClr val="374151"/>
                </a:solidFill>
                <a:effectLst/>
                <a:latin typeface="Söhne"/>
              </a:rPr>
              <a:t>Conclude the activity with a reflection discussion:</a:t>
            </a:r>
          </a:p>
          <a:p>
            <a:pPr marL="742950" lvl="1" indent="-285750" algn="l">
              <a:buFont typeface="+mj-lt"/>
              <a:buAutoNum type="arabicPeriod"/>
            </a:pPr>
            <a:r>
              <a:rPr lang="en-US" b="0" i="0" dirty="0">
                <a:solidFill>
                  <a:srgbClr val="374151"/>
                </a:solidFill>
                <a:effectLst/>
                <a:latin typeface="Söhne"/>
              </a:rPr>
              <a:t>Ask students how they can apply acquired techniques in their future news reading (whether off-or online) </a:t>
            </a:r>
          </a:p>
          <a:p>
            <a:pPr marL="742950" lvl="1" indent="-285750" algn="l">
              <a:buFont typeface="+mj-lt"/>
              <a:buAutoNum type="arabicPeriod"/>
            </a:pPr>
            <a:r>
              <a:rPr lang="en-US" b="0" i="0" dirty="0">
                <a:solidFill>
                  <a:srgbClr val="374151"/>
                </a:solidFill>
                <a:effectLst/>
                <a:latin typeface="Söhne"/>
              </a:rPr>
              <a:t>Encourage them to share strategies for recognizing and avoiding being deceived.</a:t>
            </a:r>
          </a:p>
          <a:p>
            <a:pPr marL="742950" lvl="1" indent="-285750" algn="l">
              <a:buFont typeface="+mj-lt"/>
              <a:buAutoNum type="arabicPeriod"/>
            </a:pPr>
            <a:r>
              <a:rPr lang="en-US" b="0" i="0" dirty="0">
                <a:solidFill>
                  <a:srgbClr val="374151"/>
                </a:solidFill>
                <a:effectLst/>
                <a:latin typeface="Söhne"/>
              </a:rPr>
              <a:t>Discuss the importance of critical thinking when consuming online content.</a:t>
            </a:r>
          </a:p>
          <a:p>
            <a:pPr marL="742950" lvl="1" indent="-285750" algn="l">
              <a:buFont typeface="+mj-lt"/>
              <a:buAutoNum type="arabicPeriod"/>
            </a:pPr>
            <a:endParaRPr lang="en-US" b="0" i="0" dirty="0">
              <a:solidFill>
                <a:srgbClr val="374151"/>
              </a:solidFill>
              <a:effectLst/>
              <a:latin typeface="Söhne"/>
            </a:endParaRPr>
          </a:p>
          <a:p>
            <a:pPr algn="l"/>
            <a:r>
              <a:rPr lang="en-US" b="1" i="0" dirty="0">
                <a:solidFill>
                  <a:srgbClr val="374151"/>
                </a:solidFill>
                <a:effectLst/>
                <a:latin typeface="Söhne"/>
              </a:rPr>
              <a:t>7. Homework Assignment (optional):</a:t>
            </a:r>
            <a:r>
              <a:rPr lang="en-US" b="0" i="0" dirty="0">
                <a:solidFill>
                  <a:srgbClr val="374151"/>
                </a:solidFill>
                <a:effectLst/>
                <a:latin typeface="Söhne"/>
              </a:rPr>
              <a:t> </a:t>
            </a:r>
          </a:p>
          <a:p>
            <a:pPr algn="l">
              <a:buFont typeface="+mj-lt"/>
              <a:buAutoNum type="arabicPeriod"/>
            </a:pPr>
            <a:r>
              <a:rPr lang="en-US" b="0" i="0" dirty="0">
                <a:solidFill>
                  <a:srgbClr val="374151"/>
                </a:solidFill>
                <a:effectLst/>
                <a:latin typeface="Söhne"/>
              </a:rPr>
              <a:t>As a follow-up assignment, you can ask students to find and bring examples of more fabricated content</a:t>
            </a:r>
          </a:p>
          <a:p>
            <a:pPr algn="l">
              <a:buFont typeface="+mj-lt"/>
              <a:buAutoNum type="arabicPeriod"/>
            </a:pPr>
            <a:endParaRPr lang="en-US" dirty="0">
              <a:solidFill>
                <a:srgbClr val="374151"/>
              </a:solidFill>
              <a:latin typeface="Söhne"/>
            </a:endParaRPr>
          </a:p>
          <a:p>
            <a:pPr algn="l"/>
            <a:r>
              <a:rPr lang="en-US" b="1" i="0" dirty="0">
                <a:solidFill>
                  <a:srgbClr val="374151"/>
                </a:solidFill>
                <a:effectLst/>
                <a:latin typeface="Söhne"/>
              </a:rPr>
              <a:t>Final Outcome:</a:t>
            </a:r>
          </a:p>
          <a:p>
            <a:pPr algn="l"/>
            <a:r>
              <a:rPr lang="en-US" b="0" i="0" dirty="0">
                <a:solidFill>
                  <a:srgbClr val="374151"/>
                </a:solidFill>
                <a:effectLst/>
                <a:latin typeface="Söhne"/>
              </a:rPr>
              <a:t>This activity not only helps students understand the concept of identifying fabricated content, but also equips them with valuable skills to critically evaluate online information and make informed decisions about what to believe, consume, share and what not.</a:t>
            </a:r>
          </a:p>
          <a:p>
            <a:pPr algn="l"/>
            <a:endParaRPr lang="en-US" b="0" i="0" dirty="0">
              <a:solidFill>
                <a:srgbClr val="374151"/>
              </a:solidFill>
              <a:effectLst/>
              <a:latin typeface="Söhne"/>
            </a:endParaRPr>
          </a:p>
        </p:txBody>
      </p:sp>
    </p:spTree>
    <p:custDataLst>
      <p:tags r:id="rId1"/>
    </p:custDataLst>
    <p:extLst>
      <p:ext uri="{BB962C8B-B14F-4D97-AF65-F5344CB8AC3E}">
        <p14:creationId xmlns:p14="http://schemas.microsoft.com/office/powerpoint/2010/main" val="20618410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3: Teaching about fact-checking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564603" y="1229298"/>
            <a:ext cx="500640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rPr>
              <a:t>Learning Objective: </a:t>
            </a:r>
            <a:r>
              <a:rPr kumimoji="0" lang="en-US" sz="2000" b="0" i="0" u="none" strike="noStrike" kern="1200" cap="none" spc="0" normalizeH="0" baseline="0" noProof="0" dirty="0">
                <a:ln>
                  <a:noFill/>
                </a:ln>
                <a:solidFill>
                  <a:srgbClr val="374151"/>
                </a:solidFill>
                <a:effectLst/>
                <a:uLnTx/>
                <a:uFillTx/>
                <a:latin typeface="Söhne"/>
                <a:ea typeface="+mn-ea"/>
                <a:cs typeface="+mn-cs"/>
              </a:rPr>
              <a:t>To teach students how to recognize identify false content by critically analyzing what is shared or provided to them.</a:t>
            </a: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rPr>
              <a:t>Competencies covered: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74151"/>
                </a:solidFill>
                <a:effectLst/>
                <a:uLnTx/>
                <a:uFillTx/>
                <a:latin typeface="Söhne"/>
                <a:ea typeface="+mn-ea"/>
                <a:cs typeface="+mn-cs"/>
              </a:rPr>
              <a:t>Materials Needed:</a:t>
            </a:r>
            <a:endParaRPr kumimoji="0" lang="en-US" sz="2000" b="0" i="1"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74151"/>
                </a:solidFill>
                <a:effectLst/>
                <a:uLnTx/>
                <a:uFillTx/>
                <a:latin typeface="Calibri" panose="020F0502020204030204"/>
                <a:ea typeface="+mn-ea"/>
                <a:cs typeface="+mn-cs"/>
              </a:rPr>
              <a:t>Newspapers, magazine or a </a:t>
            </a:r>
            <a:r>
              <a:rPr lang="en-US" sz="2000" dirty="0">
                <a:solidFill>
                  <a:srgbClr val="374151"/>
                </a:solidFill>
                <a:latin typeface="Calibri" panose="020F0502020204030204"/>
              </a:rPr>
              <a:t>computer device that is connected to the internet</a:t>
            </a:r>
            <a:r>
              <a:rPr lang="en-US" sz="2000" b="1" dirty="0">
                <a:solidFill>
                  <a:srgbClr val="374151"/>
                </a:solidFill>
                <a:latin typeface="Calibri" panose="020F0502020204030204"/>
              </a:rPr>
              <a:t>. </a:t>
            </a:r>
            <a:endParaRPr kumimoji="0" lang="en-US" sz="2000" b="1"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EE3F9A71-F4FC-7EC6-3DD9-DE6BA3FE1CFD}"/>
              </a:ext>
            </a:extLst>
          </p:cNvPr>
          <p:cNvSpPr/>
          <p:nvPr/>
        </p:nvSpPr>
        <p:spPr>
          <a:xfrm>
            <a:off x="3142539" y="2783661"/>
            <a:ext cx="2616033" cy="2899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FA1122E-B4FC-1BBC-62C4-D29007CAEDFF}"/>
              </a:ext>
            </a:extLst>
          </p:cNvPr>
          <p:cNvPicPr>
            <a:picLocks noChangeAspect="1"/>
          </p:cNvPicPr>
          <p:nvPr/>
        </p:nvPicPr>
        <p:blipFill rotWithShape="1">
          <a:blip r:embed="rId4"/>
          <a:srcRect l="13973" t="25936" r="13699" b="5384"/>
          <a:stretch/>
        </p:blipFill>
        <p:spPr>
          <a:xfrm>
            <a:off x="6244683" y="864296"/>
            <a:ext cx="5621605" cy="4622104"/>
          </a:xfrm>
          <a:prstGeom prst="rect">
            <a:avLst/>
          </a:prstGeom>
        </p:spPr>
      </p:pic>
      <p:pic>
        <p:nvPicPr>
          <p:cNvPr id="8" name="Picture 7">
            <a:extLst>
              <a:ext uri="{FF2B5EF4-FFF2-40B4-BE49-F238E27FC236}">
                <a16:creationId xmlns:a16="http://schemas.microsoft.com/office/drawing/2014/main" id="{01D1A020-C635-3C0C-FA3E-D5DDE712CC69}"/>
              </a:ext>
            </a:extLst>
          </p:cNvPr>
          <p:cNvPicPr>
            <a:picLocks noChangeAspect="1"/>
          </p:cNvPicPr>
          <p:nvPr/>
        </p:nvPicPr>
        <p:blipFill>
          <a:blip r:embed="rId5"/>
          <a:stretch>
            <a:fillRect/>
          </a:stretch>
        </p:blipFill>
        <p:spPr>
          <a:xfrm>
            <a:off x="10029664" y="2267415"/>
            <a:ext cx="1885147" cy="903875"/>
          </a:xfrm>
          <a:prstGeom prst="rect">
            <a:avLst/>
          </a:prstGeom>
        </p:spPr>
      </p:pic>
      <p:pic>
        <p:nvPicPr>
          <p:cNvPr id="9" name="Picture 8">
            <a:extLst>
              <a:ext uri="{FF2B5EF4-FFF2-40B4-BE49-F238E27FC236}">
                <a16:creationId xmlns:a16="http://schemas.microsoft.com/office/drawing/2014/main" id="{013C4CAB-0EC3-C2F8-8ACB-77E9E62C8772}"/>
              </a:ext>
            </a:extLst>
          </p:cNvPr>
          <p:cNvPicPr>
            <a:picLocks noChangeAspect="1"/>
          </p:cNvPicPr>
          <p:nvPr/>
        </p:nvPicPr>
        <p:blipFill>
          <a:blip r:embed="rId5"/>
          <a:stretch>
            <a:fillRect/>
          </a:stretch>
        </p:blipFill>
        <p:spPr>
          <a:xfrm>
            <a:off x="10031255" y="3073593"/>
            <a:ext cx="1885147" cy="1007753"/>
          </a:xfrm>
          <a:prstGeom prst="rect">
            <a:avLst/>
          </a:prstGeom>
        </p:spPr>
      </p:pic>
      <p:pic>
        <p:nvPicPr>
          <p:cNvPr id="12" name="Picture 11">
            <a:extLst>
              <a:ext uri="{FF2B5EF4-FFF2-40B4-BE49-F238E27FC236}">
                <a16:creationId xmlns:a16="http://schemas.microsoft.com/office/drawing/2014/main" id="{E2F0CBE0-5064-BF65-9BBB-884B8D8B6155}"/>
              </a:ext>
            </a:extLst>
          </p:cNvPr>
          <p:cNvPicPr>
            <a:picLocks noChangeAspect="1"/>
          </p:cNvPicPr>
          <p:nvPr/>
        </p:nvPicPr>
        <p:blipFill>
          <a:blip r:embed="rId5"/>
          <a:stretch>
            <a:fillRect/>
          </a:stretch>
        </p:blipFill>
        <p:spPr>
          <a:xfrm>
            <a:off x="10029664" y="4060474"/>
            <a:ext cx="1885147" cy="1564688"/>
          </a:xfrm>
          <a:prstGeom prst="rect">
            <a:avLst/>
          </a:prstGeom>
        </p:spPr>
      </p:pic>
    </p:spTree>
    <p:custDataLst>
      <p:tags r:id="rId1"/>
    </p:custDataLst>
    <p:extLst>
      <p:ext uri="{BB962C8B-B14F-4D97-AF65-F5344CB8AC3E}">
        <p14:creationId xmlns:p14="http://schemas.microsoft.com/office/powerpoint/2010/main" val="37121927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3: Teaching about fact-checking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349041" y="769189"/>
            <a:ext cx="6185574" cy="5324535"/>
          </a:xfrm>
          <a:prstGeom prst="rect">
            <a:avLst/>
          </a:prstGeom>
          <a:noFill/>
        </p:spPr>
        <p:txBody>
          <a:bodyPr wrap="square">
            <a:spAutoFit/>
          </a:bodyPr>
          <a:lstStyle/>
          <a:p>
            <a:pPr algn="l"/>
            <a:r>
              <a:rPr lang="en-US" sz="2000" b="1" i="1" dirty="0">
                <a:solidFill>
                  <a:srgbClr val="374151"/>
                </a:solidFill>
                <a:effectLst/>
              </a:rPr>
              <a:t>Activity Steps:</a:t>
            </a:r>
          </a:p>
          <a:p>
            <a:pPr algn="l"/>
            <a:endParaRPr lang="en-US" sz="2000" b="1" i="1" dirty="0">
              <a:solidFill>
                <a:srgbClr val="374151"/>
              </a:solidFill>
            </a:endParaRPr>
          </a:p>
          <a:p>
            <a:pPr algn="l">
              <a:buFont typeface="+mj-lt"/>
              <a:buAutoNum type="arabicPeriod"/>
            </a:pPr>
            <a:r>
              <a:rPr lang="en-US" sz="2000" b="1" i="0" dirty="0">
                <a:solidFill>
                  <a:srgbClr val="374151"/>
                </a:solidFill>
                <a:effectLst/>
                <a:latin typeface="Söhne"/>
              </a:rPr>
              <a:t>Introduction (20 minutes):</a:t>
            </a:r>
            <a:r>
              <a:rPr lang="en-US" sz="2000" b="0" i="0" dirty="0">
                <a:solidFill>
                  <a:srgbClr val="374151"/>
                </a:solidFill>
                <a:effectLst/>
                <a:latin typeface="Söhne"/>
              </a:rPr>
              <a:t> </a:t>
            </a:r>
          </a:p>
          <a:p>
            <a:pPr marL="342900" indent="-342900" algn="l">
              <a:buFont typeface="Arial" panose="020B0604020202020204" pitchFamily="34" charset="0"/>
              <a:buChar char="•"/>
            </a:pPr>
            <a:r>
              <a:rPr lang="en-US" sz="2000" b="0" i="0" dirty="0">
                <a:solidFill>
                  <a:srgbClr val="374151"/>
                </a:solidFill>
                <a:effectLst/>
                <a:latin typeface="Söhne"/>
              </a:rPr>
              <a:t>Begin by discussing the </a:t>
            </a:r>
            <a:r>
              <a:rPr lang="en-US" sz="2000" b="1" i="1" dirty="0">
                <a:solidFill>
                  <a:srgbClr val="374151"/>
                </a:solidFill>
                <a:effectLst/>
                <a:latin typeface="Söhne"/>
              </a:rPr>
              <a:t>5 W strategy </a:t>
            </a:r>
            <a:r>
              <a:rPr lang="en-US" sz="2000" b="0" i="0" dirty="0">
                <a:solidFill>
                  <a:srgbClr val="374151"/>
                </a:solidFill>
                <a:effectLst/>
                <a:latin typeface="Söhne"/>
              </a:rPr>
              <a:t>of fact-checking news and content.</a:t>
            </a:r>
          </a:p>
          <a:p>
            <a:pPr marL="342900" indent="-342900" algn="l">
              <a:buFont typeface="Arial" panose="020B0604020202020204" pitchFamily="34" charset="0"/>
              <a:buChar char="•"/>
            </a:pPr>
            <a:r>
              <a:rPr lang="en-US" sz="2000" dirty="0">
                <a:solidFill>
                  <a:srgbClr val="374151"/>
                </a:solidFill>
                <a:latin typeface="Söhne"/>
              </a:rPr>
              <a:t>Introduce the concept of </a:t>
            </a:r>
            <a:r>
              <a:rPr lang="en-US" sz="2000" b="1" i="1" dirty="0">
                <a:solidFill>
                  <a:srgbClr val="374151"/>
                </a:solidFill>
                <a:latin typeface="Söhne"/>
                <a:sym typeface="Century Gothic"/>
              </a:rPr>
              <a:t>“Lateral reading” </a:t>
            </a:r>
            <a:r>
              <a:rPr lang="en-US" sz="2000" dirty="0">
                <a:solidFill>
                  <a:srgbClr val="374151"/>
                </a:solidFill>
                <a:latin typeface="Söhne"/>
                <a:sym typeface="Century Gothic"/>
              </a:rPr>
              <a:t>which  is the act of verifying what you’re reading as you’re reading it” (Terry </a:t>
            </a:r>
            <a:r>
              <a:rPr lang="en-US" sz="2000" dirty="0" err="1">
                <a:solidFill>
                  <a:srgbClr val="374151"/>
                </a:solidFill>
                <a:latin typeface="Söhne"/>
                <a:sym typeface="Century Gothic"/>
              </a:rPr>
              <a:t>Heick</a:t>
            </a:r>
            <a:r>
              <a:rPr lang="en-US" sz="2000" dirty="0">
                <a:solidFill>
                  <a:srgbClr val="374151"/>
                </a:solidFill>
                <a:latin typeface="Söhne"/>
                <a:sym typeface="Century Gothic"/>
              </a:rPr>
              <a:t> as cited by News Literacy Project)</a:t>
            </a:r>
          </a:p>
          <a:p>
            <a:pPr marL="342900" indent="-342900" algn="l">
              <a:buFont typeface="Arial" panose="020B0604020202020204" pitchFamily="34" charset="0"/>
              <a:buChar char="•"/>
            </a:pPr>
            <a:r>
              <a:rPr lang="en-US" sz="2000" dirty="0">
                <a:solidFill>
                  <a:srgbClr val="374151"/>
                </a:solidFill>
                <a:latin typeface="Söhne"/>
                <a:sym typeface="Century Gothic"/>
              </a:rPr>
              <a:t>Introduce the concepts of </a:t>
            </a:r>
            <a:r>
              <a:rPr lang="en-US" sz="2000" b="1" i="1" dirty="0">
                <a:solidFill>
                  <a:srgbClr val="374151"/>
                </a:solidFill>
                <a:latin typeface="Söhne"/>
                <a:sym typeface="Century Gothic"/>
              </a:rPr>
              <a:t>safe online browsing:</a:t>
            </a:r>
          </a:p>
          <a:p>
            <a:pPr marL="803275" marR="0" lvl="0" indent="-446088" algn="l" rtl="0">
              <a:lnSpc>
                <a:spcPct val="100000"/>
              </a:lnSpc>
              <a:spcBef>
                <a:spcPts val="0"/>
              </a:spcBef>
              <a:spcAft>
                <a:spcPts val="0"/>
              </a:spcAft>
              <a:buClr>
                <a:srgbClr val="003300"/>
              </a:buClr>
              <a:buSzPts val="2240"/>
              <a:buFont typeface="Wingdings" panose="05000000000000000000" pitchFamily="2" charset="2"/>
              <a:buChar char="Ø"/>
            </a:pPr>
            <a:r>
              <a:rPr lang="en-US" sz="2000" dirty="0">
                <a:solidFill>
                  <a:srgbClr val="374151"/>
                </a:solidFill>
                <a:latin typeface="Söhne"/>
                <a:sym typeface="Century Gothic"/>
              </a:rPr>
              <a:t>Open a new tab in your browser when you come across an unfamiliar online source. </a:t>
            </a:r>
          </a:p>
          <a:p>
            <a:pPr marL="803275" marR="0" lvl="0" indent="-446088" algn="l" rtl="0">
              <a:lnSpc>
                <a:spcPct val="100000"/>
              </a:lnSpc>
              <a:spcBef>
                <a:spcPts val="0"/>
              </a:spcBef>
              <a:spcAft>
                <a:spcPts val="0"/>
              </a:spcAft>
              <a:buClr>
                <a:srgbClr val="003300"/>
              </a:buClr>
              <a:buSzPts val="2240"/>
              <a:buFont typeface="Wingdings" panose="05000000000000000000" pitchFamily="2" charset="2"/>
              <a:buChar char="Ø"/>
            </a:pPr>
            <a:r>
              <a:rPr lang="en-US" sz="2000" dirty="0">
                <a:solidFill>
                  <a:srgbClr val="374151"/>
                </a:solidFill>
                <a:latin typeface="Söhne"/>
                <a:sym typeface="Century Gothic"/>
              </a:rPr>
              <a:t>Search the name of the unfamiliar source.</a:t>
            </a:r>
          </a:p>
          <a:p>
            <a:pPr marL="803275" marR="0" lvl="0" indent="-446088" algn="l" rtl="0">
              <a:lnSpc>
                <a:spcPct val="100000"/>
              </a:lnSpc>
              <a:spcBef>
                <a:spcPts val="0"/>
              </a:spcBef>
              <a:spcAft>
                <a:spcPts val="0"/>
              </a:spcAft>
              <a:buClr>
                <a:srgbClr val="003300"/>
              </a:buClr>
              <a:buSzPts val="2240"/>
              <a:buFont typeface="Wingdings" panose="05000000000000000000" pitchFamily="2" charset="2"/>
              <a:buChar char="Ø"/>
            </a:pPr>
            <a:r>
              <a:rPr lang="en-US" sz="2000" dirty="0">
                <a:solidFill>
                  <a:srgbClr val="374151"/>
                </a:solidFill>
                <a:latin typeface="Söhne"/>
                <a:sym typeface="Century Gothic"/>
              </a:rPr>
              <a:t>Check what trustworthy sites say about it.</a:t>
            </a:r>
          </a:p>
          <a:p>
            <a:pPr marL="803275" marR="0" lvl="0" indent="-446088" algn="l" rtl="0">
              <a:lnSpc>
                <a:spcPct val="100000"/>
              </a:lnSpc>
              <a:spcBef>
                <a:spcPts val="0"/>
              </a:spcBef>
              <a:spcAft>
                <a:spcPts val="0"/>
              </a:spcAft>
              <a:buClr>
                <a:srgbClr val="003300"/>
              </a:buClr>
              <a:buSzPts val="2240"/>
              <a:buFont typeface="Wingdings" panose="05000000000000000000" pitchFamily="2" charset="2"/>
              <a:buChar char="Ø"/>
            </a:pPr>
            <a:r>
              <a:rPr lang="en-US" sz="2000" dirty="0">
                <a:solidFill>
                  <a:srgbClr val="374151"/>
                </a:solidFill>
                <a:latin typeface="Söhne"/>
                <a:sym typeface="Century Gothic"/>
              </a:rPr>
              <a:t>If the source seems untrustworthy, don't waste your time on it. Find a better source. </a:t>
            </a:r>
          </a:p>
          <a:p>
            <a:pPr marL="342900" indent="-342900" algn="l">
              <a:buFont typeface="Arial" panose="020B0604020202020204" pitchFamily="34" charset="0"/>
              <a:buChar char="•"/>
            </a:pPr>
            <a:endParaRPr lang="en-US" sz="2000" b="0" i="0" dirty="0">
              <a:solidFill>
                <a:srgbClr val="374151"/>
              </a:solidFill>
              <a:effectLst/>
              <a:latin typeface="Söhne"/>
            </a:endParaRPr>
          </a:p>
        </p:txBody>
      </p:sp>
      <p:pic>
        <p:nvPicPr>
          <p:cNvPr id="2" name="Google Shape;565;p36">
            <a:extLst>
              <a:ext uri="{FF2B5EF4-FFF2-40B4-BE49-F238E27FC236}">
                <a16:creationId xmlns:a16="http://schemas.microsoft.com/office/drawing/2014/main" id="{5E0367E7-5504-4342-E279-377535772216}"/>
              </a:ext>
            </a:extLst>
          </p:cNvPr>
          <p:cNvPicPr preferRelativeResize="0"/>
          <p:nvPr/>
        </p:nvPicPr>
        <p:blipFill rotWithShape="1">
          <a:blip r:embed="rId4">
            <a:alphaModFix/>
          </a:blip>
          <a:srcRect l="6469" r="5026" b="11158"/>
          <a:stretch/>
        </p:blipFill>
        <p:spPr>
          <a:xfrm>
            <a:off x="6976888" y="1264428"/>
            <a:ext cx="4578655" cy="4563442"/>
          </a:xfrm>
          <a:prstGeom prst="rect">
            <a:avLst/>
          </a:prstGeom>
          <a:noFill/>
          <a:ln>
            <a:noFill/>
          </a:ln>
        </p:spPr>
      </p:pic>
    </p:spTree>
    <p:custDataLst>
      <p:tags r:id="rId1"/>
    </p:custDataLst>
    <p:extLst>
      <p:ext uri="{BB962C8B-B14F-4D97-AF65-F5344CB8AC3E}">
        <p14:creationId xmlns:p14="http://schemas.microsoft.com/office/powerpoint/2010/main" val="124719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leads to hate speech?</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922225" y="1003487"/>
            <a:ext cx="10705171" cy="3785652"/>
          </a:xfrm>
          <a:prstGeom prst="rect">
            <a:avLst/>
          </a:prstGeom>
          <a:noFill/>
        </p:spPr>
        <p:txBody>
          <a:bodyPr wrap="square" rtlCol="0">
            <a:spAutoFit/>
          </a:bodyPr>
          <a:lstStyle/>
          <a:p>
            <a:endParaRPr lang="en-US" sz="2000" dirty="0"/>
          </a:p>
          <a:p>
            <a:pPr marR="0" lvl="0" algn="l" rtl="0">
              <a:lnSpc>
                <a:spcPct val="100000"/>
              </a:lnSpc>
              <a:spcBef>
                <a:spcPts val="0"/>
              </a:spcBef>
              <a:spcAft>
                <a:spcPts val="0"/>
              </a:spcAft>
              <a:buClr>
                <a:srgbClr val="000000"/>
              </a:buClr>
              <a:buSzPts val="2400"/>
            </a:pPr>
            <a:r>
              <a:rPr lang="en-US" sz="2000" b="0" i="0" u="none" strike="noStrike" cap="none" dirty="0">
                <a:ea typeface="Century Gothic"/>
                <a:cs typeface="Century Gothic"/>
                <a:sym typeface="Century Gothic"/>
              </a:rPr>
              <a:t>Hate speech happens due to exclusionary thinking, prejudice, anger and, in some cases, a fear of “the other”.    These patterns of thinking are learned. They are shaped by </a:t>
            </a:r>
          </a:p>
          <a:p>
            <a:pPr marR="0" lvl="0" algn="l" rtl="0">
              <a:lnSpc>
                <a:spcPct val="100000"/>
              </a:lnSpc>
              <a:spcBef>
                <a:spcPts val="0"/>
              </a:spcBef>
              <a:spcAft>
                <a:spcPts val="0"/>
              </a:spcAft>
              <a:buClr>
                <a:srgbClr val="000000"/>
              </a:buClr>
              <a:buSzPts val="2400"/>
            </a:pPr>
            <a:endParaRPr lang="en-US" sz="2000" b="0" i="0" u="none" strike="noStrike" cap="none"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r>
              <a:rPr lang="en-US" sz="2000" b="0" i="0" u="none" strike="noStrike" cap="none" dirty="0">
                <a:ea typeface="Century Gothic"/>
                <a:cs typeface="Century Gothic"/>
                <a:sym typeface="Century Gothic"/>
              </a:rPr>
              <a:t>political discourses</a:t>
            </a: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r>
              <a:rPr lang="en-US" sz="2000" b="0" i="0" u="none" strike="noStrike" cap="none" dirty="0">
                <a:ea typeface="Century Gothic"/>
                <a:cs typeface="Century Gothic"/>
                <a:sym typeface="Century Gothic"/>
              </a:rPr>
              <a:t> and social contexts                   which are embedded in power structures and are reinforced by</a:t>
            </a: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r>
              <a:rPr lang="en-US" sz="2000" b="0" i="0" u="none" strike="noStrike" cap="none" dirty="0">
                <a:ea typeface="Century Gothic"/>
                <a:cs typeface="Century Gothic"/>
                <a:sym typeface="Century Gothic"/>
              </a:rPr>
              <a:t>cultural contexts.                                                           systemic discrimination</a:t>
            </a: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endParaRPr lang="en-US" sz="2000" dirty="0">
              <a:ea typeface="Century Gothic"/>
              <a:cs typeface="Century Gothic"/>
              <a:sym typeface="Century Gothic"/>
            </a:endParaRPr>
          </a:p>
          <a:p>
            <a:pPr marR="0" lvl="0" algn="l" rtl="0">
              <a:lnSpc>
                <a:spcPct val="100000"/>
              </a:lnSpc>
              <a:spcBef>
                <a:spcPts val="0"/>
              </a:spcBef>
              <a:spcAft>
                <a:spcPts val="0"/>
              </a:spcAft>
              <a:buClr>
                <a:srgbClr val="000000"/>
              </a:buClr>
              <a:buSzPts val="2400"/>
            </a:pPr>
            <a:endParaRPr lang="en-US" sz="2000" b="0" i="0" u="none" strike="noStrike" cap="none"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000" dirty="0">
              <a:sym typeface="Century Gothic"/>
            </a:endParaRPr>
          </a:p>
          <a:p>
            <a:pPr marL="0" marR="0" lvl="0" indent="0" algn="l" rtl="0">
              <a:lnSpc>
                <a:spcPct val="100000"/>
              </a:lnSpc>
              <a:spcBef>
                <a:spcPts val="0"/>
              </a:spcBef>
              <a:spcAft>
                <a:spcPts val="0"/>
              </a:spcAft>
              <a:buClr>
                <a:srgbClr val="000000"/>
              </a:buClr>
              <a:buSzPts val="2400"/>
              <a:buFont typeface="Arial"/>
              <a:buNone/>
            </a:pPr>
            <a:endParaRPr lang="en-US" sz="2000" dirty="0">
              <a:sym typeface="Century Gothic"/>
            </a:endParaRPr>
          </a:p>
          <a:p>
            <a:endParaRPr lang="en-US" sz="2000" dirty="0"/>
          </a:p>
        </p:txBody>
      </p:sp>
      <p:sp>
        <p:nvSpPr>
          <p:cNvPr id="3" name="Left Brace 2">
            <a:extLst>
              <a:ext uri="{FF2B5EF4-FFF2-40B4-BE49-F238E27FC236}">
                <a16:creationId xmlns:a16="http://schemas.microsoft.com/office/drawing/2014/main" id="{D37C95B5-458A-8C2E-F6E8-FE3E99BFF37E}"/>
              </a:ext>
            </a:extLst>
          </p:cNvPr>
          <p:cNvSpPr/>
          <p:nvPr/>
        </p:nvSpPr>
        <p:spPr>
          <a:xfrm>
            <a:off x="4081346" y="2308302"/>
            <a:ext cx="401444" cy="1037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347740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kumimoji="0" lang="en-US" sz="2800" b="1" i="0" u="none" strike="noStrike" kern="1200" cap="none" spc="0" normalizeH="0" baseline="0" noProof="0" dirty="0">
                <a:ln>
                  <a:noFill/>
                </a:ln>
                <a:solidFill>
                  <a:prstClr val="white"/>
                </a:solidFill>
                <a:effectLst/>
                <a:uLnTx/>
                <a:uFillTx/>
                <a:latin typeface="Calibri Light" panose="020F0302020204030204"/>
                <a:ea typeface="+mj-ea"/>
                <a:cs typeface="+mj-cs"/>
              </a:rPr>
              <a:t>Scenario 3: Teaching about fact-checking (cont.)</a:t>
            </a:r>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10" name="TextBox 9">
            <a:extLst>
              <a:ext uri="{FF2B5EF4-FFF2-40B4-BE49-F238E27FC236}">
                <a16:creationId xmlns:a16="http://schemas.microsoft.com/office/drawing/2014/main" id="{5F2213FA-7015-E4C5-A801-4ADA79A33F9F}"/>
              </a:ext>
            </a:extLst>
          </p:cNvPr>
          <p:cNvSpPr txBox="1"/>
          <p:nvPr/>
        </p:nvSpPr>
        <p:spPr>
          <a:xfrm>
            <a:off x="420893" y="961731"/>
            <a:ext cx="11076013" cy="6186309"/>
          </a:xfrm>
          <a:prstGeom prst="rect">
            <a:avLst/>
          </a:prstGeom>
          <a:noFill/>
        </p:spPr>
        <p:txBody>
          <a:bodyPr wrap="square">
            <a:spAutoFit/>
          </a:bodyPr>
          <a:lstStyle/>
          <a:p>
            <a:pPr algn="l"/>
            <a:r>
              <a:rPr lang="en-US" sz="2000" b="1" i="1" dirty="0">
                <a:solidFill>
                  <a:srgbClr val="374151"/>
                </a:solidFill>
              </a:rPr>
              <a:t>2. </a:t>
            </a:r>
            <a:r>
              <a:rPr lang="en-US" sz="2000" b="1" dirty="0">
                <a:solidFill>
                  <a:srgbClr val="374151"/>
                </a:solidFill>
              </a:rPr>
              <a:t>Apply the three mentioned strategies(20 min)</a:t>
            </a:r>
          </a:p>
          <a:p>
            <a:pPr marL="342900" indent="-342900" algn="l">
              <a:buFont typeface="Arial" panose="020B0604020202020204" pitchFamily="34" charset="0"/>
              <a:buChar char="•"/>
            </a:pPr>
            <a:r>
              <a:rPr lang="en-US" sz="2000" dirty="0">
                <a:solidFill>
                  <a:srgbClr val="374151"/>
                </a:solidFill>
              </a:rPr>
              <a:t>Ask your students to browse the internet, or read the newspapers you provided them with. </a:t>
            </a:r>
          </a:p>
          <a:p>
            <a:pPr marL="342900" indent="-342900" algn="l">
              <a:buFont typeface="Arial" panose="020B0604020202020204" pitchFamily="34" charset="0"/>
              <a:buChar char="•"/>
            </a:pPr>
            <a:r>
              <a:rPr lang="en-US" sz="2000" dirty="0">
                <a:solidFill>
                  <a:srgbClr val="374151"/>
                </a:solidFill>
              </a:rPr>
              <a:t>Select one article and discuss the 5 </a:t>
            </a:r>
            <a:r>
              <a:rPr lang="en-US" sz="2000" dirty="0" err="1">
                <a:solidFill>
                  <a:srgbClr val="374151"/>
                </a:solidFill>
              </a:rPr>
              <a:t>Ws</a:t>
            </a:r>
            <a:r>
              <a:rPr lang="en-US" sz="2000" dirty="0">
                <a:solidFill>
                  <a:srgbClr val="374151"/>
                </a:solidFill>
              </a:rPr>
              <a:t>. </a:t>
            </a:r>
          </a:p>
          <a:p>
            <a:pPr marL="342900" indent="-342900" algn="l">
              <a:buFont typeface="Arial" panose="020B0604020202020204" pitchFamily="34" charset="0"/>
              <a:buChar char="•"/>
            </a:pPr>
            <a:r>
              <a:rPr lang="en-US" sz="2000" dirty="0">
                <a:solidFill>
                  <a:srgbClr val="374151"/>
                </a:solidFill>
              </a:rPr>
              <a:t>Let them come up with the answer to the five questions. </a:t>
            </a:r>
          </a:p>
          <a:p>
            <a:pPr marL="342900" indent="-342900" algn="l">
              <a:buFont typeface="Arial" panose="020B0604020202020204" pitchFamily="34" charset="0"/>
              <a:buChar char="•"/>
            </a:pPr>
            <a:r>
              <a:rPr lang="en-US" sz="2000" dirty="0">
                <a:solidFill>
                  <a:srgbClr val="374151"/>
                </a:solidFill>
              </a:rPr>
              <a:t>If they are not so sure ask them to use the safe online browsing technique to check the trustworthiness of the agency or the author. </a:t>
            </a:r>
          </a:p>
          <a:p>
            <a:pPr algn="l"/>
            <a:endParaRPr lang="en-US" sz="2000" b="1" i="1" dirty="0">
              <a:solidFill>
                <a:srgbClr val="374151"/>
              </a:solidFill>
            </a:endParaRPr>
          </a:p>
          <a:p>
            <a:pPr algn="l"/>
            <a:r>
              <a:rPr lang="en-US" sz="2000" b="1" i="0" dirty="0">
                <a:solidFill>
                  <a:srgbClr val="374151"/>
                </a:solidFill>
                <a:effectLst/>
              </a:rPr>
              <a:t>3. Impact analysis (15 minutes):</a:t>
            </a:r>
            <a:r>
              <a:rPr lang="en-US" sz="2000" b="0" i="0" dirty="0">
                <a:solidFill>
                  <a:srgbClr val="374151"/>
                </a:solidFill>
                <a:effectLst/>
              </a:rPr>
              <a:t> </a:t>
            </a:r>
          </a:p>
          <a:p>
            <a:pPr marL="285750" indent="-285750" algn="l">
              <a:buFont typeface="Arial" panose="020B0604020202020204" pitchFamily="34" charset="0"/>
              <a:buChar char="•"/>
            </a:pPr>
            <a:r>
              <a:rPr lang="en-US" sz="2000" b="0" i="0" dirty="0">
                <a:solidFill>
                  <a:srgbClr val="374151"/>
                </a:solidFill>
                <a:effectLst/>
              </a:rPr>
              <a:t>Facilitate a class discussion based on their findings</a:t>
            </a:r>
          </a:p>
          <a:p>
            <a:pPr marL="285750" indent="-285750" algn="l">
              <a:buFont typeface="Arial" panose="020B0604020202020204" pitchFamily="34" charset="0"/>
              <a:buChar char="•"/>
            </a:pPr>
            <a:r>
              <a:rPr lang="en-US" sz="2000" b="0" i="0" dirty="0">
                <a:solidFill>
                  <a:srgbClr val="374151"/>
                </a:solidFill>
                <a:effectLst/>
              </a:rPr>
              <a:t>Discuss the consequences and impact of consuming news or content without conducting any fact-checking.</a:t>
            </a:r>
          </a:p>
          <a:p>
            <a:pPr marL="285750" indent="-285750" algn="l">
              <a:buFont typeface="Arial" panose="020B0604020202020204" pitchFamily="34" charset="0"/>
              <a:buChar char="•"/>
            </a:pPr>
            <a:r>
              <a:rPr lang="en-US" sz="2000" dirty="0">
                <a:solidFill>
                  <a:srgbClr val="374151"/>
                </a:solidFill>
              </a:rPr>
              <a:t>Ask them to come up with fictious scenarios about the negative impact of a group or population consuming fabricated and unauthentic content without </a:t>
            </a:r>
            <a:r>
              <a:rPr lang="en-US" sz="2000" dirty="0" err="1">
                <a:solidFill>
                  <a:srgbClr val="374151"/>
                </a:solidFill>
              </a:rPr>
              <a:t>conducitng</a:t>
            </a:r>
            <a:r>
              <a:rPr lang="en-US" sz="2000" dirty="0">
                <a:solidFill>
                  <a:srgbClr val="374151"/>
                </a:solidFill>
              </a:rPr>
              <a:t> the appropriate fact checking. </a:t>
            </a:r>
            <a:r>
              <a:rPr lang="en-US" sz="2000" b="0" i="0" dirty="0">
                <a:solidFill>
                  <a:srgbClr val="374151"/>
                </a:solidFill>
                <a:effectLst/>
              </a:rPr>
              <a:t> </a:t>
            </a:r>
          </a:p>
          <a:p>
            <a:pPr marL="285750" indent="-285750" algn="l">
              <a:buFont typeface="Arial" panose="020B0604020202020204" pitchFamily="34" charset="0"/>
              <a:buChar char="•"/>
            </a:pPr>
            <a:endParaRPr lang="en-US" sz="2000" dirty="0">
              <a:solidFill>
                <a:srgbClr val="374151"/>
              </a:solidFill>
            </a:endParaRPr>
          </a:p>
          <a:p>
            <a:pPr algn="l"/>
            <a:r>
              <a:rPr lang="en-US" sz="2000" b="1" i="0" dirty="0">
                <a:solidFill>
                  <a:srgbClr val="374151"/>
                </a:solidFill>
                <a:effectLst/>
              </a:rPr>
              <a:t>Final Outcome:</a:t>
            </a:r>
          </a:p>
          <a:p>
            <a:pPr algn="l"/>
            <a:r>
              <a:rPr lang="en-US" sz="2000" b="0" i="0" dirty="0">
                <a:solidFill>
                  <a:srgbClr val="374151"/>
                </a:solidFill>
                <a:effectLst/>
              </a:rPr>
              <a:t>This activity not only helps students understand the concept of fact-checking and its techniques, but also equips them with valuable skills to critically evaluate online information and make informed decisions about what to believe, consume, share and what not.</a:t>
            </a:r>
          </a:p>
          <a:p>
            <a:pPr marL="285750" indent="-285750" algn="l">
              <a:buFont typeface="Arial" panose="020B0604020202020204" pitchFamily="34" charset="0"/>
              <a:buChar char="•"/>
            </a:pPr>
            <a:endParaRPr lang="en-US" b="0" i="0" dirty="0">
              <a:solidFill>
                <a:srgbClr val="374151"/>
              </a:solidFill>
              <a:effectLst/>
              <a:latin typeface="Söhne"/>
            </a:endParaRPr>
          </a:p>
          <a:p>
            <a:pPr marL="285750" indent="-285750" algn="l">
              <a:buFont typeface="Arial" panose="020B0604020202020204" pitchFamily="34" charset="0"/>
              <a:buChar char="•"/>
            </a:pPr>
            <a:endParaRPr lang="en-US" b="0" i="0" dirty="0">
              <a:solidFill>
                <a:srgbClr val="374151"/>
              </a:solidFill>
              <a:effectLst/>
              <a:latin typeface="Söhne"/>
            </a:endParaRPr>
          </a:p>
        </p:txBody>
      </p:sp>
    </p:spTree>
    <p:custDataLst>
      <p:tags r:id="rId1"/>
    </p:custDataLst>
    <p:extLst>
      <p:ext uri="{BB962C8B-B14F-4D97-AF65-F5344CB8AC3E}">
        <p14:creationId xmlns:p14="http://schemas.microsoft.com/office/powerpoint/2010/main" val="4070123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3: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75" y="732376"/>
            <a:ext cx="111784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True of False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6949C1E-EC8C-588D-A474-A3C26FA59664}"/>
              </a:ext>
            </a:extLst>
          </p:cNvPr>
          <p:cNvGraphicFramePr>
            <a:graphicFrameLocks noGrp="1"/>
          </p:cNvGraphicFramePr>
          <p:nvPr/>
        </p:nvGraphicFramePr>
        <p:xfrm>
          <a:off x="511529" y="1188665"/>
          <a:ext cx="10997147" cy="5013960"/>
        </p:xfrm>
        <a:graphic>
          <a:graphicData uri="http://schemas.openxmlformats.org/drawingml/2006/table">
            <a:tbl>
              <a:tblPr firstRow="1" bandRow="1">
                <a:tableStyleId>{5C22544A-7EE6-4342-B048-85BDC9FD1C3A}</a:tableStyleId>
              </a:tblPr>
              <a:tblGrid>
                <a:gridCol w="9615665">
                  <a:extLst>
                    <a:ext uri="{9D8B030D-6E8A-4147-A177-3AD203B41FA5}">
                      <a16:colId xmlns:a16="http://schemas.microsoft.com/office/drawing/2014/main" val="1324421117"/>
                    </a:ext>
                  </a:extLst>
                </a:gridCol>
                <a:gridCol w="646771">
                  <a:extLst>
                    <a:ext uri="{9D8B030D-6E8A-4147-A177-3AD203B41FA5}">
                      <a16:colId xmlns:a16="http://schemas.microsoft.com/office/drawing/2014/main" val="3746519859"/>
                    </a:ext>
                  </a:extLst>
                </a:gridCol>
                <a:gridCol w="734711">
                  <a:extLst>
                    <a:ext uri="{9D8B030D-6E8A-4147-A177-3AD203B41FA5}">
                      <a16:colId xmlns:a16="http://schemas.microsoft.com/office/drawing/2014/main" val="2113001868"/>
                    </a:ext>
                  </a:extLst>
                </a:gridCol>
              </a:tblGrid>
              <a:tr h="370840">
                <a:tc>
                  <a:txBody>
                    <a:bodyPr/>
                    <a:lstStyle/>
                    <a:p>
                      <a:r>
                        <a:rPr lang="en-US" dirty="0"/>
                        <a:t>Statements</a:t>
                      </a:r>
                    </a:p>
                  </a:txBody>
                  <a:tcPr/>
                </a:tc>
                <a:tc>
                  <a:txBody>
                    <a:bodyPr/>
                    <a:lstStyle/>
                    <a:p>
                      <a:r>
                        <a:rPr lang="en-US" dirty="0"/>
                        <a:t>True</a:t>
                      </a:r>
                    </a:p>
                  </a:txBody>
                  <a:tcPr/>
                </a:tc>
                <a:tc>
                  <a:txBody>
                    <a:bodyPr/>
                    <a:lstStyle/>
                    <a:p>
                      <a:r>
                        <a:rPr lang="en-US" dirty="0"/>
                        <a:t>False</a:t>
                      </a:r>
                    </a:p>
                  </a:txBody>
                  <a:tcPr/>
                </a:tc>
                <a:extLst>
                  <a:ext uri="{0D108BD9-81ED-4DB2-BD59-A6C34878D82A}">
                    <a16:rowId xmlns:a16="http://schemas.microsoft.com/office/drawing/2014/main" val="2351539497"/>
                  </a:ext>
                </a:extLst>
              </a:tr>
              <a:tr h="370840">
                <a:tc>
                  <a:txBody>
                    <a:bodyPr/>
                    <a:lstStyle/>
                    <a:p>
                      <a:pPr marL="50800" marR="0" lvl="0" indent="0" algn="l" rtl="0">
                        <a:lnSpc>
                          <a:spcPct val="90000"/>
                        </a:lnSpc>
                        <a:spcBef>
                          <a:spcPts val="100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 a) Information disorder is an ecosystem that includes misinformation, disinformation and mal-information.</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0231347"/>
                  </a:ext>
                </a:extLst>
              </a:tr>
              <a:tr h="370840">
                <a:tc>
                  <a:txBody>
                    <a:bodyPr/>
                    <a:lstStyle/>
                    <a:p>
                      <a:pPr marL="50800" marR="0" lvl="0" indent="0" algn="l" rtl="0">
                        <a:lnSpc>
                          <a:spcPct val="90000"/>
                        </a:lnSpc>
                        <a:spcBef>
                          <a:spcPts val="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b) Clickbait headlines are designed to entertain readers. Therefore, they are by no means harmful and should be encouraged.</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27524354"/>
                  </a:ext>
                </a:extLst>
              </a:tr>
              <a:tr h="370840">
                <a:tc>
                  <a:txBody>
                    <a:bodyPr/>
                    <a:lstStyle/>
                    <a:p>
                      <a:pPr marL="50800" marR="0" lvl="0" indent="0" algn="l" rtl="0">
                        <a:lnSpc>
                          <a:spcPct val="90000"/>
                        </a:lnSpc>
                        <a:spcBef>
                          <a:spcPts val="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c) Asking students to discuss news and content that is inaccurate and provide them with techniques to search for signs of inaccuracy or fakeness are good MIL activities.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11819524"/>
                  </a:ext>
                </a:extLst>
              </a:tr>
              <a:tr h="370840">
                <a:tc>
                  <a:txBody>
                    <a:bodyPr/>
                    <a:lstStyle/>
                    <a:p>
                      <a:pPr marL="50800" marR="0" lvl="0" indent="0" algn="l" rtl="0">
                        <a:lnSpc>
                          <a:spcPct val="90000"/>
                        </a:lnSpc>
                        <a:spcBef>
                          <a:spcPts val="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d) Malinformation is based on reality and there is no intent to harm.</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60769184"/>
                  </a:ext>
                </a:extLst>
              </a:tr>
              <a:tr h="370840">
                <a:tc>
                  <a:txBody>
                    <a:bodyPr/>
                    <a:lstStyle/>
                    <a:p>
                      <a:pPr marL="50800" marR="0" lvl="0" indent="0" algn="l" rtl="0">
                        <a:lnSpc>
                          <a:spcPct val="90000"/>
                        </a:lnSpc>
                        <a:spcBef>
                          <a:spcPts val="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e) When information is false and the one who created it knows it is false, this is called disinformation.</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53795169"/>
                  </a:ext>
                </a:extLst>
              </a:tr>
              <a:tr h="370840">
                <a:tc>
                  <a:txBody>
                    <a:bodyPr/>
                    <a:lstStyle/>
                    <a:p>
                      <a:pPr marL="50800" marR="0" lvl="0" indent="0" algn="l" rtl="0">
                        <a:lnSpc>
                          <a:spcPct val="90000"/>
                        </a:lnSpc>
                        <a:spcBef>
                          <a:spcPts val="0"/>
                        </a:spcBef>
                        <a:spcAft>
                          <a:spcPts val="0"/>
                        </a:spcAft>
                        <a:buClr>
                          <a:srgbClr val="1E4E79"/>
                        </a:buClr>
                        <a:buSzPts val="2800"/>
                        <a:buFont typeface="Century Gothic"/>
                        <a:buNone/>
                      </a:pPr>
                      <a:r>
                        <a:rPr lang="en-US" sz="2000" kern="1200" dirty="0">
                          <a:solidFill>
                            <a:srgbClr val="374151"/>
                          </a:solidFill>
                          <a:latin typeface="Söhne"/>
                          <a:ea typeface="+mn-ea"/>
                          <a:cs typeface="+mn-cs"/>
                          <a:sym typeface="Century Gothic"/>
                        </a:rPr>
                        <a:t>f) Conducting ‘Impact Analysis’ activities are good techniques to develop students’ critical thinking skills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33125694"/>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US" sz="2000" kern="1200" dirty="0">
                          <a:solidFill>
                            <a:srgbClr val="374151"/>
                          </a:solidFill>
                          <a:latin typeface="Söhne"/>
                          <a:ea typeface="+mn-ea"/>
                          <a:cs typeface="+mn-cs"/>
                          <a:sym typeface="Century Gothic"/>
                        </a:rPr>
                        <a:t>g) “Lateral reading” is the act of verifying what you’re reading as you’re reading it. </a:t>
                      </a:r>
                      <a:endParaRPr lang="en-US" sz="2000" kern="1200" noProof="0" dirty="0">
                        <a:solidFill>
                          <a:srgbClr val="374151"/>
                        </a:solidFill>
                        <a:latin typeface="Söhne"/>
                        <a:ea typeface="+mn-ea"/>
                        <a:cs typeface="+mn-cs"/>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14531036"/>
                  </a:ext>
                </a:extLst>
              </a:tr>
              <a:tr h="370840">
                <a:tc>
                  <a:txBody>
                    <a:bodyPr/>
                    <a:lstStyle/>
                    <a:p>
                      <a:pPr marL="0" marR="0" lvl="0" indent="0" algn="l" rtl="0">
                        <a:lnSpc>
                          <a:spcPct val="100000"/>
                        </a:lnSpc>
                        <a:spcBef>
                          <a:spcPts val="0"/>
                        </a:spcBef>
                        <a:spcAft>
                          <a:spcPts val="0"/>
                        </a:spcAft>
                        <a:buClr>
                          <a:srgbClr val="003300"/>
                        </a:buClr>
                        <a:buSzPts val="2240"/>
                        <a:buFont typeface="+mj-lt"/>
                        <a:buNone/>
                      </a:pPr>
                      <a:r>
                        <a:rPr lang="en-US" sz="2000" kern="1200" dirty="0">
                          <a:solidFill>
                            <a:srgbClr val="374151"/>
                          </a:solidFill>
                          <a:latin typeface="Söhne"/>
                          <a:ea typeface="+mn-ea"/>
                          <a:cs typeface="+mn-cs"/>
                          <a:sym typeface="Century Gothic"/>
                        </a:rPr>
                        <a:t>h) Content with excessive grammatical mistakes and a suspicious creator definitely accurate and professional. We should rely on it. </a:t>
                      </a:r>
                      <a:endParaRPr lang="en-US" sz="2000" kern="1200" noProof="0" dirty="0">
                        <a:solidFill>
                          <a:srgbClr val="374151"/>
                        </a:solidFill>
                        <a:latin typeface="Söhne"/>
                        <a:ea typeface="+mn-ea"/>
                        <a:cs typeface="+mn-cs"/>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72876418"/>
                  </a:ext>
                </a:extLst>
              </a:tr>
            </a:tbl>
          </a:graphicData>
        </a:graphic>
      </p:graphicFrame>
    </p:spTree>
    <p:extLst>
      <p:ext uri="{BB962C8B-B14F-4D97-AF65-F5344CB8AC3E}">
        <p14:creationId xmlns:p14="http://schemas.microsoft.com/office/powerpoint/2010/main" val="15996638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4</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434991" y="979469"/>
            <a:ext cx="11034602" cy="513335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b="1" dirty="0"/>
              <a:t>Select from the below all reasons justifying the importance of teaching children about information disorder.</a:t>
            </a:r>
            <a:endParaRPr kumimoji="0" lang="en-US" sz="2000" b="1" i="1" u="none" strike="noStrike" kern="1200" cap="none" spc="0" normalizeH="0" baseline="0" noProof="0" dirty="0">
              <a:ln>
                <a:noFill/>
              </a:ln>
              <a:solidFill>
                <a:prstClr val="black"/>
              </a:solidFill>
              <a:effectLst/>
              <a:uLnTx/>
              <a:uFillTx/>
              <a:ea typeface="+mn-ea"/>
              <a:cs typeface="+mn-cs"/>
              <a:sym typeface="Century Gothic"/>
            </a:endParaRPr>
          </a:p>
          <a:p>
            <a:pPr marL="342900" indent="-342900" algn="l">
              <a:buFont typeface="+mj-lt"/>
              <a:buAutoNum type="alphaLcParenR"/>
            </a:pPr>
            <a:r>
              <a:rPr lang="en-US" sz="2000" dirty="0">
                <a:solidFill>
                  <a:srgbClr val="374151"/>
                </a:solidFill>
              </a:rPr>
              <a:t>Education about information disorders helps children develop critical thinking skills. It encourages them to question what they see and read.</a:t>
            </a:r>
          </a:p>
          <a:p>
            <a:pPr marL="342900" indent="-342900" algn="l">
              <a:buFont typeface="+mj-lt"/>
              <a:buAutoNum type="alphaLcParenR"/>
            </a:pPr>
            <a:r>
              <a:rPr lang="en-US" sz="2000" dirty="0">
                <a:solidFill>
                  <a:srgbClr val="374151"/>
                </a:solidFill>
              </a:rPr>
              <a:t>In today's digital age, children are exposed to a vast amount of information online. Teaching them about information disorders equips them with the skills to navigate the internet safely and responsibly. They learn to distinguish between reliable sources and unreliable ones, reducing their susceptibility to false or misleading information.</a:t>
            </a:r>
          </a:p>
          <a:p>
            <a:pPr marL="342900" indent="-342900" algn="l">
              <a:buFont typeface="+mj-lt"/>
              <a:buAutoNum type="alphaLcParenR"/>
            </a:pPr>
            <a:r>
              <a:rPr lang="en-US" sz="2000" dirty="0">
                <a:solidFill>
                  <a:srgbClr val="374151"/>
                </a:solidFill>
              </a:rPr>
              <a:t>Children will learn how media outlets can shape and present information to influence opinions. This knowledge enables them to consume media critically and discern the underlying biases or agendas.</a:t>
            </a:r>
          </a:p>
          <a:p>
            <a:pPr marL="342900" indent="-342900" algn="l">
              <a:buFont typeface="+mj-lt"/>
              <a:buAutoNum type="alphaLcParenR"/>
            </a:pPr>
            <a:r>
              <a:rPr lang="en-US" sz="2000" dirty="0">
                <a:solidFill>
                  <a:srgbClr val="374151"/>
                </a:solidFill>
              </a:rPr>
              <a:t>Children who are aware of information disorders are better equipped to handle the emotional impact of misinformation and disinformation. They can also help peers who may be affected by it.</a:t>
            </a:r>
          </a:p>
          <a:p>
            <a:pPr marL="342900" indent="-342900" algn="l">
              <a:buFont typeface="+mj-lt"/>
              <a:buAutoNum type="alphaLcParenR"/>
            </a:pPr>
            <a:r>
              <a:rPr lang="en-US" sz="2000" dirty="0">
                <a:solidFill>
                  <a:srgbClr val="374151"/>
                </a:solidFill>
              </a:rPr>
              <a:t>Information disorders often spread through social media and other online platforms. Educating children about these issues includes teaching them how to stay safe online, avoid online scams, and protect their personal information.</a:t>
            </a:r>
          </a:p>
        </p:txBody>
      </p:sp>
    </p:spTree>
    <p:custDataLst>
      <p:tags r:id="rId1"/>
    </p:custDataLst>
    <p:extLst>
      <p:ext uri="{BB962C8B-B14F-4D97-AF65-F5344CB8AC3E}">
        <p14:creationId xmlns:p14="http://schemas.microsoft.com/office/powerpoint/2010/main" val="14637692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5: (Self Reflection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94" y="923992"/>
            <a:ext cx="1117845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a:t>Rate your current confidence level in supporting teachers to implement activities that focus on fact-checking. (Poor, fair, good, very good) What would you do to enhance your understanding ?</a:t>
            </a:r>
            <a:r>
              <a:rPr lang="en-GB" sz="1600" b="1" dirty="0"/>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E45CEBF-BA0B-5420-07E4-04E49F06182D}"/>
              </a:ext>
            </a:extLst>
          </p:cNvPr>
          <p:cNvSpPr txBox="1"/>
          <p:nvPr/>
        </p:nvSpPr>
        <p:spPr>
          <a:xfrm>
            <a:off x="420894" y="2230244"/>
            <a:ext cx="11198677" cy="341892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8374261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6: (Self Reflection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94" y="923992"/>
            <a:ext cx="11178457" cy="1661993"/>
          </a:xfrm>
          <a:prstGeom prst="rect">
            <a:avLst/>
          </a:prstGeom>
          <a:noFill/>
        </p:spPr>
        <p:txBody>
          <a:bodyPr wrap="square" rtlCol="0">
            <a:spAutoFit/>
          </a:bodyPr>
          <a:lstStyle/>
          <a:p>
            <a:pPr algn="l"/>
            <a:r>
              <a:rPr lang="en-US" sz="2000" b="1" i="0" dirty="0">
                <a:solidFill>
                  <a:srgbClr val="374151"/>
                </a:solidFill>
                <a:effectLst/>
              </a:rPr>
              <a:t>What activity would you suggest a teacher who is complaining that his students just believe any rumor or inaccurate information provided to them. Write the activity</a:t>
            </a:r>
            <a:r>
              <a:rPr lang="en-US" sz="2000" b="1" dirty="0">
                <a:solidFill>
                  <a:srgbClr val="374151"/>
                </a:solidFill>
              </a:rPr>
              <a:t> that you would recommend him. Do not forget to mention the exact activity</a:t>
            </a:r>
            <a:r>
              <a:rPr lang="en-US" sz="2000" b="1" i="0" dirty="0">
                <a:solidFill>
                  <a:srgbClr val="374151"/>
                </a:solidFill>
                <a:effectLst/>
              </a:rPr>
              <a:t> steps, needed requirements, final outcome, as well as the CSE </a:t>
            </a:r>
            <a:r>
              <a:rPr lang="en-US" sz="2000" b="1" i="0" dirty="0" err="1">
                <a:solidFill>
                  <a:srgbClr val="374151"/>
                </a:solidFill>
                <a:effectLst/>
              </a:rPr>
              <a:t>AoF</a:t>
            </a:r>
            <a:r>
              <a:rPr lang="en-US" sz="2000" b="1" i="0" dirty="0">
                <a:solidFill>
                  <a:srgbClr val="374151"/>
                </a:solidFill>
                <a:effectLst/>
              </a:rPr>
              <a:t> that would be achieved through your proposed activity.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8BD12E-96E9-901E-B1BF-A2F13C2233DF}"/>
              </a:ext>
            </a:extLst>
          </p:cNvPr>
          <p:cNvSpPr txBox="1"/>
          <p:nvPr/>
        </p:nvSpPr>
        <p:spPr>
          <a:xfrm>
            <a:off x="410783" y="2508199"/>
            <a:ext cx="11198677" cy="341892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17471014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7: (Self Reflection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94" y="1034388"/>
            <a:ext cx="11178457" cy="984885"/>
          </a:xfrm>
          <a:prstGeom prst="rect">
            <a:avLst/>
          </a:prstGeom>
          <a:noFill/>
        </p:spPr>
        <p:txBody>
          <a:bodyPr wrap="square" rtlCol="0">
            <a:spAutoFit/>
          </a:bodyPr>
          <a:lstStyle/>
          <a:p>
            <a:pPr algn="l"/>
            <a:r>
              <a:rPr lang="en-US" sz="2000" b="1" i="0" dirty="0">
                <a:solidFill>
                  <a:srgbClr val="374151"/>
                </a:solidFill>
                <a:effectLst/>
              </a:rPr>
              <a:t>Out of the activities mentioned in this module, which one do you find easiest to implement? Why? What would you suggest for an effective implementation?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8BD12E-96E9-901E-B1BF-A2F13C2233DF}"/>
              </a:ext>
            </a:extLst>
          </p:cNvPr>
          <p:cNvSpPr txBox="1"/>
          <p:nvPr/>
        </p:nvSpPr>
        <p:spPr>
          <a:xfrm>
            <a:off x="410783" y="2508199"/>
            <a:ext cx="11198677" cy="341892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4705685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Summary</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sz="1800" dirty="0"/>
          </a:p>
        </p:txBody>
      </p:sp>
      <p:sp>
        <p:nvSpPr>
          <p:cNvPr id="4" name="Text Placeholder 3">
            <a:extLst>
              <a:ext uri="{FF2B5EF4-FFF2-40B4-BE49-F238E27FC236}">
                <a16:creationId xmlns:a16="http://schemas.microsoft.com/office/drawing/2014/main" id="{51FC37A3-BB08-71DD-21C9-6584F02C2FE5}"/>
              </a:ext>
            </a:extLst>
          </p:cNvPr>
          <p:cNvSpPr>
            <a:spLocks noGrp="1"/>
          </p:cNvSpPr>
          <p:nvPr>
            <p:ph type="body" idx="2"/>
          </p:nvPr>
        </p:nvSpPr>
        <p:spPr/>
        <p:txBody>
          <a:bodyPr>
            <a:normAutofit fontScale="25000" lnSpcReduction="20000"/>
          </a:bodyPr>
          <a:lstStyle/>
          <a:p>
            <a:endParaRPr lang="en-US"/>
          </a:p>
        </p:txBody>
      </p:sp>
      <p:sp>
        <p:nvSpPr>
          <p:cNvPr id="5" name="TextBox 4">
            <a:extLst>
              <a:ext uri="{FF2B5EF4-FFF2-40B4-BE49-F238E27FC236}">
                <a16:creationId xmlns:a16="http://schemas.microsoft.com/office/drawing/2014/main" id="{64374D69-B4A5-D2D3-A0F6-278F8DB8CA4B}"/>
              </a:ext>
            </a:extLst>
          </p:cNvPr>
          <p:cNvSpPr txBox="1"/>
          <p:nvPr/>
        </p:nvSpPr>
        <p:spPr>
          <a:xfrm>
            <a:off x="603111" y="1059099"/>
            <a:ext cx="10983643" cy="5016758"/>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i="0" u="none" strike="noStrike" cap="none" dirty="0">
                <a:ea typeface="Century Gothic"/>
                <a:cs typeface="Century Gothic"/>
                <a:sym typeface="Century Gothic"/>
              </a:rPr>
              <a:t>Information disorder ecosystem has emerged  to include disinformation, misinformation, and  mal-information.</a:t>
            </a:r>
          </a:p>
          <a:p>
            <a:pPr marL="342900" indent="-342900">
              <a:buFont typeface="Arial" panose="020B0604020202020204" pitchFamily="34" charset="0"/>
              <a:buChar char="•"/>
            </a:pPr>
            <a:r>
              <a:rPr lang="en-US" sz="2000" i="0" dirty="0">
                <a:solidFill>
                  <a:srgbClr val="000000"/>
                </a:solidFill>
                <a:effectLst/>
              </a:rPr>
              <a:t>Disinformation  is content that is intentionally false and designed to cause harm. When disinformation is shared it often turns into misinformation. </a:t>
            </a:r>
          </a:p>
          <a:p>
            <a:pPr marL="342900" indent="-342900">
              <a:buFont typeface="Arial" panose="020B0604020202020204" pitchFamily="34" charset="0"/>
              <a:buChar char="•"/>
            </a:pPr>
            <a:r>
              <a:rPr lang="en-US" sz="2000" i="0" dirty="0">
                <a:solidFill>
                  <a:srgbClr val="000000"/>
                </a:solidFill>
                <a:effectLst/>
              </a:rPr>
              <a:t>Often a piece of disinformation is picked up by someone who doesn’t </a:t>
            </a:r>
            <a:r>
              <a:rPr lang="en-US" sz="2000" i="0" dirty="0" err="1">
                <a:solidFill>
                  <a:srgbClr val="000000"/>
                </a:solidFill>
                <a:effectLst/>
              </a:rPr>
              <a:t>realise</a:t>
            </a:r>
            <a:r>
              <a:rPr lang="en-US" sz="2000" i="0" dirty="0">
                <a:solidFill>
                  <a:srgbClr val="000000"/>
                </a:solidFill>
                <a:effectLst/>
              </a:rPr>
              <a:t> it’s false, and shares it with their networks, believing that they are helping. This is called misinformation. </a:t>
            </a:r>
          </a:p>
          <a:p>
            <a:pPr marL="342900" indent="-342900">
              <a:buFont typeface="Arial" panose="020B0604020202020204" pitchFamily="34" charset="0"/>
              <a:buChar char="•"/>
            </a:pPr>
            <a:r>
              <a:rPr lang="en-US" sz="2000" i="0" dirty="0">
                <a:solidFill>
                  <a:srgbClr val="000000"/>
                </a:solidFill>
                <a:effectLst/>
              </a:rPr>
              <a:t>Malinformation on the other hand is deliberate publication of information that can be harmful to individuals or organizations. </a:t>
            </a:r>
          </a:p>
          <a:p>
            <a:pPr marL="342900" indent="-342900">
              <a:buFont typeface="Arial" panose="020B0604020202020204" pitchFamily="34" charset="0"/>
              <a:buChar char="•"/>
            </a:pPr>
            <a:r>
              <a:rPr lang="en-US" sz="2000" dirty="0">
                <a:solidFill>
                  <a:srgbClr val="000000"/>
                </a:solidFill>
              </a:rPr>
              <a:t>There is a wide spectrum within the information disorder, which includes seven forms. Those differ in terms of falseness and the intention to cause harm. Fabricated and manipulated content are very harmful and dangerous in terms of their negative impact. The least ones in terms of negative consequences are false connection, such as clickbait and satire. </a:t>
            </a:r>
          </a:p>
          <a:p>
            <a:pPr marL="342900" indent="-342900">
              <a:buFont typeface="Arial" panose="020B0604020202020204" pitchFamily="34" charset="0"/>
              <a:buChar char="•"/>
            </a:pPr>
            <a:r>
              <a:rPr lang="en-US" sz="2000" dirty="0"/>
              <a:t>Teaching children about information disorders develops their critical thinking skills, MIL competencies,  fosters responsible citizenship, nurtures their emotional well-being, and ensures a responsible, ethical and safe access, use and creation of media and information content. </a:t>
            </a:r>
          </a:p>
          <a:p>
            <a:pPr marL="342900" indent="-342900">
              <a:buFont typeface="Arial" panose="020B0604020202020204" pitchFamily="34" charset="0"/>
              <a:buChar char="•"/>
            </a:pPr>
            <a:endParaRPr lang="en-US" sz="2000" dirty="0">
              <a:sym typeface="Century Gothic"/>
            </a:endParaRPr>
          </a:p>
        </p:txBody>
      </p:sp>
    </p:spTree>
    <p:extLst>
      <p:ext uri="{BB962C8B-B14F-4D97-AF65-F5344CB8AC3E}">
        <p14:creationId xmlns:p14="http://schemas.microsoft.com/office/powerpoint/2010/main" val="19617463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541809" y="840754"/>
            <a:ext cx="11229278" cy="5414262"/>
          </a:xfrm>
          <a:prstGeom prst="rect">
            <a:avLst/>
          </a:prstGeom>
          <a:noFill/>
          <a:ln>
            <a:noFill/>
          </a:ln>
        </p:spPr>
        <p:txBody>
          <a:bodyPr spcFirstLastPara="1" wrap="square" lIns="91425" tIns="45700" rIns="91425" bIns="45700" anchor="t" anchorCtr="0">
            <a:spAutoFit/>
          </a:bodyPr>
          <a:lstStyle/>
          <a:p>
            <a:pPr marL="914400" marR="0" lvl="0" indent="-914400" algn="l" rtl="0">
              <a:lnSpc>
                <a:spcPct val="100000"/>
              </a:lnSpc>
              <a:spcBef>
                <a:spcPts val="0"/>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AFP Fact Check. (2021, March 1). Doctored news graphic falsely claims Filipino official advised giving China's Sinovac vaccine to poor people. https://factcheck.afp.com/doctored-news-graphic-falsely-claims-filipino-official-advised-giving-chinas-sinovac-vaccine-poor</a:t>
            </a:r>
            <a:endParaRPr lang="en-US" sz="20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err="1">
                <a:ea typeface="Century Gothic"/>
                <a:cs typeface="Century Gothic"/>
                <a:sym typeface="Century Gothic"/>
              </a:rPr>
              <a:t>Alagaran</a:t>
            </a:r>
            <a:r>
              <a:rPr lang="en-US" sz="2000" b="0" i="0" u="none" strike="noStrike" cap="none" dirty="0">
                <a:ea typeface="Century Gothic"/>
                <a:cs typeface="Century Gothic"/>
                <a:sym typeface="Century Gothic"/>
              </a:rPr>
              <a:t>, J.R. II. (2017). Media and information literacy: Empower the discerning audiences. Quezon City: </a:t>
            </a:r>
            <a:r>
              <a:rPr lang="en-US" sz="2000" b="0" i="0" u="none" strike="noStrike" cap="none" dirty="0" err="1">
                <a:ea typeface="Century Gothic"/>
                <a:cs typeface="Century Gothic"/>
                <a:sym typeface="Century Gothic"/>
              </a:rPr>
              <a:t>Abiva</a:t>
            </a:r>
            <a:r>
              <a:rPr lang="en-US" sz="2000" b="0" i="0" u="none" strike="noStrike" cap="none" dirty="0">
                <a:ea typeface="Century Gothic"/>
                <a:cs typeface="Century Gothic"/>
                <a:sym typeface="Century Gothic"/>
              </a:rPr>
              <a:t> Publishing House Inc.</a:t>
            </a:r>
          </a:p>
          <a:p>
            <a:pPr marL="914400" indent="-914400">
              <a:spcBef>
                <a:spcPts val="95"/>
              </a:spcBef>
              <a:buClr>
                <a:srgbClr val="1E4E79"/>
              </a:buClr>
              <a:buSzPts val="2200"/>
            </a:pPr>
            <a:r>
              <a:rPr lang="en-US" sz="2000" dirty="0" err="1">
                <a:ea typeface="Arial"/>
                <a:cs typeface="Arial"/>
                <a:sym typeface="Century Gothic"/>
              </a:rPr>
              <a:t>Alagaran</a:t>
            </a:r>
            <a:r>
              <a:rPr lang="en-US" sz="2000" dirty="0">
                <a:ea typeface="Arial"/>
                <a:cs typeface="Arial"/>
                <a:sym typeface="Century Gothic"/>
              </a:rPr>
              <a:t>, J.R. II (2023). </a:t>
            </a:r>
            <a:r>
              <a:rPr lang="en-US" sz="2000" i="0" u="none" strike="noStrike" cap="none" dirty="0">
                <a:ea typeface="Century Gothic"/>
                <a:cs typeface="Century Gothic"/>
                <a:sym typeface="Century Gothic"/>
              </a:rPr>
              <a:t>Basic Skills in Discerning Disinformation and Misinformation. {Presentation for MTTs on August 16, 2023)</a:t>
            </a:r>
          </a:p>
          <a:p>
            <a:pPr marL="914400" indent="-914400">
              <a:spcBef>
                <a:spcPts val="95"/>
              </a:spcBef>
              <a:buClr>
                <a:srgbClr val="1E4E79"/>
              </a:buClr>
              <a:buSzPts val="2200"/>
            </a:pPr>
            <a:r>
              <a:rPr lang="en-US" sz="2000" b="0" dirty="0">
                <a:ea typeface="Arial"/>
                <a:cs typeface="Arial"/>
                <a:sym typeface="Century Gothic"/>
              </a:rPr>
              <a:t>Bored Panda. </a:t>
            </a:r>
            <a:r>
              <a:rPr lang="en-US" sz="2000" dirty="0">
                <a:hlinkClick r:id="rId3"/>
              </a:rPr>
              <a:t>55 Times ‘Stop Clickbait’ Hilariously Summarized Crappy Articles And Saved You A Click | Bored Panda</a:t>
            </a:r>
            <a:endParaRPr lang="en-US" sz="20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Caufield, M. (2019, June 19). SIFT (The Four Moves).                                                               https://hapgood.us/2019/06/19/sift-the-four-moves/</a:t>
            </a:r>
            <a:endParaRPr lang="en-US" sz="20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Civic Online Reasoning. (n.d.). Teaching lateral reading.                 https://cor.stanford.edu/curriculum/collections/teaching-lateral-reading/</a:t>
            </a:r>
            <a:endParaRPr lang="en-US" sz="20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COMPACT Education Group. (March 2020). </a:t>
            </a:r>
            <a:r>
              <a:rPr lang="en-US" sz="2000" b="0" i="1" u="none" strike="noStrike" cap="none" dirty="0">
                <a:ea typeface="Century Gothic"/>
                <a:cs typeface="Century Gothic"/>
                <a:sym typeface="Century Gothic"/>
              </a:rPr>
              <a:t>Guide to Conspiracy Theories</a:t>
            </a:r>
            <a:r>
              <a:rPr lang="en-US" sz="2000" b="0" i="0" u="none" strike="noStrike" cap="none" dirty="0">
                <a:ea typeface="Century Gothic"/>
                <a:cs typeface="Century Gothic"/>
                <a:sym typeface="Century Gothic"/>
              </a:rPr>
              <a:t>. European Cooperation in Science and Technology</a:t>
            </a:r>
          </a:p>
          <a:p>
            <a:pPr marL="914400" marR="0" lvl="0" indent="-914400" algn="l" rtl="0">
              <a:lnSpc>
                <a:spcPct val="100000"/>
              </a:lnSpc>
              <a:spcBef>
                <a:spcPts val="95"/>
              </a:spcBef>
              <a:spcAft>
                <a:spcPts val="0"/>
              </a:spcAft>
              <a:buClr>
                <a:srgbClr val="1E4E79"/>
              </a:buClr>
              <a:buSzPts val="2200"/>
              <a:buFont typeface="Century Gothic"/>
              <a:buNone/>
            </a:pPr>
            <a:r>
              <a:rPr lang="en-US" sz="2000" dirty="0">
                <a:ea typeface="Century Gothic"/>
                <a:cs typeface="Century Gothic"/>
                <a:sym typeface="Century Gothic"/>
              </a:rPr>
              <a:t>Dean, James (2010). Mighty Optical </a:t>
            </a:r>
            <a:r>
              <a:rPr lang="en-US" sz="2000" dirty="0" err="1">
                <a:ea typeface="Century Gothic"/>
                <a:cs typeface="Century Gothic"/>
                <a:sym typeface="Century Gothic"/>
              </a:rPr>
              <a:t>Illustions</a:t>
            </a:r>
            <a:r>
              <a:rPr lang="en-US" sz="2000" dirty="0">
                <a:ea typeface="Century Gothic"/>
                <a:cs typeface="Century Gothic"/>
                <a:sym typeface="Century Gothic"/>
              </a:rPr>
              <a:t>. Retrieved from </a:t>
            </a:r>
            <a:r>
              <a:rPr lang="fr-FR" sz="2000" dirty="0">
                <a:hlinkClick r:id="rId4"/>
              </a:rPr>
              <a:t>Media Manipulation Illusion Example (moillusions.com)</a:t>
            </a:r>
            <a:endParaRPr lang="en-US" sz="2000" b="0" i="0" u="none" strike="noStrike" cap="none" dirty="0">
              <a:ea typeface="Century Gothic"/>
              <a:cs typeface="Century Gothic"/>
              <a:sym typeface="Century Gothic"/>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420894" y="854860"/>
            <a:ext cx="11229278" cy="5047495"/>
          </a:xfrm>
          <a:prstGeom prst="rect">
            <a:avLst/>
          </a:prstGeom>
          <a:noFill/>
          <a:ln>
            <a:noFill/>
          </a:ln>
        </p:spPr>
        <p:txBody>
          <a:bodyPr spcFirstLastPara="1" wrap="square" lIns="91425" tIns="45700" rIns="91425" bIns="45700" anchor="t" anchorCtr="0">
            <a:spAutoFit/>
          </a:bodyPr>
          <a:lstStyle/>
          <a:p>
            <a:pPr marL="927100" marR="471169" indent="-915035">
              <a:lnSpc>
                <a:spcPct val="106900"/>
              </a:lnSpc>
              <a:buClr>
                <a:srgbClr val="1E4E79"/>
              </a:buClr>
              <a:buSzPts val="2200"/>
            </a:pPr>
            <a:r>
              <a:rPr lang="en-US" sz="2000" b="0" i="0" u="none" strike="noStrike" cap="none" dirty="0" err="1">
                <a:ea typeface="Century Gothic"/>
                <a:cs typeface="Century Gothic"/>
                <a:sym typeface="Century Gothic"/>
              </a:rPr>
              <a:t>Defacto</a:t>
            </a:r>
            <a:r>
              <a:rPr lang="en-US" sz="2000" b="0" i="0" u="none" strike="noStrike" cap="none" dirty="0">
                <a:ea typeface="Century Gothic"/>
                <a:cs typeface="Century Gothic"/>
                <a:sym typeface="Century Gothic"/>
              </a:rPr>
              <a:t> Space. </a:t>
            </a:r>
            <a:r>
              <a:rPr lang="en-US" sz="2000" dirty="0">
                <a:hlinkClick r:id="rId3"/>
              </a:rPr>
              <a:t>https://defacto.space/io1-a/examples-satire-parody-memes/</a:t>
            </a:r>
            <a:endParaRPr lang="en-US" sz="2000" dirty="0"/>
          </a:p>
          <a:p>
            <a:pPr marL="927100" marR="471169" indent="-915035">
              <a:lnSpc>
                <a:spcPct val="106900"/>
              </a:lnSpc>
              <a:buClr>
                <a:srgbClr val="1E4E79"/>
              </a:buClr>
              <a:buSzPts val="2200"/>
            </a:pPr>
            <a:r>
              <a:rPr lang="en-US" sz="2000" b="0" i="0" u="none" strike="noStrike" cap="none" dirty="0">
                <a:ea typeface="Century Gothic"/>
                <a:cs typeface="Century Gothic"/>
                <a:sym typeface="Century Gothic"/>
              </a:rPr>
              <a:t>Ireton, Cherilyn &amp; </a:t>
            </a:r>
            <a:r>
              <a:rPr lang="en-US" sz="2000" b="0" i="0" u="none" strike="noStrike" cap="none" dirty="0" err="1">
                <a:ea typeface="Century Gothic"/>
                <a:cs typeface="Century Gothic"/>
                <a:sym typeface="Century Gothic"/>
              </a:rPr>
              <a:t>Posetti</a:t>
            </a:r>
            <a:r>
              <a:rPr lang="en-US" sz="2000" b="0" i="0" u="none" strike="noStrike" cap="none" dirty="0">
                <a:ea typeface="Century Gothic"/>
                <a:cs typeface="Century Gothic"/>
                <a:sym typeface="Century Gothic"/>
              </a:rPr>
              <a:t>, Julie (2018). Journalism, ‘Fake News’ &amp; Disinformation: Handbook for Journalism Education and Training. Paris: UNESCO</a:t>
            </a:r>
            <a:endParaRPr lang="en-US" sz="2000" b="0" i="0" u="none" strike="noStrike" cap="none" dirty="0">
              <a:ea typeface="Arial"/>
              <a:cs typeface="Arial"/>
              <a:sym typeface="Arial"/>
            </a:endParaRPr>
          </a:p>
          <a:p>
            <a:pPr marL="927100" marR="471169" lvl="0" indent="-915035" algn="l" rtl="0">
              <a:lnSpc>
                <a:spcPct val="106900"/>
              </a:lnSpc>
              <a:spcBef>
                <a:spcPts val="0"/>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Lopez, Ann Lourdes C. (2020). News Literacy and Citizenship in the Information Disorder. PowerPoint Presentation for  Developing Champion Teachers in News Literacy. Asian Institute of Journalism and Communication</a:t>
            </a:r>
          </a:p>
          <a:p>
            <a:pPr marL="927100" marR="471169" lvl="0" indent="-915035" algn="l" rtl="0">
              <a:lnSpc>
                <a:spcPct val="106900"/>
              </a:lnSpc>
              <a:spcBef>
                <a:spcPts val="0"/>
              </a:spcBef>
              <a:spcAft>
                <a:spcPts val="0"/>
              </a:spcAft>
              <a:buClr>
                <a:srgbClr val="1E4E79"/>
              </a:buClr>
              <a:buSzPts val="2200"/>
              <a:buFont typeface="Century Gothic"/>
              <a:buNone/>
            </a:pPr>
            <a:r>
              <a:rPr lang="en-US" sz="2000" dirty="0">
                <a:ea typeface="Century Gothic"/>
                <a:cs typeface="Century Gothic"/>
                <a:sym typeface="Century Gothic"/>
              </a:rPr>
              <a:t>Medium </a:t>
            </a:r>
            <a:r>
              <a:rPr lang="en-US" sz="2000" dirty="0">
                <a:hlinkClick r:id="rId4"/>
              </a:rPr>
              <a:t>You won’t believe how these 9 shocking </a:t>
            </a:r>
            <a:r>
              <a:rPr lang="en-US" sz="2000" dirty="0" err="1">
                <a:hlinkClick r:id="rId4"/>
              </a:rPr>
              <a:t>clickbaits</a:t>
            </a:r>
            <a:r>
              <a:rPr lang="en-US" sz="2000" dirty="0">
                <a:hlinkClick r:id="rId4"/>
              </a:rPr>
              <a:t> work! (number 8 is a killer!) | by </a:t>
            </a:r>
            <a:r>
              <a:rPr lang="en-US" sz="2000" dirty="0" err="1">
                <a:hlinkClick r:id="rId4"/>
              </a:rPr>
              <a:t>Ashuta</a:t>
            </a:r>
            <a:r>
              <a:rPr lang="en-US" sz="2000" dirty="0">
                <a:hlinkClick r:id="rId4"/>
              </a:rPr>
              <a:t> | The </a:t>
            </a:r>
            <a:r>
              <a:rPr lang="en-US" sz="2000" dirty="0" err="1">
                <a:hlinkClick r:id="rId4"/>
              </a:rPr>
              <a:t>Zerone</a:t>
            </a:r>
            <a:r>
              <a:rPr lang="en-US" sz="2000" dirty="0">
                <a:hlinkClick r:id="rId4"/>
              </a:rPr>
              <a:t> | Medium</a:t>
            </a:r>
            <a:endParaRPr lang="en-US" sz="2000" dirty="0"/>
          </a:p>
          <a:p>
            <a:pPr marL="927100" marR="471169" lvl="0" indent="-915035" algn="l" rtl="0">
              <a:lnSpc>
                <a:spcPct val="106900"/>
              </a:lnSpc>
              <a:spcBef>
                <a:spcPts val="0"/>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National Communication Association. </a:t>
            </a:r>
            <a:r>
              <a:rPr lang="en-US" sz="2000" dirty="0">
                <a:hlinkClick r:id="rId5"/>
              </a:rPr>
              <a:t>https://www.natcom.org/communication-currents/trolling-social-change-how-john-oliver-uses-satire-and-parody-last-week</a:t>
            </a:r>
            <a:endParaRPr lang="en-US" sz="2000" b="0" i="0" u="none" strike="noStrike" cap="none" dirty="0">
              <a:ea typeface="Century Gothic"/>
              <a:cs typeface="Century Gothic"/>
              <a:sym typeface="Century Gothic"/>
            </a:endParaRPr>
          </a:p>
          <a:p>
            <a:pPr marL="927100" marR="545465" lvl="0" indent="-915035" algn="l" rtl="0">
              <a:lnSpc>
                <a:spcPct val="107500"/>
              </a:lnSpc>
              <a:spcBef>
                <a:spcPts val="0"/>
              </a:spcBef>
              <a:spcAft>
                <a:spcPts val="0"/>
              </a:spcAft>
              <a:buClr>
                <a:srgbClr val="1E4E79"/>
              </a:buClr>
              <a:buSzPts val="2200"/>
              <a:buFont typeface="Century Gothic"/>
              <a:buNone/>
            </a:pPr>
            <a:r>
              <a:rPr lang="en-US" sz="2000" b="0" i="0" u="none" strike="noStrike" cap="none" dirty="0" err="1">
                <a:ea typeface="Century Gothic"/>
                <a:cs typeface="Century Gothic"/>
                <a:sym typeface="Century Gothic"/>
              </a:rPr>
              <a:t>Paraan</a:t>
            </a:r>
            <a:r>
              <a:rPr lang="en-US" sz="2000" b="0" i="0" u="none" strike="noStrike" cap="none" dirty="0">
                <a:ea typeface="Century Gothic"/>
                <a:cs typeface="Century Gothic"/>
                <a:sym typeface="Century Gothic"/>
              </a:rPr>
              <a:t>, Rowena C. (AIJC, 2020). </a:t>
            </a:r>
            <a:r>
              <a:rPr lang="en-US" sz="2000" b="0" i="1" u="none" strike="noStrike" cap="none" dirty="0">
                <a:ea typeface="Century Gothic"/>
                <a:cs typeface="Century Gothic"/>
                <a:sym typeface="Century Gothic"/>
              </a:rPr>
              <a:t>Exploring Information Neighborhoods &amp; Fact-Checking</a:t>
            </a:r>
            <a:r>
              <a:rPr lang="en-US" sz="2000" b="0" i="0" u="none" strike="noStrike" cap="none" dirty="0">
                <a:ea typeface="Century Gothic"/>
                <a:cs typeface="Century Gothic"/>
                <a:sym typeface="Century Gothic"/>
              </a:rPr>
              <a:t>. PowerPoint Presentation for  Developing Champion Teachers in News Literacy. Asian Institute of Journalism and Communication</a:t>
            </a:r>
          </a:p>
          <a:p>
            <a:pPr marL="927100" marR="545465" lvl="0" indent="-915035" algn="l" rtl="0">
              <a:lnSpc>
                <a:spcPct val="107500"/>
              </a:lnSpc>
              <a:spcBef>
                <a:spcPts val="0"/>
              </a:spcBef>
              <a:spcAft>
                <a:spcPts val="0"/>
              </a:spcAft>
              <a:buClr>
                <a:srgbClr val="1E4E79"/>
              </a:buClr>
              <a:buSzPts val="2200"/>
              <a:buFont typeface="Century Gothic"/>
              <a:buNone/>
            </a:pPr>
            <a:r>
              <a:rPr lang="en-US" sz="2000" dirty="0">
                <a:ea typeface="Century Gothic"/>
                <a:cs typeface="Century Gothic"/>
                <a:sym typeface="Century Gothic"/>
              </a:rPr>
              <a:t>Rappler.com (2020). FALSE: </a:t>
            </a:r>
            <a:r>
              <a:rPr lang="en-US" sz="2000" dirty="0" err="1">
                <a:ea typeface="Century Gothic"/>
                <a:cs typeface="Century Gothic"/>
                <a:sym typeface="Century Gothic"/>
              </a:rPr>
              <a:t>DepED</a:t>
            </a:r>
            <a:r>
              <a:rPr lang="en-US" sz="2000" dirty="0">
                <a:ea typeface="Century Gothic"/>
                <a:cs typeface="Century Gothic"/>
                <a:sym typeface="Century Gothic"/>
              </a:rPr>
              <a:t> Announces Grade 13.   Retrieved from </a:t>
            </a:r>
            <a:r>
              <a:rPr lang="en-US" sz="2000" dirty="0">
                <a:hlinkClick r:id="rId6"/>
              </a:rPr>
              <a:t>FALSE: 'DepEd announces Grade 13' (rappler.com)</a:t>
            </a:r>
            <a:endParaRPr lang="en-US" sz="2000" dirty="0"/>
          </a:p>
        </p:txBody>
      </p:sp>
    </p:spTree>
    <p:extLst>
      <p:ext uri="{BB962C8B-B14F-4D97-AF65-F5344CB8AC3E}">
        <p14:creationId xmlns:p14="http://schemas.microsoft.com/office/powerpoint/2010/main" val="1090892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646771" y="920641"/>
            <a:ext cx="11229278" cy="4475031"/>
          </a:xfrm>
          <a:prstGeom prst="rect">
            <a:avLst/>
          </a:prstGeom>
          <a:noFill/>
          <a:ln>
            <a:noFill/>
          </a:ln>
        </p:spPr>
        <p:txBody>
          <a:bodyPr spcFirstLastPara="1" wrap="square" lIns="91425" tIns="45700" rIns="91425" bIns="45700" anchor="t" anchorCtr="0">
            <a:spAutoFit/>
          </a:bodyPr>
          <a:lstStyle/>
          <a:p>
            <a:pPr marL="927100" marR="545465" indent="-915035">
              <a:lnSpc>
                <a:spcPct val="107500"/>
              </a:lnSpc>
              <a:buClr>
                <a:srgbClr val="1E4E79"/>
              </a:buClr>
              <a:buSzPts val="2200"/>
            </a:pPr>
            <a:r>
              <a:rPr lang="en-US" sz="2000" b="0" i="0" u="none" strike="noStrike" cap="none" dirty="0">
                <a:ea typeface="Century Gothic"/>
                <a:cs typeface="Century Gothic"/>
                <a:sym typeface="Century Gothic"/>
              </a:rPr>
              <a:t>POZ. (2020) </a:t>
            </a:r>
            <a:r>
              <a:rPr lang="en-US" sz="2000" b="0" i="0" dirty="0">
                <a:solidFill>
                  <a:srgbClr val="363636"/>
                </a:solidFill>
                <a:effectLst/>
                <a:latin typeface="OpenSans"/>
              </a:rPr>
              <a:t>Fake News Alert: Eight Children Contract HIV From Walmart Bananas Retrieved from </a:t>
            </a:r>
            <a:r>
              <a:rPr lang="en-US" sz="2000" dirty="0">
                <a:hlinkClick r:id="rId3"/>
              </a:rPr>
              <a:t>Fake News Alert: Eight Children Contract HIV From Walmart Bananas - POZ</a:t>
            </a:r>
            <a:endParaRPr lang="en-US" sz="2000" b="0" i="0" dirty="0">
              <a:solidFill>
                <a:srgbClr val="363636"/>
              </a:solidFill>
              <a:effectLst/>
              <a:latin typeface="OpenSans"/>
            </a:endParaRPr>
          </a:p>
          <a:p>
            <a:pPr marL="927100" marR="545465" lvl="0" indent="-915035" algn="l" rtl="0">
              <a:lnSpc>
                <a:spcPct val="107500"/>
              </a:lnSpc>
              <a:spcBef>
                <a:spcPts val="0"/>
              </a:spcBef>
              <a:spcAft>
                <a:spcPts val="0"/>
              </a:spcAft>
              <a:buClr>
                <a:srgbClr val="1E4E79"/>
              </a:buClr>
              <a:buSzPts val="2200"/>
              <a:buFont typeface="Century Gothic"/>
              <a:buNone/>
            </a:pPr>
            <a:r>
              <a:rPr lang="en-US" sz="2000" dirty="0">
                <a:ea typeface="Century Gothic"/>
                <a:cs typeface="Century Gothic"/>
                <a:sym typeface="Century Gothic"/>
              </a:rPr>
              <a:t>RISE (2022). Teacher Competency Framework</a:t>
            </a:r>
            <a:endParaRPr lang="en-US" sz="2000" b="0" i="0" u="none" strike="noStrike" cap="none" dirty="0">
              <a:ea typeface="Century Gothic"/>
              <a:cs typeface="Century Gothic"/>
              <a:sym typeface="Century Gothic"/>
            </a:endParaRPr>
          </a:p>
          <a:p>
            <a:pPr marL="914400" indent="-914400">
              <a:buClr>
                <a:srgbClr val="1E4E79"/>
              </a:buClr>
              <a:buSzPts val="2200"/>
            </a:pPr>
            <a:r>
              <a:rPr lang="en-US" sz="2000" b="0" i="0" u="none" strike="noStrike" cap="none" dirty="0">
                <a:ea typeface="Century Gothic"/>
                <a:cs typeface="Century Gothic"/>
                <a:sym typeface="Century Gothic"/>
              </a:rPr>
              <a:t>Silverman, Craig. (2020). Verification Handbook for Disinformation and Media Manipulation.#</a:t>
            </a:r>
            <a:r>
              <a:rPr lang="en-US" sz="2000" b="0" i="0" u="none" strike="noStrike" cap="none" dirty="0" err="1">
                <a:ea typeface="Century Gothic"/>
                <a:cs typeface="Century Gothic"/>
                <a:sym typeface="Century Gothic"/>
              </a:rPr>
              <a:t>ThinkBeforeSharing</a:t>
            </a:r>
            <a:r>
              <a:rPr lang="en-US" sz="2000" b="0" i="0" u="none" strike="noStrike" cap="none" dirty="0">
                <a:ea typeface="Century Gothic"/>
                <a:cs typeface="Century Gothic"/>
                <a:sym typeface="Century Gothic"/>
              </a:rPr>
              <a:t> - Stop the spread of conspiracy theorieshttps://en.unesco.org/themes/gced/thinkbeforesharing?fbclid=IwAR3FgRVTCkL_evrFNNGUYpsmhPLNgZb9nB-yMiimioW48TX91p8a_2g75d0</a:t>
            </a:r>
          </a:p>
          <a:p>
            <a:pPr marL="914400" indent="-914400">
              <a:buClr>
                <a:srgbClr val="1E4E79"/>
              </a:buClr>
              <a:buSzPts val="2200"/>
            </a:pPr>
            <a:r>
              <a:rPr lang="en-US" sz="2000" dirty="0">
                <a:ea typeface="Arial"/>
                <a:cs typeface="Arial"/>
                <a:sym typeface="Century Gothic"/>
              </a:rPr>
              <a:t>Snopes. (2017). Did President Trump save two cats after </a:t>
            </a:r>
            <a:r>
              <a:rPr lang="en-US" sz="2000" dirty="0" err="1">
                <a:ea typeface="Arial"/>
                <a:cs typeface="Arial"/>
                <a:sym typeface="Century Gothic"/>
              </a:rPr>
              <a:t>Harricane</a:t>
            </a:r>
            <a:r>
              <a:rPr lang="en-US" sz="2000" dirty="0">
                <a:ea typeface="Arial"/>
                <a:cs typeface="Arial"/>
                <a:sym typeface="Century Gothic"/>
              </a:rPr>
              <a:t> Harvey? Retrieved from </a:t>
            </a:r>
            <a:r>
              <a:rPr lang="en-US" sz="2000" dirty="0">
                <a:hlinkClick r:id="rId4"/>
              </a:rPr>
              <a:t>Did President Trump Save Two Cats After Hurricane Harvey? | Snopes.com</a:t>
            </a:r>
            <a:endParaRPr lang="en-US" sz="2000" b="0" i="0" u="none" strike="noStrike" cap="none" dirty="0">
              <a:ea typeface="Arial"/>
              <a:cs typeface="Arial"/>
              <a:sym typeface="Arial"/>
            </a:endParaRPr>
          </a:p>
          <a:p>
            <a:pPr marL="914400" indent="-914400">
              <a:buClr>
                <a:srgbClr val="1E4E79"/>
              </a:buClr>
              <a:buSzPts val="2200"/>
            </a:pPr>
            <a:r>
              <a:rPr lang="en-US" sz="2000" b="0" i="0" u="none" strike="noStrike" cap="none" dirty="0">
                <a:ea typeface="Century Gothic"/>
                <a:cs typeface="Century Gothic"/>
                <a:sym typeface="Century Gothic"/>
              </a:rPr>
              <a:t>Tuazon, Ramon, Understanding and Addressing Information Disorder, PowerPoint presentation</a:t>
            </a:r>
            <a:endParaRPr lang="en-US" sz="2000" b="0" i="0" u="none" strike="noStrike" cap="none" dirty="0">
              <a:ea typeface="Arial"/>
              <a:cs typeface="Arial"/>
              <a:sym typeface="Arial"/>
            </a:endParaRPr>
          </a:p>
          <a:p>
            <a:pPr marL="914400" marR="0" lvl="0" indent="-914400" algn="l" rtl="0">
              <a:lnSpc>
                <a:spcPct val="100000"/>
              </a:lnSpc>
              <a:spcBef>
                <a:spcPts val="0"/>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The </a:t>
            </a:r>
            <a:r>
              <a:rPr lang="en-US" sz="2000" b="0" i="0" u="none" strike="noStrike" cap="none" dirty="0" err="1">
                <a:ea typeface="Century Gothic"/>
                <a:cs typeface="Century Gothic"/>
                <a:sym typeface="Century Gothic"/>
              </a:rPr>
              <a:t>Zerone</a:t>
            </a:r>
            <a:r>
              <a:rPr lang="en-US" sz="2000" b="0" i="0" u="none" strike="noStrike" cap="none" dirty="0">
                <a:ea typeface="Century Gothic"/>
                <a:cs typeface="Century Gothic"/>
                <a:sym typeface="Century Gothic"/>
              </a:rPr>
              <a:t>. </a:t>
            </a:r>
            <a:r>
              <a:rPr lang="en-US" sz="2000" dirty="0">
                <a:hlinkClick r:id="rId5"/>
              </a:rPr>
              <a:t>You won’t believe how these 9 shocking </a:t>
            </a:r>
            <a:r>
              <a:rPr lang="en-US" sz="2000" dirty="0" err="1">
                <a:hlinkClick r:id="rId5"/>
              </a:rPr>
              <a:t>clickbaits</a:t>
            </a:r>
            <a:r>
              <a:rPr lang="en-US" sz="2000" dirty="0">
                <a:hlinkClick r:id="rId5"/>
              </a:rPr>
              <a:t> work! (number 8 is a killer!) | by </a:t>
            </a:r>
            <a:r>
              <a:rPr lang="en-US" sz="2000" dirty="0" err="1">
                <a:hlinkClick r:id="rId5"/>
              </a:rPr>
              <a:t>Ashuta</a:t>
            </a:r>
            <a:r>
              <a:rPr lang="en-US" sz="2000" dirty="0">
                <a:hlinkClick r:id="rId5"/>
              </a:rPr>
              <a:t> | The </a:t>
            </a:r>
            <a:r>
              <a:rPr lang="en-US" sz="2000" dirty="0" err="1">
                <a:hlinkClick r:id="rId5"/>
              </a:rPr>
              <a:t>Zerone</a:t>
            </a:r>
            <a:r>
              <a:rPr lang="en-US" sz="2000" dirty="0">
                <a:hlinkClick r:id="rId5"/>
              </a:rPr>
              <a:t> | Medium</a:t>
            </a:r>
            <a:endParaRPr lang="en-US" sz="2000" dirty="0"/>
          </a:p>
          <a:p>
            <a:pPr marL="914400" marR="0" lvl="0" indent="-914400" algn="l" rtl="0">
              <a:lnSpc>
                <a:spcPct val="100000"/>
              </a:lnSpc>
              <a:spcBef>
                <a:spcPts val="0"/>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University of Michigan. (n.d.). Evaluating sources. https://umich.instructure.com/courses/83460/pages/step-5-evaluating-sources</a:t>
            </a:r>
            <a:endParaRPr lang="en-US" sz="1200" b="0" i="0" u="none" strike="noStrike" cap="none" dirty="0">
              <a:ea typeface="Arial"/>
              <a:cs typeface="Arial"/>
              <a:sym typeface="Arial"/>
            </a:endParaRPr>
          </a:p>
        </p:txBody>
      </p:sp>
    </p:spTree>
    <p:extLst>
      <p:ext uri="{BB962C8B-B14F-4D97-AF65-F5344CB8AC3E}">
        <p14:creationId xmlns:p14="http://schemas.microsoft.com/office/powerpoint/2010/main" val="350258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hate speech trigger conflict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564604" y="1003487"/>
            <a:ext cx="10705171" cy="5016758"/>
          </a:xfrm>
          <a:prstGeom prst="rect">
            <a:avLst/>
          </a:prstGeom>
          <a:noFill/>
        </p:spPr>
        <p:txBody>
          <a:bodyPr wrap="square" rtlCol="0">
            <a:spAutoFit/>
          </a:bodyPr>
          <a:lstStyle/>
          <a:p>
            <a:pPr algn="l"/>
            <a:r>
              <a:rPr lang="en-US" sz="2000" b="1" i="0" dirty="0">
                <a:solidFill>
                  <a:srgbClr val="374151"/>
                </a:solidFill>
                <a:effectLst/>
              </a:rPr>
              <a:t>Hate speech can trigger conflict in several ways:</a:t>
            </a:r>
          </a:p>
          <a:p>
            <a:pPr algn="l"/>
            <a:endParaRPr lang="en-US" sz="2000" b="1" i="0" dirty="0">
              <a:solidFill>
                <a:srgbClr val="374151"/>
              </a:solidFill>
              <a:effectLst/>
            </a:endParaRPr>
          </a:p>
          <a:p>
            <a:pPr marL="457200" indent="-457200" algn="l">
              <a:buFont typeface="+mj-lt"/>
              <a:buAutoNum type="arabicPeriod"/>
            </a:pPr>
            <a:r>
              <a:rPr lang="en-US" sz="2000" b="1" i="0" dirty="0">
                <a:solidFill>
                  <a:srgbClr val="374151"/>
                </a:solidFill>
                <a:effectLst/>
              </a:rPr>
              <a:t>Escalation of Tensions</a:t>
            </a:r>
            <a:r>
              <a:rPr lang="en-US" sz="2000" b="0" i="0" dirty="0">
                <a:solidFill>
                  <a:srgbClr val="374151"/>
                </a:solidFill>
                <a:effectLst/>
              </a:rPr>
              <a:t>: Hate speech often targets specific groups based on their race, religion, ethnicity, nationality, or other characteristics. </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Normalization of Discrimination</a:t>
            </a:r>
            <a:r>
              <a:rPr lang="en-US" sz="2000" b="0" i="0" dirty="0">
                <a:solidFill>
                  <a:srgbClr val="374151"/>
                </a:solidFill>
                <a:effectLst/>
              </a:rPr>
              <a:t>:  When people hear hateful rhetoric regularly, they may become desensitized to it and more accepting of discriminatory attitudes and behaviors. This can lead to acts of discrimination or violence against targeted groups.</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Mobilization of Extremist Groups</a:t>
            </a:r>
            <a:r>
              <a:rPr lang="en-US" sz="2000" b="0" i="0" dirty="0">
                <a:solidFill>
                  <a:srgbClr val="374151"/>
                </a:solidFill>
                <a:effectLst/>
              </a:rPr>
              <a:t>: When hate speech is disseminated through social media, rallies, or other public platforms, it can attract individuals who share these extreme views and encourage them to take action, potentially leading to violence.</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Polarization and Division</a:t>
            </a:r>
            <a:r>
              <a:rPr lang="en-US" sz="2000" b="0" i="0" dirty="0">
                <a:solidFill>
                  <a:srgbClr val="374151"/>
                </a:solidFill>
                <a:effectLst/>
              </a:rPr>
              <a:t>: It can create an "us vs. them" mentality, making it harder for people from different backgrounds to find common ground and engage in constructive dialogue. This polarization can lead to conflicts between different groups.</a:t>
            </a:r>
          </a:p>
        </p:txBody>
      </p:sp>
    </p:spTree>
    <p:custDataLst>
      <p:tags r:id="rId1"/>
    </p:custDataLst>
    <p:extLst>
      <p:ext uri="{BB962C8B-B14F-4D97-AF65-F5344CB8AC3E}">
        <p14:creationId xmlns:p14="http://schemas.microsoft.com/office/powerpoint/2010/main" val="38088601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646771" y="920641"/>
            <a:ext cx="11229278" cy="3554779"/>
          </a:xfrm>
          <a:prstGeom prst="rect">
            <a:avLst/>
          </a:prstGeom>
          <a:noFill/>
          <a:ln>
            <a:noFill/>
          </a:ln>
        </p:spPr>
        <p:txBody>
          <a:bodyPr spcFirstLastPara="1" wrap="square" lIns="91425" tIns="45700" rIns="91425" bIns="45700" anchor="t" anchorCtr="0">
            <a:spAutoFit/>
          </a:bodyPr>
          <a:lstStyle/>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UNESCO. (n.d.) Media and information literacy. https://en.unesco.org/themes/media-and-information-literacy</a:t>
            </a:r>
            <a:endParaRPr lang="en-US" sz="12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err="1">
                <a:ea typeface="Century Gothic"/>
                <a:cs typeface="Century Gothic"/>
                <a:sym typeface="Century Gothic"/>
              </a:rPr>
              <a:t>VERAfied</a:t>
            </a:r>
            <a:r>
              <a:rPr lang="en-US" sz="2000" b="0" i="0" u="none" strike="noStrike" cap="none" dirty="0">
                <a:ea typeface="Century Gothic"/>
                <a:cs typeface="Century Gothic"/>
                <a:sym typeface="Century Gothic"/>
              </a:rPr>
              <a:t>:  A DIY Guide to Fact-Checking and Fighting Misinformation and Disinformation, VeraFiles:2021</a:t>
            </a:r>
          </a:p>
          <a:p>
            <a:pPr marL="914400" marR="0" lvl="0" indent="-914400" rtl="0">
              <a:lnSpc>
                <a:spcPct val="100000"/>
              </a:lnSpc>
              <a:spcBef>
                <a:spcPts val="95"/>
              </a:spcBef>
              <a:spcAft>
                <a:spcPts val="0"/>
              </a:spcAft>
              <a:buClr>
                <a:srgbClr val="1E4E79"/>
              </a:buClr>
              <a:buSzPts val="2200"/>
              <a:buFont typeface="Century Gothic"/>
              <a:buNone/>
            </a:pPr>
            <a:r>
              <a:rPr lang="en-US" sz="2000" dirty="0" err="1">
                <a:ea typeface="Arial"/>
                <a:cs typeface="Arial"/>
                <a:sym typeface="Century Gothic"/>
              </a:rPr>
              <a:t>VERAFied</a:t>
            </a:r>
            <a:r>
              <a:rPr lang="en-US" sz="2000" dirty="0">
                <a:ea typeface="Arial"/>
                <a:cs typeface="Arial"/>
                <a:sym typeface="Century Gothic"/>
              </a:rPr>
              <a:t>: </a:t>
            </a:r>
            <a:r>
              <a:rPr lang="en-US" sz="2000" dirty="0">
                <a:hlinkClick r:id="rId3"/>
              </a:rPr>
              <a:t>THIS WEEK IN FAKE NEWS: Duterte DID NOT sign any ‘no homework policy’ - VERA Files</a:t>
            </a:r>
            <a:endParaRPr lang="en-US" sz="1200" b="0" i="0" u="none" strike="noStrike" cap="none" dirty="0">
              <a:ea typeface="Arial"/>
              <a:cs typeface="Arial"/>
              <a:sym typeface="Arial"/>
            </a:endParaRPr>
          </a:p>
          <a:p>
            <a:pPr marL="914400" indent="-914400">
              <a:spcBef>
                <a:spcPts val="95"/>
              </a:spcBef>
              <a:buClr>
                <a:srgbClr val="1E4E79"/>
              </a:buClr>
              <a:buSzPts val="2200"/>
            </a:pPr>
            <a:r>
              <a:rPr lang="en-US" sz="2000" b="0" i="0" u="none" strike="noStrike" cap="none" dirty="0">
                <a:ea typeface="Century Gothic"/>
                <a:cs typeface="Century Gothic"/>
                <a:sym typeface="Century Gothic"/>
              </a:rPr>
              <a:t>Wardle, Claire. (2020). The Age of Disinformation Order in Verification Handbook for Disinformation and Media Manipulation.</a:t>
            </a:r>
            <a:endParaRPr lang="en-US" sz="12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Wardle, C. (n.d.). The Age of Information Disorder. https://datajournalism.com/read/handbook/verification-3/investigating-disinformation-and-media-manipulation/the-age-of-information-disorder</a:t>
            </a:r>
            <a:endParaRPr lang="en-US" sz="1200" b="0" i="0" u="none" strike="noStrike" cap="none" dirty="0">
              <a:ea typeface="Arial"/>
              <a:cs typeface="Arial"/>
              <a:sym typeface="Arial"/>
            </a:endParaRPr>
          </a:p>
          <a:p>
            <a:pPr marL="914400" marR="0" lvl="0" indent="-914400" algn="l" rtl="0">
              <a:lnSpc>
                <a:spcPct val="100000"/>
              </a:lnSpc>
              <a:spcBef>
                <a:spcPts val="95"/>
              </a:spcBef>
              <a:spcAft>
                <a:spcPts val="0"/>
              </a:spcAft>
              <a:buClr>
                <a:srgbClr val="1E4E79"/>
              </a:buClr>
              <a:buSzPts val="2200"/>
              <a:buFont typeface="Century Gothic"/>
              <a:buNone/>
            </a:pPr>
            <a:r>
              <a:rPr lang="en-US" sz="2000" b="0" i="0" u="none" strike="noStrike" cap="none" dirty="0">
                <a:ea typeface="Century Gothic"/>
                <a:cs typeface="Century Gothic"/>
                <a:sym typeface="Century Gothic"/>
              </a:rPr>
              <a:t>Wardle, C. (2020, September 22). Understanding Information disorder. https://firstdraftnews.org/long-form-article/understanding-information-disorder/ </a:t>
            </a:r>
            <a:endParaRPr lang="en-US" sz="1200" b="0" i="0" u="none" strike="noStrike" cap="none" dirty="0">
              <a:ea typeface="Arial"/>
              <a:cs typeface="Arial"/>
              <a:sym typeface="Arial"/>
            </a:endParaRPr>
          </a:p>
        </p:txBody>
      </p:sp>
    </p:spTree>
    <p:extLst>
      <p:ext uri="{BB962C8B-B14F-4D97-AF65-F5344CB8AC3E}">
        <p14:creationId xmlns:p14="http://schemas.microsoft.com/office/powerpoint/2010/main" val="25213745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9" name="Google Shape;809;p59"/>
          <p:cNvSpPr txBox="1">
            <a:spLocks noGrp="1"/>
          </p:cNvSpPr>
          <p:nvPr>
            <p:ph type="body" idx="3"/>
          </p:nvPr>
        </p:nvSpPr>
        <p:spPr>
          <a:xfrm>
            <a:off x="191387" y="2259249"/>
            <a:ext cx="11759608" cy="86177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6000"/>
              <a:buNone/>
            </a:pPr>
            <a:r>
              <a:rPr lang="en-US">
                <a:latin typeface="Century Gothic"/>
                <a:ea typeface="Century Gothic"/>
                <a:cs typeface="Century Gothic"/>
                <a:sym typeface="Century Gothic"/>
              </a:rPr>
              <a:t>Thank You.</a:t>
            </a:r>
            <a:endParaRPr/>
          </a:p>
        </p:txBody>
      </p:sp>
      <p:sp>
        <p:nvSpPr>
          <p:cNvPr id="810" name="Google Shape;810;p59"/>
          <p:cNvSpPr txBox="1">
            <a:spLocks noGrp="1"/>
          </p:cNvSpPr>
          <p:nvPr>
            <p:ph type="body" idx="4"/>
          </p:nvPr>
        </p:nvSpPr>
        <p:spPr>
          <a:xfrm>
            <a:off x="4467278" y="6488755"/>
            <a:ext cx="3255313" cy="22351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E75B5"/>
              </a:buClr>
              <a:buSzPts val="9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hate speech trigger conflict ?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599706" y="607017"/>
            <a:ext cx="10705171" cy="6863417"/>
          </a:xfrm>
          <a:prstGeom prst="rect">
            <a:avLst/>
          </a:prstGeom>
          <a:noFill/>
        </p:spPr>
        <p:txBody>
          <a:bodyPr wrap="square" rtlCol="0">
            <a:spAutoFit/>
          </a:bodyPr>
          <a:lstStyle/>
          <a:p>
            <a:endParaRPr lang="en-US" sz="2000" dirty="0"/>
          </a:p>
          <a:p>
            <a:pPr marL="457200" indent="-457200" algn="l">
              <a:buFont typeface="+mj-lt"/>
              <a:buAutoNum type="arabicPeriod" startAt="5"/>
            </a:pPr>
            <a:r>
              <a:rPr lang="en-US" sz="2000" b="1" i="0" dirty="0">
                <a:solidFill>
                  <a:srgbClr val="374151"/>
                </a:solidFill>
                <a:effectLst/>
              </a:rPr>
              <a:t>Undermining Social Cohesion</a:t>
            </a:r>
            <a:r>
              <a:rPr lang="en-US" sz="2000" b="0" i="0" dirty="0">
                <a:solidFill>
                  <a:srgbClr val="374151"/>
                </a:solidFill>
                <a:effectLst/>
              </a:rPr>
              <a:t>: Hate speech undermines social cohesion by eroding trust and social bonds within a society. </a:t>
            </a:r>
          </a:p>
          <a:p>
            <a:pPr algn="l"/>
            <a:endParaRPr lang="en-US" sz="2000" b="0" i="0" dirty="0">
              <a:solidFill>
                <a:srgbClr val="374151"/>
              </a:solidFill>
              <a:effectLst/>
            </a:endParaRPr>
          </a:p>
          <a:p>
            <a:pPr marL="457200" indent="-457200" algn="l">
              <a:buFont typeface="+mj-lt"/>
              <a:buAutoNum type="arabicPeriod" startAt="6"/>
            </a:pPr>
            <a:r>
              <a:rPr lang="en-US" sz="2000" b="1" i="0" dirty="0">
                <a:solidFill>
                  <a:srgbClr val="374151"/>
                </a:solidFill>
                <a:effectLst/>
              </a:rPr>
              <a:t>Triggering Hate Crimes</a:t>
            </a:r>
            <a:r>
              <a:rPr lang="en-US" sz="2000" b="0" i="0" dirty="0">
                <a:solidFill>
                  <a:srgbClr val="374151"/>
                </a:solidFill>
                <a:effectLst/>
              </a:rPr>
              <a:t>: When individuals or groups are exposed to hate speech that devalues and demonizes certain groups, it can motivate them to commit acts of violence against members of those groups.</a:t>
            </a:r>
          </a:p>
          <a:p>
            <a:pPr marL="457200" indent="-457200" algn="l">
              <a:buFont typeface="+mj-lt"/>
              <a:buAutoNum type="arabicPeriod" startAt="6"/>
            </a:pPr>
            <a:endParaRPr lang="en-US" sz="2000" b="0" i="0" dirty="0">
              <a:solidFill>
                <a:srgbClr val="374151"/>
              </a:solidFill>
              <a:effectLst/>
            </a:endParaRPr>
          </a:p>
          <a:p>
            <a:pPr marL="457200" indent="-457200" algn="l">
              <a:buFont typeface="+mj-lt"/>
              <a:buAutoNum type="arabicPeriod" startAt="6"/>
            </a:pPr>
            <a:r>
              <a:rPr lang="en-US" sz="2000" b="1" i="0" dirty="0">
                <a:solidFill>
                  <a:srgbClr val="374151"/>
                </a:solidFill>
                <a:effectLst/>
              </a:rPr>
              <a:t>Impact on Policy and Legislation</a:t>
            </a:r>
            <a:r>
              <a:rPr lang="en-US" sz="2000" b="0" i="0" dirty="0">
                <a:solidFill>
                  <a:srgbClr val="374151"/>
                </a:solidFill>
                <a:effectLst/>
              </a:rPr>
              <a:t>: When policymakers or leaders engage in or tolerate hate speech, it can lead to the enactment of laws that discriminate against particular groups, further fueling conflict.</a:t>
            </a:r>
          </a:p>
          <a:p>
            <a:pPr marL="457200" indent="-457200" algn="l">
              <a:buFont typeface="+mj-lt"/>
              <a:buAutoNum type="arabicPeriod" startAt="6"/>
            </a:pPr>
            <a:endParaRPr lang="en-US" sz="2000" b="0" i="0" dirty="0">
              <a:solidFill>
                <a:srgbClr val="374151"/>
              </a:solidFill>
              <a:effectLst/>
            </a:endParaRPr>
          </a:p>
          <a:p>
            <a:pPr marL="457200" indent="-457200" algn="l">
              <a:buFont typeface="+mj-lt"/>
              <a:buAutoNum type="arabicPeriod" startAt="6"/>
            </a:pPr>
            <a:r>
              <a:rPr lang="en-US" sz="2000" b="1" i="0" dirty="0">
                <a:solidFill>
                  <a:srgbClr val="374151"/>
                </a:solidFill>
                <a:effectLst/>
              </a:rPr>
              <a:t>Suppressing Free Speech</a:t>
            </a:r>
            <a:r>
              <a:rPr lang="en-US" sz="2000" b="0" i="0" dirty="0">
                <a:solidFill>
                  <a:srgbClr val="374151"/>
                </a:solidFill>
                <a:effectLst/>
              </a:rPr>
              <a:t>: Ironically, efforts to combat hate speech can sometimes lead to conflicts over free speech rights. When governments or organizations attempt to restrict or censor hate speech, it can trigger debates and protests, with some individuals arguing that their freedom of expression is being infringed upon.</a:t>
            </a:r>
          </a:p>
          <a:p>
            <a:pPr marR="0" lvl="0" algn="l" rtl="0">
              <a:lnSpc>
                <a:spcPct val="100000"/>
              </a:lnSpc>
              <a:spcBef>
                <a:spcPts val="0"/>
              </a:spcBef>
              <a:spcAft>
                <a:spcPts val="0"/>
              </a:spcAft>
              <a:buClr>
                <a:srgbClr val="000000"/>
              </a:buClr>
              <a:buSzPts val="2400"/>
            </a:pPr>
            <a:endParaRPr lang="en-US" sz="2000" b="0" i="0" u="none" strike="noStrike" cap="none" dirty="0">
              <a:ea typeface="Century Gothic"/>
              <a:cs typeface="Century Gothic"/>
              <a:sym typeface="Century Gothic"/>
            </a:endParaRPr>
          </a:p>
          <a:p>
            <a:pPr marR="0" lvl="0" algn="l" rtl="0">
              <a:lnSpc>
                <a:spcPct val="100000"/>
              </a:lnSpc>
              <a:spcBef>
                <a:spcPts val="0"/>
              </a:spcBef>
              <a:spcAft>
                <a:spcPts val="0"/>
              </a:spcAft>
              <a:buClr>
                <a:srgbClr val="000000"/>
              </a:buClr>
              <a:buSzPts val="2400"/>
            </a:pPr>
            <a:endParaRPr lang="en-US" sz="2000" dirty="0">
              <a:ea typeface="Century Gothic"/>
              <a:cs typeface="Century Gothic"/>
              <a:sym typeface="Century Gothic"/>
            </a:endParaRPr>
          </a:p>
          <a:p>
            <a:pPr marR="0" lvl="0" algn="l" rtl="0">
              <a:lnSpc>
                <a:spcPct val="100000"/>
              </a:lnSpc>
              <a:spcBef>
                <a:spcPts val="0"/>
              </a:spcBef>
              <a:spcAft>
                <a:spcPts val="0"/>
              </a:spcAft>
              <a:buClr>
                <a:srgbClr val="000000"/>
              </a:buClr>
              <a:buSzPts val="2400"/>
            </a:pPr>
            <a:endParaRPr lang="en-US" sz="2000" b="0" i="0" u="none" strike="noStrike" cap="none"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000" dirty="0">
              <a:sym typeface="Century Gothic"/>
            </a:endParaRPr>
          </a:p>
          <a:p>
            <a:pPr marL="0" marR="0" lvl="0" indent="0" algn="l" rtl="0">
              <a:lnSpc>
                <a:spcPct val="100000"/>
              </a:lnSpc>
              <a:spcBef>
                <a:spcPts val="0"/>
              </a:spcBef>
              <a:spcAft>
                <a:spcPts val="0"/>
              </a:spcAft>
              <a:buClr>
                <a:srgbClr val="000000"/>
              </a:buClr>
              <a:buSzPts val="2400"/>
              <a:buFont typeface="Arial"/>
              <a:buNone/>
            </a:pPr>
            <a:endParaRPr lang="en-US" sz="2000" dirty="0">
              <a:sym typeface="Century Gothic"/>
            </a:endParaRPr>
          </a:p>
          <a:p>
            <a:endParaRPr lang="en-US" sz="2000" dirty="0"/>
          </a:p>
        </p:txBody>
      </p:sp>
    </p:spTree>
    <p:custDataLst>
      <p:tags r:id="rId1"/>
    </p:custDataLst>
    <p:extLst>
      <p:ext uri="{BB962C8B-B14F-4D97-AF65-F5344CB8AC3E}">
        <p14:creationId xmlns:p14="http://schemas.microsoft.com/office/powerpoint/2010/main" val="74764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does research tell us about the prevalence of Facebook ‘hate speech’?</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495759" y="1012256"/>
            <a:ext cx="11034602" cy="513335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ea typeface="Century Gothic"/>
                <a:cs typeface="Century Gothic"/>
                <a:sym typeface="Century Gothic"/>
              </a:rPr>
              <a:t>Phandeeyar conducted the study, “Hate Speech Lexicon”, from  October 2019 to May 2020.</a:t>
            </a:r>
            <a:endParaRPr sz="2000" b="0" i="0" u="none" strike="noStrike" cap="none" dirty="0">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ea typeface="Century Gothic"/>
                <a:cs typeface="Century Gothic"/>
                <a:sym typeface="Century Gothic"/>
              </a:rPr>
              <a:t>The study concluded that “hate speech is proliferating both online and offline in Myanmar.</a:t>
            </a:r>
            <a:endParaRPr sz="2000" b="0" i="0" u="none" strike="noStrike" cap="none" dirty="0">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ea typeface="Century Gothic"/>
                <a:cs typeface="Century Gothic"/>
                <a:sym typeface="Century Gothic"/>
              </a:rPr>
              <a:t>In terms of prevalence, hate speech across Facebook comments can be categorized as follows: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COVID-19 (39.5%),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General (23.7%),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Ethnic Issues (20.4%),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Activism (7.1%),</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Political Party (6.0%), and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b="0" i="0" u="none" strike="noStrike" cap="none" dirty="0">
                <a:ea typeface="Century Gothic"/>
                <a:cs typeface="Century Gothic"/>
                <a:sym typeface="Century Gothic"/>
              </a:rPr>
              <a:t>Religion (3.3%).</a:t>
            </a:r>
            <a:endParaRPr sz="2000" b="0" i="0" u="none" strike="noStrike" cap="none" dirty="0">
              <a:ea typeface="Arial"/>
              <a:cs typeface="Arial"/>
              <a:sym typeface="Arial"/>
            </a:endParaRPr>
          </a:p>
        </p:txBody>
      </p:sp>
    </p:spTree>
    <p:custDataLst>
      <p:tags r:id="rId1"/>
    </p:custDataLst>
    <p:extLst>
      <p:ext uri="{BB962C8B-B14F-4D97-AF65-F5344CB8AC3E}">
        <p14:creationId xmlns:p14="http://schemas.microsoft.com/office/powerpoint/2010/main" val="2923581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we, as individuals and societies, combat hate speech?</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92794" y="1290609"/>
            <a:ext cx="11034602" cy="513335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ea typeface="Century Gothic"/>
                <a:cs typeface="Century Gothic"/>
                <a:sym typeface="Century Gothic"/>
              </a:rPr>
              <a:t>There are three specific actions that we can undertake as individuals and societies to combat hate speech:</a:t>
            </a:r>
          </a:p>
          <a:p>
            <a:pPr marL="0" marR="0" lvl="0" indent="0" algn="l" rtl="0">
              <a:lnSpc>
                <a:spcPct val="100000"/>
              </a:lnSpc>
              <a:spcBef>
                <a:spcPts val="0"/>
              </a:spcBef>
              <a:spcAft>
                <a:spcPts val="0"/>
              </a:spcAft>
              <a:buClr>
                <a:srgbClr val="000000"/>
              </a:buClr>
              <a:buSzPts val="2400"/>
              <a:buFont typeface="Arial"/>
              <a:buNone/>
            </a:pPr>
            <a:endParaRPr lang="en-US" sz="2000" dirty="0">
              <a:ea typeface="Arial"/>
              <a:cs typeface="Arial"/>
              <a:sym typeface="Century Gothic"/>
            </a:endParaRPr>
          </a:p>
          <a:p>
            <a:pPr algn="l"/>
            <a:r>
              <a:rPr lang="en-US" sz="2000" b="0" i="0" u="none" strike="noStrike" cap="none" dirty="0">
                <a:ea typeface="Arial"/>
                <a:cs typeface="Arial"/>
                <a:sym typeface="Century Gothic"/>
              </a:rPr>
              <a:t>1- </a:t>
            </a:r>
            <a:r>
              <a:rPr lang="en-US" sz="2000" b="1" i="0" u="none" strike="noStrike" cap="none" dirty="0">
                <a:ea typeface="Arial"/>
                <a:cs typeface="Arial"/>
                <a:sym typeface="Century Gothic"/>
              </a:rPr>
              <a:t>Develop</a:t>
            </a:r>
            <a:r>
              <a:rPr lang="en-US" sz="2000" b="0" i="0" u="none" strike="noStrike" cap="none" dirty="0">
                <a:ea typeface="Arial"/>
                <a:cs typeface="Arial"/>
                <a:sym typeface="Century Gothic"/>
              </a:rPr>
              <a:t> </a:t>
            </a:r>
            <a:r>
              <a:rPr lang="en-US" sz="2000" b="1" i="0" dirty="0">
                <a:effectLst/>
              </a:rPr>
              <a:t>Counter-narratives (based on facts, i.e., accurate and truthful) and fact-checking:</a:t>
            </a:r>
            <a:endParaRPr lang="en-US" sz="2000" b="0" i="0" dirty="0">
              <a:effectLst/>
            </a:endParaRPr>
          </a:p>
          <a:p>
            <a:pPr marL="342900" indent="-342900">
              <a:buFont typeface="Arial" panose="020B0604020202020204" pitchFamily="34" charset="0"/>
              <a:buChar char="•"/>
            </a:pPr>
            <a:r>
              <a:rPr lang="en-US" sz="2000" b="0" i="0" dirty="0">
                <a:solidFill>
                  <a:srgbClr val="374151"/>
                </a:solidFill>
                <a:effectLst/>
              </a:rPr>
              <a:t>Fact-checking is a crucial tool for verifying the accuracy of information. </a:t>
            </a:r>
          </a:p>
          <a:p>
            <a:pPr marL="342900" indent="-342900">
              <a:buFont typeface="Arial" panose="020B0604020202020204" pitchFamily="34" charset="0"/>
              <a:buChar char="•"/>
            </a:pPr>
            <a:r>
              <a:rPr lang="en-US" sz="2000" b="0" i="0" dirty="0">
                <a:solidFill>
                  <a:srgbClr val="374151"/>
                </a:solidFill>
                <a:effectLst/>
              </a:rPr>
              <a:t>Fact-checkers, both individuals and organizations, assess claims made in public discourse and verify their truthfulness. This helps in debunking false narratives and preventing the spread of hate speech disguised as factual information.</a:t>
            </a:r>
          </a:p>
          <a:p>
            <a:pPr marL="342900" indent="-342900" algn="l">
              <a:buFont typeface="Arial" panose="020B0604020202020204" pitchFamily="34" charset="0"/>
              <a:buChar char="•"/>
            </a:pPr>
            <a:r>
              <a:rPr lang="en-US" sz="2000" b="0" i="0" dirty="0">
                <a:solidFill>
                  <a:srgbClr val="374151"/>
                </a:solidFill>
                <a:effectLst/>
              </a:rPr>
              <a:t>Counter-narratives involve presenting alternative viewpoints or information that challenge the hate speech's false or discriminatory claims. These narratives should be based on accurate and truthful information.</a:t>
            </a:r>
          </a:p>
          <a:p>
            <a:pPr marL="342900" indent="-342900" algn="l">
              <a:buFont typeface="Arial" panose="020B0604020202020204" pitchFamily="34" charset="0"/>
              <a:buChar char="•"/>
            </a:pPr>
            <a:endParaRPr lang="en-US" sz="2000" dirty="0">
              <a:solidFill>
                <a:srgbClr val="374151"/>
              </a:solidFill>
              <a:latin typeface="Söhne"/>
            </a:endParaRPr>
          </a:p>
          <a:p>
            <a:pPr marL="342900" indent="-342900" algn="l">
              <a:buFont typeface="Arial" panose="020B0604020202020204" pitchFamily="34" charset="0"/>
              <a:buChar char="•"/>
            </a:pPr>
            <a:endParaRPr lang="en-US" sz="2000" b="0" i="0" dirty="0">
              <a:solidFill>
                <a:srgbClr val="374151"/>
              </a:solidFill>
              <a:effectLst/>
              <a:latin typeface="Söhne"/>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ea typeface="Arial"/>
              <a:cs typeface="Arial"/>
              <a:sym typeface="Arial"/>
            </a:endParaRPr>
          </a:p>
        </p:txBody>
      </p:sp>
    </p:spTree>
    <p:custDataLst>
      <p:tags r:id="rId1"/>
    </p:custDataLst>
    <p:extLst>
      <p:ext uri="{BB962C8B-B14F-4D97-AF65-F5344CB8AC3E}">
        <p14:creationId xmlns:p14="http://schemas.microsoft.com/office/powerpoint/2010/main" val="1986134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we, as individuals and societies, combat hate speech?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64603" y="1012256"/>
            <a:ext cx="10831943" cy="513335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lang="en-US" sz="2000" dirty="0">
              <a:ea typeface="Arial"/>
              <a:cs typeface="Arial"/>
              <a:sym typeface="Century Gothic"/>
            </a:endParaRPr>
          </a:p>
          <a:p>
            <a:pPr marL="342900" indent="-342900" algn="l">
              <a:buFont typeface="Arial" panose="020B0604020202020204" pitchFamily="34" charset="0"/>
              <a:buChar char="•"/>
            </a:pPr>
            <a:endParaRPr lang="en-US" sz="2000" dirty="0">
              <a:solidFill>
                <a:srgbClr val="374151"/>
              </a:solidFill>
            </a:endParaRPr>
          </a:p>
          <a:p>
            <a:pPr algn="l"/>
            <a:r>
              <a:rPr lang="en-US" sz="2000" b="1" i="0" dirty="0">
                <a:solidFill>
                  <a:srgbClr val="374151"/>
                </a:solidFill>
                <a:effectLst/>
              </a:rPr>
              <a:t>2- Self-regulation through professional codes of ethics and standards:</a:t>
            </a:r>
            <a:endParaRPr lang="en-US" sz="2000" b="0" i="0" dirty="0">
              <a:solidFill>
                <a:srgbClr val="374151"/>
              </a:solidFill>
              <a:effectLst/>
            </a:endParaRPr>
          </a:p>
          <a:p>
            <a:pPr marL="342900" indent="-342900" algn="l">
              <a:buFont typeface="Arial" panose="020B0604020202020204" pitchFamily="34" charset="0"/>
              <a:buChar char="•"/>
            </a:pPr>
            <a:r>
              <a:rPr lang="en-US" sz="2000" b="0" i="0" dirty="0">
                <a:solidFill>
                  <a:srgbClr val="374151"/>
                </a:solidFill>
                <a:effectLst/>
              </a:rPr>
              <a:t>Many professions, including journalism and broadcasting, have established codes of ethics and standards that require professionals to adhere to principles such as accuracy, fairness, and avoiding the promotion of hate speech. Self-regulation within these professions encourages responsible reporting and content creation.</a:t>
            </a:r>
          </a:p>
          <a:p>
            <a:pPr marL="342900" indent="-342900" algn="l">
              <a:buFont typeface="Arial" panose="020B0604020202020204" pitchFamily="34" charset="0"/>
              <a:buChar char="•"/>
            </a:pPr>
            <a:r>
              <a:rPr lang="en-US" sz="2000" b="0" i="0" dirty="0">
                <a:solidFill>
                  <a:srgbClr val="374151"/>
                </a:solidFill>
                <a:effectLst/>
              </a:rPr>
              <a:t>Professionals who adhere to ethical guidelines promote tolerance, diversity, and factual reporting while discouraging the dissemination of hate speech.</a:t>
            </a:r>
          </a:p>
          <a:p>
            <a:pPr marL="342900" indent="-342900" algn="l">
              <a:buFont typeface="Arial" panose="020B0604020202020204" pitchFamily="34" charset="0"/>
              <a:buChar char="•"/>
            </a:pPr>
            <a:endParaRPr lang="en-US" sz="2000" b="0" i="0" dirty="0">
              <a:solidFill>
                <a:srgbClr val="374151"/>
              </a:solidFill>
              <a:effectLst/>
              <a:latin typeface="Söhne"/>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ea typeface="Arial"/>
              <a:cs typeface="Arial"/>
              <a:sym typeface="Arial"/>
            </a:endParaRPr>
          </a:p>
        </p:txBody>
      </p:sp>
    </p:spTree>
    <p:custDataLst>
      <p:tags r:id="rId1"/>
    </p:custDataLst>
    <p:extLst>
      <p:ext uri="{BB962C8B-B14F-4D97-AF65-F5344CB8AC3E}">
        <p14:creationId xmlns:p14="http://schemas.microsoft.com/office/powerpoint/2010/main" val="276305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we, as individuals and societies, combat hate speech? (cont.)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495759" y="1012256"/>
            <a:ext cx="11034602" cy="5133359"/>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dirty="0">
                <a:ea typeface="Arial"/>
                <a:cs typeface="Arial"/>
                <a:sym typeface="Century Gothic"/>
              </a:rPr>
              <a:t>3- Develop Regulatory Mechanisms:</a:t>
            </a:r>
          </a:p>
          <a:p>
            <a:pPr marR="0" lvl="0" algn="l" rtl="0">
              <a:lnSpc>
                <a:spcPct val="100000"/>
              </a:lnSpc>
              <a:spcBef>
                <a:spcPts val="0"/>
              </a:spcBef>
              <a:spcAft>
                <a:spcPts val="0"/>
              </a:spcAft>
              <a:buClr>
                <a:srgbClr val="000000"/>
              </a:buClr>
              <a:buSzPts val="2400"/>
            </a:pPr>
            <a:endParaRPr lang="en-US" sz="2000" dirty="0">
              <a:ea typeface="Arial"/>
              <a:cs typeface="Arial"/>
              <a:sym typeface="Century Gothic"/>
            </a:endParaRPr>
          </a:p>
          <a:p>
            <a:pPr marL="342900" indent="-342900" algn="l">
              <a:buFont typeface="Arial" panose="020B0604020202020204" pitchFamily="34" charset="0"/>
              <a:buChar char="•"/>
            </a:pPr>
            <a:r>
              <a:rPr lang="en-US" sz="2000" b="0" i="0" dirty="0">
                <a:solidFill>
                  <a:srgbClr val="374151"/>
                </a:solidFill>
                <a:effectLst/>
              </a:rPr>
              <a:t>Legal and regulatory mechanisms play a crucial role in combating hate speech. Laws and regulations can define hate speech, set boundaries on its expression, and establish consequences for those who engage in it. Such regulations aim to strike a balance between free speech and the protection of individuals and communities from harm.</a:t>
            </a:r>
          </a:p>
          <a:p>
            <a:pPr marL="342900" indent="-342900" algn="l">
              <a:buFont typeface="Arial" panose="020B0604020202020204" pitchFamily="34" charset="0"/>
              <a:buChar char="•"/>
            </a:pPr>
            <a:r>
              <a:rPr lang="en-US" sz="2000" b="0" i="0" dirty="0">
                <a:solidFill>
                  <a:srgbClr val="374151"/>
                </a:solidFill>
                <a:effectLst/>
              </a:rPr>
              <a:t>Social media platforms and online communities also have a role to play in regulating hate speech. They can enforce community guidelines and terms of service to remove or restrict hate speech content and users who repeatedly violate these guidelines.</a:t>
            </a:r>
          </a:p>
          <a:p>
            <a:pPr marL="342900" indent="-342900" algn="l">
              <a:buFont typeface="Arial" panose="020B0604020202020204" pitchFamily="34" charset="0"/>
              <a:buChar char="•"/>
            </a:pPr>
            <a:endParaRPr lang="en-US" sz="2000" b="0" i="0" dirty="0">
              <a:solidFill>
                <a:srgbClr val="374151"/>
              </a:solidFill>
              <a:effectLst/>
              <a:latin typeface="Söhne"/>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ea typeface="Arial"/>
              <a:cs typeface="Arial"/>
              <a:sym typeface="Arial"/>
            </a:endParaRPr>
          </a:p>
        </p:txBody>
      </p:sp>
    </p:spTree>
    <p:custDataLst>
      <p:tags r:id="rId1"/>
    </p:custDataLst>
    <p:extLst>
      <p:ext uri="{BB962C8B-B14F-4D97-AF65-F5344CB8AC3E}">
        <p14:creationId xmlns:p14="http://schemas.microsoft.com/office/powerpoint/2010/main" val="52680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does MIL help combat hate speech?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495759" y="1012256"/>
            <a:ext cx="11034602" cy="5133359"/>
          </a:xfrm>
          <a:prstGeom prst="rect">
            <a:avLst/>
          </a:prstGeom>
          <a:noFill/>
          <a:ln>
            <a:noFill/>
          </a:ln>
        </p:spPr>
        <p:txBody>
          <a:bodyPr spcFirstLastPara="1" wrap="square" lIns="0" tIns="0" rIns="0" bIns="0" anchor="t" anchorCtr="0">
            <a:noAutofit/>
          </a:bodyPr>
          <a:lstStyle/>
          <a:p>
            <a:pPr algn="l"/>
            <a:r>
              <a:rPr lang="en-US" sz="2000" b="1" i="0" dirty="0">
                <a:solidFill>
                  <a:srgbClr val="374151"/>
                </a:solidFill>
                <a:effectLst/>
              </a:rPr>
              <a:t>Media and Information Literacy (MIL):</a:t>
            </a:r>
          </a:p>
          <a:p>
            <a:pPr algn="l"/>
            <a:endParaRPr lang="en-US" sz="2000" b="1" dirty="0">
              <a:solidFill>
                <a:srgbClr val="374151"/>
              </a:solidFill>
            </a:endParaRPr>
          </a:p>
          <a:p>
            <a:pPr algn="l"/>
            <a:endParaRPr lang="en-US" sz="2000" b="0" i="0" dirty="0">
              <a:solidFill>
                <a:srgbClr val="374151"/>
              </a:solidFill>
              <a:effectLst/>
            </a:endParaRPr>
          </a:p>
          <a:p>
            <a:pPr marL="342900" indent="-342900" algn="l">
              <a:buFont typeface="Arial" panose="020B0604020202020204" pitchFamily="34" charset="0"/>
              <a:buChar char="•"/>
            </a:pPr>
            <a:r>
              <a:rPr lang="en-US" sz="2000" b="0" i="0" dirty="0">
                <a:solidFill>
                  <a:srgbClr val="374151"/>
                </a:solidFill>
                <a:effectLst/>
              </a:rPr>
              <a:t>empowers individuals to critically assess and engage with media and information sources. By teaching MIL in educational settings, people can develop the skills needed to :</a:t>
            </a:r>
          </a:p>
          <a:p>
            <a:pPr marL="892175" indent="-357188" algn="l">
              <a:buFont typeface="Wingdings" panose="05000000000000000000" pitchFamily="2" charset="2"/>
              <a:buChar char="Ø"/>
            </a:pPr>
            <a:r>
              <a:rPr lang="en-US" sz="2000" b="0" i="0" dirty="0">
                <a:solidFill>
                  <a:srgbClr val="374151"/>
                </a:solidFill>
                <a:effectLst/>
              </a:rPr>
              <a:t>discern between reliable and unreliable sources of information, </a:t>
            </a:r>
          </a:p>
          <a:p>
            <a:pPr marL="892175" indent="-357188" algn="l">
              <a:buFont typeface="Wingdings" panose="05000000000000000000" pitchFamily="2" charset="2"/>
              <a:buChar char="Ø"/>
            </a:pPr>
            <a:r>
              <a:rPr lang="en-US" sz="2000" b="0" i="0" dirty="0">
                <a:solidFill>
                  <a:srgbClr val="374151"/>
                </a:solidFill>
                <a:effectLst/>
              </a:rPr>
              <a:t>recognize hate speech as well as discriminatory content, and </a:t>
            </a:r>
          </a:p>
          <a:p>
            <a:pPr marL="892175" indent="-357188" algn="l">
              <a:buFont typeface="Wingdings" panose="05000000000000000000" pitchFamily="2" charset="2"/>
              <a:buChar char="Ø"/>
            </a:pPr>
            <a:r>
              <a:rPr lang="en-US" sz="2000" b="0" i="0" dirty="0">
                <a:solidFill>
                  <a:srgbClr val="374151"/>
                </a:solidFill>
                <a:effectLst/>
              </a:rPr>
              <a:t>question the accuracy of content and/ or the intentions of the content and its creator.</a:t>
            </a:r>
          </a:p>
          <a:p>
            <a:pPr marL="342900" indent="-342900" algn="l">
              <a:buFont typeface="Arial" panose="020B0604020202020204" pitchFamily="34" charset="0"/>
              <a:buChar char="•"/>
            </a:pPr>
            <a:r>
              <a:rPr lang="en-US" sz="2000" b="0" i="0" dirty="0">
                <a:solidFill>
                  <a:srgbClr val="374151"/>
                </a:solidFill>
                <a:effectLst/>
              </a:rPr>
              <a:t>helps individuals become more media-savvy, making them less susceptible to manipulation through hate speech and propaganda. </a:t>
            </a:r>
          </a:p>
          <a:p>
            <a:pPr marL="342900" indent="-342900" algn="l">
              <a:buFont typeface="Arial" panose="020B0604020202020204" pitchFamily="34" charset="0"/>
              <a:buChar char="•"/>
            </a:pPr>
            <a:r>
              <a:rPr lang="en-US" sz="2000" b="0" i="0" dirty="0">
                <a:solidFill>
                  <a:srgbClr val="374151"/>
                </a:solidFill>
                <a:effectLst/>
              </a:rPr>
              <a:t>encourages people to seek diverse perspectives and consider multiple sources of information.</a:t>
            </a:r>
          </a:p>
        </p:txBody>
      </p:sp>
    </p:spTree>
    <p:custDataLst>
      <p:tags r:id="rId1"/>
    </p:custDataLst>
    <p:extLst>
      <p:ext uri="{BB962C8B-B14F-4D97-AF65-F5344CB8AC3E}">
        <p14:creationId xmlns:p14="http://schemas.microsoft.com/office/powerpoint/2010/main" val="223349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sz="2800" dirty="0"/>
              <a:t>Media and Information Literacy through Conflict Sensitive Education (MIL-CSE)</a:t>
            </a:r>
            <a:endParaRPr lang="en-US" b="0" dirty="0"/>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621680" y="1108645"/>
            <a:ext cx="11061472" cy="4062651"/>
          </a:xfrm>
          <a:prstGeom prst="rect">
            <a:avLst/>
          </a:prstGeom>
          <a:noFill/>
        </p:spPr>
        <p:txBody>
          <a:bodyPr wrap="square">
            <a:spAutoFit/>
          </a:bodyPr>
          <a:lstStyle/>
          <a:p>
            <a:pPr marL="342900" indent="-342900">
              <a:buFont typeface="Arial" panose="020B0604020202020204" pitchFamily="34" charset="0"/>
              <a:buChar char="•"/>
            </a:pPr>
            <a:r>
              <a:rPr lang="en-US" sz="2000" dirty="0"/>
              <a:t>Module 1.1: Media and Information Literacy: Definition, Importance and Implementation Scenarios</a:t>
            </a:r>
          </a:p>
          <a:p>
            <a:pPr marL="342900" indent="-342900">
              <a:buFont typeface="Arial" panose="020B0604020202020204" pitchFamily="34" charset="0"/>
              <a:buChar char="•"/>
            </a:pPr>
            <a:r>
              <a:rPr lang="en-US" sz="2000" dirty="0"/>
              <a:t>Module 1.2: Conflict Sensitive Education: Definition, Importance and Competencies</a:t>
            </a:r>
          </a:p>
          <a:p>
            <a:pPr marL="342900" indent="-342900">
              <a:buFont typeface="Arial" panose="020B0604020202020204" pitchFamily="34" charset="0"/>
              <a:buChar char="•"/>
            </a:pPr>
            <a:r>
              <a:rPr lang="en-US" sz="2000" b="0" dirty="0"/>
              <a:t>Module 1.3.: The Relationship between MIL</a:t>
            </a:r>
            <a:r>
              <a:rPr lang="en-US" sz="2000" dirty="0"/>
              <a:t> and </a:t>
            </a:r>
            <a:r>
              <a:rPr lang="en-US" sz="2000" b="0" dirty="0"/>
              <a:t>CSE, and Their Position within the Teacher Competency Framework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GB" sz="2000" b="1" dirty="0">
                <a:effectLst/>
                <a:ea typeface="Calibri" panose="020F0502020204030204" pitchFamily="34" charset="0"/>
                <a:cs typeface="Arial" panose="020B0604020202020204" pitchFamily="34" charset="0"/>
              </a:rPr>
              <a:t>Module 2.1.: </a:t>
            </a:r>
            <a:r>
              <a:rPr lang="en-US" sz="2000" b="1" dirty="0">
                <a:effectLst/>
                <a:ea typeface="Calibri" panose="020F0502020204030204" pitchFamily="34" charset="0"/>
                <a:cs typeface="Arial" panose="020B0604020202020204" pitchFamily="34" charset="0"/>
              </a:rPr>
              <a:t>MIL &amp; CSE to Combat Conflict Triggering Hate Speech</a:t>
            </a:r>
            <a:endParaRPr lang="en-GB" sz="2000" b="1"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2.3: MIL and CSE </a:t>
            </a:r>
            <a:r>
              <a:rPr lang="en-US" sz="2000" dirty="0">
                <a:ea typeface="Calibri" panose="020F0502020204030204" pitchFamily="34" charset="0"/>
                <a:cs typeface="Arial" panose="020B0604020202020204" pitchFamily="34" charset="0"/>
              </a:rPr>
              <a:t>to Combat Information Disorder</a:t>
            </a:r>
          </a:p>
          <a:p>
            <a:endParaRPr lang="en-GB" sz="20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3.1: MIL &amp; CSE </a:t>
            </a:r>
            <a:r>
              <a:rPr lang="en-US" sz="2000" dirty="0"/>
              <a:t>for Intercultural and Interreligious Dialogue</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3.2: MIL and CSE </a:t>
            </a:r>
            <a:r>
              <a:rPr lang="en-US" sz="2000" b="0" dirty="0"/>
              <a:t>to Foster Cyber Safety and Security</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7061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How can CSE help in combating hate speech?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64604" y="1003487"/>
            <a:ext cx="11034602" cy="5133359"/>
          </a:xfrm>
          <a:prstGeom prst="rect">
            <a:avLst/>
          </a:prstGeom>
          <a:noFill/>
          <a:ln>
            <a:noFill/>
          </a:ln>
        </p:spPr>
        <p:txBody>
          <a:bodyPr spcFirstLastPara="1" wrap="square" lIns="0" tIns="0" rIns="0" bIns="0" anchor="t" anchorCtr="0">
            <a:noAutofit/>
          </a:bodyPr>
          <a:lstStyle/>
          <a:p>
            <a:pPr algn="l"/>
            <a:r>
              <a:rPr lang="en-US" sz="2000" b="1" i="0" dirty="0">
                <a:solidFill>
                  <a:srgbClr val="374151"/>
                </a:solidFill>
                <a:effectLst/>
              </a:rPr>
              <a:t>Conflict Sensitive Education (CSE) :</a:t>
            </a:r>
            <a:endParaRPr lang="en-US" sz="2000" b="0" i="0" dirty="0">
              <a:solidFill>
                <a:srgbClr val="374151"/>
              </a:solidFill>
              <a:effectLst/>
            </a:endParaRPr>
          </a:p>
          <a:p>
            <a:pPr marL="342900" indent="-342900" algn="l">
              <a:buFont typeface="Arial" panose="020B0604020202020204" pitchFamily="34" charset="0"/>
              <a:buChar char="•"/>
            </a:pPr>
            <a:r>
              <a:rPr lang="en-US" sz="2000" b="0" i="0" dirty="0">
                <a:solidFill>
                  <a:srgbClr val="374151"/>
                </a:solidFill>
                <a:effectLst/>
              </a:rPr>
              <a:t>CSE addresses the underlying factors that fuel hate speech which might be a trigger to conflict by promoting:</a:t>
            </a:r>
          </a:p>
          <a:p>
            <a:pPr marL="803275" indent="-446088" algn="l">
              <a:buFont typeface="Wingdings" panose="05000000000000000000" pitchFamily="2" charset="2"/>
              <a:buChar char="Ø"/>
            </a:pPr>
            <a:r>
              <a:rPr lang="en-US" sz="2000" b="0" i="0" dirty="0">
                <a:solidFill>
                  <a:srgbClr val="374151"/>
                </a:solidFill>
                <a:effectLst/>
              </a:rPr>
              <a:t> understanding, </a:t>
            </a:r>
          </a:p>
          <a:p>
            <a:pPr marL="803275" indent="-446088" algn="l">
              <a:buFont typeface="Wingdings" panose="05000000000000000000" pitchFamily="2" charset="2"/>
              <a:buChar char="Ø"/>
            </a:pPr>
            <a:r>
              <a:rPr lang="en-US" sz="2000" b="0" i="0" dirty="0">
                <a:solidFill>
                  <a:srgbClr val="374151"/>
                </a:solidFill>
                <a:effectLst/>
              </a:rPr>
              <a:t>critical thinking, </a:t>
            </a:r>
          </a:p>
          <a:p>
            <a:pPr marL="803275" indent="-446088" algn="l">
              <a:buFont typeface="Wingdings" panose="05000000000000000000" pitchFamily="2" charset="2"/>
              <a:buChar char="Ø"/>
            </a:pPr>
            <a:r>
              <a:rPr lang="en-US" sz="2000" b="0" i="0" dirty="0">
                <a:solidFill>
                  <a:srgbClr val="374151"/>
                </a:solidFill>
                <a:effectLst/>
              </a:rPr>
              <a:t>empathy, and </a:t>
            </a:r>
          </a:p>
          <a:p>
            <a:pPr marL="803275" indent="-446088" algn="l">
              <a:buFont typeface="Wingdings" panose="05000000000000000000" pitchFamily="2" charset="2"/>
              <a:buChar char="Ø"/>
            </a:pPr>
            <a:r>
              <a:rPr lang="en-US" sz="2000" b="0" i="0" dirty="0">
                <a:solidFill>
                  <a:srgbClr val="374151"/>
                </a:solidFill>
                <a:effectLst/>
              </a:rPr>
              <a:t>peaceful conflict resolution. </a:t>
            </a:r>
          </a:p>
          <a:p>
            <a:pPr marL="803275" indent="-446088" algn="l">
              <a:buFont typeface="Wingdings" panose="05000000000000000000" pitchFamily="2" charset="2"/>
              <a:buChar char="Ø"/>
            </a:pPr>
            <a:endParaRPr lang="en-US" sz="2000" dirty="0">
              <a:solidFill>
                <a:srgbClr val="374151"/>
              </a:solidFill>
            </a:endParaRPr>
          </a:p>
          <a:p>
            <a:pPr algn="l"/>
            <a:r>
              <a:rPr lang="en-US" sz="2000" b="1" dirty="0">
                <a:solidFill>
                  <a:srgbClr val="374151"/>
                </a:solidFill>
              </a:rPr>
              <a:t>The CSE Areas of Focus (</a:t>
            </a:r>
            <a:r>
              <a:rPr lang="en-US" sz="2000" b="1" dirty="0" err="1">
                <a:solidFill>
                  <a:srgbClr val="374151"/>
                </a:solidFill>
              </a:rPr>
              <a:t>AoF</a:t>
            </a:r>
            <a:r>
              <a:rPr lang="en-US" sz="2000" b="1" dirty="0">
                <a:solidFill>
                  <a:srgbClr val="374151"/>
                </a:solidFill>
              </a:rPr>
              <a:t>):</a:t>
            </a:r>
          </a:p>
          <a:p>
            <a:pPr marL="342900" marR="0" lvl="0" indent="-342900" algn="l" rtl="0">
              <a:lnSpc>
                <a:spcPct val="100000"/>
              </a:lnSpc>
              <a:spcBef>
                <a:spcPts val="0"/>
              </a:spcBef>
              <a:spcAft>
                <a:spcPts val="0"/>
              </a:spcAft>
              <a:buClr>
                <a:srgbClr val="000000"/>
              </a:buClr>
              <a:buSzPts val="2400"/>
              <a:buFont typeface="Arial"/>
              <a:buChar char="•"/>
            </a:pPr>
            <a:r>
              <a:rPr lang="en-US" sz="2000" dirty="0">
                <a:solidFill>
                  <a:srgbClr val="374151"/>
                </a:solidFill>
                <a:sym typeface="Century Gothic"/>
              </a:rPr>
              <a:t>Provide teachers with effective mitigation techniques and strategies.</a:t>
            </a:r>
            <a:endParaRPr lang="en-US" sz="2000" dirty="0">
              <a:solidFill>
                <a:srgbClr val="374151"/>
              </a:solidFil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000" dirty="0">
                <a:solidFill>
                  <a:srgbClr val="374151"/>
                </a:solidFill>
                <a:sym typeface="Century Gothic"/>
              </a:rPr>
              <a:t>Support the development of knowledge, attitudes and skills that </a:t>
            </a:r>
            <a:r>
              <a:rPr lang="en-US" sz="2000" dirty="0" err="1">
                <a:solidFill>
                  <a:srgbClr val="374151"/>
                </a:solidFill>
                <a:sym typeface="Century Gothic"/>
              </a:rPr>
              <a:t>favour</a:t>
            </a:r>
            <a:r>
              <a:rPr lang="en-US" sz="2000" dirty="0">
                <a:solidFill>
                  <a:srgbClr val="374151"/>
                </a:solidFill>
                <a:sym typeface="Century Gothic"/>
              </a:rPr>
              <a:t> open-mindedness, respect for human rights and an appreciation of diversity. </a:t>
            </a:r>
          </a:p>
          <a:p>
            <a:pPr marL="268288" marR="0" lvl="0" indent="-268288" algn="l" rtl="0">
              <a:lnSpc>
                <a:spcPct val="100000"/>
              </a:lnSpc>
              <a:spcBef>
                <a:spcPts val="0"/>
              </a:spcBef>
              <a:spcAft>
                <a:spcPts val="0"/>
              </a:spcAft>
              <a:buClr>
                <a:srgbClr val="000000"/>
              </a:buClr>
              <a:buSzPts val="2400"/>
              <a:buFont typeface="Arial"/>
              <a:buChar char="•"/>
            </a:pPr>
            <a:r>
              <a:rPr lang="en-US" sz="2000" dirty="0">
                <a:solidFill>
                  <a:srgbClr val="374151"/>
                </a:solidFill>
                <a:sym typeface="Century Gothic"/>
              </a:rPr>
              <a:t>  Ensure that those attitudes and skills are integrated into the wider institutional structure. </a:t>
            </a:r>
          </a:p>
          <a:p>
            <a:pPr marL="357188" marR="0" lvl="0" indent="-357188" rtl="0">
              <a:lnSpc>
                <a:spcPct val="100000"/>
              </a:lnSpc>
              <a:spcBef>
                <a:spcPts val="0"/>
              </a:spcBef>
              <a:spcAft>
                <a:spcPts val="0"/>
              </a:spcAft>
              <a:buClr>
                <a:srgbClr val="000000"/>
              </a:buClr>
              <a:buSzPts val="2400"/>
              <a:buFont typeface="Arial"/>
              <a:buChar char="•"/>
            </a:pPr>
            <a:r>
              <a:rPr lang="en-US" sz="2000" dirty="0">
                <a:solidFill>
                  <a:srgbClr val="374151"/>
                </a:solidFill>
                <a:sym typeface="Century Gothic"/>
              </a:rPr>
              <a:t>Ensure that learners embrace diversity providing support to anyone who is excluded or targeted.</a:t>
            </a:r>
          </a:p>
          <a:p>
            <a:pPr marR="0" lvl="0" rtl="0">
              <a:lnSpc>
                <a:spcPct val="100000"/>
              </a:lnSpc>
              <a:spcBef>
                <a:spcPts val="0"/>
              </a:spcBef>
              <a:spcAft>
                <a:spcPts val="0"/>
              </a:spcAft>
              <a:buClr>
                <a:srgbClr val="000000"/>
              </a:buClr>
              <a:buSzPts val="2400"/>
            </a:pPr>
            <a:endParaRPr lang="en-US" sz="2000" dirty="0">
              <a:solidFill>
                <a:srgbClr val="374151"/>
              </a:solidFill>
              <a:sym typeface="Century Gothic"/>
            </a:endParaRPr>
          </a:p>
          <a:p>
            <a:pPr marR="0" lvl="0" algn="ctr" rtl="0">
              <a:lnSpc>
                <a:spcPct val="100000"/>
              </a:lnSpc>
              <a:spcBef>
                <a:spcPts val="0"/>
              </a:spcBef>
              <a:spcAft>
                <a:spcPts val="0"/>
              </a:spcAft>
              <a:buClr>
                <a:srgbClr val="000000"/>
              </a:buClr>
              <a:buSzPts val="2400"/>
            </a:pPr>
            <a:r>
              <a:rPr lang="en-US" sz="2000" dirty="0">
                <a:solidFill>
                  <a:srgbClr val="374151"/>
                </a:solidFill>
                <a:highlight>
                  <a:srgbClr val="C0C0C0"/>
                </a:highlight>
                <a:sym typeface="Century Gothic"/>
              </a:rPr>
              <a:t> </a:t>
            </a:r>
            <a:r>
              <a:rPr lang="en-US" sz="2000" b="1" i="1" dirty="0">
                <a:solidFill>
                  <a:srgbClr val="374151"/>
                </a:solidFill>
                <a:highlight>
                  <a:srgbClr val="C0C0C0"/>
                </a:highlight>
                <a:sym typeface="Century Gothic"/>
              </a:rPr>
              <a:t>Research has shown that well-integrated whole-school approaches have a more sustainable and positive impact than stand-alone programmes.</a:t>
            </a:r>
            <a:endParaRPr lang="en-US" sz="2000" b="1" i="1" dirty="0">
              <a:solidFill>
                <a:srgbClr val="374151"/>
              </a:solidFill>
              <a:highlight>
                <a:srgbClr val="C0C0C0"/>
              </a:highlight>
              <a:sym typeface="Arial"/>
            </a:endParaRPr>
          </a:p>
          <a:p>
            <a:pPr marL="342900" marR="0" lvl="0" indent="-342900" algn="l" rtl="0">
              <a:lnSpc>
                <a:spcPct val="100000"/>
              </a:lnSpc>
              <a:spcBef>
                <a:spcPts val="0"/>
              </a:spcBef>
              <a:spcAft>
                <a:spcPts val="0"/>
              </a:spcAft>
              <a:buClr>
                <a:srgbClr val="000000"/>
              </a:buClr>
              <a:buSzPts val="2400"/>
              <a:buFont typeface="Arial"/>
              <a:buChar char="•"/>
            </a:pPr>
            <a:endParaRPr lang="en-US" sz="2000" b="0" i="0" u="none" strike="noStrike" cap="none" dirty="0">
              <a:solidFill>
                <a:srgbClr val="000000"/>
              </a:solidFill>
              <a:ea typeface="Arial"/>
              <a:cs typeface="Arial"/>
              <a:sym typeface="Arial"/>
            </a:endParaRPr>
          </a:p>
          <a:p>
            <a:pPr marL="446088" indent="-446088" algn="l">
              <a:buFont typeface="Arial" panose="020B0604020202020204" pitchFamily="34" charset="0"/>
              <a:buChar char="•"/>
            </a:pPr>
            <a:endParaRPr lang="en-US" sz="2000" dirty="0">
              <a:solidFill>
                <a:srgbClr val="374151"/>
              </a:solidFill>
              <a:latin typeface="Söhne"/>
            </a:endParaRPr>
          </a:p>
          <a:p>
            <a:pPr algn="l"/>
            <a:endParaRPr lang="en-US" sz="2000" dirty="0">
              <a:solidFill>
                <a:srgbClr val="374151"/>
              </a:solidFill>
              <a:latin typeface="Söhne"/>
            </a:endParaRPr>
          </a:p>
          <a:p>
            <a:pPr marL="700087" indent="-342900" algn="l">
              <a:buFont typeface="Wingdings" panose="05000000000000000000" pitchFamily="2" charset="2"/>
              <a:buChar char="Ø"/>
            </a:pPr>
            <a:endParaRPr lang="en-US" sz="2000" dirty="0">
              <a:solidFill>
                <a:srgbClr val="374151"/>
              </a:solidFill>
              <a:latin typeface="Söhne"/>
            </a:endParaRPr>
          </a:p>
        </p:txBody>
      </p:sp>
      <p:sp>
        <p:nvSpPr>
          <p:cNvPr id="2" name="Rectangle: Rounded Corners 1">
            <a:extLst>
              <a:ext uri="{FF2B5EF4-FFF2-40B4-BE49-F238E27FC236}">
                <a16:creationId xmlns:a16="http://schemas.microsoft.com/office/drawing/2014/main" id="{DB69CE48-0FC2-21DD-3EA9-20078481768E}"/>
              </a:ext>
            </a:extLst>
          </p:cNvPr>
          <p:cNvSpPr/>
          <p:nvPr/>
        </p:nvSpPr>
        <p:spPr>
          <a:xfrm>
            <a:off x="5047320" y="1876931"/>
            <a:ext cx="6438435" cy="13123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000" b="0" i="0" dirty="0">
                <a:solidFill>
                  <a:srgbClr val="374151"/>
                </a:solidFill>
                <a:effectLst/>
              </a:rPr>
              <a:t>Instilling these values and skills in students creates a more tolerant and inclusive society where hate speech is less likely to take root and thrive.</a:t>
            </a:r>
          </a:p>
        </p:txBody>
      </p:sp>
    </p:spTree>
    <p:custDataLst>
      <p:tags r:id="rId1"/>
    </p:custDataLst>
    <p:extLst>
      <p:ext uri="{BB962C8B-B14F-4D97-AF65-F5344CB8AC3E}">
        <p14:creationId xmlns:p14="http://schemas.microsoft.com/office/powerpoint/2010/main" val="37671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1</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64604" y="1003487"/>
            <a:ext cx="11034602" cy="513335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1" dirty="0">
                <a:sym typeface="Century Gothic"/>
              </a:rPr>
              <a:t>Select from the below all correct statements</a:t>
            </a:r>
          </a:p>
          <a:p>
            <a:pPr marL="0" marR="0" lvl="0" indent="0" algn="l" rtl="0">
              <a:lnSpc>
                <a:spcPct val="100000"/>
              </a:lnSpc>
              <a:spcBef>
                <a:spcPts val="0"/>
              </a:spcBef>
              <a:spcAft>
                <a:spcPts val="0"/>
              </a:spcAft>
              <a:buClr>
                <a:srgbClr val="000000"/>
              </a:buClr>
              <a:buSzPts val="2400"/>
              <a:buFont typeface="Arial"/>
              <a:buNone/>
            </a:pPr>
            <a:endParaRPr lang="en-US" sz="2000" b="1" i="1" dirty="0">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2000" b="1" i="1" dirty="0">
                <a:sym typeface="Century Gothic"/>
              </a:rPr>
              <a:t>Hate speech----------</a:t>
            </a:r>
            <a:endParaRPr lang="en-US" sz="2000" dirty="0">
              <a:sym typeface="Century Gothic"/>
            </a:endParaRPr>
          </a:p>
          <a:p>
            <a:pPr marL="457200" marR="0" lvl="0" indent="-457200" algn="l" rtl="0">
              <a:lnSpc>
                <a:spcPct val="100000"/>
              </a:lnSpc>
              <a:spcBef>
                <a:spcPts val="0"/>
              </a:spcBef>
              <a:spcAft>
                <a:spcPts val="0"/>
              </a:spcAft>
              <a:buClr>
                <a:srgbClr val="000000"/>
              </a:buClr>
              <a:buSzPts val="2400"/>
              <a:buFont typeface="+mj-lt"/>
              <a:buAutoNum type="alphaLcParenR"/>
            </a:pPr>
            <a:r>
              <a:rPr lang="en-US" sz="2000" dirty="0">
                <a:sym typeface="Century Gothic"/>
              </a:rPr>
              <a:t>consists of only written messages, but not practices or behaviors that include some kind of discriminatory content. </a:t>
            </a:r>
          </a:p>
          <a:p>
            <a:pPr marL="457200" marR="0" lvl="0" indent="-457200" algn="l" rtl="0">
              <a:lnSpc>
                <a:spcPct val="100000"/>
              </a:lnSpc>
              <a:spcBef>
                <a:spcPts val="0"/>
              </a:spcBef>
              <a:spcAft>
                <a:spcPts val="0"/>
              </a:spcAft>
              <a:buClr>
                <a:srgbClr val="000000"/>
              </a:buClr>
              <a:buSzPts val="2400"/>
              <a:buFont typeface="+mj-lt"/>
              <a:buAutoNum type="alphaLcParenR"/>
            </a:pPr>
            <a:r>
              <a:rPr lang="en-US" sz="2000" dirty="0">
                <a:sym typeface="Century Gothic"/>
              </a:rPr>
              <a:t>refers to any kind of communication in speech, writing or behavior, that attacks or uses discriminatory language with reference to a person or a group on the basis of their protected characteristics.</a:t>
            </a:r>
          </a:p>
          <a:p>
            <a:pPr marL="457200" marR="0" lvl="0" indent="-457200" algn="l" rtl="0">
              <a:lnSpc>
                <a:spcPct val="100000"/>
              </a:lnSpc>
              <a:spcBef>
                <a:spcPts val="0"/>
              </a:spcBef>
              <a:spcAft>
                <a:spcPts val="0"/>
              </a:spcAft>
              <a:buClr>
                <a:srgbClr val="000000"/>
              </a:buClr>
              <a:buSzPts val="2400"/>
              <a:buFont typeface="+mj-lt"/>
              <a:buAutoNum type="alphaLcParenR"/>
            </a:pPr>
            <a:r>
              <a:rPr lang="en-US" sz="2000" dirty="0">
                <a:sym typeface="Century Gothic"/>
              </a:rPr>
              <a:t>refers to violent, hostile or discriminatory communication or </a:t>
            </a:r>
            <a:r>
              <a:rPr lang="en-US" sz="2000" dirty="0" err="1">
                <a:sym typeface="Century Gothic"/>
              </a:rPr>
              <a:t>behaviour</a:t>
            </a:r>
            <a:r>
              <a:rPr lang="en-US" sz="2000" dirty="0">
                <a:sym typeface="Century Gothic"/>
              </a:rPr>
              <a:t> that reflect i</a:t>
            </a:r>
            <a:r>
              <a:rPr lang="en-US" sz="2000" b="0" i="0" u="none" strike="noStrike" cap="none" dirty="0">
                <a:ea typeface="Century Gothic"/>
                <a:cs typeface="Century Gothic"/>
                <a:sym typeface="Century Gothic"/>
              </a:rPr>
              <a:t>ntolerance, stigmatization, discrimination, and dehumanizing sentiments.</a:t>
            </a:r>
          </a:p>
          <a:p>
            <a:pPr marL="457200" marR="0" lvl="0" indent="-457200" algn="l" rtl="0">
              <a:lnSpc>
                <a:spcPct val="100000"/>
              </a:lnSpc>
              <a:spcBef>
                <a:spcPts val="0"/>
              </a:spcBef>
              <a:spcAft>
                <a:spcPts val="0"/>
              </a:spcAft>
              <a:buClr>
                <a:srgbClr val="000000"/>
              </a:buClr>
              <a:buSzPts val="2400"/>
              <a:buFont typeface="+mj-lt"/>
              <a:buAutoNum type="alphaLcParenR"/>
            </a:pPr>
            <a:r>
              <a:rPr lang="en-US" sz="2000" dirty="0">
                <a:ea typeface="Arial"/>
                <a:cs typeface="Arial"/>
                <a:sym typeface="Century Gothic"/>
              </a:rPr>
              <a:t>is featured by insensitivities, </a:t>
            </a:r>
            <a:r>
              <a:rPr lang="en-US" sz="2000" dirty="0">
                <a:sym typeface="Century Gothic"/>
              </a:rPr>
              <a:t>strong feeling of resentment and hostility, hateful discrimination and harmful stereotyping and prejudices.</a:t>
            </a:r>
          </a:p>
          <a:p>
            <a:pPr marL="457200" marR="0" lvl="0" indent="-457200" algn="l" rtl="0">
              <a:lnSpc>
                <a:spcPct val="100000"/>
              </a:lnSpc>
              <a:spcBef>
                <a:spcPts val="0"/>
              </a:spcBef>
              <a:spcAft>
                <a:spcPts val="0"/>
              </a:spcAft>
              <a:buClr>
                <a:srgbClr val="000000"/>
              </a:buClr>
              <a:buSzPts val="2400"/>
              <a:buFont typeface="+mj-lt"/>
              <a:buAutoNum type="alphaLcParenR"/>
            </a:pPr>
            <a:r>
              <a:rPr lang="en-US" sz="2000" dirty="0">
                <a:sym typeface="Century Gothic"/>
              </a:rPr>
              <a:t>could trigger conflict by eroding trust, undermining social cohesion and destroying social bonds. </a:t>
            </a:r>
            <a:endParaRPr lang="en-US" sz="2000" dirty="0">
              <a:sym typeface="Arial"/>
            </a:endParaRPr>
          </a:p>
          <a:p>
            <a:pPr marL="457200" marR="0" lvl="0" indent="-457200" algn="l" rtl="0">
              <a:lnSpc>
                <a:spcPct val="100000"/>
              </a:lnSpc>
              <a:spcBef>
                <a:spcPts val="0"/>
              </a:spcBef>
              <a:spcAft>
                <a:spcPts val="0"/>
              </a:spcAft>
              <a:buClr>
                <a:srgbClr val="000000"/>
              </a:buClr>
              <a:buSzPts val="2400"/>
              <a:buFont typeface="+mj-lt"/>
              <a:buAutoNum type="alphaLcParenR"/>
            </a:pPr>
            <a:endParaRPr lang="en-US" sz="2000" b="0" i="0" u="none" strike="noStrike" cap="none" dirty="0">
              <a:ea typeface="Arial"/>
              <a:cs typeface="Arial"/>
              <a:sym typeface="Arial"/>
            </a:endParaRPr>
          </a:p>
          <a:p>
            <a:pPr marL="700087" indent="-342900" algn="l">
              <a:buFont typeface="Wingdings" panose="05000000000000000000" pitchFamily="2" charset="2"/>
              <a:buChar char="Ø"/>
            </a:pPr>
            <a:endParaRPr lang="en-US" sz="2000" dirty="0">
              <a:solidFill>
                <a:srgbClr val="374151"/>
              </a:solidFill>
              <a:latin typeface="Söhne"/>
            </a:endParaRPr>
          </a:p>
        </p:txBody>
      </p:sp>
    </p:spTree>
    <p:custDataLst>
      <p:tags r:id="rId1"/>
    </p:custDataLst>
    <p:extLst>
      <p:ext uri="{BB962C8B-B14F-4D97-AF65-F5344CB8AC3E}">
        <p14:creationId xmlns:p14="http://schemas.microsoft.com/office/powerpoint/2010/main" val="322073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339634" y="821032"/>
            <a:ext cx="11011988"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Fill in the blanks using the suitable words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Activity 2</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339634" y="1240269"/>
            <a:ext cx="11431453" cy="52629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Race, gender, religion, nationality, color…. etc. </a:t>
            </a:r>
            <a:r>
              <a:rPr lang="en-US" sz="2400" dirty="0">
                <a:solidFill>
                  <a:prstClr val="black"/>
                </a:solidFill>
                <a:latin typeface="Calibri" panose="020F0502020204030204"/>
              </a:rPr>
              <a:t>are all considered to be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rtl="0">
              <a:lnSpc>
                <a:spcPct val="100000"/>
              </a:lnSpc>
              <a:spcBef>
                <a:spcPts val="0"/>
              </a:spcBef>
              <a:spcAft>
                <a:spcPts val="0"/>
              </a:spcAft>
              <a:buClr>
                <a:srgbClr val="000000"/>
              </a:buClr>
              <a:buSzPts val="2400"/>
              <a:buFont typeface="+mj-lt"/>
              <a:buAutoNum type="arabicPeriod"/>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
            </a:r>
            <a:r>
              <a:rPr lang="en-US" sz="2400" b="0" i="0" u="none" strike="noStrike" cap="none" dirty="0">
                <a:ea typeface="Century Gothic"/>
                <a:cs typeface="Century Gothic"/>
                <a:sym typeface="Century Gothic"/>
              </a:rPr>
              <a:t>Hate speech happens due to --------------------, prejudice, anger and, in some cases, a fear of “the other”.    </a:t>
            </a:r>
          </a:p>
          <a:p>
            <a:pPr marL="457200" marR="0" lvl="0" indent="-457200" algn="l" rtl="0">
              <a:lnSpc>
                <a:spcPct val="100000"/>
              </a:lnSpc>
              <a:spcBef>
                <a:spcPts val="0"/>
              </a:spcBef>
              <a:spcAft>
                <a:spcPts val="0"/>
              </a:spcAft>
              <a:buClr>
                <a:srgbClr val="000000"/>
              </a:buClr>
              <a:buSzPts val="2400"/>
              <a:buFont typeface="+mj-lt"/>
              <a:buAutoNum type="arabicPeriod"/>
            </a:pPr>
            <a:r>
              <a:rPr lang="en-US" sz="2400" dirty="0">
                <a:ea typeface="Century Gothic"/>
                <a:cs typeface="Century Gothic"/>
                <a:sym typeface="Century Gothic"/>
              </a:rPr>
              <a:t>Hate speech results of</a:t>
            </a:r>
            <a:r>
              <a:rPr lang="en-US" sz="2400" b="0" i="0" u="none" strike="noStrike" cap="none" dirty="0">
                <a:ea typeface="Century Gothic"/>
                <a:cs typeface="Century Gothic"/>
                <a:sym typeface="Century Gothic"/>
              </a:rPr>
              <a:t> patterns of thinking that are shaped by---------------------, cultural and social contexts which are embedded in power structures and reinforced by systemic discrimination.</a:t>
            </a:r>
          </a:p>
          <a:p>
            <a:pPr marL="457200" marR="0" lvl="0" indent="-457200" algn="l" rtl="0">
              <a:lnSpc>
                <a:spcPct val="100000"/>
              </a:lnSpc>
              <a:spcBef>
                <a:spcPts val="0"/>
              </a:spcBef>
              <a:spcAft>
                <a:spcPts val="0"/>
              </a:spcAft>
              <a:buClr>
                <a:srgbClr val="000000"/>
              </a:buClr>
              <a:buSzPts val="2400"/>
              <a:buFont typeface="+mj-lt"/>
              <a:buAutoNum type="arabicPeriod"/>
            </a:pPr>
            <a:r>
              <a:rPr lang="en-US" sz="2400" b="0" i="0" u="none" strike="noStrike" cap="none" dirty="0">
                <a:ea typeface="Century Gothic"/>
                <a:cs typeface="Century Gothic"/>
                <a:sym typeface="Century Gothic"/>
              </a:rPr>
              <a:t>Actions that we can undertake as individuals and societies to combat hate speech include------------------------, developing counter-narrative, developing regulatory mechanisms, and s</a:t>
            </a:r>
            <a:r>
              <a:rPr lang="en-US" sz="2400" dirty="0"/>
              <a:t>elf-regulation through professional -------------------and standards.</a:t>
            </a:r>
            <a:endParaRPr lang="en-US" sz="2400" dirty="0">
              <a:sym typeface="Century Gothic"/>
            </a:endParaRPr>
          </a:p>
          <a:p>
            <a:pPr marR="0" lvl="0" algn="l" rtl="0">
              <a:lnSpc>
                <a:spcPct val="100000"/>
              </a:lnSpc>
              <a:spcBef>
                <a:spcPts val="0"/>
              </a:spcBef>
              <a:spcAft>
                <a:spcPts val="0"/>
              </a:spcAft>
              <a:buClr>
                <a:srgbClr val="000000"/>
              </a:buClr>
              <a:buSzPts val="2400"/>
            </a:pPr>
            <a:endParaRPr lang="en-US" sz="2400" b="0" i="0" u="none" strike="noStrike" cap="none"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endParaRPr lang="en-US" sz="2400"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Ø"/>
            </a:pPr>
            <a:endParaRPr lang="en-US" sz="2400" b="0" i="0" u="none" strike="noStrike" cap="none" dirty="0">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400" dirty="0">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ABBEC2-091B-9E87-6EA8-C13E9BA66E16}"/>
              </a:ext>
            </a:extLst>
          </p:cNvPr>
          <p:cNvSpPr txBox="1"/>
          <p:nvPr/>
        </p:nvSpPr>
        <p:spPr>
          <a:xfrm>
            <a:off x="1212631" y="5617731"/>
            <a:ext cx="292035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exclusionary thinking</a:t>
            </a:r>
          </a:p>
        </p:txBody>
      </p:sp>
      <p:sp>
        <p:nvSpPr>
          <p:cNvPr id="7" name="TextBox 6">
            <a:extLst>
              <a:ext uri="{FF2B5EF4-FFF2-40B4-BE49-F238E27FC236}">
                <a16:creationId xmlns:a16="http://schemas.microsoft.com/office/drawing/2014/main" id="{85EDB95D-1C04-4AF5-A425-667E0D05D8FE}"/>
              </a:ext>
            </a:extLst>
          </p:cNvPr>
          <p:cNvSpPr txBox="1"/>
          <p:nvPr/>
        </p:nvSpPr>
        <p:spPr>
          <a:xfrm>
            <a:off x="5721471" y="5076657"/>
            <a:ext cx="2541159"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cap="none" dirty="0">
                <a:ea typeface="Century Gothic"/>
                <a:cs typeface="Century Gothic"/>
                <a:sym typeface="Century Gothic"/>
              </a:rPr>
              <a:t>political discourses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4C1ABE9-E14D-D838-817C-793982D8F9D9}"/>
              </a:ext>
            </a:extLst>
          </p:cNvPr>
          <p:cNvSpPr txBox="1"/>
          <p:nvPr/>
        </p:nvSpPr>
        <p:spPr>
          <a:xfrm>
            <a:off x="5005978" y="5665132"/>
            <a:ext cx="2302202"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codes of ethics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0B66885-BD79-DC0C-9DAB-5EE3E48CFA0D}"/>
              </a:ext>
            </a:extLst>
          </p:cNvPr>
          <p:cNvSpPr txBox="1"/>
          <p:nvPr/>
        </p:nvSpPr>
        <p:spPr>
          <a:xfrm>
            <a:off x="8467474" y="5434299"/>
            <a:ext cx="3303613"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protected characteristics</a:t>
            </a:r>
          </a:p>
        </p:txBody>
      </p:sp>
      <p:sp>
        <p:nvSpPr>
          <p:cNvPr id="10" name="TextBox 9">
            <a:extLst>
              <a:ext uri="{FF2B5EF4-FFF2-40B4-BE49-F238E27FC236}">
                <a16:creationId xmlns:a16="http://schemas.microsoft.com/office/drawing/2014/main" id="{B61E8431-28B8-8A0A-17CC-A13508879F7A}"/>
              </a:ext>
            </a:extLst>
          </p:cNvPr>
          <p:cNvSpPr txBox="1"/>
          <p:nvPr/>
        </p:nvSpPr>
        <p:spPr>
          <a:xfrm>
            <a:off x="3531710" y="5057596"/>
            <a:ext cx="1990703"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cap="none" dirty="0">
                <a:ea typeface="Century Gothic"/>
                <a:cs typeface="Century Gothic"/>
                <a:sym typeface="Century Gothic"/>
              </a:rPr>
              <a:t>fact-checking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773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latin typeface="+mn-lt"/>
              </a:rPr>
              <a:t>Activity 3</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Google Shape;238;p10">
            <a:extLst>
              <a:ext uri="{FF2B5EF4-FFF2-40B4-BE49-F238E27FC236}">
                <a16:creationId xmlns:a16="http://schemas.microsoft.com/office/drawing/2014/main" id="{1A06660D-5C30-8728-1FCB-5AE5453AE774}"/>
              </a:ext>
            </a:extLst>
          </p:cNvPr>
          <p:cNvSpPr txBox="1"/>
          <p:nvPr/>
        </p:nvSpPr>
        <p:spPr>
          <a:xfrm>
            <a:off x="564604" y="1003487"/>
            <a:ext cx="11034602" cy="513335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Century Gothic"/>
              </a:rPr>
              <a:t>Select from the below all correct statements</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Century Gothic"/>
              </a:rPr>
              <a:t>The implementation of CSE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sym typeface="Century Gothic"/>
              </a:rPr>
              <a:t>AoF</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Century Gothic"/>
              </a:rPr>
              <a:t> within a classroom setting is important for the following reasons: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Century Gothic"/>
            </a:endParaRPr>
          </a:p>
          <a:p>
            <a:pPr marL="457200" marR="0" lvl="0" indent="-457200" rtl="0">
              <a:lnSpc>
                <a:spcPct val="100000"/>
              </a:lnSpc>
              <a:spcBef>
                <a:spcPts val="0"/>
              </a:spcBef>
              <a:spcAft>
                <a:spcPts val="0"/>
              </a:spcAft>
              <a:buClr>
                <a:srgbClr val="000000"/>
              </a:buClr>
              <a:buSzPts val="2400"/>
              <a:buFont typeface="+mj-lt"/>
              <a:buAutoNum type="alphaLcParenR"/>
            </a:pPr>
            <a:r>
              <a:rPr lang="en-US" sz="2000" dirty="0">
                <a:solidFill>
                  <a:srgbClr val="374151"/>
                </a:solidFill>
                <a:sym typeface="Century Gothic"/>
              </a:rPr>
              <a:t>CSE </a:t>
            </a:r>
            <a:r>
              <a:rPr lang="en-US" sz="2000" dirty="0" err="1">
                <a:solidFill>
                  <a:srgbClr val="374151"/>
                </a:solidFill>
                <a:sym typeface="Century Gothic"/>
              </a:rPr>
              <a:t>AoF</a:t>
            </a:r>
            <a:r>
              <a:rPr lang="en-US" sz="2000" dirty="0">
                <a:solidFill>
                  <a:srgbClr val="374151"/>
                </a:solidFill>
                <a:sym typeface="Century Gothic"/>
              </a:rPr>
              <a:t> help to provide teachers with effective mitigation techniques and strategies.</a:t>
            </a:r>
            <a:endParaRPr lang="en-US" sz="2000" dirty="0">
              <a:solidFill>
                <a:srgbClr val="374151"/>
              </a:solidFill>
              <a:sym typeface="Arial"/>
            </a:endParaRPr>
          </a:p>
          <a:p>
            <a:pPr marL="457200" marR="0" lvl="0" indent="-457200" rtl="0">
              <a:lnSpc>
                <a:spcPct val="100000"/>
              </a:lnSpc>
              <a:spcBef>
                <a:spcPts val="0"/>
              </a:spcBef>
              <a:spcAft>
                <a:spcPts val="0"/>
              </a:spcAft>
              <a:buClr>
                <a:srgbClr val="000000"/>
              </a:buClr>
              <a:buSzPts val="2400"/>
              <a:buFont typeface="+mj-lt"/>
              <a:buAutoNum type="alphaLcParenR"/>
            </a:pPr>
            <a:r>
              <a:rPr lang="en-US" sz="2000" dirty="0">
                <a:solidFill>
                  <a:srgbClr val="374151"/>
                </a:solidFill>
                <a:sym typeface="Century Gothic"/>
              </a:rPr>
              <a:t>The main aim of CSE </a:t>
            </a:r>
            <a:r>
              <a:rPr lang="en-US" sz="2000" dirty="0" err="1">
                <a:solidFill>
                  <a:srgbClr val="374151"/>
                </a:solidFill>
                <a:sym typeface="Century Gothic"/>
              </a:rPr>
              <a:t>AoF</a:t>
            </a:r>
            <a:r>
              <a:rPr lang="en-US" sz="2000" dirty="0">
                <a:solidFill>
                  <a:srgbClr val="374151"/>
                </a:solidFill>
                <a:sym typeface="Century Gothic"/>
              </a:rPr>
              <a:t> is to develop educators’ knowledge, attitudes, and skills that favor open-mindedness, respect for human rights and an appreciation of diversity. </a:t>
            </a:r>
          </a:p>
          <a:p>
            <a:pPr marL="457200" marR="0" lvl="0" indent="-457200" rtl="0">
              <a:lnSpc>
                <a:spcPct val="100000"/>
              </a:lnSpc>
              <a:spcBef>
                <a:spcPts val="0"/>
              </a:spcBef>
              <a:spcAft>
                <a:spcPts val="0"/>
              </a:spcAft>
              <a:buClr>
                <a:srgbClr val="000000"/>
              </a:buClr>
              <a:buSzPts val="2400"/>
              <a:buFont typeface="+mj-lt"/>
              <a:buAutoNum type="alphaLcParenR"/>
            </a:pPr>
            <a:r>
              <a:rPr lang="en-US" sz="2000" dirty="0">
                <a:solidFill>
                  <a:srgbClr val="374151"/>
                </a:solidFill>
                <a:sym typeface="Century Gothic"/>
              </a:rPr>
              <a:t>The implementation of CSE </a:t>
            </a:r>
            <a:r>
              <a:rPr lang="en-US" sz="2000" dirty="0" err="1">
                <a:solidFill>
                  <a:srgbClr val="374151"/>
                </a:solidFill>
                <a:sym typeface="Century Gothic"/>
              </a:rPr>
              <a:t>AoF</a:t>
            </a:r>
            <a:r>
              <a:rPr lang="en-US" sz="2000" dirty="0">
                <a:solidFill>
                  <a:srgbClr val="374151"/>
                </a:solidFill>
                <a:sym typeface="Century Gothic"/>
              </a:rPr>
              <a:t> fosters the embracement of diversity and the provision of support to anyone who is excluded or targeted.</a:t>
            </a:r>
          </a:p>
          <a:p>
            <a:pPr marL="457200" marR="0" lvl="0" indent="-457200" rtl="0">
              <a:lnSpc>
                <a:spcPct val="100000"/>
              </a:lnSpc>
              <a:spcBef>
                <a:spcPts val="0"/>
              </a:spcBef>
              <a:spcAft>
                <a:spcPts val="0"/>
              </a:spcAft>
              <a:buClr>
                <a:srgbClr val="000000"/>
              </a:buClr>
              <a:buSzPts val="2400"/>
              <a:buFont typeface="+mj-lt"/>
              <a:buAutoNum type="alphaLcParenR"/>
            </a:pPr>
            <a:r>
              <a:rPr lang="en-US" sz="2000" b="0" i="0" dirty="0">
                <a:solidFill>
                  <a:srgbClr val="374151"/>
                </a:solidFill>
                <a:effectLst/>
              </a:rPr>
              <a:t>CSE addresses the underlying factors that fuel hate speech and which might be a trigger to conflict by promoting  understanding, critical thinking, empathy, and peaceful conflict resolution. </a:t>
            </a:r>
          </a:p>
          <a:p>
            <a:pPr marL="457200" marR="0" lvl="0" indent="-457200" rtl="0">
              <a:lnSpc>
                <a:spcPct val="100000"/>
              </a:lnSpc>
              <a:spcBef>
                <a:spcPts val="0"/>
              </a:spcBef>
              <a:spcAft>
                <a:spcPts val="0"/>
              </a:spcAft>
              <a:buClr>
                <a:srgbClr val="000000"/>
              </a:buClr>
              <a:buSzPts val="2400"/>
              <a:buFont typeface="+mj-lt"/>
              <a:buAutoNum type="alphaLcParenR"/>
            </a:pPr>
            <a:endParaRPr kumimoji="0" lang="en-US"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700087"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spTree>
    <p:custDataLst>
      <p:tags r:id="rId1"/>
    </p:custDataLst>
    <p:extLst>
      <p:ext uri="{BB962C8B-B14F-4D97-AF65-F5344CB8AC3E}">
        <p14:creationId xmlns:p14="http://schemas.microsoft.com/office/powerpoint/2010/main" val="2504479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latin typeface="+mn-lt"/>
              </a:rPr>
              <a:t>Activity 4</a:t>
            </a:r>
          </a:p>
        </p:txBody>
      </p:sp>
      <p:sp>
        <p:nvSpPr>
          <p:cNvPr id="6" name="Text Placeholder 5"/>
          <p:cNvSpPr>
            <a:spLocks noGrp="1"/>
          </p:cNvSpPr>
          <p:nvPr>
            <p:ph type="body" sz="quarter" idx="16"/>
          </p:nvPr>
        </p:nvSpPr>
        <p:spPr>
          <a:xfrm>
            <a:off x="277188" y="1226634"/>
            <a:ext cx="11350193" cy="4862177"/>
          </a:xfrm>
        </p:spPr>
        <p:txBody>
          <a:bodyPr>
            <a:normAutofit/>
          </a:bodyPr>
          <a:lstStyle/>
          <a:p>
            <a:pPr algn="l"/>
            <a:r>
              <a:rPr lang="en-US" b="1" i="0" dirty="0">
                <a:solidFill>
                  <a:srgbClr val="374151"/>
                </a:solidFill>
                <a:effectLst/>
              </a:rPr>
              <a:t>Match between the terms in Column A and their respective definition in Column B</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420894" y="2113569"/>
          <a:ext cx="11350192" cy="3672840"/>
        </p:xfrm>
        <a:graphic>
          <a:graphicData uri="http://schemas.openxmlformats.org/drawingml/2006/table">
            <a:tbl>
              <a:tblPr firstRow="1" bandRow="1">
                <a:tableStyleId>{5C22544A-7EE6-4342-B048-85BDC9FD1C3A}</a:tableStyleId>
              </a:tblPr>
              <a:tblGrid>
                <a:gridCol w="1785788">
                  <a:extLst>
                    <a:ext uri="{9D8B030D-6E8A-4147-A177-3AD203B41FA5}">
                      <a16:colId xmlns:a16="http://schemas.microsoft.com/office/drawing/2014/main" val="708635901"/>
                    </a:ext>
                  </a:extLst>
                </a:gridCol>
                <a:gridCol w="9564404">
                  <a:extLst>
                    <a:ext uri="{9D8B030D-6E8A-4147-A177-3AD203B41FA5}">
                      <a16:colId xmlns:a16="http://schemas.microsoft.com/office/drawing/2014/main" val="3004403085"/>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861700231"/>
                  </a:ext>
                </a:extLst>
              </a:tr>
              <a:tr h="370840">
                <a:tc>
                  <a:txBody>
                    <a:bodyPr/>
                    <a:lstStyle/>
                    <a:p>
                      <a:r>
                        <a:rPr lang="en-US" dirty="0"/>
                        <a:t>Hate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24292F"/>
                          </a:solidFill>
                          <a:effectLst/>
                          <a:latin typeface="-apple-system"/>
                        </a:rPr>
                        <a:t>actions </a:t>
                      </a:r>
                      <a:r>
                        <a:rPr lang="en-US" b="0" i="0" dirty="0">
                          <a:solidFill>
                            <a:srgbClr val="24292F"/>
                          </a:solidFill>
                          <a:effectLst/>
                          <a:latin typeface="-apple-system"/>
                        </a:rPr>
                        <a:t>that deny equal treatment or opportunities to individuals or groups based on their membership in a particular category, such as race, gender, or religion.</a:t>
                      </a:r>
                      <a:endParaRPr lang="en-US" dirty="0"/>
                    </a:p>
                  </a:txBody>
                  <a:tcPr/>
                </a:tc>
                <a:extLst>
                  <a:ext uri="{0D108BD9-81ED-4DB2-BD59-A6C34878D82A}">
                    <a16:rowId xmlns:a16="http://schemas.microsoft.com/office/drawing/2014/main" val="3455264131"/>
                  </a:ext>
                </a:extLst>
              </a:tr>
              <a:tr h="370840">
                <a:tc>
                  <a:txBody>
                    <a:bodyPr/>
                    <a:lstStyle/>
                    <a:p>
                      <a:r>
                        <a:rPr lang="en-US" dirty="0"/>
                        <a:t>Hate Speech</a:t>
                      </a:r>
                    </a:p>
                  </a:txBody>
                  <a:tcPr/>
                </a:tc>
                <a:tc>
                  <a:txBody>
                    <a:bodyPr/>
                    <a:lstStyle/>
                    <a:p>
                      <a:r>
                        <a:rPr lang="en-US" i="1" dirty="0">
                          <a:solidFill>
                            <a:srgbClr val="24292F"/>
                          </a:solidFill>
                          <a:effectLst/>
                          <a:latin typeface="-apple-system"/>
                        </a:rPr>
                        <a:t>an inclination or preference </a:t>
                      </a:r>
                      <a:r>
                        <a:rPr lang="en-US" b="0" i="0" dirty="0">
                          <a:solidFill>
                            <a:srgbClr val="24292F"/>
                          </a:solidFill>
                          <a:effectLst/>
                          <a:latin typeface="-apple-system"/>
                        </a:rPr>
                        <a:t>for or against a particular person, group, or thing. It can be conscious or unconscious and may not necessarily result in discriminatory behavior</a:t>
                      </a:r>
                      <a:endParaRPr lang="en-US" dirty="0"/>
                    </a:p>
                  </a:txBody>
                  <a:tcPr/>
                </a:tc>
                <a:extLst>
                  <a:ext uri="{0D108BD9-81ED-4DB2-BD59-A6C34878D82A}">
                    <a16:rowId xmlns:a16="http://schemas.microsoft.com/office/drawing/2014/main" val="2210431518"/>
                  </a:ext>
                </a:extLst>
              </a:tr>
              <a:tr h="370840">
                <a:tc>
                  <a:txBody>
                    <a:bodyPr/>
                    <a:lstStyle/>
                    <a:p>
                      <a:r>
                        <a:rPr lang="en-US" dirty="0"/>
                        <a:t>Prejudice</a:t>
                      </a:r>
                    </a:p>
                  </a:txBody>
                  <a:tcPr/>
                </a:tc>
                <a:tc>
                  <a:txBody>
                    <a:bodyPr/>
                    <a:lstStyle/>
                    <a:p>
                      <a:r>
                        <a:rPr lang="en-US" sz="1800" b="0" i="0" dirty="0">
                          <a:solidFill>
                            <a:srgbClr val="374151"/>
                          </a:solidFill>
                          <a:effectLst/>
                        </a:rPr>
                        <a:t>oversimplified and generalized beliefs about a particular group.</a:t>
                      </a:r>
                      <a:endParaRPr lang="en-US" dirty="0"/>
                    </a:p>
                  </a:txBody>
                  <a:tcPr/>
                </a:tc>
                <a:extLst>
                  <a:ext uri="{0D108BD9-81ED-4DB2-BD59-A6C34878D82A}">
                    <a16:rowId xmlns:a16="http://schemas.microsoft.com/office/drawing/2014/main" val="1464482124"/>
                  </a:ext>
                </a:extLst>
              </a:tr>
              <a:tr h="370840">
                <a:tc>
                  <a:txBody>
                    <a:bodyPr/>
                    <a:lstStyle/>
                    <a:p>
                      <a:r>
                        <a:rPr lang="en-US" dirty="0"/>
                        <a:t>Bias</a:t>
                      </a:r>
                    </a:p>
                  </a:txBody>
                  <a:tcPr/>
                </a:tc>
                <a:tc>
                  <a:txBody>
                    <a:bodyPr/>
                    <a:lstStyle/>
                    <a:p>
                      <a:r>
                        <a:rPr lang="en-US" b="0" i="0" dirty="0">
                          <a:solidFill>
                            <a:srgbClr val="040C28"/>
                          </a:solidFill>
                          <a:effectLst/>
                          <a:latin typeface="Google Sans"/>
                        </a:rPr>
                        <a:t>a tendency to prefer one person or thing to another, and to favor that person or thing</a:t>
                      </a:r>
                      <a:r>
                        <a:rPr lang="en-US" b="0" i="0" dirty="0">
                          <a:solidFill>
                            <a:srgbClr val="4D5156"/>
                          </a:solidFill>
                          <a:effectLst/>
                          <a:latin typeface="Google Sans"/>
                        </a:rPr>
                        <a:t>.</a:t>
                      </a:r>
                      <a:endParaRPr lang="en-US" dirty="0"/>
                    </a:p>
                  </a:txBody>
                  <a:tcPr/>
                </a:tc>
                <a:extLst>
                  <a:ext uri="{0D108BD9-81ED-4DB2-BD59-A6C34878D82A}">
                    <a16:rowId xmlns:a16="http://schemas.microsoft.com/office/drawing/2014/main" val="661731187"/>
                  </a:ext>
                </a:extLst>
              </a:tr>
              <a:tr h="370840">
                <a:tc>
                  <a:txBody>
                    <a:bodyPr/>
                    <a:lstStyle/>
                    <a:p>
                      <a:r>
                        <a:rPr lang="en-US" dirty="0"/>
                        <a:t>Stereotypes</a:t>
                      </a:r>
                    </a:p>
                  </a:txBody>
                  <a:tcPr/>
                </a:tc>
                <a:tc>
                  <a:txBody>
                    <a:bodyPr/>
                    <a:lstStyle/>
                    <a:p>
                      <a:r>
                        <a:rPr lang="en-US" b="0" i="0" dirty="0">
                          <a:solidFill>
                            <a:srgbClr val="24292F"/>
                          </a:solidFill>
                          <a:effectLst/>
                          <a:latin typeface="-apple-system"/>
                        </a:rPr>
                        <a:t>preconceived opinions or attitudes towards an individual or group, often based on stereotypes or incomplete information, that are not based on reason or actual experience.</a:t>
                      </a:r>
                      <a:endParaRPr lang="en-US" dirty="0"/>
                    </a:p>
                  </a:txBody>
                  <a:tcPr/>
                </a:tc>
                <a:extLst>
                  <a:ext uri="{0D108BD9-81ED-4DB2-BD59-A6C34878D82A}">
                    <a16:rowId xmlns:a16="http://schemas.microsoft.com/office/drawing/2014/main" val="3262883973"/>
                  </a:ext>
                </a:extLst>
              </a:tr>
              <a:tr h="370840">
                <a:tc>
                  <a:txBody>
                    <a:bodyPr/>
                    <a:lstStyle/>
                    <a:p>
                      <a:r>
                        <a:rPr lang="en-US" dirty="0"/>
                        <a:t>Discrimination </a:t>
                      </a:r>
                    </a:p>
                  </a:txBody>
                  <a:tcPr/>
                </a:tc>
                <a:tc>
                  <a:txBody>
                    <a:bodyPr/>
                    <a:lstStyle/>
                    <a:p>
                      <a:r>
                        <a:rPr lang="en-US" sz="1800" dirty="0">
                          <a:sym typeface="Century Gothic"/>
                        </a:rPr>
                        <a:t>any kind of communication in speech, writing or behavior, that attacks or uses discriminatory language with reference to a person or a group on the basis of protected characteristics. </a:t>
                      </a:r>
                      <a:endParaRPr lang="en-US" dirty="0"/>
                    </a:p>
                  </a:txBody>
                  <a:tcPr/>
                </a:tc>
                <a:extLst>
                  <a:ext uri="{0D108BD9-81ED-4DB2-BD59-A6C34878D82A}">
                    <a16:rowId xmlns:a16="http://schemas.microsoft.com/office/drawing/2014/main" val="1072674819"/>
                  </a:ext>
                </a:extLst>
              </a:tr>
            </a:tbl>
          </a:graphicData>
        </a:graphic>
      </p:graphicFrame>
    </p:spTree>
    <p:custDataLst>
      <p:tags r:id="rId1"/>
    </p:custDataLst>
    <p:extLst>
      <p:ext uri="{BB962C8B-B14F-4D97-AF65-F5344CB8AC3E}">
        <p14:creationId xmlns:p14="http://schemas.microsoft.com/office/powerpoint/2010/main" val="1379653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latin typeface="+mn-lt"/>
              </a:rPr>
              <a:t>Activity 5</a:t>
            </a:r>
          </a:p>
        </p:txBody>
      </p:sp>
      <p:sp>
        <p:nvSpPr>
          <p:cNvPr id="6" name="Text Placeholder 5"/>
          <p:cNvSpPr>
            <a:spLocks noGrp="1"/>
          </p:cNvSpPr>
          <p:nvPr>
            <p:ph type="body" sz="quarter" idx="16"/>
          </p:nvPr>
        </p:nvSpPr>
        <p:spPr>
          <a:xfrm>
            <a:off x="210281" y="814038"/>
            <a:ext cx="11350193" cy="4862177"/>
          </a:xfrm>
        </p:spPr>
        <p:txBody>
          <a:bodyPr>
            <a:normAutofit/>
          </a:bodyPr>
          <a:lstStyle/>
          <a:p>
            <a:pPr algn="l"/>
            <a:r>
              <a:rPr lang="en-US" b="1" i="0" dirty="0">
                <a:solidFill>
                  <a:srgbClr val="374151"/>
                </a:solidFill>
                <a:effectLst/>
              </a:rPr>
              <a:t>Which of the following statements is true and which is false?</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331684" y="1416083"/>
          <a:ext cx="11350192" cy="4267200"/>
        </p:xfrm>
        <a:graphic>
          <a:graphicData uri="http://schemas.openxmlformats.org/drawingml/2006/table">
            <a:tbl>
              <a:tblPr firstRow="1" bandRow="1">
                <a:tableStyleId>{5C22544A-7EE6-4342-B048-85BDC9FD1C3A}</a:tableStyleId>
              </a:tblPr>
              <a:tblGrid>
                <a:gridCol w="9648657">
                  <a:extLst>
                    <a:ext uri="{9D8B030D-6E8A-4147-A177-3AD203B41FA5}">
                      <a16:colId xmlns:a16="http://schemas.microsoft.com/office/drawing/2014/main" val="708635901"/>
                    </a:ext>
                  </a:extLst>
                </a:gridCol>
                <a:gridCol w="858644">
                  <a:extLst>
                    <a:ext uri="{9D8B030D-6E8A-4147-A177-3AD203B41FA5}">
                      <a16:colId xmlns:a16="http://schemas.microsoft.com/office/drawing/2014/main" val="2301195608"/>
                    </a:ext>
                  </a:extLst>
                </a:gridCol>
                <a:gridCol w="842891">
                  <a:extLst>
                    <a:ext uri="{9D8B030D-6E8A-4147-A177-3AD203B41FA5}">
                      <a16:colId xmlns:a16="http://schemas.microsoft.com/office/drawing/2014/main" val="3004403085"/>
                    </a:ext>
                  </a:extLst>
                </a:gridCol>
              </a:tblGrid>
              <a:tr h="0">
                <a:tc>
                  <a:txBody>
                    <a:bodyPr/>
                    <a:lstStyle/>
                    <a:p>
                      <a:r>
                        <a:rPr lang="en-US" dirty="0"/>
                        <a:t>Statement</a:t>
                      </a:r>
                    </a:p>
                  </a:txBody>
                  <a:tcPr/>
                </a:tc>
                <a:tc>
                  <a:txBody>
                    <a:bodyPr/>
                    <a:lstStyle/>
                    <a:p>
                      <a:r>
                        <a:rPr lang="en-US" dirty="0"/>
                        <a:t>True</a:t>
                      </a:r>
                    </a:p>
                  </a:txBody>
                  <a:tcPr/>
                </a:tc>
                <a:tc>
                  <a:txBody>
                    <a:bodyPr/>
                    <a:lstStyle/>
                    <a:p>
                      <a:r>
                        <a:rPr lang="en-US" dirty="0"/>
                        <a:t>False</a:t>
                      </a:r>
                    </a:p>
                  </a:txBody>
                  <a:tcPr/>
                </a:tc>
                <a:extLst>
                  <a:ext uri="{0D108BD9-81ED-4DB2-BD59-A6C34878D82A}">
                    <a16:rowId xmlns:a16="http://schemas.microsoft.com/office/drawing/2014/main" val="2861700231"/>
                  </a:ext>
                </a:extLst>
              </a:tr>
              <a:tr h="370840">
                <a:tc>
                  <a:txBody>
                    <a:bodyPr/>
                    <a:lstStyle/>
                    <a:p>
                      <a:pPr marL="342900" indent="-342900">
                        <a:buFont typeface="+mj-lt"/>
                        <a:buAutoNum type="arabicParenR"/>
                      </a:pPr>
                      <a:r>
                        <a:rPr lang="en-US" sz="2000" dirty="0">
                          <a:latin typeface="+mn-lt"/>
                        </a:rPr>
                        <a:t>Hate speech is not harmful and would never trigger violence, hostility or conflict.</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455264131"/>
                  </a:ext>
                </a:extLst>
              </a:tr>
              <a:tr h="370840">
                <a:tc>
                  <a:txBody>
                    <a:bodyPr/>
                    <a:lstStyle/>
                    <a:p>
                      <a:pPr marL="0" indent="0">
                        <a:buFont typeface="+mj-lt"/>
                        <a:buNone/>
                      </a:pPr>
                      <a:r>
                        <a:rPr lang="en-US" sz="2000" dirty="0">
                          <a:latin typeface="+mn-lt"/>
                        </a:rPr>
                        <a:t>2)   Race, gender, color, nationality, religion, sexual orientation…..etc. are all types and forms of ‘protected characteristics’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104315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dirty="0">
                          <a:latin typeface="+mn-lt"/>
                        </a:rPr>
                        <a:t>3) </a:t>
                      </a:r>
                      <a:r>
                        <a:rPr lang="en-US" sz="2000" b="0" i="0" dirty="0">
                          <a:solidFill>
                            <a:srgbClr val="374151"/>
                          </a:solidFill>
                          <a:effectLst/>
                        </a:rPr>
                        <a:t>When individuals or groups are exposed to hate speech that devalues certain groups, they immediately refer to peaceful conflict resolution techniques.</a:t>
                      </a:r>
                      <a:endParaRPr lang="en-US" sz="2000" dirty="0">
                        <a:latin typeface="+mn-lt"/>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644821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b="0" i="0" dirty="0">
                          <a:solidFill>
                            <a:srgbClr val="374151"/>
                          </a:solidFill>
                          <a:effectLst/>
                          <a:latin typeface="+mn-lt"/>
                        </a:rPr>
                        <a:t>4)</a:t>
                      </a:r>
                      <a:r>
                        <a:rPr lang="en-US" sz="2000" b="0" i="0" dirty="0">
                          <a:solidFill>
                            <a:srgbClr val="374151"/>
                          </a:solidFill>
                          <a:effectLst/>
                        </a:rPr>
                        <a:t> When hate speech is disseminated through social media, rallies, or other public platforms, it can attract individuals who share these extreme views and encourage them to take action, potentially leading to violence.</a:t>
                      </a:r>
                      <a:endParaRPr lang="en-US" sz="2000" dirty="0">
                        <a:latin typeface="+mn-lt"/>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61731187"/>
                  </a:ext>
                </a:extLst>
              </a:tr>
              <a:tr h="370840">
                <a:tc>
                  <a:txBody>
                    <a:bodyPr/>
                    <a:lstStyle/>
                    <a:p>
                      <a:pPr marL="0" indent="0" algn="l">
                        <a:buFont typeface="Arial" panose="020B0604020202020204" pitchFamily="34" charset="0"/>
                        <a:buNone/>
                      </a:pPr>
                      <a:r>
                        <a:rPr lang="en-US" sz="2000" dirty="0">
                          <a:latin typeface="+mn-lt"/>
                        </a:rPr>
                        <a:t>5) </a:t>
                      </a:r>
                      <a:r>
                        <a:rPr lang="en-US" sz="2000" b="0" i="0" dirty="0">
                          <a:solidFill>
                            <a:srgbClr val="374151"/>
                          </a:solidFill>
                          <a:effectLst/>
                          <a:latin typeface="+mn-lt"/>
                        </a:rPr>
                        <a:t>CSE addresses the underlying factors that fuel hate speech by promoting understanding, critical thinking, empathy, and peaceful conflict resolution.</a:t>
                      </a:r>
                      <a:endParaRPr lang="en-US" sz="2000" dirty="0">
                        <a:latin typeface="+mn-lt"/>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62883973"/>
                  </a:ext>
                </a:extLst>
              </a:tr>
              <a:tr h="370840">
                <a:tc>
                  <a:txBody>
                    <a:bodyPr/>
                    <a:lstStyle/>
                    <a:p>
                      <a:r>
                        <a:rPr lang="en-US" sz="2000" dirty="0">
                          <a:latin typeface="+mn-lt"/>
                        </a:rPr>
                        <a:t>6) </a:t>
                      </a:r>
                      <a:r>
                        <a:rPr lang="en-US" sz="2000" b="0" i="0" dirty="0">
                          <a:solidFill>
                            <a:srgbClr val="374151"/>
                          </a:solidFill>
                          <a:effectLst/>
                          <a:latin typeface="Söhne"/>
                        </a:rPr>
                        <a:t>Hate speech can normalize discrimination and prejudice.</a:t>
                      </a:r>
                      <a:endParaRPr lang="en-US" sz="2000" dirty="0">
                        <a:latin typeface="+mn-lt"/>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72674819"/>
                  </a:ext>
                </a:extLst>
              </a:tr>
            </a:tbl>
          </a:graphicData>
        </a:graphic>
      </p:graphicFrame>
    </p:spTree>
    <p:custDataLst>
      <p:tags r:id="rId1"/>
    </p:custDataLst>
    <p:extLst>
      <p:ext uri="{BB962C8B-B14F-4D97-AF65-F5344CB8AC3E}">
        <p14:creationId xmlns:p14="http://schemas.microsoft.com/office/powerpoint/2010/main" val="409881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a:t>
            </a:r>
          </a:p>
          <a:p>
            <a:pPr algn="ctr"/>
            <a:r>
              <a:rPr lang="en-US" sz="2800" b="0" dirty="0"/>
              <a:t>Implementation Scenarios</a:t>
            </a:r>
            <a:endParaRPr lang="en-US" sz="2800" dirty="0"/>
          </a:p>
        </p:txBody>
      </p:sp>
    </p:spTree>
    <p:custDataLst>
      <p:tags r:id="rId1"/>
    </p:custDataLst>
    <p:extLst>
      <p:ext uri="{BB962C8B-B14F-4D97-AF65-F5344CB8AC3E}">
        <p14:creationId xmlns:p14="http://schemas.microsoft.com/office/powerpoint/2010/main" val="4122715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88939" y="1121054"/>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u="none" strike="noStrike" cap="none" dirty="0">
                <a:ea typeface="Century Gothic"/>
                <a:cs typeface="Century Gothic"/>
                <a:sym typeface="Century Gothic"/>
              </a:rPr>
              <a:t>Here is a set of teaching strategies, if implemented effectively could combat hate speech:</a:t>
            </a:r>
          </a:p>
          <a:p>
            <a:pPr marR="0" lvl="0" algn="l" rtl="0">
              <a:lnSpc>
                <a:spcPct val="100000"/>
              </a:lnSpc>
              <a:spcBef>
                <a:spcPts val="0"/>
              </a:spcBef>
              <a:spcAft>
                <a:spcPts val="0"/>
              </a:spcAft>
              <a:buClr>
                <a:srgbClr val="000000"/>
              </a:buClr>
              <a:buSzPts val="2400"/>
            </a:pPr>
            <a:endParaRPr lang="en-US" sz="2000" b="1" i="0" u="none" strike="noStrike" cap="none" dirty="0">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400"/>
              <a:buFont typeface="+mj-lt"/>
              <a:buAutoNum type="arabicPeriod"/>
            </a:pPr>
            <a:r>
              <a:rPr lang="en-US" sz="2000" b="0" i="0" u="none" strike="noStrike" cap="none" dirty="0">
                <a:ea typeface="Century Gothic"/>
                <a:cs typeface="Century Gothic"/>
                <a:sym typeface="Century Gothic"/>
              </a:rPr>
              <a:t>Raise awareness of learners on the impact of hate, bias, and discrimination and develop their competencies in promoting peace, tolerance, and intercultural dialogue.</a:t>
            </a:r>
          </a:p>
          <a:p>
            <a:pPr marL="514350" marR="0" lvl="0" indent="-514350" algn="l" rtl="0">
              <a:lnSpc>
                <a:spcPct val="100000"/>
              </a:lnSpc>
              <a:spcBef>
                <a:spcPts val="0"/>
              </a:spcBef>
              <a:spcAft>
                <a:spcPts val="0"/>
              </a:spcAft>
              <a:buClr>
                <a:srgbClr val="000000"/>
              </a:buClr>
              <a:buSzPts val="2400"/>
              <a:buFont typeface="+mj-lt"/>
              <a:buAutoNum type="arabicPeriod"/>
            </a:pPr>
            <a:r>
              <a:rPr lang="en-US" sz="2000" b="0" i="0" u="none" strike="noStrike" cap="none" dirty="0">
                <a:ea typeface="Century Gothic"/>
                <a:cs typeface="Century Gothic"/>
                <a:sym typeface="Century Gothic"/>
              </a:rPr>
              <a:t>Integrate multiple perspectives into content and teaching practices to encourage speech to support diverse viewpoints and mutual understanding.</a:t>
            </a:r>
          </a:p>
          <a:p>
            <a:pPr marL="514350" indent="-514350">
              <a:buClr>
                <a:srgbClr val="000000"/>
              </a:buClr>
              <a:buSzPts val="2400"/>
              <a:buFont typeface="+mj-lt"/>
              <a:buAutoNum type="arabicPeriod"/>
            </a:pPr>
            <a:r>
              <a:rPr lang="en-US" sz="2000" b="0" i="0" u="none" strike="noStrike" cap="none" dirty="0">
                <a:ea typeface="Century Gothic"/>
                <a:cs typeface="Century Gothic"/>
                <a:sym typeface="Century Gothic"/>
              </a:rPr>
              <a:t>Promote media and information literacy and digital citizenship education to address hate speech online.</a:t>
            </a:r>
            <a:endParaRPr lang="en-US" sz="2000" b="0" i="0" u="none" strike="noStrike" cap="none" dirty="0">
              <a:ea typeface="Arial"/>
              <a:cs typeface="Arial"/>
              <a:sym typeface="Arial"/>
            </a:endParaRPr>
          </a:p>
          <a:p>
            <a:pPr marL="514350" indent="-514350">
              <a:buClr>
                <a:srgbClr val="000000"/>
              </a:buClr>
              <a:buSzPts val="2400"/>
              <a:buFont typeface="+mj-lt"/>
              <a:buAutoNum type="arabicPeriod"/>
            </a:pPr>
            <a:r>
              <a:rPr lang="en-US" sz="2000" b="0" i="0" u="none" strike="noStrike" cap="none" dirty="0">
                <a:ea typeface="Century Gothic"/>
                <a:cs typeface="Century Gothic"/>
                <a:sym typeface="Century Gothic"/>
              </a:rPr>
              <a:t>Organize student activities that promote collaboration among different ethnic or cultural groups.</a:t>
            </a:r>
          </a:p>
          <a:p>
            <a:pPr marL="514350" indent="-514350">
              <a:buClr>
                <a:srgbClr val="000000"/>
              </a:buClr>
              <a:buSzPts val="2400"/>
              <a:buFont typeface="+mj-lt"/>
              <a:buAutoNum type="arabicPeriod"/>
            </a:pPr>
            <a:r>
              <a:rPr lang="en-US" sz="2000" b="0" i="0" u="none" strike="noStrike" cap="none" dirty="0">
                <a:ea typeface="Century Gothic"/>
                <a:cs typeface="Century Gothic"/>
                <a:sym typeface="Century Gothic"/>
              </a:rPr>
              <a:t>Adopt classroom etiquette on how to deal with differences.</a:t>
            </a:r>
          </a:p>
          <a:p>
            <a:pPr marL="514350" indent="-514350">
              <a:buClr>
                <a:srgbClr val="000000"/>
              </a:buClr>
              <a:buSzPts val="2400"/>
              <a:buFont typeface="+mj-lt"/>
              <a:buAutoNum type="arabicPeriod"/>
            </a:pPr>
            <a:r>
              <a:rPr lang="en-US" sz="2000" b="0" i="0" u="none" strike="noStrike" cap="none" dirty="0">
                <a:ea typeface="Century Gothic"/>
                <a:cs typeface="Century Gothic"/>
                <a:sym typeface="Century Gothic"/>
              </a:rPr>
              <a:t>Organize food festivals to promote culinary arts among ethnic groups.</a:t>
            </a:r>
            <a:endParaRPr lang="en-US" sz="2000" b="0" i="0" u="none" strike="noStrike" cap="none" dirty="0">
              <a:ea typeface="Arial"/>
              <a:cs typeface="Arial"/>
              <a:sym typeface="Arial"/>
            </a:endParaRPr>
          </a:p>
          <a:p>
            <a:pPr marL="514350" indent="-514350">
              <a:buClr>
                <a:srgbClr val="000000"/>
              </a:buClr>
              <a:buSzPts val="2400"/>
              <a:buFont typeface="+mj-lt"/>
              <a:buAutoNum type="arabicPeriod"/>
            </a:pPr>
            <a:r>
              <a:rPr lang="en-US" sz="2000" b="0" i="0" u="none" strike="noStrike" cap="none" dirty="0">
                <a:ea typeface="Century Gothic"/>
                <a:cs typeface="Century Gothic"/>
                <a:sym typeface="Century Gothic"/>
              </a:rPr>
              <a:t>Encourage peer groups from different ethnic communities to discover their commonalities.</a:t>
            </a:r>
            <a:endParaRPr lang="en-US" sz="2000" b="0" i="0" u="none" strike="noStrike" cap="none" dirty="0">
              <a:ea typeface="Arial"/>
              <a:cs typeface="Arial"/>
              <a:sym typeface="Arial"/>
            </a:endParaRPr>
          </a:p>
          <a:p>
            <a:pPr marL="514350" indent="-514350">
              <a:buClr>
                <a:srgbClr val="000000"/>
              </a:buClr>
              <a:buSzPts val="2400"/>
              <a:buFont typeface="+mj-lt"/>
              <a:buAutoNum type="arabicPeriod"/>
            </a:pPr>
            <a:endParaRPr lang="en-US" sz="2000" b="0" i="0" u="none" strike="noStrike" cap="none" dirty="0">
              <a:ea typeface="Arial"/>
              <a:cs typeface="Arial"/>
              <a:sym typeface="Arial"/>
            </a:endParaRPr>
          </a:p>
          <a:p>
            <a:pPr marL="514350" indent="-514350">
              <a:buClr>
                <a:srgbClr val="000000"/>
              </a:buClr>
              <a:buSzPts val="2400"/>
              <a:buFont typeface="+mj-lt"/>
              <a:buAutoNum type="arabicPeriod"/>
            </a:pPr>
            <a:endParaRPr lang="en-US" sz="2000" b="0" i="0" u="none" strike="noStrike" cap="none" dirty="0">
              <a:ea typeface="Arial"/>
              <a:cs typeface="Arial"/>
              <a:sym typeface="Arial"/>
            </a:endParaRPr>
          </a:p>
          <a:p>
            <a:pPr marL="514350" indent="-514350">
              <a:buClr>
                <a:srgbClr val="000000"/>
              </a:buClr>
              <a:buSzPts val="2400"/>
              <a:buFont typeface="+mj-lt"/>
              <a:buAutoNum type="arabicPeriod"/>
            </a:pPr>
            <a:endParaRPr lang="en-US" sz="2000" b="0" i="0" u="none" strike="noStrike" cap="none" dirty="0">
              <a:ea typeface="Arial"/>
              <a:cs typeface="Arial"/>
              <a:sym typeface="Arial"/>
            </a:endParaRPr>
          </a:p>
          <a:p>
            <a:pPr marL="514350" indent="-514350">
              <a:buClr>
                <a:srgbClr val="000000"/>
              </a:buClr>
              <a:buSzPts val="2400"/>
              <a:buFont typeface="+mj-lt"/>
              <a:buAutoNum type="arabicPeriod"/>
            </a:pPr>
            <a:endParaRPr lang="en-US" sz="2000" b="0" i="0" u="none" strike="noStrike" cap="none" dirty="0">
              <a:ea typeface="Arial"/>
              <a:cs typeface="Arial"/>
              <a:sym typeface="Arial"/>
            </a:endParaRP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can MTTs do to combat hate speech, bias and discrimination? </a:t>
            </a:r>
          </a:p>
        </p:txBody>
      </p:sp>
    </p:spTree>
    <p:extLst>
      <p:ext uri="{BB962C8B-B14F-4D97-AF65-F5344CB8AC3E}">
        <p14:creationId xmlns:p14="http://schemas.microsoft.com/office/powerpoint/2010/main" val="515129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25190"/>
            <a:ext cx="11689330"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effectLst/>
              </a:rPr>
              <a:t> </a:t>
            </a:r>
          </a:p>
          <a:p>
            <a:pPr marL="457200" marR="0" lvl="0" indent="-457200" algn="l" rtl="0">
              <a:lnSpc>
                <a:spcPct val="100000"/>
              </a:lnSpc>
              <a:spcBef>
                <a:spcPts val="0"/>
              </a:spcBef>
              <a:spcAft>
                <a:spcPts val="0"/>
              </a:spcAft>
              <a:buClr>
                <a:srgbClr val="000000"/>
              </a:buClr>
              <a:buSzPts val="2400"/>
              <a:buFont typeface="+mj-lt"/>
              <a:buAutoNum type="arabicPeriod"/>
            </a:pPr>
            <a:r>
              <a:rPr lang="en-US" sz="2000" b="0" i="0" dirty="0">
                <a:effectLst/>
              </a:rPr>
              <a:t>Organize classroom debates or discussions on controversial topics related to hate speech and discrimination.</a:t>
            </a:r>
          </a:p>
          <a:p>
            <a:pPr marL="457200" marR="0" lvl="0" indent="-457200" algn="l" rtl="0">
              <a:lnSpc>
                <a:spcPct val="100000"/>
              </a:lnSpc>
              <a:spcBef>
                <a:spcPts val="0"/>
              </a:spcBef>
              <a:spcAft>
                <a:spcPts val="0"/>
              </a:spcAft>
              <a:buClr>
                <a:srgbClr val="000000"/>
              </a:buClr>
              <a:buSzPts val="2400"/>
              <a:buFont typeface="+mj-lt"/>
              <a:buAutoNum type="arabicPeriod"/>
            </a:pPr>
            <a:r>
              <a:rPr lang="en-US" sz="2000" b="0" i="0" dirty="0">
                <a:effectLst/>
              </a:rPr>
              <a:t>Assign students to research and present arguments from diverse viewpoints, even those they may not personally agree with. </a:t>
            </a:r>
          </a:p>
          <a:p>
            <a:pPr marL="457200" marR="0" lvl="0" indent="-457200" algn="l" rtl="0">
              <a:lnSpc>
                <a:spcPct val="100000"/>
              </a:lnSpc>
              <a:spcBef>
                <a:spcPts val="0"/>
              </a:spcBef>
              <a:spcAft>
                <a:spcPts val="0"/>
              </a:spcAft>
              <a:buClr>
                <a:srgbClr val="000000"/>
              </a:buClr>
              <a:buSzPts val="2400"/>
              <a:buFont typeface="+mj-lt"/>
              <a:buAutoNum type="arabicPeriod"/>
            </a:pPr>
            <a:r>
              <a:rPr lang="en-US" sz="2000" b="0" i="0" dirty="0">
                <a:effectLst/>
              </a:rPr>
              <a:t>Encourage respectful dialogue and critical thinking about different perspectives.</a:t>
            </a:r>
          </a:p>
          <a:p>
            <a:pPr marR="0" lvl="0" algn="l" rtl="0">
              <a:lnSpc>
                <a:spcPct val="100000"/>
              </a:lnSpc>
              <a:spcBef>
                <a:spcPts val="0"/>
              </a:spcBef>
              <a:spcAft>
                <a:spcPts val="0"/>
              </a:spcAft>
              <a:buClr>
                <a:srgbClr val="000000"/>
              </a:buClr>
              <a:buSzPts val="2400"/>
            </a:pPr>
            <a:endParaRPr lang="en-US" sz="2000" b="0" i="0" dirty="0">
              <a:effectLst/>
            </a:endParaRPr>
          </a:p>
          <a:p>
            <a:pPr marR="0" lvl="0" algn="l" rtl="0">
              <a:lnSpc>
                <a:spcPct val="100000"/>
              </a:lnSpc>
              <a:spcBef>
                <a:spcPts val="0"/>
              </a:spcBef>
              <a:spcAft>
                <a:spcPts val="0"/>
              </a:spcAft>
              <a:buClr>
                <a:srgbClr val="000000"/>
              </a:buClr>
              <a:buSzPts val="2400"/>
            </a:pPr>
            <a:r>
              <a:rPr lang="en-US" sz="2000" b="1" i="0" dirty="0">
                <a:effectLst/>
              </a:rPr>
              <a:t>Final Outcome: </a:t>
            </a:r>
            <a:r>
              <a:rPr lang="en-US" sz="2000" b="0" i="0" dirty="0">
                <a:effectLst/>
              </a:rPr>
              <a:t>More tolerant and open-minded classroom environment where students are better equipped to engage in constructive conversations about complex issues.</a:t>
            </a:r>
          </a:p>
          <a:p>
            <a:pPr marL="457200" marR="0" lvl="0" indent="-457200" algn="l" rtl="0">
              <a:lnSpc>
                <a:spcPct val="100000"/>
              </a:lnSpc>
              <a:spcBef>
                <a:spcPts val="0"/>
              </a:spcBef>
              <a:spcAft>
                <a:spcPts val="0"/>
              </a:spcAft>
              <a:buClr>
                <a:srgbClr val="000000"/>
              </a:buClr>
              <a:buSzPts val="2400"/>
              <a:buFont typeface="+mj-lt"/>
              <a:buAutoNum type="arabicPeriod"/>
            </a:pPr>
            <a:endParaRPr lang="en-US" sz="2000" dirty="0"/>
          </a:p>
          <a:p>
            <a:pPr algn="l"/>
            <a:r>
              <a:rPr lang="en-US" sz="2000" b="1" i="0" dirty="0">
                <a:effectLst/>
              </a:rPr>
              <a:t>Implemented CSE </a:t>
            </a:r>
            <a:r>
              <a:rPr lang="en-US" sz="2000" b="1" i="0" dirty="0" err="1">
                <a:effectLst/>
              </a:rPr>
              <a:t>AoF</a:t>
            </a:r>
            <a:r>
              <a:rPr lang="en-US" sz="2000" b="1" i="0" dirty="0">
                <a:effectLst/>
              </a:rPr>
              <a:t>:</a:t>
            </a:r>
          </a:p>
          <a:p>
            <a:pPr marL="342900" indent="-342900" algn="l">
              <a:buFont typeface="Arial" panose="020B0604020202020204" pitchFamily="34" charset="0"/>
              <a:buChar char="•"/>
            </a:pPr>
            <a:r>
              <a:rPr lang="en-US" sz="2000" i="0" dirty="0">
                <a:effectLst/>
                <a:highlight>
                  <a:srgbClr val="C0C0C0"/>
                </a:highlight>
              </a:rPr>
              <a:t>CSE 4.4:  </a:t>
            </a:r>
            <a:r>
              <a:rPr lang="en-US" sz="2000" i="0" dirty="0">
                <a:effectLst/>
              </a:rPr>
              <a:t>Teacher supports students’ building</a:t>
            </a:r>
            <a:r>
              <a:rPr lang="en-US" sz="2000" dirty="0"/>
              <a:t> development and maintenance of healthy interpersonal relationships, cooperation and acceptance of differences.</a:t>
            </a:r>
          </a:p>
          <a:p>
            <a:pPr marL="342900" indent="-342900" algn="l">
              <a:buFont typeface="Arial" panose="020B0604020202020204" pitchFamily="34" charset="0"/>
              <a:buChar char="•"/>
            </a:pPr>
            <a:r>
              <a:rPr lang="en-US" sz="2000" dirty="0">
                <a:highlight>
                  <a:srgbClr val="C0C0C0"/>
                </a:highlight>
              </a:rPr>
              <a:t>CSE 6: </a:t>
            </a:r>
            <a:r>
              <a:rPr lang="en-US" sz="2000" dirty="0"/>
              <a:t>Model and instruct on non-violence, critical thinking, peaceful conflict resolution and respect for different opinions. </a:t>
            </a:r>
          </a:p>
          <a:p>
            <a:pPr marL="342900" indent="-342900" algn="l">
              <a:buFont typeface="Arial" panose="020B0604020202020204" pitchFamily="34" charset="0"/>
              <a:buChar char="•"/>
            </a:pPr>
            <a:r>
              <a:rPr lang="en-US" sz="2000" dirty="0">
                <a:highlight>
                  <a:srgbClr val="C0C0C0"/>
                </a:highlight>
              </a:rPr>
              <a:t>CSE 8</a:t>
            </a:r>
            <a:r>
              <a:rPr lang="en-US" sz="2000" dirty="0"/>
              <a:t>: </a:t>
            </a:r>
            <a:r>
              <a:rPr lang="en-US" sz="2000" i="0" dirty="0">
                <a:effectLst/>
              </a:rPr>
              <a:t>Abides by principles of cultural sensitivity, authenticity, cultural identity, tolerance of differences (diversity) which are media and information literacy (MIL) core values.</a:t>
            </a:r>
            <a:endParaRPr lang="en-US" sz="2000" dirty="0"/>
          </a:p>
          <a:p>
            <a:pPr marL="342900" indent="-342900" algn="l">
              <a:buFont typeface="Arial" panose="020B0604020202020204" pitchFamily="34" charset="0"/>
              <a:buChar char="•"/>
            </a:pPr>
            <a:r>
              <a:rPr lang="en-US" sz="2000" i="0" dirty="0">
                <a:effectLst/>
                <a:highlight>
                  <a:srgbClr val="C0C0C0"/>
                </a:highlight>
              </a:rPr>
              <a:t>CSE 14: </a:t>
            </a:r>
            <a:r>
              <a:rPr lang="en-US" sz="2000" i="0" dirty="0">
                <a:effectLst/>
              </a:rPr>
              <a:t>Demonstrate an understanding of the conflict dynamics and personal biases and adapt instruction accordingly. </a:t>
            </a:r>
          </a:p>
          <a:p>
            <a:pPr marR="0" lvl="0" algn="l" rtl="0">
              <a:lnSpc>
                <a:spcPct val="100000"/>
              </a:lnSpc>
              <a:spcBef>
                <a:spcPts val="0"/>
              </a:spcBef>
              <a:spcAft>
                <a:spcPts val="0"/>
              </a:spcAft>
              <a:buClr>
                <a:srgbClr val="000000"/>
              </a:buClr>
              <a:buSzPts val="2400"/>
            </a:pPr>
            <a:endParaRPr lang="en-US" sz="2000" b="0" i="0" dirty="0">
              <a:effectLst/>
            </a:endParaRPr>
          </a:p>
          <a:p>
            <a:pPr marL="457200" marR="0" lvl="0" indent="-457200" algn="l" rtl="0">
              <a:lnSpc>
                <a:spcPct val="100000"/>
              </a:lnSpc>
              <a:spcBef>
                <a:spcPts val="0"/>
              </a:spcBef>
              <a:spcAft>
                <a:spcPts val="0"/>
              </a:spcAft>
              <a:buClr>
                <a:srgbClr val="000000"/>
              </a:buClr>
              <a:buSzPts val="2400"/>
              <a:buFont typeface="+mj-lt"/>
              <a:buAutoNum type="arabicPeriod"/>
            </a:pPr>
            <a:endParaRPr lang="en-US" sz="2000" dirty="0">
              <a:solidFill>
                <a:srgbClr val="374151"/>
              </a:solidFill>
              <a:latin typeface="Söhne"/>
            </a:endParaRPr>
          </a:p>
          <a:p>
            <a:pPr marR="0" lvl="0" algn="l" rtl="0">
              <a:lnSpc>
                <a:spcPct val="100000"/>
              </a:lnSpc>
              <a:spcBef>
                <a:spcPts val="0"/>
              </a:spcBef>
              <a:spcAft>
                <a:spcPts val="0"/>
              </a:spcAft>
              <a:buClr>
                <a:srgbClr val="000000"/>
              </a:buClr>
              <a:buSzPts val="2400"/>
            </a:pPr>
            <a:endParaRPr lang="en-US" sz="2000" b="0" i="0" dirty="0">
              <a:solidFill>
                <a:srgbClr val="374151"/>
              </a:solidFill>
              <a:effectLst/>
              <a:latin typeface="Söhne"/>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1: </a:t>
            </a:r>
            <a:r>
              <a:rPr lang="en-PH" sz="2800" b="1" i="0" dirty="0">
                <a:effectLst/>
              </a:rPr>
              <a:t>Integrate Multiple Perspectives</a:t>
            </a:r>
            <a:endParaRPr lang="en-PH" sz="2800" b="1" dirty="0"/>
          </a:p>
        </p:txBody>
      </p:sp>
    </p:spTree>
    <p:extLst>
      <p:ext uri="{BB962C8B-B14F-4D97-AF65-F5344CB8AC3E}">
        <p14:creationId xmlns:p14="http://schemas.microsoft.com/office/powerpoint/2010/main" val="3232299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1002169"/>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effectLst/>
              </a:rPr>
              <a:t> </a:t>
            </a:r>
          </a:p>
          <a:p>
            <a:pPr marL="457200" indent="-457200" algn="l">
              <a:buFont typeface="+mj-lt"/>
              <a:buAutoNum type="arabicPeriod"/>
            </a:pPr>
            <a:r>
              <a:rPr lang="en-US" sz="2000" b="0" i="0" dirty="0">
                <a:effectLst/>
              </a:rPr>
              <a:t>Provide students with examples of online hate speech and false information. </a:t>
            </a:r>
          </a:p>
          <a:p>
            <a:pPr marL="457200" indent="-457200" algn="l">
              <a:buFont typeface="+mj-lt"/>
              <a:buAutoNum type="arabicPeriod"/>
            </a:pPr>
            <a:r>
              <a:rPr lang="en-US" sz="2000" b="0" i="0" dirty="0">
                <a:effectLst/>
              </a:rPr>
              <a:t>Teach them how to fact-check and critically analyze online content. </a:t>
            </a:r>
          </a:p>
          <a:p>
            <a:pPr marL="457200" indent="-457200" algn="l">
              <a:buFont typeface="+mj-lt"/>
              <a:buAutoNum type="arabicPeriod"/>
            </a:pPr>
            <a:r>
              <a:rPr lang="en-US" sz="2000" b="0" i="0" dirty="0">
                <a:effectLst/>
              </a:rPr>
              <a:t>Have them create informative posters or videos that addresses responsible online behavior and share them with their peers.</a:t>
            </a:r>
          </a:p>
          <a:p>
            <a:pPr marL="457200" indent="-457200" algn="l">
              <a:buFont typeface="+mj-lt"/>
              <a:buAutoNum type="arabicPeriod"/>
            </a:pPr>
            <a:endParaRPr lang="en-US" sz="2000" b="0" i="0" dirty="0">
              <a:effectLst/>
            </a:endParaRPr>
          </a:p>
          <a:p>
            <a:pPr algn="l"/>
            <a:r>
              <a:rPr lang="en-US" sz="2000" b="1" i="0" dirty="0">
                <a:effectLst/>
              </a:rPr>
              <a:t>Final Outcome:</a:t>
            </a:r>
            <a:r>
              <a:rPr lang="en-US" sz="2000" b="0" i="0" dirty="0">
                <a:effectLst/>
              </a:rPr>
              <a:t> Students become proficient in recognizing and addressing online hate speech and misinformation. </a:t>
            </a:r>
          </a:p>
          <a:p>
            <a:pPr algn="l"/>
            <a:endParaRPr lang="en-US" sz="2000" dirty="0"/>
          </a:p>
          <a:p>
            <a:pPr algn="l"/>
            <a:r>
              <a:rPr lang="en-US" sz="2000" b="1" i="0" dirty="0">
                <a:effectLst/>
              </a:rPr>
              <a:t>Implemented CSE </a:t>
            </a:r>
            <a:r>
              <a:rPr lang="en-US" sz="2000" b="1" i="0" dirty="0" err="1">
                <a:effectLst/>
              </a:rPr>
              <a:t>AoF</a:t>
            </a:r>
            <a:r>
              <a:rPr lang="en-US" sz="2000" b="1" i="0" dirty="0">
                <a:effectLst/>
              </a:rPr>
              <a:t>:</a:t>
            </a:r>
          </a:p>
          <a:p>
            <a:pPr marL="342900" indent="-342900" algn="l">
              <a:buFont typeface="Arial" panose="020B0604020202020204" pitchFamily="34" charset="0"/>
              <a:buChar char="•"/>
            </a:pPr>
            <a:r>
              <a:rPr lang="en-US" sz="2000" i="0" dirty="0">
                <a:effectLst/>
                <a:highlight>
                  <a:srgbClr val="C0C0C0"/>
                </a:highlight>
              </a:rPr>
              <a:t>CSE 7: </a:t>
            </a:r>
            <a:r>
              <a:rPr lang="en-US" sz="2000" i="0" dirty="0">
                <a:effectLst/>
              </a:rPr>
              <a:t>Understands the potential risks and can use traditional and modern teaching-learning tools (including media channels)</a:t>
            </a:r>
            <a:endParaRPr lang="en-US" sz="2000" dirty="0"/>
          </a:p>
          <a:p>
            <a:pPr marL="342900" indent="-342900" algn="l">
              <a:buFont typeface="Arial" panose="020B0604020202020204" pitchFamily="34" charset="0"/>
              <a:buChar char="•"/>
            </a:pPr>
            <a:r>
              <a:rPr lang="en-US" sz="2000" i="0" dirty="0">
                <a:effectLst/>
                <a:highlight>
                  <a:srgbClr val="C0C0C0"/>
                </a:highlight>
              </a:rPr>
              <a:t>CSE 8: </a:t>
            </a:r>
            <a:r>
              <a:rPr lang="en-US" sz="2000" i="0" dirty="0">
                <a:effectLst/>
              </a:rPr>
              <a:t>Abides by principles of cultural sensitivity, authenticity, cultural identity, tolerance of differences (diversity) which are media and information literacy (MIL) core values.</a:t>
            </a:r>
            <a:endParaRPr lang="en-US" sz="2000" dirty="0"/>
          </a:p>
          <a:p>
            <a:pPr marL="342900" indent="-342900" algn="l">
              <a:buFont typeface="Arial" panose="020B0604020202020204" pitchFamily="34" charset="0"/>
              <a:buChar char="•"/>
            </a:pPr>
            <a:r>
              <a:rPr lang="en-US" sz="2000" i="0" dirty="0">
                <a:effectLst/>
                <a:highlight>
                  <a:srgbClr val="C0C0C0"/>
                </a:highlight>
              </a:rPr>
              <a:t>CSE 23: </a:t>
            </a:r>
            <a:r>
              <a:rPr lang="en-US" sz="2000" i="0" dirty="0">
                <a:effectLst/>
              </a:rPr>
              <a:t>Teacher is aware of the basic nature and principles of Digital Citizenship. </a:t>
            </a:r>
          </a:p>
          <a:p>
            <a:pPr algn="l"/>
            <a:endParaRPr lang="en-US" sz="2000" b="0" i="0" dirty="0">
              <a:effectLst/>
            </a:endParaRP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2: </a:t>
            </a:r>
            <a:r>
              <a:rPr lang="en-US" sz="2800" b="1" i="0" dirty="0">
                <a:effectLst/>
              </a:rPr>
              <a:t>Promote Media and Information Literacy</a:t>
            </a:r>
            <a:endParaRPr sz="2800" b="1" dirty="0"/>
          </a:p>
        </p:txBody>
      </p:sp>
    </p:spTree>
    <p:extLst>
      <p:ext uri="{BB962C8B-B14F-4D97-AF65-F5344CB8AC3E}">
        <p14:creationId xmlns:p14="http://schemas.microsoft.com/office/powerpoint/2010/main" val="1131600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812884"/>
            <a:ext cx="11350208" cy="5232232"/>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sz="2600" i="0" u="none" strike="noStrike" cap="none" dirty="0">
                <a:solidFill>
                  <a:schemeClr val="dk1"/>
                </a:solidFill>
                <a:latin typeface="Calibri"/>
                <a:ea typeface="Calibri"/>
                <a:cs typeface="Calibri"/>
                <a:sym typeface="Calibri"/>
              </a:rPr>
              <a:t>At the completion of this module, participants will be able to:</a:t>
            </a:r>
            <a:endParaRPr lang="en-US" sz="1400"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sz="26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b="0" i="0" u="none" strike="noStrike" cap="none" dirty="0">
                <a:solidFill>
                  <a:schemeClr val="tx1"/>
                </a:solidFill>
                <a:ea typeface="Century Gothic"/>
                <a:cs typeface="Century Gothic"/>
                <a:sym typeface="Century Gothic"/>
              </a:rPr>
              <a:t>Define  hate and hate speech. </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b="0" dirty="0">
                <a:solidFill>
                  <a:schemeClr val="tx1"/>
                </a:solidFill>
                <a:ea typeface="Century Gothic"/>
                <a:cs typeface="Century Gothic"/>
                <a:sym typeface="Century Gothic"/>
              </a:rPr>
              <a:t>Describe the factors that lead to hate speech</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b="0" dirty="0">
                <a:solidFill>
                  <a:schemeClr val="tx1"/>
                </a:solidFill>
                <a:ea typeface="Century Gothic"/>
                <a:cs typeface="Century Gothic"/>
                <a:sym typeface="Century Gothic"/>
              </a:rPr>
              <a:t>Describe the various consequences of hate speech</a:t>
            </a:r>
            <a:endParaRPr lang="en-US" b="0" i="0" u="none" strike="noStrike" cap="none" dirty="0">
              <a:solidFill>
                <a:schemeClr val="tx1"/>
              </a:solidFill>
              <a:ea typeface="Century Gothic"/>
              <a:cs typeface="Century Gothic"/>
              <a:sym typeface="Century Gothic"/>
            </a:endParaRP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b="0" i="0" u="none" strike="noStrike" cap="none" dirty="0">
                <a:solidFill>
                  <a:schemeClr val="tx1"/>
                </a:solidFill>
                <a:ea typeface="Century Gothic"/>
                <a:cs typeface="Century Gothic"/>
                <a:sym typeface="Century Gothic"/>
              </a:rPr>
              <a:t>Describe how Conflict Sensitive Education plays a great role in combating conflict triggering hate speech.</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b="0" dirty="0">
                <a:solidFill>
                  <a:schemeClr val="tx1"/>
                </a:solidFill>
                <a:ea typeface="Arial"/>
                <a:cs typeface="Arial"/>
                <a:sym typeface="Century Gothic"/>
              </a:rPr>
              <a:t>Apply learning activities that foster acceptance, mutual respect and tolerance. </a:t>
            </a:r>
            <a:endParaRPr lang="en-US" b="0" i="0" u="none" strike="noStrike" cap="none" dirty="0">
              <a:solidFill>
                <a:schemeClr val="tx1"/>
              </a:solidFill>
              <a:ea typeface="Arial"/>
              <a:cs typeface="Arial"/>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883818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28892"/>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effectLst/>
              </a:rPr>
              <a:t> </a:t>
            </a:r>
          </a:p>
          <a:p>
            <a:pPr marL="457200" marR="0" lvl="0" indent="-457200" algn="l" rtl="0">
              <a:lnSpc>
                <a:spcPct val="100000"/>
              </a:lnSpc>
              <a:spcBef>
                <a:spcPts val="0"/>
              </a:spcBef>
              <a:spcAft>
                <a:spcPts val="0"/>
              </a:spcAft>
              <a:buClr>
                <a:srgbClr val="000000"/>
              </a:buClr>
              <a:buSzPts val="2400"/>
              <a:buFont typeface="+mj-lt"/>
              <a:buAutoNum type="arabicPeriod"/>
            </a:pPr>
            <a:r>
              <a:rPr lang="en-US" sz="2000" b="0" i="0" dirty="0">
                <a:effectLst/>
              </a:rPr>
              <a:t>Assign students from different ethnic or cultural backgrounds to work together on a group project.</a:t>
            </a:r>
          </a:p>
          <a:p>
            <a:pPr marL="457200" marR="0" lvl="0" indent="-457200" algn="l" rtl="0">
              <a:lnSpc>
                <a:spcPct val="100000"/>
              </a:lnSpc>
              <a:spcBef>
                <a:spcPts val="0"/>
              </a:spcBef>
              <a:spcAft>
                <a:spcPts val="0"/>
              </a:spcAft>
              <a:buClr>
                <a:srgbClr val="000000"/>
              </a:buClr>
              <a:buSzPts val="2400"/>
              <a:buFont typeface="+mj-lt"/>
              <a:buAutoNum type="arabicPeriod"/>
            </a:pPr>
            <a:r>
              <a:rPr lang="en-US" sz="2000" b="0" i="0" dirty="0">
                <a:effectLst/>
              </a:rPr>
              <a:t>The project could involve problem-solving, research, or creative tasks that require collaboration.</a:t>
            </a:r>
          </a:p>
          <a:p>
            <a:pPr marR="0" lvl="0" algn="l" rtl="0">
              <a:lnSpc>
                <a:spcPct val="100000"/>
              </a:lnSpc>
              <a:spcBef>
                <a:spcPts val="0"/>
              </a:spcBef>
              <a:spcAft>
                <a:spcPts val="0"/>
              </a:spcAft>
              <a:buClr>
                <a:srgbClr val="000000"/>
              </a:buClr>
              <a:buSzPts val="2400"/>
            </a:pPr>
            <a:endParaRPr lang="en-US" sz="2000" b="0" i="0" dirty="0">
              <a:effectLst/>
            </a:endParaRPr>
          </a:p>
          <a:p>
            <a:pPr algn="l"/>
            <a:r>
              <a:rPr lang="en-US" sz="2000" b="1" i="0" dirty="0">
                <a:effectLst/>
              </a:rPr>
              <a:t>Final Outcome:</a:t>
            </a:r>
            <a:r>
              <a:rPr lang="en-US" sz="2000" b="0" i="0" dirty="0">
                <a:effectLst/>
              </a:rPr>
              <a:t> Students develop teamwork skills, form positive relationships, and gain a deeper understanding of their peers' perspectives. The final project showcases their ability to work harmoniously with individuals from diverse backgrounds.</a:t>
            </a:r>
          </a:p>
          <a:p>
            <a:pPr algn="l"/>
            <a:endParaRPr lang="en-US" sz="2000" dirty="0"/>
          </a:p>
          <a:p>
            <a:pPr algn="l"/>
            <a:r>
              <a:rPr lang="en-US" sz="2000" b="1" i="0" dirty="0">
                <a:effectLst/>
              </a:rPr>
              <a:t>Implemented CSE </a:t>
            </a:r>
            <a:r>
              <a:rPr lang="en-US" sz="2000" b="1" i="0" dirty="0" err="1">
                <a:effectLst/>
              </a:rPr>
              <a:t>AoF</a:t>
            </a:r>
            <a:r>
              <a:rPr lang="en-US" sz="2000" b="1" i="0" dirty="0">
                <a:effectLst/>
              </a:rPr>
              <a:t>:</a:t>
            </a:r>
          </a:p>
          <a:p>
            <a:pPr marL="342900" indent="-342900" algn="l">
              <a:buFont typeface="Arial" panose="020B0604020202020204" pitchFamily="34" charset="0"/>
              <a:buChar char="•"/>
            </a:pPr>
            <a:r>
              <a:rPr lang="en-US" sz="2000" i="0" dirty="0">
                <a:effectLst/>
                <a:highlight>
                  <a:srgbClr val="C0C0C0"/>
                </a:highlight>
              </a:rPr>
              <a:t>CSE 4.4:  </a:t>
            </a:r>
            <a:r>
              <a:rPr lang="en-US" sz="2000" i="0" dirty="0">
                <a:effectLst/>
              </a:rPr>
              <a:t>Teacher supports students’ building</a:t>
            </a:r>
            <a:r>
              <a:rPr lang="en-US" sz="2000" dirty="0"/>
              <a:t> development and maintenance of healthy interpersonal relationships, cooperation and acceptance of differences.</a:t>
            </a:r>
          </a:p>
          <a:p>
            <a:pPr marL="342900" indent="-342900" algn="l">
              <a:buFont typeface="Arial" panose="020B0604020202020204" pitchFamily="34" charset="0"/>
              <a:buChar char="•"/>
            </a:pPr>
            <a:r>
              <a:rPr lang="en-US" sz="2000" i="0" dirty="0">
                <a:effectLst/>
                <a:highlight>
                  <a:srgbClr val="C0C0C0"/>
                </a:highlight>
              </a:rPr>
              <a:t>CSE 5: </a:t>
            </a:r>
            <a:r>
              <a:rPr lang="en-US" sz="2000" i="0" dirty="0">
                <a:effectLst/>
              </a:rPr>
              <a:t>Teacher demonstrates awareness of ways to ensure Gender Equity, Disability and Social Inclusion in teaching and learning.</a:t>
            </a:r>
            <a:endParaRPr lang="en-US" sz="2000" dirty="0"/>
          </a:p>
          <a:p>
            <a:pPr marL="342900" indent="-342900" algn="l">
              <a:buFont typeface="Arial" panose="020B0604020202020204" pitchFamily="34" charset="0"/>
              <a:buChar char="•"/>
            </a:pPr>
            <a:r>
              <a:rPr lang="en-US" sz="2000" dirty="0">
                <a:highlight>
                  <a:srgbClr val="C0C0C0"/>
                </a:highlight>
              </a:rPr>
              <a:t>CSE 6: </a:t>
            </a:r>
            <a:r>
              <a:rPr lang="en-US" sz="2000" dirty="0"/>
              <a:t>Model and instruct on non-violence, critical thinking, peaceful conflict resolution and respect for different opinions. </a:t>
            </a:r>
          </a:p>
          <a:p>
            <a:pPr marL="342900" indent="-342900" algn="l">
              <a:buFont typeface="Arial" panose="020B0604020202020204" pitchFamily="34" charset="0"/>
              <a:buChar char="•"/>
            </a:pPr>
            <a:r>
              <a:rPr lang="en-US" sz="2000" dirty="0">
                <a:highlight>
                  <a:srgbClr val="C0C0C0"/>
                </a:highlight>
              </a:rPr>
              <a:t>CSE21: </a:t>
            </a:r>
            <a:r>
              <a:rPr lang="en-US" sz="2000" dirty="0"/>
              <a:t>Understands the conflict, root causes and dynamics and the need for conflict transformation which includes the possession of good inter-cultural sensitivities and understanding of learners and families.</a:t>
            </a:r>
          </a:p>
          <a:p>
            <a:pPr algn="l"/>
            <a:endParaRPr lang="en-US" sz="2000" b="0" i="0" dirty="0">
              <a:solidFill>
                <a:srgbClr val="374151"/>
              </a:solidFill>
              <a:effectLst/>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3: </a:t>
            </a:r>
            <a:r>
              <a:rPr lang="en-US" sz="2800" b="1" i="0" dirty="0">
                <a:effectLst/>
              </a:rPr>
              <a:t>Organize Student Activities for Collaboration</a:t>
            </a:r>
            <a:endParaRPr sz="2800" b="1" dirty="0"/>
          </a:p>
        </p:txBody>
      </p:sp>
    </p:spTree>
    <p:extLst>
      <p:ext uri="{BB962C8B-B14F-4D97-AF65-F5344CB8AC3E}">
        <p14:creationId xmlns:p14="http://schemas.microsoft.com/office/powerpoint/2010/main" val="4269847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88938" y="1002169"/>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effectLst/>
              </a:rPr>
              <a:t> </a:t>
            </a:r>
          </a:p>
          <a:p>
            <a:pPr marL="457200" indent="-457200" algn="l">
              <a:buFont typeface="+mj-lt"/>
              <a:buAutoNum type="arabicPeriod"/>
            </a:pPr>
            <a:r>
              <a:rPr lang="en-US" sz="2000" b="0" i="0" dirty="0">
                <a:effectLst/>
              </a:rPr>
              <a:t> Students and their families prepare and share dishes from their respective cultural backgrounds at a multicultural food festival. </a:t>
            </a:r>
          </a:p>
          <a:p>
            <a:pPr marL="457200" indent="-457200" algn="l">
              <a:buFont typeface="+mj-lt"/>
              <a:buAutoNum type="arabicPeriod"/>
            </a:pPr>
            <a:r>
              <a:rPr lang="en-US" sz="2000" b="0" i="0" dirty="0">
                <a:effectLst/>
              </a:rPr>
              <a:t>They may also create displays or presentations about the significance of their dishes.</a:t>
            </a:r>
          </a:p>
          <a:p>
            <a:pPr marL="457200" indent="-457200" algn="l">
              <a:buFont typeface="+mj-lt"/>
              <a:buAutoNum type="arabicPeriod"/>
            </a:pPr>
            <a:endParaRPr lang="en-US" sz="2000" b="0" i="0" dirty="0">
              <a:effectLst/>
            </a:endParaRPr>
          </a:p>
          <a:p>
            <a:pPr algn="l"/>
            <a:r>
              <a:rPr lang="en-US" sz="2000" b="1" i="0" dirty="0">
                <a:effectLst/>
              </a:rPr>
              <a:t>Final Outcome:</a:t>
            </a:r>
            <a:r>
              <a:rPr lang="en-US" sz="2000" b="0" i="0" dirty="0">
                <a:effectLst/>
              </a:rPr>
              <a:t> The promotion of cultural appreciation and unity as well as a sense of pride, a sense of belonging and inclusivity within the school community.</a:t>
            </a:r>
          </a:p>
          <a:p>
            <a:pPr algn="l"/>
            <a:endParaRPr lang="en-US" sz="2000" dirty="0"/>
          </a:p>
          <a:p>
            <a:pPr algn="l"/>
            <a:r>
              <a:rPr lang="en-US" sz="2000" b="1" i="0" dirty="0">
                <a:effectLst/>
              </a:rPr>
              <a:t>Implemented CSE </a:t>
            </a:r>
            <a:r>
              <a:rPr lang="en-US" sz="2000" b="1" i="0" dirty="0" err="1">
                <a:effectLst/>
              </a:rPr>
              <a:t>AoF</a:t>
            </a:r>
            <a:r>
              <a:rPr lang="en-US" sz="2000" b="1" i="0" dirty="0">
                <a:effectLst/>
              </a:rPr>
              <a:t>:</a:t>
            </a:r>
          </a:p>
          <a:p>
            <a:pPr marL="342900" indent="-342900">
              <a:buFont typeface="Arial" panose="020B0604020202020204" pitchFamily="34" charset="0"/>
              <a:buChar char="•"/>
            </a:pPr>
            <a:r>
              <a:rPr lang="en-GB" sz="2000" dirty="0">
                <a:highlight>
                  <a:srgbClr val="C0C0C0"/>
                </a:highlight>
              </a:rPr>
              <a:t>CSE 4.4 </a:t>
            </a:r>
            <a:r>
              <a:rPr lang="en-GB" sz="2000" dirty="0"/>
              <a:t>Teacher supports students’ building, development and maintenance of healthy interpersonal relationships, cooperation and acceptance of differences.</a:t>
            </a:r>
            <a:endParaRPr lang="en-US" sz="2000" dirty="0"/>
          </a:p>
          <a:p>
            <a:pPr marL="342900" indent="-342900" algn="l">
              <a:buFont typeface="Arial" panose="020B0604020202020204" pitchFamily="34" charset="0"/>
              <a:buChar char="•"/>
            </a:pPr>
            <a:r>
              <a:rPr lang="en-US" sz="2000" i="0" dirty="0">
                <a:effectLst/>
                <a:highlight>
                  <a:srgbClr val="C0C0C0"/>
                </a:highlight>
              </a:rPr>
              <a:t>CSE 8: </a:t>
            </a:r>
            <a:r>
              <a:rPr lang="en-US" sz="2000" i="0" dirty="0">
                <a:effectLst/>
              </a:rPr>
              <a:t>Abides by principles of cultural sensitivity, authenticity, cultural identity, tolerance of differences (diversity) which are media and information literacy (MIL) core values.</a:t>
            </a:r>
            <a:endParaRPr lang="en-US" sz="2000" dirty="0"/>
          </a:p>
          <a:p>
            <a:pPr marL="342900" indent="-342900" algn="l">
              <a:buFont typeface="Arial" panose="020B0604020202020204" pitchFamily="34" charset="0"/>
              <a:buChar char="•"/>
            </a:pPr>
            <a:r>
              <a:rPr lang="en-US" sz="2000" i="0" dirty="0">
                <a:effectLst/>
                <a:highlight>
                  <a:srgbClr val="C0C0C0"/>
                </a:highlight>
              </a:rPr>
              <a:t>CSE 15: </a:t>
            </a:r>
            <a:r>
              <a:rPr lang="en-US" sz="2000" i="0" dirty="0">
                <a:effectLst/>
              </a:rPr>
              <a:t>Teacher has capacity to use contextually appropriate inclusive teaching methods and learning processes that support the learners\ well being and learning.</a:t>
            </a:r>
          </a:p>
          <a:p>
            <a:pPr marL="342900" indent="-342900" algn="l">
              <a:buFont typeface="Arial" panose="020B0604020202020204" pitchFamily="34" charset="0"/>
              <a:buChar char="•"/>
            </a:pPr>
            <a:r>
              <a:rPr lang="en-US" sz="2000" dirty="0">
                <a:highlight>
                  <a:srgbClr val="C0C0C0"/>
                </a:highlight>
              </a:rPr>
              <a:t>CSE 25 : </a:t>
            </a:r>
            <a:r>
              <a:rPr lang="en-US" sz="2000" dirty="0"/>
              <a:t>Involving parents and community member in the instruction and learning processes. </a:t>
            </a:r>
          </a:p>
          <a:p>
            <a:pPr algn="l"/>
            <a:endParaRPr lang="en-US" sz="2000" b="0" i="0" dirty="0">
              <a:effectLst/>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19836" y="289821"/>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4: Organize Food Festival</a:t>
            </a:r>
            <a:r>
              <a:rPr lang="en-PH" sz="2800" b="1" i="0" dirty="0">
                <a:effectLst/>
              </a:rPr>
              <a:t>s</a:t>
            </a:r>
            <a:br>
              <a:rPr lang="en-PH" sz="2800" b="1" i="0" dirty="0">
                <a:effectLst/>
              </a:rPr>
            </a:br>
            <a:endParaRPr lang="en-PH" sz="2800" b="1" dirty="0"/>
          </a:p>
        </p:txBody>
      </p:sp>
    </p:spTree>
    <p:extLst>
      <p:ext uri="{BB962C8B-B14F-4D97-AF65-F5344CB8AC3E}">
        <p14:creationId xmlns:p14="http://schemas.microsoft.com/office/powerpoint/2010/main" val="649095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34900"/>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effectLst/>
              </a:rPr>
              <a:t> </a:t>
            </a:r>
          </a:p>
          <a:p>
            <a:pPr marL="457200" indent="-457200" algn="l">
              <a:buFont typeface="+mj-lt"/>
              <a:buAutoNum type="arabicPeriod"/>
            </a:pPr>
            <a:r>
              <a:rPr lang="en-US" sz="2000" b="0" i="0" dirty="0">
                <a:effectLst/>
              </a:rPr>
              <a:t>Arrange intercultural exchange days where peer groups from different ethnic communities come together to explore and share their cultural practices, traditions, and values. </a:t>
            </a:r>
          </a:p>
          <a:p>
            <a:pPr marL="457200" indent="-457200" algn="l">
              <a:buFont typeface="+mj-lt"/>
              <a:buAutoNum type="arabicPeriod"/>
            </a:pPr>
            <a:r>
              <a:rPr lang="en-US" sz="2000" b="0" i="0" dirty="0">
                <a:effectLst/>
              </a:rPr>
              <a:t>Encourage students to discover commonalities and celebrate differences through discussions, games, or presentations.</a:t>
            </a:r>
          </a:p>
          <a:p>
            <a:pPr marL="457200" indent="-457200" algn="l">
              <a:buFont typeface="+mj-lt"/>
              <a:buAutoNum type="arabicPeriod"/>
            </a:pPr>
            <a:endParaRPr lang="en-US" sz="2000" b="0" i="0" dirty="0">
              <a:effectLst/>
            </a:endParaRPr>
          </a:p>
          <a:p>
            <a:pPr algn="l"/>
            <a:r>
              <a:rPr lang="en-US" sz="2000" b="1" i="0" dirty="0">
                <a:effectLst/>
              </a:rPr>
              <a:t>Final Outcome:</a:t>
            </a:r>
            <a:r>
              <a:rPr lang="en-US" sz="2000" b="0" i="0" dirty="0">
                <a:effectLst/>
              </a:rPr>
              <a:t> Students from diverse backgrounds learn to appreciate both the shared values and unique aspects of different cultures. This activity helps build bridges between communities, fostering greater understanding and collaboration.</a:t>
            </a:r>
          </a:p>
          <a:p>
            <a:pPr algn="l"/>
            <a:endParaRPr lang="en-US" sz="2000" dirty="0"/>
          </a:p>
          <a:p>
            <a:pPr algn="l"/>
            <a:r>
              <a:rPr lang="en-US" sz="2000" b="1" i="0" dirty="0">
                <a:effectLst/>
              </a:rPr>
              <a:t>Implemented CSE </a:t>
            </a:r>
            <a:r>
              <a:rPr lang="en-US" sz="2000" b="1" i="0" dirty="0" err="1">
                <a:effectLst/>
              </a:rPr>
              <a:t>AoF</a:t>
            </a:r>
            <a:r>
              <a:rPr lang="en-US" sz="2000" b="1" i="0" dirty="0">
                <a:effectLst/>
              </a:rPr>
              <a:t>:</a:t>
            </a:r>
          </a:p>
          <a:p>
            <a:pPr marL="342900" indent="-342900" algn="l">
              <a:buFont typeface="Arial" panose="020B0604020202020204" pitchFamily="34" charset="0"/>
              <a:buChar char="•"/>
            </a:pPr>
            <a:r>
              <a:rPr lang="en-US" sz="2000" i="0" dirty="0">
                <a:effectLst/>
                <a:highlight>
                  <a:srgbClr val="C0C0C0"/>
                </a:highlight>
              </a:rPr>
              <a:t>CSE 4.4:  </a:t>
            </a:r>
            <a:r>
              <a:rPr lang="en-US" sz="2000" i="0" dirty="0">
                <a:effectLst/>
              </a:rPr>
              <a:t>Teacher supports students’ building</a:t>
            </a:r>
            <a:r>
              <a:rPr lang="en-US" sz="2000" dirty="0"/>
              <a:t> development and maintenance of healthy interpersonal relationships, cooperation and acceptance of differences.</a:t>
            </a:r>
          </a:p>
          <a:p>
            <a:pPr marL="342900" indent="-342900" algn="l">
              <a:buFont typeface="Arial" panose="020B0604020202020204" pitchFamily="34" charset="0"/>
              <a:buChar char="•"/>
            </a:pPr>
            <a:r>
              <a:rPr lang="en-US" sz="2000" i="0" dirty="0">
                <a:effectLst/>
                <a:highlight>
                  <a:srgbClr val="C0C0C0"/>
                </a:highlight>
              </a:rPr>
              <a:t>CSE 5: </a:t>
            </a:r>
            <a:r>
              <a:rPr lang="en-US" sz="2000" i="0" dirty="0">
                <a:effectLst/>
              </a:rPr>
              <a:t>Teacher demonstrates awareness of ways to ensure Gender Equity, Disability and Social Inclusion in teaching and learning.</a:t>
            </a:r>
            <a:endParaRPr lang="en-US" sz="2000" dirty="0"/>
          </a:p>
          <a:p>
            <a:pPr marL="342900" indent="-342900" algn="l">
              <a:buFont typeface="Arial" panose="020B0604020202020204" pitchFamily="34" charset="0"/>
              <a:buChar char="•"/>
            </a:pPr>
            <a:r>
              <a:rPr lang="en-US" sz="2000" dirty="0">
                <a:highlight>
                  <a:srgbClr val="C0C0C0"/>
                </a:highlight>
              </a:rPr>
              <a:t>CSE 6: </a:t>
            </a:r>
            <a:r>
              <a:rPr lang="en-US" sz="2000" dirty="0"/>
              <a:t>Model and instruct on non-violence, critical thinking, peaceful conflict resolution and respect for different opinions. </a:t>
            </a:r>
          </a:p>
          <a:p>
            <a:pPr algn="l"/>
            <a:endParaRPr lang="en-US" sz="2000" b="0" i="0" dirty="0">
              <a:solidFill>
                <a:srgbClr val="374151"/>
              </a:solidFill>
              <a:effectLst/>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5: </a:t>
            </a:r>
            <a:r>
              <a:rPr lang="en-PH" sz="2800" b="1" i="0" dirty="0">
                <a:effectLst/>
              </a:rPr>
              <a:t>Encourage Commonalities Discovery</a:t>
            </a:r>
            <a:endParaRPr lang="en-PH" sz="2800" b="1" dirty="0"/>
          </a:p>
        </p:txBody>
      </p:sp>
    </p:spTree>
    <p:extLst>
      <p:ext uri="{BB962C8B-B14F-4D97-AF65-F5344CB8AC3E}">
        <p14:creationId xmlns:p14="http://schemas.microsoft.com/office/powerpoint/2010/main" val="1229400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6</a:t>
            </a:r>
          </a:p>
        </p:txBody>
      </p:sp>
      <p:sp>
        <p:nvSpPr>
          <p:cNvPr id="6" name="Text Placeholder 5"/>
          <p:cNvSpPr>
            <a:spLocks noGrp="1"/>
          </p:cNvSpPr>
          <p:nvPr>
            <p:ph type="body" sz="quarter" idx="16"/>
          </p:nvPr>
        </p:nvSpPr>
        <p:spPr>
          <a:xfrm>
            <a:off x="277188" y="786038"/>
            <a:ext cx="11350193" cy="4862177"/>
          </a:xfrm>
        </p:spPr>
        <p:txBody>
          <a:bodyPr>
            <a:normAutofit/>
          </a:bodyPr>
          <a:lstStyle/>
          <a:p>
            <a:pPr algn="l"/>
            <a:r>
              <a:rPr lang="en-US" b="1" i="0" dirty="0">
                <a:solidFill>
                  <a:srgbClr val="374151"/>
                </a:solidFill>
                <a:effectLst/>
              </a:rPr>
              <a:t>Match the activity in Column A </a:t>
            </a:r>
            <a:r>
              <a:rPr lang="en-US" dirty="0">
                <a:solidFill>
                  <a:srgbClr val="374151"/>
                </a:solidFill>
              </a:rPr>
              <a:t>with</a:t>
            </a:r>
            <a:r>
              <a:rPr lang="en-US" b="1" i="0" dirty="0">
                <a:solidFill>
                  <a:srgbClr val="374151"/>
                </a:solidFill>
                <a:effectLst/>
              </a:rPr>
              <a:t> its respective final outcome </a:t>
            </a:r>
            <a:r>
              <a:rPr lang="en-US" dirty="0">
                <a:solidFill>
                  <a:srgbClr val="374151"/>
                </a:solidFill>
              </a:rPr>
              <a:t>outlined in Column B.</a:t>
            </a:r>
            <a:endParaRPr lang="en-US" b="1" i="0" dirty="0">
              <a:solidFill>
                <a:srgbClr val="374151"/>
              </a:solidFill>
              <a:effectLst/>
            </a:endParaRP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390293" y="1209785"/>
          <a:ext cx="11380793" cy="5003800"/>
        </p:xfrm>
        <a:graphic>
          <a:graphicData uri="http://schemas.openxmlformats.org/drawingml/2006/table">
            <a:tbl>
              <a:tblPr firstRow="1" bandRow="1">
                <a:tableStyleId>{5C22544A-7EE6-4342-B048-85BDC9FD1C3A}</a:tableStyleId>
              </a:tblPr>
              <a:tblGrid>
                <a:gridCol w="5754028">
                  <a:extLst>
                    <a:ext uri="{9D8B030D-6E8A-4147-A177-3AD203B41FA5}">
                      <a16:colId xmlns:a16="http://schemas.microsoft.com/office/drawing/2014/main" val="708635901"/>
                    </a:ext>
                  </a:extLst>
                </a:gridCol>
                <a:gridCol w="5626765">
                  <a:extLst>
                    <a:ext uri="{9D8B030D-6E8A-4147-A177-3AD203B41FA5}">
                      <a16:colId xmlns:a16="http://schemas.microsoft.com/office/drawing/2014/main" val="3004403085"/>
                    </a:ext>
                  </a:extLst>
                </a:gridCol>
              </a:tblGrid>
              <a:tr h="370840">
                <a:tc>
                  <a:txBody>
                    <a:bodyPr/>
                    <a:lstStyle/>
                    <a:p>
                      <a:r>
                        <a:rPr lang="en-US" dirty="0"/>
                        <a:t>Activity </a:t>
                      </a:r>
                    </a:p>
                  </a:txBody>
                  <a:tcPr/>
                </a:tc>
                <a:tc>
                  <a:txBody>
                    <a:bodyPr/>
                    <a:lstStyle/>
                    <a:p>
                      <a:r>
                        <a:rPr lang="en-US" dirty="0"/>
                        <a:t>Final Outcome </a:t>
                      </a:r>
                    </a:p>
                  </a:txBody>
                  <a:tcPr/>
                </a:tc>
                <a:extLst>
                  <a:ext uri="{0D108BD9-81ED-4DB2-BD59-A6C34878D82A}">
                    <a16:rowId xmlns:a16="http://schemas.microsoft.com/office/drawing/2014/main" val="2861700231"/>
                  </a:ext>
                </a:extLst>
              </a:tr>
              <a:tr h="370840">
                <a:tc>
                  <a:txBody>
                    <a:bodyPr/>
                    <a:lstStyle/>
                    <a:p>
                      <a:r>
                        <a:rPr lang="en-US" sz="2000" b="0" i="0" kern="1200" dirty="0">
                          <a:solidFill>
                            <a:schemeClr val="dk1"/>
                          </a:solidFill>
                          <a:effectLst/>
                          <a:latin typeface="+mn-lt"/>
                          <a:ea typeface="+mn-ea"/>
                          <a:cs typeface="+mn-cs"/>
                        </a:rPr>
                        <a:t>Arrange intercultural exchange days where peer groups from different ethnic communities come together to explore and share their cultural practices, traditions, and values. </a:t>
                      </a:r>
                      <a:endParaRPr lang="en-US"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latin typeface="+mn-lt"/>
                        </a:rPr>
                        <a:t>The classroom environment becomes more inclusive and respectful. Students adhere to the Respect Pledge, ensuring that everyone's perspectives and backgrounds are acknowledged and respected</a:t>
                      </a:r>
                      <a:endParaRPr lang="en-US" sz="2000" dirty="0">
                        <a:latin typeface="+mn-lt"/>
                      </a:endParaRPr>
                    </a:p>
                  </a:txBody>
                  <a:tcPr/>
                </a:tc>
                <a:extLst>
                  <a:ext uri="{0D108BD9-81ED-4DB2-BD59-A6C34878D82A}">
                    <a16:rowId xmlns:a16="http://schemas.microsoft.com/office/drawing/2014/main" val="3455264131"/>
                  </a:ext>
                </a:extLst>
              </a:tr>
              <a:tr h="370840">
                <a:tc>
                  <a:txBody>
                    <a:bodyPr/>
                    <a:lstStyle/>
                    <a:p>
                      <a:r>
                        <a:rPr lang="en-US" sz="2000" b="0" i="0" kern="1200" dirty="0">
                          <a:solidFill>
                            <a:schemeClr val="dk1"/>
                          </a:solidFill>
                          <a:effectLst/>
                          <a:latin typeface="+mn-lt"/>
                          <a:ea typeface="+mn-ea"/>
                          <a:cs typeface="+mn-cs"/>
                        </a:rPr>
                        <a:t>Create a "Respect Pledge" in the classroom. Discuss and collectively agree on guidelines for respectful communication and behavior, emphasizing the importance of listening, and constructive feedback.</a:t>
                      </a:r>
                      <a:endParaRPr lang="en-US" sz="2000" dirty="0">
                        <a:latin typeface="+mn-lt"/>
                      </a:endParaRPr>
                    </a:p>
                  </a:txBody>
                  <a:tcPr/>
                </a:tc>
                <a:tc>
                  <a:txBody>
                    <a:bodyPr/>
                    <a:lstStyle/>
                    <a:p>
                      <a:r>
                        <a:rPr lang="en-US" sz="2000" b="0" i="0" dirty="0">
                          <a:solidFill>
                            <a:srgbClr val="374151"/>
                          </a:solidFill>
                          <a:effectLst/>
                          <a:latin typeface="+mn-lt"/>
                        </a:rPr>
                        <a:t>Students from diverse backgrounds learn to appreciate both the shared values and unique aspects of different cultures. </a:t>
                      </a:r>
                      <a:endParaRPr lang="en-US" sz="2000" dirty="0">
                        <a:latin typeface="+mn-lt"/>
                      </a:endParaRPr>
                    </a:p>
                  </a:txBody>
                  <a:tcPr/>
                </a:tc>
                <a:extLst>
                  <a:ext uri="{0D108BD9-81ED-4DB2-BD59-A6C34878D82A}">
                    <a16:rowId xmlns:a16="http://schemas.microsoft.com/office/drawing/2014/main" val="2210431518"/>
                  </a:ext>
                </a:extLst>
              </a:tr>
              <a:tr h="370840">
                <a:tc>
                  <a:txBody>
                    <a:bodyPr/>
                    <a:lstStyle/>
                    <a:p>
                      <a:r>
                        <a:rPr lang="en-US" sz="2000" b="0" i="0" kern="1200" dirty="0">
                          <a:solidFill>
                            <a:schemeClr val="dk1"/>
                          </a:solidFill>
                          <a:effectLst/>
                          <a:latin typeface="+mn-lt"/>
                          <a:ea typeface="+mn-ea"/>
                          <a:cs typeface="+mn-cs"/>
                        </a:rPr>
                        <a:t>Provide students with examples of online hate speech. Teach them how to fact-check and critically analyze online content. </a:t>
                      </a:r>
                      <a:endParaRPr lang="en-US" sz="2000" dirty="0">
                        <a:latin typeface="+mn-lt"/>
                      </a:endParaRPr>
                    </a:p>
                  </a:txBody>
                  <a:tcPr/>
                </a:tc>
                <a:tc>
                  <a:txBody>
                    <a:bodyPr/>
                    <a:lstStyle/>
                    <a:p>
                      <a:r>
                        <a:rPr lang="en-US" sz="2000" b="0" i="0" dirty="0">
                          <a:solidFill>
                            <a:srgbClr val="374151"/>
                          </a:solidFill>
                          <a:effectLst/>
                          <a:latin typeface="+mn-lt"/>
                        </a:rPr>
                        <a:t>Students become proficient in recognizing and addressing online hate speech. </a:t>
                      </a:r>
                      <a:endParaRPr lang="en-US" sz="2000" dirty="0">
                        <a:latin typeface="+mn-lt"/>
                      </a:endParaRPr>
                    </a:p>
                  </a:txBody>
                  <a:tcPr/>
                </a:tc>
                <a:extLst>
                  <a:ext uri="{0D108BD9-81ED-4DB2-BD59-A6C34878D82A}">
                    <a16:rowId xmlns:a16="http://schemas.microsoft.com/office/drawing/2014/main" val="1464482124"/>
                  </a:ext>
                </a:extLst>
              </a:tr>
              <a:tr h="370840">
                <a:tc>
                  <a:txBody>
                    <a:bodyPr/>
                    <a:lstStyle/>
                    <a:p>
                      <a:r>
                        <a:rPr lang="en-US" sz="2000" b="0" i="0" kern="1200" dirty="0">
                          <a:solidFill>
                            <a:schemeClr val="dk1"/>
                          </a:solidFill>
                          <a:effectLst/>
                          <a:latin typeface="+mn-lt"/>
                          <a:ea typeface="+mn-ea"/>
                          <a:cs typeface="+mn-cs"/>
                        </a:rPr>
                        <a:t>Host multicultural food festivals where students and their families can prepare and share dishes from their respective cultural backgrounds. </a:t>
                      </a:r>
                      <a:endParaRPr lang="en-US"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latin typeface="+mn-lt"/>
                        </a:rPr>
                        <a:t>The promotion of cultural appreciation and unity as well as a sense of pride, a sense of belonging and inclusivity within the school community.</a:t>
                      </a:r>
                      <a:endParaRPr lang="en-US" sz="2000" dirty="0">
                        <a:latin typeface="+mn-lt"/>
                      </a:endParaRPr>
                    </a:p>
                  </a:txBody>
                  <a:tcPr/>
                </a:tc>
                <a:extLst>
                  <a:ext uri="{0D108BD9-81ED-4DB2-BD59-A6C34878D82A}">
                    <a16:rowId xmlns:a16="http://schemas.microsoft.com/office/drawing/2014/main" val="661731187"/>
                  </a:ext>
                </a:extLst>
              </a:tr>
            </a:tbl>
          </a:graphicData>
        </a:graphic>
      </p:graphicFrame>
    </p:spTree>
    <p:custDataLst>
      <p:tags r:id="rId1"/>
    </p:custDataLst>
    <p:extLst>
      <p:ext uri="{BB962C8B-B14F-4D97-AF65-F5344CB8AC3E}">
        <p14:creationId xmlns:p14="http://schemas.microsoft.com/office/powerpoint/2010/main" val="2084649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7 (Self Reflection )</a:t>
            </a:r>
          </a:p>
        </p:txBody>
      </p:sp>
      <p:sp>
        <p:nvSpPr>
          <p:cNvPr id="6" name="Text Placeholder 5"/>
          <p:cNvSpPr>
            <a:spLocks noGrp="1"/>
          </p:cNvSpPr>
          <p:nvPr>
            <p:ph type="body" sz="quarter" idx="16"/>
          </p:nvPr>
        </p:nvSpPr>
        <p:spPr>
          <a:xfrm>
            <a:off x="591442" y="1128065"/>
            <a:ext cx="10715896" cy="1745289"/>
          </a:xfrm>
        </p:spPr>
        <p:txBody>
          <a:bodyPr>
            <a:normAutofit/>
          </a:bodyPr>
          <a:lstStyle/>
          <a:p>
            <a:pPr algn="l"/>
            <a:r>
              <a:rPr lang="en-US" sz="2000" b="0" i="0" dirty="0">
                <a:solidFill>
                  <a:srgbClr val="374151"/>
                </a:solidFill>
                <a:effectLst/>
              </a:rPr>
              <a:t>What activity would you suggest a teacher who is facing issues of excessive bullying within the classroom? </a:t>
            </a:r>
          </a:p>
          <a:p>
            <a:pPr algn="l"/>
            <a:r>
              <a:rPr lang="en-US" sz="2000" b="0" i="0" dirty="0">
                <a:solidFill>
                  <a:srgbClr val="374151"/>
                </a:solidFill>
                <a:effectLst/>
              </a:rPr>
              <a:t>Think about the activity, its specific steps, objective, needed material (e.g. stationary, space…), required time and outcome. Do not </a:t>
            </a:r>
            <a:r>
              <a:rPr lang="en-US" sz="2000" b="0" dirty="0">
                <a:solidFill>
                  <a:srgbClr val="374151"/>
                </a:solidFill>
              </a:rPr>
              <a:t>forget to think about the </a:t>
            </a:r>
            <a:r>
              <a:rPr lang="en-US" sz="2000" b="0" i="0" dirty="0">
                <a:solidFill>
                  <a:srgbClr val="374151"/>
                </a:solidFill>
                <a:effectLst/>
              </a:rPr>
              <a:t>CSE </a:t>
            </a:r>
            <a:r>
              <a:rPr lang="en-US" sz="2000" b="0" i="0" dirty="0" err="1">
                <a:solidFill>
                  <a:srgbClr val="374151"/>
                </a:solidFill>
                <a:effectLst/>
              </a:rPr>
              <a:t>AoF</a:t>
            </a:r>
            <a:r>
              <a:rPr lang="en-US" sz="2000" b="0" i="0" dirty="0">
                <a:solidFill>
                  <a:srgbClr val="374151"/>
                </a:solidFill>
                <a:effectLst/>
              </a:rPr>
              <a:t> that would be achieved through your proposed activity. </a:t>
            </a:r>
          </a:p>
        </p:txBody>
      </p:sp>
      <p:sp>
        <p:nvSpPr>
          <p:cNvPr id="2" name="TextBox 1">
            <a:extLst>
              <a:ext uri="{FF2B5EF4-FFF2-40B4-BE49-F238E27FC236}">
                <a16:creationId xmlns:a16="http://schemas.microsoft.com/office/drawing/2014/main" id="{ED3A225C-ADD2-C561-7B1C-BD95534B8F22}"/>
              </a:ext>
            </a:extLst>
          </p:cNvPr>
          <p:cNvSpPr txBox="1"/>
          <p:nvPr/>
        </p:nvSpPr>
        <p:spPr>
          <a:xfrm>
            <a:off x="568712" y="2642839"/>
            <a:ext cx="10727473" cy="3245005"/>
          </a:xfrm>
          <a:prstGeom prst="rect">
            <a:avLst/>
          </a:prstGeom>
          <a:noFill/>
          <a:ln>
            <a:solidFill>
              <a:schemeClr val="accent1">
                <a:lumMod val="50000"/>
              </a:schemeClr>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96725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r>
              <a:rPr lang="en-US" sz="2400" b="1" i="1" u="none" strike="noStrike" cap="none" dirty="0">
                <a:solidFill>
                  <a:schemeClr val="bg1"/>
                </a:solidFill>
                <a:latin typeface="Calibri"/>
                <a:ea typeface="Calibri"/>
                <a:cs typeface="Calibri"/>
                <a:sym typeface="Calibri"/>
              </a:rPr>
              <a:t>Marianne Williamson</a:t>
            </a:r>
            <a:endParaRPr lang="en-GB" sz="1800" i="1" dirty="0">
              <a:solidFill>
                <a:schemeClr val="bg1"/>
              </a:solidFill>
            </a:endParaRPr>
          </a:p>
        </p:txBody>
      </p:sp>
      <p:sp>
        <p:nvSpPr>
          <p:cNvPr id="4" name="Text Placeholder 3"/>
          <p:cNvSpPr>
            <a:spLocks noGrp="1"/>
          </p:cNvSpPr>
          <p:nvPr>
            <p:ph type="body" sz="quarter" idx="16"/>
          </p:nvPr>
        </p:nvSpPr>
        <p:spPr/>
        <p:txBody>
          <a:bodyPr>
            <a:normAutofit/>
          </a:bodyPr>
          <a:lstStyle/>
          <a:p>
            <a:r>
              <a:rPr lang="en-US" sz="3400" i="1" kern="0" dirty="0">
                <a:solidFill>
                  <a:schemeClr val="bg1"/>
                </a:solidFill>
                <a:effectLst/>
                <a:latin typeface="+mj-lt"/>
                <a:ea typeface="Calibri" panose="020F0502020204030204" pitchFamily="34" charset="0"/>
              </a:rPr>
              <a:t>“</a:t>
            </a:r>
            <a:r>
              <a:rPr lang="en-US" sz="2400" b="1" i="1" u="none" strike="noStrike" cap="none" dirty="0">
                <a:solidFill>
                  <a:schemeClr val="bg1"/>
                </a:solidFill>
                <a:latin typeface="Calibri"/>
                <a:ea typeface="Calibri"/>
                <a:cs typeface="Calibri"/>
                <a:sym typeface="Calibri"/>
              </a:rPr>
              <a:t>Hate has talked so loudly for so long.  Greed has talked so loudly for so long.  Liars have talked so loudly for so long.  Love has got to stop whispering.”</a:t>
            </a:r>
            <a:endParaRPr lang="en-US" sz="1800" b="0" i="1" u="none" strike="noStrike" cap="none" dirty="0">
              <a:solidFill>
                <a:schemeClr val="bg1"/>
              </a:solidFill>
              <a:latin typeface="Arial"/>
              <a:ea typeface="Arial"/>
              <a:cs typeface="Arial"/>
              <a:sym typeface="Arial"/>
            </a:endParaRPr>
          </a:p>
          <a:p>
            <a:endParaRPr lang="en-GB" sz="9600" i="1" dirty="0">
              <a:latin typeface="+mj-lt"/>
            </a:endParaRPr>
          </a:p>
        </p:txBody>
      </p:sp>
    </p:spTree>
    <p:extLst>
      <p:ext uri="{BB962C8B-B14F-4D97-AF65-F5344CB8AC3E}">
        <p14:creationId xmlns:p14="http://schemas.microsoft.com/office/powerpoint/2010/main" val="1214492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Reflection </a:t>
            </a:r>
          </a:p>
        </p:txBody>
      </p:sp>
      <p:sp>
        <p:nvSpPr>
          <p:cNvPr id="6" name="Text Placeholder 5"/>
          <p:cNvSpPr>
            <a:spLocks noGrp="1"/>
          </p:cNvSpPr>
          <p:nvPr>
            <p:ph type="body" sz="quarter" idx="16"/>
          </p:nvPr>
        </p:nvSpPr>
        <p:spPr>
          <a:xfrm>
            <a:off x="420893" y="1005402"/>
            <a:ext cx="11350193" cy="3778471"/>
          </a:xfrm>
        </p:spPr>
        <p:txBody>
          <a:bodyPr>
            <a:normAutofit fontScale="25000" lnSpcReduction="20000"/>
          </a:bodyPr>
          <a:lstStyle/>
          <a:p>
            <a:pPr marR="0" lvl="0" algn="l" rtl="0">
              <a:lnSpc>
                <a:spcPct val="100000"/>
              </a:lnSpc>
              <a:spcBef>
                <a:spcPts val="0"/>
              </a:spcBef>
              <a:spcAft>
                <a:spcPts val="0"/>
              </a:spcAft>
              <a:buClr>
                <a:srgbClr val="000000"/>
              </a:buClr>
              <a:buSzPts val="2400"/>
            </a:pPr>
            <a:endParaRPr lang="en-US" sz="8000" b="0" i="1" dirty="0">
              <a:solidFill>
                <a:srgbClr val="374151"/>
              </a:solidFill>
              <a:ea typeface="Century Gothic"/>
              <a:cs typeface="Century Gothic"/>
              <a:sym typeface="Century Gothic"/>
            </a:endParaRPr>
          </a:p>
          <a:p>
            <a:pPr marL="357188" indent="-357188">
              <a:lnSpc>
                <a:spcPct val="100000"/>
              </a:lnSpc>
              <a:spcBef>
                <a:spcPts val="0"/>
              </a:spcBef>
              <a:buClr>
                <a:srgbClr val="000000"/>
              </a:buClr>
              <a:buSzPts val="2400"/>
              <a:buFont typeface="Arial" panose="020B0604020202020204" pitchFamily="34" charset="0"/>
              <a:buChar char="•"/>
            </a:pPr>
            <a:r>
              <a:rPr lang="en-US" sz="8000" b="0" i="0" dirty="0">
                <a:solidFill>
                  <a:srgbClr val="374151"/>
                </a:solidFill>
                <a:effectLst/>
              </a:rPr>
              <a:t>Recommended teaching strategies to combat hate speech include:</a:t>
            </a:r>
          </a:p>
          <a:p>
            <a:pPr marR="0" lvl="0" algn="l" rtl="0">
              <a:lnSpc>
                <a:spcPct val="100000"/>
              </a:lnSpc>
              <a:spcBef>
                <a:spcPts val="0"/>
              </a:spcBef>
              <a:spcAft>
                <a:spcPts val="0"/>
              </a:spcAft>
              <a:buClr>
                <a:srgbClr val="000000"/>
              </a:buClr>
              <a:buSzPts val="2400"/>
            </a:pPr>
            <a:endParaRPr lang="en-US" sz="8000" b="0" i="1" u="none" strike="noStrike" cap="none" dirty="0">
              <a:solidFill>
                <a:srgbClr val="374151"/>
              </a:solidFill>
              <a:ea typeface="Century Gothic"/>
              <a:cs typeface="Century Gothic"/>
              <a:sym typeface="Century Gothic"/>
            </a:endParaRPr>
          </a:p>
          <a:p>
            <a:pPr marL="857250" marR="0" lvl="0" indent="-500063">
              <a:spcAft>
                <a:spcPts val="0"/>
              </a:spcAft>
              <a:buSzPts val="2400"/>
              <a:buFont typeface="Wingdings" panose="05000000000000000000" pitchFamily="2" charset="2"/>
              <a:buChar char="Ø"/>
            </a:pPr>
            <a:r>
              <a:rPr lang="en-US" sz="8000" b="0" dirty="0">
                <a:solidFill>
                  <a:srgbClr val="374151"/>
                </a:solidFill>
                <a:sym typeface="Century Gothic"/>
              </a:rPr>
              <a:t>Raise awareness of learners on the impact of hate, and discrimination and develop their competencies in promoting peace, tolerance, and intercultural dialogue.</a:t>
            </a:r>
          </a:p>
          <a:p>
            <a:pPr marL="857250" marR="0" lvl="0" indent="-500063">
              <a:spcAft>
                <a:spcPts val="0"/>
              </a:spcAft>
              <a:buSzPts val="2400"/>
              <a:buFont typeface="Wingdings" panose="05000000000000000000" pitchFamily="2" charset="2"/>
              <a:buChar char="Ø"/>
            </a:pPr>
            <a:r>
              <a:rPr lang="en-US" sz="8000" b="0" dirty="0">
                <a:solidFill>
                  <a:srgbClr val="374151"/>
                </a:solidFill>
                <a:sym typeface="Century Gothic"/>
              </a:rPr>
              <a:t>Integrate multiple perspectives into content and teaching practices to encourage speech supporting diverse viewpoints and mutual understanding.</a:t>
            </a:r>
          </a:p>
          <a:p>
            <a:pPr marL="857250" indent="-500063">
              <a:buSzPts val="2400"/>
              <a:buFont typeface="Wingdings" panose="05000000000000000000" pitchFamily="2" charset="2"/>
              <a:buChar char="Ø"/>
            </a:pPr>
            <a:r>
              <a:rPr lang="en-US" sz="8000" b="0" dirty="0">
                <a:solidFill>
                  <a:srgbClr val="374151"/>
                </a:solidFill>
                <a:sym typeface="Century Gothic"/>
              </a:rPr>
              <a:t>Promote media and information literacy and digital citizenship education to address hate speech online.</a:t>
            </a:r>
            <a:endParaRPr lang="en-US" sz="8000" b="0" dirty="0">
              <a:solidFill>
                <a:srgbClr val="374151"/>
              </a:solidFill>
              <a:sym typeface="Arial"/>
            </a:endParaRPr>
          </a:p>
          <a:p>
            <a:pPr marL="857250" indent="-500063">
              <a:buSzPts val="2400"/>
              <a:buFont typeface="Wingdings" panose="05000000000000000000" pitchFamily="2" charset="2"/>
              <a:buChar char="Ø"/>
            </a:pPr>
            <a:r>
              <a:rPr lang="en-US" sz="8000" b="0" dirty="0">
                <a:solidFill>
                  <a:srgbClr val="374151"/>
                </a:solidFill>
                <a:sym typeface="Century Gothic"/>
              </a:rPr>
              <a:t>Organize student activities that promote collaboration among different ethnic or cultural groups.</a:t>
            </a:r>
          </a:p>
          <a:p>
            <a:pPr marL="857250" indent="-500063">
              <a:buSzPts val="2400"/>
              <a:buFont typeface="Wingdings" panose="05000000000000000000" pitchFamily="2" charset="2"/>
              <a:buChar char="Ø"/>
            </a:pPr>
            <a:r>
              <a:rPr lang="en-US" sz="8000" b="0" dirty="0">
                <a:solidFill>
                  <a:srgbClr val="374151"/>
                </a:solidFill>
                <a:sym typeface="Century Gothic"/>
              </a:rPr>
              <a:t>Adopt classroom etiquette on how to deal with differences.</a:t>
            </a:r>
          </a:p>
          <a:p>
            <a:pPr marL="857250" indent="-500063">
              <a:buSzPts val="2400"/>
              <a:buFont typeface="Wingdings" panose="05000000000000000000" pitchFamily="2" charset="2"/>
              <a:buChar char="Ø"/>
            </a:pPr>
            <a:r>
              <a:rPr lang="en-US" sz="8000" b="0" dirty="0">
                <a:solidFill>
                  <a:srgbClr val="374151"/>
                </a:solidFill>
                <a:sym typeface="Century Gothic"/>
              </a:rPr>
              <a:t>Organize food festivals to promote culinary arts among ethnic groups.</a:t>
            </a:r>
            <a:endParaRPr lang="en-US" sz="8000" b="0" dirty="0">
              <a:solidFill>
                <a:srgbClr val="374151"/>
              </a:solidFill>
              <a:sym typeface="Arial"/>
            </a:endParaRPr>
          </a:p>
          <a:p>
            <a:pPr marL="857250" indent="-500063">
              <a:buSzPts val="2400"/>
              <a:buFont typeface="Wingdings" panose="05000000000000000000" pitchFamily="2" charset="2"/>
              <a:buChar char="Ø"/>
            </a:pPr>
            <a:r>
              <a:rPr lang="en-US" sz="8000" b="0" dirty="0">
                <a:solidFill>
                  <a:srgbClr val="374151"/>
                </a:solidFill>
                <a:sym typeface="Century Gothic"/>
              </a:rPr>
              <a:t>Encourage peer groups from different ethnic communities to discover their commonalities.</a:t>
            </a:r>
            <a:endParaRPr lang="en-US" sz="8000" b="0" dirty="0">
              <a:solidFill>
                <a:srgbClr val="374151"/>
              </a:solidFill>
              <a:sym typeface="Arial"/>
            </a:endParaRPr>
          </a:p>
          <a:p>
            <a:pPr marL="857250" indent="-500063">
              <a:buFont typeface="Wingdings" panose="05000000000000000000" pitchFamily="2" charset="2"/>
              <a:buChar char="Ø"/>
            </a:pPr>
            <a:endParaRPr lang="en-US" sz="5600" b="0" dirty="0">
              <a:solidFill>
                <a:srgbClr val="374151"/>
              </a:solidFill>
              <a:sym typeface="Century Gothic"/>
            </a:endParaRPr>
          </a:p>
          <a:p>
            <a:pPr marL="88900" marR="0" lvl="0" indent="-88900" rtl="0">
              <a:lnSpc>
                <a:spcPct val="100000"/>
              </a:lnSpc>
              <a:spcBef>
                <a:spcPts val="0"/>
              </a:spcBef>
              <a:spcAft>
                <a:spcPts val="0"/>
              </a:spcAft>
              <a:buClr>
                <a:srgbClr val="000000"/>
              </a:buClr>
              <a:buSzPts val="2400"/>
              <a:buFont typeface="Arial"/>
              <a:buChar char="•"/>
            </a:pPr>
            <a:endParaRPr lang="en-US" sz="6200" b="0" i="1" dirty="0">
              <a:solidFill>
                <a:srgbClr val="374151"/>
              </a:solidFill>
              <a:sym typeface="Century Gothic"/>
            </a:endParaRPr>
          </a:p>
          <a:p>
            <a:pPr marR="0" lvl="0" algn="ctr" rtl="0">
              <a:lnSpc>
                <a:spcPct val="100000"/>
              </a:lnSpc>
              <a:spcBef>
                <a:spcPts val="0"/>
              </a:spcBef>
              <a:spcAft>
                <a:spcPts val="0"/>
              </a:spcAft>
              <a:buClr>
                <a:srgbClr val="000000"/>
              </a:buClr>
              <a:buSzPts val="2400"/>
            </a:pPr>
            <a:r>
              <a:rPr lang="en-US" sz="6600" dirty="0">
                <a:solidFill>
                  <a:srgbClr val="374151"/>
                </a:solidFill>
                <a:latin typeface="Söhne"/>
                <a:sym typeface="Century Gothic"/>
              </a:rPr>
              <a:t> </a:t>
            </a:r>
            <a:endParaRPr lang="en-US" sz="6200" b="0" i="1" dirty="0">
              <a:solidFill>
                <a:srgbClr val="374151"/>
              </a:solidFill>
              <a:sym typeface="Arial"/>
            </a:endParaRPr>
          </a:p>
          <a:p>
            <a:pPr algn="l"/>
            <a:endParaRPr lang="en-US" b="0" i="0" dirty="0">
              <a:solidFill>
                <a:srgbClr val="374151"/>
              </a:solidFill>
              <a:effectLst/>
            </a:endParaRPr>
          </a:p>
        </p:txBody>
      </p:sp>
    </p:spTree>
    <p:custDataLst>
      <p:tags r:id="rId1"/>
    </p:custDataLst>
    <p:extLst>
      <p:ext uri="{BB962C8B-B14F-4D97-AF65-F5344CB8AC3E}">
        <p14:creationId xmlns:p14="http://schemas.microsoft.com/office/powerpoint/2010/main" val="1454643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Summary  </a:t>
            </a:r>
          </a:p>
        </p:txBody>
      </p:sp>
      <p:sp>
        <p:nvSpPr>
          <p:cNvPr id="6" name="Text Placeholder 5"/>
          <p:cNvSpPr>
            <a:spLocks noGrp="1"/>
          </p:cNvSpPr>
          <p:nvPr>
            <p:ph type="body" sz="quarter" idx="16"/>
          </p:nvPr>
        </p:nvSpPr>
        <p:spPr>
          <a:xfrm>
            <a:off x="231332" y="1009910"/>
            <a:ext cx="11350193" cy="5696481"/>
          </a:xfrm>
        </p:spPr>
        <p:txBody>
          <a:bodyPr>
            <a:normAutofit fontScale="77500" lnSpcReduction="20000"/>
          </a:bodyPr>
          <a:lstStyle/>
          <a:p>
            <a:pPr marL="342900" indent="-342900">
              <a:buFont typeface="Arial" panose="020B0604020202020204" pitchFamily="34" charset="0"/>
              <a:buChar char="•"/>
            </a:pPr>
            <a:r>
              <a:rPr lang="en-US" sz="2600" b="0" dirty="0">
                <a:sym typeface="Century Gothic"/>
              </a:rPr>
              <a:t>Hate speech refers to any kind of communication in speech, writing or behavior, that attacks or uses discriminatory language with reference to a person or a group on the basis of who they are, i.e., based on their ‘protected characteristics’, e.g. gender, religion, culture, nationality… etc.</a:t>
            </a:r>
          </a:p>
          <a:p>
            <a:pPr marL="342900" indent="-342900">
              <a:buFont typeface="Arial" panose="020B0604020202020204" pitchFamily="34" charset="0"/>
              <a:buChar char="•"/>
            </a:pPr>
            <a:r>
              <a:rPr lang="en-US" sz="2600" b="0" dirty="0">
                <a:sym typeface="Century Gothic"/>
              </a:rPr>
              <a:t>Hate speech happens due to exclusionary thinking, prejudice, anger and, in some cases, a fear of “the other”.    These patterns of thinking are shaped by political discourses,  and socio-cultural social contexts.</a:t>
            </a:r>
          </a:p>
          <a:p>
            <a:pPr marL="342900" indent="-342900">
              <a:buFont typeface="Arial" panose="020B0604020202020204" pitchFamily="34" charset="0"/>
              <a:buChar char="•"/>
            </a:pPr>
            <a:r>
              <a:rPr lang="en-US" sz="2600" b="0" i="0" dirty="0">
                <a:solidFill>
                  <a:srgbClr val="374151"/>
                </a:solidFill>
                <a:effectLst/>
              </a:rPr>
              <a:t>Hate speech can trigger conflict by escalating tension, normalization of discrimination, mobilization of extremist groups, polarization and division, undermining Social Cohesion, triggering hate crimes and by suppressing free speech. </a:t>
            </a:r>
          </a:p>
          <a:p>
            <a:pPr marL="342900" indent="-342900">
              <a:buFont typeface="Arial" panose="020B0604020202020204" pitchFamily="34" charset="0"/>
              <a:buChar char="•"/>
            </a:pPr>
            <a:r>
              <a:rPr lang="en-US" sz="2600" b="0" i="0" dirty="0">
                <a:solidFill>
                  <a:srgbClr val="374151"/>
                </a:solidFill>
                <a:effectLst/>
              </a:rPr>
              <a:t>MIL empowers individuals to critically assess and engage with media and information sources.</a:t>
            </a:r>
          </a:p>
          <a:p>
            <a:pPr marL="342900" indent="-342900">
              <a:buFont typeface="Arial" panose="020B0604020202020204" pitchFamily="34" charset="0"/>
              <a:buChar char="•"/>
            </a:pPr>
            <a:r>
              <a:rPr lang="en-US" sz="2600" b="0" i="0" dirty="0">
                <a:solidFill>
                  <a:srgbClr val="374151"/>
                </a:solidFill>
                <a:effectLst/>
              </a:rPr>
              <a:t>By teaching MIL in educational settings, people can develop the skills needed to discern between reliable and unreliable sources of information, recognize hate speech as well as discriminatory content, and question the accuracy of content and/ or the intentions of the content and its creator.</a:t>
            </a:r>
          </a:p>
          <a:p>
            <a:pPr marL="342900" indent="-342900">
              <a:buFont typeface="Arial" panose="020B0604020202020204" pitchFamily="34" charset="0"/>
              <a:buChar char="•"/>
            </a:pPr>
            <a:r>
              <a:rPr lang="en-US" sz="2600" b="0" i="0" dirty="0">
                <a:solidFill>
                  <a:srgbClr val="374151"/>
                </a:solidFill>
                <a:effectLst/>
              </a:rPr>
              <a:t>Conflict Sensitive Education addresses the underlying factors that fuel hate speech which might be a trigger to conflict by promoting  understanding, critical thinking, empathy, and peaceful conflict resolution. Instilling these values and skills in students creates a more tolerant and inclusive society where hate speech is less likely to take root and thrive.</a:t>
            </a:r>
          </a:p>
          <a:p>
            <a:pPr marL="342900" indent="-342900">
              <a:buFont typeface="Arial" panose="020B0604020202020204" pitchFamily="34" charset="0"/>
              <a:buChar char="•"/>
            </a:pPr>
            <a:r>
              <a:rPr lang="en-US" sz="2600" b="0" i="0" dirty="0">
                <a:solidFill>
                  <a:srgbClr val="374151"/>
                </a:solidFill>
                <a:effectLst/>
              </a:rPr>
              <a:t>Conflict Sensitive Education Areas of Focus </a:t>
            </a:r>
            <a:r>
              <a:rPr lang="en-US" sz="2600" b="0" dirty="0">
                <a:solidFill>
                  <a:srgbClr val="374151"/>
                </a:solidFill>
                <a:sym typeface="Century Gothic"/>
              </a:rPr>
              <a:t>provide teachers with effective mitigation techniques and strategies and support the development of knowledge, attitudes and skills that favor open-mindedness, respect for human rights and an appreciation of diversity.  </a:t>
            </a:r>
          </a:p>
          <a:p>
            <a:pPr marL="342900" indent="-342900">
              <a:buFont typeface="Arial" panose="020B0604020202020204" pitchFamily="34" charset="0"/>
              <a:buChar char="•"/>
            </a:pPr>
            <a:endParaRPr lang="en-US" b="0" i="0" dirty="0">
              <a:solidFill>
                <a:srgbClr val="374151"/>
              </a:solidFill>
              <a:effectLst/>
            </a:endParaRPr>
          </a:p>
          <a:p>
            <a:pPr marL="342900" indent="-342900">
              <a:buFont typeface="Arial" panose="020B0604020202020204" pitchFamily="34" charset="0"/>
              <a:buChar char="•"/>
            </a:pPr>
            <a:endParaRPr lang="en-US" sz="2400" b="0" i="0" dirty="0">
              <a:solidFill>
                <a:srgbClr val="374151"/>
              </a:solidFill>
              <a:effectLst/>
              <a:latin typeface="Söhne"/>
            </a:endParaRPr>
          </a:p>
          <a:p>
            <a:pPr marL="342900" indent="-342900">
              <a:buFont typeface="Arial" panose="020B0604020202020204" pitchFamily="34" charset="0"/>
              <a:buChar char="•"/>
            </a:pPr>
            <a:endParaRPr lang="en-US" sz="2400" b="0" i="0" dirty="0">
              <a:solidFill>
                <a:srgbClr val="374151"/>
              </a:solidFill>
              <a:effectLst/>
            </a:endParaRPr>
          </a:p>
          <a:p>
            <a:pPr marL="342900" indent="-342900">
              <a:buFont typeface="Arial" panose="020B0604020202020204" pitchFamily="34" charset="0"/>
              <a:buChar char="•"/>
            </a:pPr>
            <a:endParaRPr lang="en-US" sz="2400" b="0" i="0" dirty="0">
              <a:solidFill>
                <a:srgbClr val="374151"/>
              </a:solidFill>
              <a:effectLst/>
              <a:latin typeface="Söhne"/>
            </a:endParaRPr>
          </a:p>
          <a:p>
            <a:pPr algn="l"/>
            <a:endParaRPr lang="en-US" sz="2400" b="0" i="0" dirty="0">
              <a:solidFill>
                <a:srgbClr val="374151"/>
              </a:solidFill>
              <a:effectLst/>
              <a:latin typeface="Söhne"/>
            </a:endParaRPr>
          </a:p>
          <a:p>
            <a:pPr marL="342900" indent="-342900" algn="l">
              <a:buFont typeface="Arial" panose="020B0604020202020204" pitchFamily="34" charset="0"/>
              <a:buChar char="•"/>
            </a:pPr>
            <a:endParaRPr lang="en-US" sz="2100" b="0" dirty="0">
              <a:sym typeface="Arial"/>
            </a:endParaRPr>
          </a:p>
          <a:p>
            <a:pPr marL="342900" indent="-342900">
              <a:buFont typeface="Arial" panose="020B0604020202020204" pitchFamily="34" charset="0"/>
              <a:buChar char="•"/>
            </a:pPr>
            <a:endParaRPr lang="en-US" b="0" i="0" dirty="0">
              <a:solidFill>
                <a:srgbClr val="374151"/>
              </a:solidFill>
              <a:effectLst/>
            </a:endParaRPr>
          </a:p>
        </p:txBody>
      </p:sp>
    </p:spTree>
    <p:custDataLst>
      <p:tags r:id="rId1"/>
    </p:custDataLst>
    <p:extLst>
      <p:ext uri="{BB962C8B-B14F-4D97-AF65-F5344CB8AC3E}">
        <p14:creationId xmlns:p14="http://schemas.microsoft.com/office/powerpoint/2010/main" val="1771839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References </a:t>
            </a:r>
          </a:p>
        </p:txBody>
      </p:sp>
      <p:sp>
        <p:nvSpPr>
          <p:cNvPr id="6" name="Text Placeholder 5"/>
          <p:cNvSpPr>
            <a:spLocks noGrp="1"/>
          </p:cNvSpPr>
          <p:nvPr>
            <p:ph type="body" sz="quarter" idx="16"/>
          </p:nvPr>
        </p:nvSpPr>
        <p:spPr>
          <a:xfrm>
            <a:off x="420894" y="1072309"/>
            <a:ext cx="11350193" cy="1745289"/>
          </a:xfrm>
        </p:spPr>
        <p:txBody>
          <a:bodyPr>
            <a:noAutofit/>
          </a:bodyPr>
          <a:lstStyle/>
          <a:p>
            <a:pPr marL="630555" indent="-630555">
              <a:spcAft>
                <a:spcPts val="800"/>
              </a:spcAft>
            </a:pP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Alagaran</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II, Jose Rueben. Hate Speech, Bias and Discrimination inside Learning Settings, 16 August 2023</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Collins Dictionary. (n.d.). Bias. Retrieved from </a:t>
            </a:r>
            <a:r>
              <a:rPr lang="en-US" sz="20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Accusation of bias definition in American English | Collins English Dictionary (collinsdictionary.com)</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Commission of European Union, University of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Standford</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&amp; Natural Science Foundation.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n.d</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Stereotypes. Retrieved from </a:t>
            </a:r>
            <a:r>
              <a:rPr lang="en-US" sz="20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Stereotypes | Gendered Innovations (stanford.edu)</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Council of Europe https://www.coe.int/en/web/campaign-free-to-speak-safe-to-learn/tackling-discrimination</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Greenwald, A. G., &amp; Banaji, M. R. (1995). Implicit social cognition: Attitudes, self-esteem, and stereotypes. Psychological Review, 102(1), 4-27.  Retrieved from https://www.academia.edu/download/25909048/implicitsocalcog.pdf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Grizzle, A., Tornero, J. M. P., &amp; Manuel, J. (2016). Media and information literacy against online hate, radical, and extremist content. </a:t>
            </a:r>
            <a:r>
              <a:rPr lang="en-US" sz="2000" b="0" i="1" kern="100" dirty="0">
                <a:effectLst/>
                <a:latin typeface="Calibri" panose="020F0502020204030204" pitchFamily="34" charset="0"/>
                <a:ea typeface="Calibri" panose="020F0502020204030204" pitchFamily="34" charset="0"/>
                <a:cs typeface="Arial" panose="020B0604020202020204" pitchFamily="34" charset="0"/>
              </a:rPr>
              <a:t>Media and information literacy: Reinforcing human rights, countering radicalization and extremism</a:t>
            </a:r>
            <a:r>
              <a:rPr lang="en-US" sz="2000" b="0" kern="100" dirty="0">
                <a:effectLst/>
                <a:latin typeface="Calibri" panose="020F0502020204030204" pitchFamily="34" charset="0"/>
                <a:ea typeface="Calibri" panose="020F0502020204030204" pitchFamily="34" charset="0"/>
                <a:cs typeface="Arial" panose="020B0604020202020204" pitchFamily="34" charset="0"/>
              </a:rPr>
              <a:t>, 179. Retrieved from </a:t>
            </a:r>
            <a:r>
              <a:rPr lang="en-US" sz="20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flore.unifi.it/retrieve/e398c37b-9e70-179a-e053-3705fe0a4cff/Final </a:t>
            </a:r>
            <a:r>
              <a:rPr lang="en-US" sz="2000" b="0" u="sng" kern="100" dirty="0" err="1">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publication.pdf#page</a:t>
            </a:r>
            <a:r>
              <a:rPr lang="en-US" sz="20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=172</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12751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References </a:t>
            </a:r>
          </a:p>
        </p:txBody>
      </p:sp>
      <p:sp>
        <p:nvSpPr>
          <p:cNvPr id="6" name="Text Placeholder 5"/>
          <p:cNvSpPr>
            <a:spLocks noGrp="1"/>
          </p:cNvSpPr>
          <p:nvPr>
            <p:ph type="body" sz="quarter" idx="16"/>
          </p:nvPr>
        </p:nvSpPr>
        <p:spPr>
          <a:xfrm>
            <a:off x="420894" y="1072309"/>
            <a:ext cx="11350193" cy="1745289"/>
          </a:xfrm>
        </p:spPr>
        <p:txBody>
          <a:bodyPr>
            <a:noAutofit/>
          </a:bodyPr>
          <a:lstStyle/>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Kahneman, D. (2011). Thinking, fast and slow. Macmillan. Retrieved from </a:t>
            </a:r>
            <a:r>
              <a:rPr lang="en-US" sz="2000" b="0" kern="100" dirty="0">
                <a:effectLst/>
                <a:latin typeface="Calibri" panose="020F0502020204030204" pitchFamily="34" charset="0"/>
                <a:ea typeface="Calibri" panose="020F0502020204030204" pitchFamily="34" charset="0"/>
                <a:cs typeface="Calibri" panose="020F0502020204030204" pitchFamily="34" charset="0"/>
                <a:hlinkClick r:id="rId4"/>
              </a:rPr>
              <a:t>http://www.math.chalmers.se/~ulfp/Review/fastslow.pdf</a:t>
            </a:r>
            <a:endParaRPr lang="en-US" sz="2000" b="0" kern="100" dirty="0">
              <a:effectLst/>
              <a:latin typeface="Calibri" panose="020F0502020204030204" pitchFamily="34" charset="0"/>
              <a:ea typeface="Calibri" panose="020F0502020204030204" pitchFamily="34" charset="0"/>
              <a:cs typeface="Calibri" panose="020F0502020204030204" pitchFamily="34" charset="0"/>
            </a:endParaRPr>
          </a:p>
          <a:p>
            <a:pPr marL="630555" indent="-630555">
              <a:spcAft>
                <a:spcPts val="800"/>
              </a:spcAft>
            </a:pP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Nosek</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B. A., Banaji, M. R., &amp; Greenwald, A. G. (2002). Harvesting implicit group attitudes and beliefs from a demonstration web site. Group Dynamics: Theory, Research, and Practice, 6(1), 101-115. Retrieved from </a:t>
            </a:r>
            <a:r>
              <a:rPr lang="en-US" sz="20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https://cos.gatech.edu/facultyres/Diversity_Studies/Nosek_HarvestingImplicit.pdf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Pager, D., &amp; Shepherd, H. (2008). The sociology of discrimination: Racial discrimination in employment, housing, credit, and consumer markets. Annual Review of Sociology, 34(1), 181-209.  Retrieved from </a:t>
            </a:r>
            <a:r>
              <a:rPr lang="en-US" sz="2000" b="0" kern="100" dirty="0">
                <a:effectLst/>
                <a:latin typeface="Calibri" panose="020F0502020204030204" pitchFamily="34" charset="0"/>
                <a:ea typeface="Calibri" panose="020F0502020204030204" pitchFamily="34" charset="0"/>
                <a:cs typeface="Calibri" panose="020F0502020204030204" pitchFamily="34" charset="0"/>
                <a:hlinkClick r:id="rId6"/>
              </a:rPr>
              <a:t>https://www.ncbi.nlm.nih.gov/pmc/articles/PMC2915460/?_escaped_fragment_=po=0.287356</a:t>
            </a:r>
            <a:endParaRPr lang="en-US" sz="2000" b="0" kern="100" dirty="0">
              <a:effectLst/>
              <a:latin typeface="Calibri" panose="020F0502020204030204" pitchFamily="34" charset="0"/>
              <a:ea typeface="Calibri" panose="020F0502020204030204" pitchFamily="34" charset="0"/>
              <a:cs typeface="Calibri" panose="020F050202020403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Phandeeyar Hate Speech Lexicon Research, June 2020</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President Directive No. 3/2020, Prevention of Incitement to Hatred and Violence (or) Prevention of Proliferation of Hate Speech</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Suttie, J. (2016, October 28). Four Ways Teachers Can Reduce Implicit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Bias.Retrieved</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from </a:t>
            </a:r>
            <a:r>
              <a:rPr lang="en-US" sz="2000" b="0" kern="100" dirty="0">
                <a:effectLst/>
                <a:latin typeface="Calibri" panose="020F0502020204030204" pitchFamily="34" charset="0"/>
                <a:ea typeface="Calibri" panose="020F0502020204030204" pitchFamily="34" charset="0"/>
                <a:cs typeface="Calibri" panose="020F0502020204030204" pitchFamily="34" charset="0"/>
                <a:hlinkClick r:id="rId7"/>
              </a:rPr>
              <a:t>https://greatergood.berkeley.edu/article/item/four_ways_teachers_can_reduce_implicit_bias</a:t>
            </a:r>
            <a:endParaRPr lang="en-US" sz="2000" b="0" kern="100" dirty="0">
              <a:effectLst/>
              <a:latin typeface="Calibri" panose="020F0502020204030204" pitchFamily="34" charset="0"/>
              <a:ea typeface="Calibri" panose="020F0502020204030204" pitchFamily="34" charset="0"/>
              <a:cs typeface="Calibri" panose="020F0502020204030204" pitchFamily="34" charset="0"/>
            </a:endParaRPr>
          </a:p>
          <a:p>
            <a:pPr marL="630555" indent="-630555">
              <a:spcAft>
                <a:spcPts val="800"/>
              </a:spcAft>
            </a:pP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endParaRPr lang="en-US" b="0" kern="1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7089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CECDF076-D134-08F2-A264-CAF4433D036E}"/>
              </a:ext>
            </a:extLst>
          </p:cNvPr>
          <p:cNvSpPr txBox="1"/>
          <p:nvPr/>
        </p:nvSpPr>
        <p:spPr>
          <a:xfrm>
            <a:off x="535258" y="1325642"/>
            <a:ext cx="10716322" cy="19389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entury Gothic"/>
                <a:cs typeface="Century Gothic"/>
                <a:sym typeface="Century Gothic"/>
              </a:rPr>
              <a:t>Raised understanding of conflict triggering hate speech</a:t>
            </a:r>
          </a:p>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lang="en-US" sz="2400" dirty="0">
                <a:solidFill>
                  <a:prstClr val="black"/>
                </a:solidFill>
                <a:latin typeface="Calibri" panose="020F0502020204030204"/>
                <a:ea typeface="Century Gothic"/>
                <a:cs typeface="Century Gothic"/>
                <a:sym typeface="Century Gothic"/>
              </a:rPr>
              <a:t>Appreciation of the role of Conflict Sensitive Education in combating hate speech.</a:t>
            </a:r>
          </a:p>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entury Gothic"/>
                <a:cs typeface="Century Gothic"/>
                <a:sym typeface="Century Gothic"/>
              </a:rPr>
              <a:t>Developed competency and skill. to design teaching and learning activities that foster tolerance, acceptance, mutual respect, conflict resolution and collaboration. </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p:txBody>
      </p:sp>
    </p:spTree>
    <p:custDataLst>
      <p:tags r:id="rId1"/>
    </p:custDataLst>
    <p:extLst>
      <p:ext uri="{BB962C8B-B14F-4D97-AF65-F5344CB8AC3E}">
        <p14:creationId xmlns:p14="http://schemas.microsoft.com/office/powerpoint/2010/main" val="55919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References </a:t>
            </a:r>
          </a:p>
        </p:txBody>
      </p:sp>
      <p:sp>
        <p:nvSpPr>
          <p:cNvPr id="6" name="Text Placeholder 5"/>
          <p:cNvSpPr>
            <a:spLocks noGrp="1"/>
          </p:cNvSpPr>
          <p:nvPr>
            <p:ph type="body" sz="quarter" idx="16"/>
          </p:nvPr>
        </p:nvSpPr>
        <p:spPr>
          <a:xfrm>
            <a:off x="420894" y="1072309"/>
            <a:ext cx="11350193" cy="1745289"/>
          </a:xfrm>
        </p:spPr>
        <p:txBody>
          <a:bodyPr>
            <a:noAutofit/>
          </a:bodyPr>
          <a:lstStyle/>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Tackling discrimination.  Retrieved from: </a:t>
            </a:r>
            <a:r>
              <a:rPr lang="en-US" sz="2000" b="0" kern="100" dirty="0">
                <a:effectLst/>
                <a:latin typeface="Calibri" panose="020F0502020204030204" pitchFamily="34" charset="0"/>
                <a:ea typeface="Calibri" panose="020F0502020204030204" pitchFamily="34" charset="0"/>
                <a:cs typeface="Calibri" panose="020F0502020204030204" pitchFamily="34" charset="0"/>
                <a:hlinkClick r:id="rId4"/>
              </a:rPr>
              <a:t>https://www.coe.int/en/web/campaign-free-to-speak-safe-to-learn/tackling-discrimination/-/asset_publisher/4a3esYbkstv9/content/improving-well-being-at-school</a:t>
            </a:r>
            <a:endParaRPr lang="en-US" sz="2000" b="0" kern="100" dirty="0">
              <a:effectLst/>
              <a:latin typeface="Calibri" panose="020F0502020204030204" pitchFamily="34" charset="0"/>
              <a:ea typeface="Calibri" panose="020F0502020204030204" pitchFamily="34" charset="0"/>
              <a:cs typeface="Calibri" panose="020F050202020403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Tetlock, P. E., &amp; Mitchell, G. (2009). Implicit bias and accountability systems: What must organizations do to prevent discrimination? Research in Organizational Behavior, 29, 3-38. Retrieved from </a:t>
            </a:r>
            <a:r>
              <a:rPr lang="en-US" sz="2000" b="0" kern="1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doi:10.1016/j.riob.2009.10.002 (researchgate.net)</a:t>
            </a:r>
            <a:endParaRPr lang="en-US" sz="2000" b="0" kern="100" dirty="0">
              <a:latin typeface="Calibri" panose="020F0502020204030204" pitchFamily="34" charset="0"/>
              <a:cs typeface="Calibri" panose="020F050202020403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The European Court of Human Rights</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Tuazon, R. Freedom of Expression and the Issues of Hate Speech, Bias, and Discrimination</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UN Committee on the Elimination of Racial Discrimination, General Recommendation No 35, 26 September 2013</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UN Strategy and Plan of Action on Hate Speech, May 2019</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630555" indent="-630555">
              <a:spcAft>
                <a:spcPts val="800"/>
              </a:spcAft>
            </a:pPr>
            <a:endParaRPr lang="en-US" b="0" kern="1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77502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Google Shape;526;p42"/>
          <p:cNvSpPr txBox="1">
            <a:spLocks noGrp="1"/>
          </p:cNvSpPr>
          <p:nvPr>
            <p:ph type="body" idx="3"/>
          </p:nvPr>
        </p:nvSpPr>
        <p:spPr>
          <a:xfrm>
            <a:off x="191387" y="2259249"/>
            <a:ext cx="11759608" cy="86177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6000"/>
              <a:buNone/>
            </a:pPr>
            <a:r>
              <a:rPr lang="en-US">
                <a:latin typeface="Century Gothic"/>
                <a:ea typeface="Century Gothic"/>
                <a:cs typeface="Century Gothic"/>
                <a:sym typeface="Century Gothic"/>
              </a:rPr>
              <a:t>Thank You.</a:t>
            </a:r>
            <a:endParaRPr/>
          </a:p>
        </p:txBody>
      </p:sp>
      <p:sp>
        <p:nvSpPr>
          <p:cNvPr id="527" name="Google Shape;527;p42"/>
          <p:cNvSpPr txBox="1">
            <a:spLocks noGrp="1"/>
          </p:cNvSpPr>
          <p:nvPr>
            <p:ph type="body" idx="4"/>
          </p:nvPr>
        </p:nvSpPr>
        <p:spPr>
          <a:xfrm>
            <a:off x="4467278" y="6488755"/>
            <a:ext cx="3255313" cy="22351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E75B5"/>
              </a:buClr>
              <a:buSzPts val="9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2762" y="1509640"/>
            <a:ext cx="8306475" cy="2268814"/>
          </a:xfrm>
        </p:spPr>
        <p:txBody>
          <a:bodyPr>
            <a:normAutofit/>
          </a:bodyPr>
          <a:lstStyle/>
          <a:p>
            <a:pPr algn="ctr">
              <a:lnSpc>
                <a:spcPct val="100000"/>
              </a:lnSpc>
            </a:pPr>
            <a:r>
              <a:rPr lang="en-US" sz="4000" dirty="0"/>
              <a:t>Media and Information Literacy through Conflict Sensitive Education (MIL-CSE)</a:t>
            </a:r>
          </a:p>
        </p:txBody>
      </p:sp>
      <p:sp>
        <p:nvSpPr>
          <p:cNvPr id="3" name="TextBox 2">
            <a:extLst>
              <a:ext uri="{FF2B5EF4-FFF2-40B4-BE49-F238E27FC236}">
                <a16:creationId xmlns:a16="http://schemas.microsoft.com/office/drawing/2014/main" id="{15EB3E30-9BA6-3FB5-AE23-E1813C44576F}"/>
              </a:ext>
            </a:extLst>
          </p:cNvPr>
          <p:cNvSpPr txBox="1"/>
          <p:nvPr/>
        </p:nvSpPr>
        <p:spPr>
          <a:xfrm>
            <a:off x="1193180" y="4082590"/>
            <a:ext cx="1016026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MODULE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Media and Information Literacy (MIL) &amp; Conflict Sensitive Education (CSE) to Combat Bias, Discrimination and Misrepresentation </a:t>
            </a:r>
          </a:p>
        </p:txBody>
      </p:sp>
    </p:spTree>
    <p:custDataLst>
      <p:tags r:id="rId1"/>
    </p:custDataLst>
    <p:extLst>
      <p:ext uri="{BB962C8B-B14F-4D97-AF65-F5344CB8AC3E}">
        <p14:creationId xmlns:p14="http://schemas.microsoft.com/office/powerpoint/2010/main" val="253909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fontScale="90000"/>
          </a:bodyPr>
          <a:lstStyle/>
          <a:p>
            <a:r>
              <a:rPr lang="en-US" sz="2800" dirty="0">
                <a:latin typeface="+mn-lt"/>
              </a:rPr>
              <a:t>Media and Information Literacy through Conflict Sensitive Education (MIL-CSE)</a:t>
            </a:r>
            <a:endParaRPr lang="en-US" b="0" dirty="0">
              <a:latin typeface="+mn-lt"/>
            </a:endParaRPr>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621680" y="1108645"/>
            <a:ext cx="11061472" cy="4062651"/>
          </a:xfrm>
          <a:prstGeom prst="rect">
            <a:avLst/>
          </a:prstGeom>
          <a:noFill/>
        </p:spPr>
        <p:txBody>
          <a:bodyPr wrap="square">
            <a:spAutoFit/>
          </a:bodyPr>
          <a:lstStyle/>
          <a:p>
            <a:pPr marL="342900" indent="-342900">
              <a:buFont typeface="Arial" panose="020B0604020202020204" pitchFamily="34" charset="0"/>
              <a:buChar char="•"/>
            </a:pPr>
            <a:r>
              <a:rPr lang="en-US" sz="2000" dirty="0"/>
              <a:t>Module 1.1: Media and Information Literacy: Definition, Importance and Implementation Scenarios</a:t>
            </a:r>
          </a:p>
          <a:p>
            <a:pPr marL="342900" indent="-342900">
              <a:buFont typeface="Arial" panose="020B0604020202020204" pitchFamily="34" charset="0"/>
              <a:buChar char="•"/>
            </a:pPr>
            <a:r>
              <a:rPr lang="en-US" sz="2000" dirty="0"/>
              <a:t>Module 1.2: Conflict Sensitive Education: Definition, Importance and Competencies</a:t>
            </a:r>
          </a:p>
          <a:p>
            <a:pPr marL="342900" indent="-342900">
              <a:buFont typeface="Arial" panose="020B0604020202020204" pitchFamily="34" charset="0"/>
              <a:buChar char="•"/>
            </a:pPr>
            <a:r>
              <a:rPr lang="en-US" sz="2000" b="0" dirty="0"/>
              <a:t>Module 1.3.: The Relationship between MIL</a:t>
            </a:r>
            <a:r>
              <a:rPr lang="en-US" sz="2000" dirty="0"/>
              <a:t> and </a:t>
            </a:r>
            <a:r>
              <a:rPr lang="en-US" sz="2000" b="0" dirty="0"/>
              <a:t>CSE, and Their Position within the Teacher Competency Framework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GB" sz="2000" dirty="0">
                <a:effectLst/>
                <a:ea typeface="Calibri" panose="020F0502020204030204" pitchFamily="34" charset="0"/>
                <a:cs typeface="Arial" panose="020B0604020202020204" pitchFamily="34" charset="0"/>
              </a:rPr>
              <a:t>Module 2.1.: </a:t>
            </a:r>
            <a:r>
              <a:rPr lang="en-US" sz="2000" dirty="0">
                <a:effectLst/>
                <a:ea typeface="Calibri" panose="020F0502020204030204" pitchFamily="34" charset="0"/>
                <a:cs typeface="Arial" panose="020B0604020202020204" pitchFamily="34" charset="0"/>
              </a:rPr>
              <a:t>MIL &amp; CSE to Combat Conflict Triggering Hate Speech</a:t>
            </a:r>
            <a:endParaRPr lang="en-GB" sz="2000"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b="1"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2.3: MIL and CSE </a:t>
            </a:r>
            <a:r>
              <a:rPr lang="en-US" sz="2000" dirty="0">
                <a:ea typeface="Calibri" panose="020F0502020204030204" pitchFamily="34" charset="0"/>
                <a:cs typeface="Arial" panose="020B0604020202020204" pitchFamily="34" charset="0"/>
              </a:rPr>
              <a:t>to Combat Information Disorder</a:t>
            </a:r>
          </a:p>
          <a:p>
            <a:endParaRPr lang="en-GB" sz="20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3.1: MIL &amp; CSE </a:t>
            </a:r>
            <a:r>
              <a:rPr lang="en-US" sz="2000" dirty="0"/>
              <a:t>for Intercultural and Interreligious Dialogue</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3.2: MIL and CSE </a:t>
            </a:r>
            <a:r>
              <a:rPr lang="en-US" sz="2000" b="0" dirty="0"/>
              <a:t>to Foster Cyber Safety and Security</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73264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812884"/>
            <a:ext cx="11350208" cy="5232232"/>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i="0" u="none" strike="noStrike" cap="none" dirty="0">
                <a:solidFill>
                  <a:schemeClr val="dk1"/>
                </a:solidFill>
                <a:latin typeface="Calibri"/>
                <a:ea typeface="Calibri"/>
                <a:cs typeface="Calibri"/>
                <a:sym typeface="Calibri"/>
              </a:rPr>
              <a:t>At the completion of this module, participants will be able to:</a:t>
            </a:r>
            <a:endParaRPr lang="en-US"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sz="26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i="0" u="none" strike="noStrike" cap="none" dirty="0">
                <a:solidFill>
                  <a:schemeClr val="tx1"/>
                </a:solidFill>
                <a:ea typeface="Century Gothic"/>
                <a:cs typeface="Century Gothic"/>
                <a:sym typeface="Century Gothic"/>
              </a:rPr>
              <a:t>Define bias and discrimination</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dirty="0">
                <a:solidFill>
                  <a:schemeClr val="tx1"/>
                </a:solidFill>
                <a:ea typeface="Century Gothic"/>
                <a:cs typeface="Century Gothic"/>
                <a:sym typeface="Century Gothic"/>
              </a:rPr>
              <a:t>Differentiate between bias and discrimination</a:t>
            </a:r>
            <a:endParaRPr lang="en-US" sz="2000" b="0" i="0" u="none" strike="noStrike" cap="none" dirty="0">
              <a:solidFill>
                <a:schemeClr val="tx1"/>
              </a:solidFill>
              <a:ea typeface="Century Gothic"/>
              <a:cs typeface="Century Gothic"/>
              <a:sym typeface="Century Gothic"/>
            </a:endParaRP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dirty="0">
                <a:solidFill>
                  <a:schemeClr val="tx1"/>
                </a:solidFill>
                <a:ea typeface="Century Gothic"/>
                <a:cs typeface="Century Gothic"/>
                <a:sym typeface="Century Gothic"/>
              </a:rPr>
              <a:t>Describe the concept ‘gender-bias’, its roots and impact</a:t>
            </a:r>
            <a:endParaRPr lang="en-US" sz="2000" b="0" i="0" u="none" strike="noStrike" cap="none" dirty="0">
              <a:solidFill>
                <a:schemeClr val="tx1"/>
              </a:solidFill>
              <a:ea typeface="Century Gothic"/>
              <a:cs typeface="Century Gothic"/>
              <a:sym typeface="Century Gothic"/>
            </a:endParaRP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dirty="0">
                <a:solidFill>
                  <a:schemeClr val="tx1"/>
                </a:solidFill>
                <a:ea typeface="Century Gothic"/>
                <a:cs typeface="Century Gothic"/>
                <a:sym typeface="Century Gothic"/>
              </a:rPr>
              <a:t>Describe media misrepresentation and its negative consequences </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i="0" u="none" strike="noStrike" cap="none" dirty="0">
                <a:solidFill>
                  <a:schemeClr val="tx1"/>
                </a:solidFill>
                <a:ea typeface="Century Gothic"/>
                <a:cs typeface="Century Gothic"/>
                <a:sym typeface="Century Gothic"/>
              </a:rPr>
              <a:t>Resolve bias, and discrimination through the implementation of MIL &amp; CSE competencies</a:t>
            </a:r>
          </a:p>
          <a:p>
            <a:pPr marL="457200" marR="0" lvl="0" indent="-457200" algn="l" rtl="0">
              <a:lnSpc>
                <a:spcPct val="100000"/>
              </a:lnSpc>
              <a:spcBef>
                <a:spcPts val="0"/>
              </a:spcBef>
              <a:spcAft>
                <a:spcPts val="0"/>
              </a:spcAft>
              <a:buClr>
                <a:srgbClr val="1E4E79"/>
              </a:buClr>
              <a:buSzPts val="2800"/>
              <a:buFont typeface="Wingdings" panose="05000000000000000000" pitchFamily="2" charset="2"/>
              <a:buChar char="q"/>
            </a:pPr>
            <a:r>
              <a:rPr lang="en-US" sz="2000" b="0" dirty="0">
                <a:solidFill>
                  <a:schemeClr val="tx1"/>
                </a:solidFill>
                <a:ea typeface="Arial"/>
                <a:cs typeface="Arial"/>
                <a:sym typeface="Century Gothic"/>
              </a:rPr>
              <a:t>Apply learning activities that foster the creation of inclusive and safe learning environment</a:t>
            </a:r>
            <a:endParaRPr lang="en-US" sz="2000" b="0" i="0" u="none" strike="noStrike" cap="none" dirty="0">
              <a:solidFill>
                <a:schemeClr val="tx1"/>
              </a:solidFill>
              <a:ea typeface="Arial"/>
              <a:cs typeface="Arial"/>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973366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CECDF076-D134-08F2-A264-CAF4433D036E}"/>
              </a:ext>
            </a:extLst>
          </p:cNvPr>
          <p:cNvSpPr txBox="1"/>
          <p:nvPr/>
        </p:nvSpPr>
        <p:spPr>
          <a:xfrm>
            <a:off x="535258" y="1325642"/>
            <a:ext cx="10716322" cy="163121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entury Gothic"/>
                <a:cs typeface="Century Gothic"/>
                <a:sym typeface="Century Gothic"/>
              </a:rPr>
              <a:t>Raised understanding of conflict triggering issues, i.e. bias, discrimination and misrepresentation</a:t>
            </a:r>
          </a:p>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lang="en-US" sz="2000" dirty="0">
                <a:solidFill>
                  <a:prstClr val="black"/>
                </a:solidFill>
                <a:latin typeface="Calibri" panose="020F0502020204030204"/>
                <a:ea typeface="Century Gothic"/>
                <a:cs typeface="Century Gothic"/>
                <a:sym typeface="Century Gothic"/>
              </a:rPr>
              <a:t>Appreciation of the role of education in combating bias and discrimination</a:t>
            </a:r>
          </a:p>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Arial"/>
                <a:cs typeface="Arial"/>
                <a:sym typeface="Century Gothic"/>
              </a:rPr>
              <a:t>Raised understanding of </a:t>
            </a:r>
            <a:r>
              <a:rPr lang="en-US" sz="2000" dirty="0">
                <a:solidFill>
                  <a:prstClr val="black"/>
                </a:solidFill>
                <a:latin typeface="Calibri" panose="020F0502020204030204"/>
                <a:ea typeface="Arial"/>
                <a:cs typeface="Arial"/>
                <a:sym typeface="Century Gothic"/>
              </a:rPr>
              <a:t>gender-bias practices and their impact in a learning environment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1E4E79"/>
              </a:buClr>
              <a:buSzPts val="2800"/>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entury Gothic"/>
                <a:cs typeface="Century Gothic"/>
                <a:sym typeface="Century Gothic"/>
              </a:rPr>
              <a:t>Developed competency and skill to design teaching and learning activities that foster tolerance, acceptance, mutual respect, conflict resolution and collaboration. </a:t>
            </a:r>
            <a:endParaRPr kumimoji="0" lang="en-US"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p:txBody>
      </p:sp>
    </p:spTree>
    <p:custDataLst>
      <p:tags r:id="rId1"/>
    </p:custDataLst>
    <p:extLst>
      <p:ext uri="{BB962C8B-B14F-4D97-AF65-F5344CB8AC3E}">
        <p14:creationId xmlns:p14="http://schemas.microsoft.com/office/powerpoint/2010/main" val="2074744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6" name="Text Placeholder 5"/>
          <p:cNvSpPr>
            <a:spLocks noGrp="1"/>
          </p:cNvSpPr>
          <p:nvPr>
            <p:ph type="body" sz="quarter" idx="16"/>
          </p:nvPr>
        </p:nvSpPr>
        <p:spPr>
          <a:xfrm>
            <a:off x="320518" y="1065499"/>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928D7088-91FC-F94C-D553-F997D8AAB4B7}"/>
              </a:ext>
            </a:extLst>
          </p:cNvPr>
          <p:cNvSpPr txBox="1"/>
          <p:nvPr/>
        </p:nvSpPr>
        <p:spPr>
          <a:xfrm>
            <a:off x="370696" y="1065499"/>
            <a:ext cx="11450588" cy="5632311"/>
          </a:xfrm>
          <a:prstGeom prst="rect">
            <a:avLst/>
          </a:prstGeom>
          <a:noFill/>
        </p:spPr>
        <p:txBody>
          <a:bodyPr wrap="square">
            <a:spAutoFit/>
          </a:bodyPr>
          <a:lstStyle/>
          <a:p>
            <a:pPr marL="285750" indent="-285750">
              <a:buFont typeface="Arial" panose="020B0604020202020204" pitchFamily="34" charset="0"/>
              <a:buChar char="•"/>
            </a:pPr>
            <a:r>
              <a:rPr lang="en-GB" sz="2000" dirty="0">
                <a:effectLst/>
                <a:ea typeface="Arial Unicode MS"/>
              </a:rPr>
              <a:t>CSE 1: Can differentiate between the types of risks students may be facing in crisis and conflict settings based on gender, ethnicity, linguistic and age differences</a:t>
            </a:r>
          </a:p>
          <a:p>
            <a:pPr marL="285750" indent="-285750">
              <a:buFont typeface="Arial" panose="020B0604020202020204" pitchFamily="34" charset="0"/>
              <a:buChar char="•"/>
            </a:pPr>
            <a:endParaRPr lang="en-GB" sz="2000" dirty="0">
              <a:effectLst/>
              <a:ea typeface="Arial Unicode MS"/>
            </a:endParaRPr>
          </a:p>
          <a:p>
            <a:pPr marL="285750" indent="-285750">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2: Identify biased learning content and materials in the curricula, including prejudiced or discriminatory information about individuals or groups and know how to remove or add activities to discuss the biases.</a:t>
            </a:r>
          </a:p>
          <a:p>
            <a:pPr marL="285750" indent="-285750">
              <a:buFont typeface="Arial" panose="020B0604020202020204" pitchFamily="34" charset="0"/>
              <a:buChar char="•"/>
            </a:pPr>
            <a:endParaRPr lang="en-GB" sz="2000" dirty="0">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000" dirty="0">
                <a:ln>
                  <a:noFill/>
                </a:ln>
                <a:solidFill>
                  <a:srgbClr val="000000"/>
                </a:solidFill>
                <a:effectLst/>
                <a:ea typeface="Arial Unicode MS"/>
                <a:cs typeface="Arial Unicode MS"/>
              </a:rPr>
              <a:t>CSE 4.2 Teacher promotes a classroom and school environment free from abuse, discrimination, exploitation and violence, including sexual and gender-based violence</a:t>
            </a:r>
          </a:p>
          <a:p>
            <a:pPr marL="285750" indent="-285750">
              <a:buFont typeface="Arial" panose="020B0604020202020204" pitchFamily="34" charset="0"/>
              <a:buChar char="•"/>
            </a:pPr>
            <a:endParaRPr lang="en-US" sz="2000" dirty="0">
              <a:effectLst/>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en-GB" sz="2000" dirty="0">
                <a:solidFill>
                  <a:srgbClr val="000000"/>
                </a:solidFill>
                <a:effectLst/>
                <a:ea typeface="Arial Unicode MS"/>
                <a:cs typeface="Arial Unicode MS"/>
              </a:rPr>
              <a:t>CSE 4.4 Teacher supports students’ building, development and maintenance of healthy interpersonal relationships, cooperation and acceptance of differences.</a:t>
            </a:r>
          </a:p>
          <a:p>
            <a:pPr marL="285750" lvl="0" indent="-285750">
              <a:buFont typeface="Arial" panose="020B0604020202020204" pitchFamily="34" charset="0"/>
              <a:buChar char="•"/>
            </a:pPr>
            <a:endParaRPr lang="en-GB" sz="2000" dirty="0">
              <a:solidFill>
                <a:srgbClr val="000000"/>
              </a:solidFill>
              <a:effectLst/>
              <a:ea typeface="Arial Unicode MS"/>
              <a:cs typeface="Arial Unicode MS"/>
            </a:endParaRPr>
          </a:p>
          <a:p>
            <a:pPr marL="285750" lvl="0" indent="-285750">
              <a:buFont typeface="Arial" panose="020B0604020202020204" pitchFamily="34" charset="0"/>
              <a:buChar char="•"/>
            </a:pPr>
            <a:r>
              <a:rPr lang="en-GB" sz="2000" dirty="0">
                <a:ln>
                  <a:noFill/>
                </a:ln>
                <a:solidFill>
                  <a:srgbClr val="000000"/>
                </a:solidFill>
                <a:effectLst/>
                <a:ea typeface="Arial Unicode MS"/>
                <a:cs typeface="Arial Unicode MS"/>
              </a:rPr>
              <a:t>CSE 4.5 Teacher demonstrates understanding of and promotes context appropriate life-skills (social-emotional well-being, respect for different abilities, health education, mine-risk awareness, self-protection from sexual and gender-based violence and exploitation etc.)</a:t>
            </a:r>
          </a:p>
          <a:p>
            <a:pPr marL="285750" lvl="0" indent="-285750">
              <a:buFont typeface="Arial" panose="020B0604020202020204" pitchFamily="34" charset="0"/>
              <a:buChar char="•"/>
            </a:pPr>
            <a:endParaRPr lang="en-US" sz="2000" dirty="0">
              <a:solidFill>
                <a:srgbClr val="000000"/>
              </a:solidFill>
              <a:effectLst/>
              <a:ea typeface="Arial Unicode MS"/>
              <a:cs typeface="Arial Unicode MS"/>
            </a:endParaRPr>
          </a:p>
          <a:p>
            <a:pPr marL="285750" indent="-285750">
              <a:buFont typeface="Arial" panose="020B0604020202020204" pitchFamily="34" charset="0"/>
              <a:buChar char="•"/>
            </a:pPr>
            <a:endParaRPr lang="en-US" sz="2000" dirty="0">
              <a:effectLst/>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57706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6" name="Text Placeholder 5"/>
          <p:cNvSpPr>
            <a:spLocks noGrp="1"/>
          </p:cNvSpPr>
          <p:nvPr>
            <p:ph type="body" sz="quarter" idx="16"/>
          </p:nvPr>
        </p:nvSpPr>
        <p:spPr>
          <a:xfrm>
            <a:off x="320518" y="1065499"/>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928D7088-91FC-F94C-D553-F997D8AAB4B7}"/>
              </a:ext>
            </a:extLst>
          </p:cNvPr>
          <p:cNvSpPr txBox="1"/>
          <p:nvPr/>
        </p:nvSpPr>
        <p:spPr>
          <a:xfrm>
            <a:off x="370696" y="1170594"/>
            <a:ext cx="11450588" cy="4751109"/>
          </a:xfrm>
          <a:prstGeom prst="rect">
            <a:avLst/>
          </a:prstGeom>
          <a:noFill/>
        </p:spPr>
        <p:txBody>
          <a:bodyPr wrap="square">
            <a:spAutoFit/>
          </a:bodyPr>
          <a:lstStyle/>
          <a:p>
            <a:pPr marL="285750" indent="-285750">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5: Teacher demonstrates awareness of ways to ensure Gender Equity, Disability and Social Inclusion in teaching and learning.</a:t>
            </a:r>
          </a:p>
          <a:p>
            <a:pPr marL="285750" indent="-285750">
              <a:buFont typeface="Arial" panose="020B0604020202020204" pitchFamily="34" charset="0"/>
              <a:buChar char="•"/>
            </a:pPr>
            <a:endParaRPr lang="en-US" sz="2000" dirty="0">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0000"/>
                </a:solidFill>
                <a:effectLst/>
                <a:ea typeface="Arial Unicode MS"/>
                <a:cs typeface="Arial Unicode MS"/>
              </a:rPr>
              <a:t>CSE 6: Model and instruct on non-violence, critical thinking, peaceful conflict resolution and respect for different opinions</a:t>
            </a:r>
            <a:endParaRPr lang="en-US" sz="2000" dirty="0">
              <a:solidFill>
                <a:srgbClr val="000000"/>
              </a:solidFill>
              <a:effectLst/>
              <a:ea typeface="Arial Unicode MS"/>
              <a:cs typeface="Arial Unicode MS"/>
            </a:endParaRPr>
          </a:p>
          <a:p>
            <a:pPr marL="285750" indent="-285750">
              <a:lnSpc>
                <a:spcPct val="107000"/>
              </a:lnSpc>
              <a:spcBef>
                <a:spcPts val="800"/>
              </a:spcBef>
              <a:spcAft>
                <a:spcPts val="800"/>
              </a:spcAft>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8: Abides by principles of cultural sensitivity, authenticity, cultural identity, tolerance of differences (diversity), which are media and information literacy (MIL) core values.</a:t>
            </a:r>
            <a:endParaRPr lang="en-US" sz="2000" dirty="0">
              <a:effectLst/>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14: Demonstrate an understanding of the conflict dynamics and personal biases and adapt instruction accordingly.</a:t>
            </a:r>
            <a:endParaRPr lang="en-US" sz="2000" dirty="0">
              <a:effectLst/>
              <a:ea typeface="Calibri" panose="020F0502020204030204" pitchFamily="34" charset="0"/>
              <a:cs typeface="Arial" panose="020B0604020202020204" pitchFamily="34" charset="0"/>
            </a:endParaRPr>
          </a:p>
          <a:p>
            <a:pPr marL="285750" indent="-285750">
              <a:lnSpc>
                <a:spcPct val="107000"/>
              </a:lnSpc>
              <a:spcBef>
                <a:spcPts val="800"/>
              </a:spcBef>
              <a:spcAft>
                <a:spcPts val="1200"/>
              </a:spcAft>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23: Teacher is aware of the basic nature and principles of Digital Citizenship</a:t>
            </a:r>
            <a:endParaRPr lang="en-US" sz="2000" dirty="0">
              <a:effectLst/>
              <a:ea typeface="Calibri" panose="020F0502020204030204" pitchFamily="34" charset="0"/>
              <a:cs typeface="Arial" panose="020B0604020202020204" pitchFamily="34" charset="0"/>
            </a:endParaRPr>
          </a:p>
          <a:p>
            <a:pPr marL="285750" indent="-285750">
              <a:lnSpc>
                <a:spcPct val="120000"/>
              </a:lnSpc>
              <a:spcBef>
                <a:spcPts val="800"/>
              </a:spcBef>
              <a:spcAft>
                <a:spcPts val="1200"/>
              </a:spcAft>
              <a:buFont typeface="Arial" panose="020B0604020202020204" pitchFamily="34" charset="0"/>
              <a:buChar char="•"/>
            </a:pPr>
            <a:r>
              <a:rPr lang="en-GB" sz="2000" dirty="0">
                <a:solidFill>
                  <a:srgbClr val="000000"/>
                </a:solidFill>
                <a:effectLst/>
                <a:ea typeface="Arial Unicode MS"/>
                <a:cs typeface="Arial Unicode MS"/>
              </a:rPr>
              <a:t>CSE 25: Involving parents and community members in the instruction and learning processes</a:t>
            </a:r>
            <a:endParaRPr lang="en-US" sz="2000" dirty="0">
              <a:solidFill>
                <a:srgbClr val="000000"/>
              </a:solidFill>
              <a:effectLst/>
              <a:ea typeface="Arial Unicode MS"/>
              <a:cs typeface="Arial Unicode MS"/>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96597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a:t>
            </a:r>
          </a:p>
          <a:p>
            <a:pPr algn="ctr"/>
            <a:r>
              <a:rPr lang="en-US" sz="2800" b="0" dirty="0"/>
              <a:t>Bias and Discrimination </a:t>
            </a:r>
            <a:endParaRPr lang="en-US" sz="2800" dirty="0"/>
          </a:p>
        </p:txBody>
      </p:sp>
    </p:spTree>
    <p:custDataLst>
      <p:tags r:id="rId1"/>
    </p:custDataLst>
    <p:extLst>
      <p:ext uri="{BB962C8B-B14F-4D97-AF65-F5344CB8AC3E}">
        <p14:creationId xmlns:p14="http://schemas.microsoft.com/office/powerpoint/2010/main" val="3736136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does bias mean? What are the different forms of bias? </a:t>
            </a:r>
          </a:p>
        </p:txBody>
      </p:sp>
      <p:sp>
        <p:nvSpPr>
          <p:cNvPr id="6" name="Text Placeholder 5"/>
          <p:cNvSpPr>
            <a:spLocks noGrp="1"/>
          </p:cNvSpPr>
          <p:nvPr>
            <p:ph type="body" sz="quarter" idx="16"/>
          </p:nvPr>
        </p:nvSpPr>
        <p:spPr>
          <a:xfrm>
            <a:off x="321793" y="1314627"/>
            <a:ext cx="11350208" cy="4463043"/>
          </a:xfrm>
        </p:spPr>
        <p:txBody>
          <a:bodyPr>
            <a:normAutofit/>
          </a:bodyPr>
          <a:lstStyle/>
          <a:p>
            <a:pPr marL="342900" indent="-342900">
              <a:buFont typeface="Arial" panose="020B0604020202020204" pitchFamily="34" charset="0"/>
              <a:buChar char="•"/>
            </a:pPr>
            <a:r>
              <a:rPr lang="en-US" sz="2000" b="0" dirty="0">
                <a:solidFill>
                  <a:schemeClr val="tx1"/>
                </a:solidFill>
              </a:rPr>
              <a:t>According to Collins Dictionary the word ‘</a:t>
            </a:r>
            <a:r>
              <a:rPr lang="en-US" sz="2000" i="1" dirty="0">
                <a:solidFill>
                  <a:schemeClr val="tx1"/>
                </a:solidFill>
              </a:rPr>
              <a:t>bias</a:t>
            </a:r>
            <a:r>
              <a:rPr lang="en-US" sz="2000" b="0" dirty="0">
                <a:solidFill>
                  <a:schemeClr val="tx1"/>
                </a:solidFill>
              </a:rPr>
              <a:t>’  means </a:t>
            </a:r>
            <a:r>
              <a:rPr lang="en-US" sz="2000" b="0" i="0" dirty="0">
                <a:solidFill>
                  <a:schemeClr val="tx1"/>
                </a:solidFill>
                <a:effectLst/>
              </a:rPr>
              <a:t>a tendency to prefer one person or thing to another, and to favor that person or thing.</a:t>
            </a:r>
          </a:p>
          <a:p>
            <a:pPr marL="342900" indent="-342900">
              <a:buFont typeface="Arial" panose="020B0604020202020204" pitchFamily="34" charset="0"/>
              <a:buChar char="•"/>
            </a:pPr>
            <a:r>
              <a:rPr lang="en-US" sz="2000" b="1" i="0" dirty="0">
                <a:solidFill>
                  <a:schemeClr val="tx1"/>
                </a:solidFill>
                <a:effectLst/>
              </a:rPr>
              <a:t>Biased communication or attitude</a:t>
            </a:r>
            <a:r>
              <a:rPr lang="en-US" sz="2000" b="0" i="0" dirty="0">
                <a:solidFill>
                  <a:schemeClr val="tx1"/>
                </a:solidFill>
                <a:effectLst/>
              </a:rPr>
              <a:t> refers to the expression of prejudice, favoritism, or unfair treatment based on preconceived notions, stereotypes, or discriminatory beliefs toward individuals or groups. </a:t>
            </a:r>
          </a:p>
          <a:p>
            <a:pPr marL="342900" indent="-342900">
              <a:buFont typeface="Arial" panose="020B0604020202020204" pitchFamily="34" charset="0"/>
              <a:buChar char="•"/>
            </a:pPr>
            <a:r>
              <a:rPr lang="en-US" sz="2000" b="0" i="0" dirty="0">
                <a:solidFill>
                  <a:schemeClr val="tx1"/>
                </a:solidFill>
                <a:effectLst/>
              </a:rPr>
              <a:t>Bias can manifest itself in various forms, such as:</a:t>
            </a:r>
          </a:p>
          <a:p>
            <a:pPr marL="700088" indent="-342900">
              <a:buFont typeface="Wingdings" panose="05000000000000000000" pitchFamily="2" charset="2"/>
              <a:buChar char="Ø"/>
            </a:pPr>
            <a:r>
              <a:rPr lang="en-US" sz="2000" b="0" i="0" dirty="0">
                <a:solidFill>
                  <a:schemeClr val="tx1"/>
                </a:solidFill>
                <a:effectLst/>
              </a:rPr>
              <a:t> racism, </a:t>
            </a:r>
          </a:p>
          <a:p>
            <a:pPr marL="700088" indent="-342900">
              <a:buFont typeface="Wingdings" panose="05000000000000000000" pitchFamily="2" charset="2"/>
              <a:buChar char="Ø"/>
            </a:pPr>
            <a:r>
              <a:rPr lang="en-US" sz="2000" b="0" i="0" dirty="0">
                <a:solidFill>
                  <a:schemeClr val="tx1"/>
                </a:solidFill>
                <a:effectLst/>
              </a:rPr>
              <a:t>sexism,</a:t>
            </a:r>
          </a:p>
          <a:p>
            <a:pPr marL="700088" indent="-342900">
              <a:buFont typeface="Wingdings" panose="05000000000000000000" pitchFamily="2" charset="2"/>
              <a:buChar char="Ø"/>
            </a:pPr>
            <a:r>
              <a:rPr lang="en-US" sz="2000" b="0" i="0" dirty="0">
                <a:solidFill>
                  <a:schemeClr val="tx1"/>
                </a:solidFill>
                <a:effectLst/>
              </a:rPr>
              <a:t> ageism, </a:t>
            </a:r>
          </a:p>
          <a:p>
            <a:pPr marL="700088" indent="-342900">
              <a:buFont typeface="Wingdings" panose="05000000000000000000" pitchFamily="2" charset="2"/>
              <a:buChar char="Ø"/>
            </a:pPr>
            <a:r>
              <a:rPr lang="en-US" sz="2000" b="0" i="0" dirty="0">
                <a:solidFill>
                  <a:schemeClr val="tx1"/>
                </a:solidFill>
                <a:effectLst/>
              </a:rPr>
              <a:t>homophobia, </a:t>
            </a:r>
          </a:p>
          <a:p>
            <a:pPr marL="700088" indent="-342900">
              <a:buFont typeface="Wingdings" panose="05000000000000000000" pitchFamily="2" charset="2"/>
              <a:buChar char="Ø"/>
            </a:pPr>
            <a:r>
              <a:rPr lang="en-US" sz="2000" b="0" i="0" dirty="0">
                <a:solidFill>
                  <a:schemeClr val="tx1"/>
                </a:solidFill>
                <a:effectLst/>
              </a:rPr>
              <a:t>xenophobia, or </a:t>
            </a:r>
          </a:p>
          <a:p>
            <a:pPr marL="700088" indent="-342900">
              <a:buFont typeface="Wingdings" panose="05000000000000000000" pitchFamily="2" charset="2"/>
              <a:buChar char="Ø"/>
            </a:pPr>
            <a:r>
              <a:rPr lang="en-US" sz="2000" b="0" i="0" dirty="0">
                <a:solidFill>
                  <a:schemeClr val="tx1"/>
                </a:solidFill>
                <a:effectLst/>
              </a:rPr>
              <a:t>other forms of discrimination</a:t>
            </a:r>
            <a:endParaRPr lang="en-US" sz="2000" b="0" dirty="0">
              <a:solidFill>
                <a:schemeClr val="tx1"/>
              </a:solidFill>
            </a:endParaRPr>
          </a:p>
        </p:txBody>
      </p:sp>
      <p:sp>
        <p:nvSpPr>
          <p:cNvPr id="2" name="TextBox 1">
            <a:extLst>
              <a:ext uri="{FF2B5EF4-FFF2-40B4-BE49-F238E27FC236}">
                <a16:creationId xmlns:a16="http://schemas.microsoft.com/office/drawing/2014/main" id="{C09F4D46-11D3-3FA5-7FB5-175D5FBE5B2C}"/>
              </a:ext>
            </a:extLst>
          </p:cNvPr>
          <p:cNvSpPr txBox="1"/>
          <p:nvPr/>
        </p:nvSpPr>
        <p:spPr>
          <a:xfrm>
            <a:off x="4282307" y="3546148"/>
            <a:ext cx="7667200" cy="646331"/>
          </a:xfrm>
          <a:prstGeom prst="rect">
            <a:avLst/>
          </a:prstGeom>
          <a:noFill/>
        </p:spPr>
        <p:txBody>
          <a:bodyPr wrap="square" rtlCol="0">
            <a:spAutoFit/>
          </a:bodyPr>
          <a:lstStyle/>
          <a:p>
            <a:r>
              <a:rPr lang="en-US" sz="1800" b="0" i="0" dirty="0">
                <a:solidFill>
                  <a:schemeClr val="tx1"/>
                </a:solidFill>
                <a:effectLst/>
              </a:rPr>
              <a:t>against individuals or groups solely because of their perceived characteristics, such as race, gender, religion, sexual orientation, or nationality.</a:t>
            </a:r>
            <a:endParaRPr lang="en-US" dirty="0"/>
          </a:p>
        </p:txBody>
      </p:sp>
      <p:cxnSp>
        <p:nvCxnSpPr>
          <p:cNvPr id="7" name="Straight Arrow Connector 6">
            <a:extLst>
              <a:ext uri="{FF2B5EF4-FFF2-40B4-BE49-F238E27FC236}">
                <a16:creationId xmlns:a16="http://schemas.microsoft.com/office/drawing/2014/main" id="{82AF7EAC-3B88-4B61-70C4-8374A2FA7662}"/>
              </a:ext>
            </a:extLst>
          </p:cNvPr>
          <p:cNvCxnSpPr>
            <a:cxnSpLocks/>
          </p:cNvCxnSpPr>
          <p:nvPr/>
        </p:nvCxnSpPr>
        <p:spPr>
          <a:xfrm>
            <a:off x="2341756" y="3222983"/>
            <a:ext cx="1692490" cy="5579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2BEBFA-A3DF-0988-27E9-17C69A5B0864}"/>
              </a:ext>
            </a:extLst>
          </p:cNvPr>
          <p:cNvCxnSpPr>
            <a:cxnSpLocks/>
          </p:cNvCxnSpPr>
          <p:nvPr/>
        </p:nvCxnSpPr>
        <p:spPr>
          <a:xfrm flipV="1">
            <a:off x="2033358" y="3955186"/>
            <a:ext cx="1971443" cy="1002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D49347-22C4-4890-C402-8A040FAD0ECD}"/>
              </a:ext>
            </a:extLst>
          </p:cNvPr>
          <p:cNvCxnSpPr>
            <a:cxnSpLocks/>
          </p:cNvCxnSpPr>
          <p:nvPr/>
        </p:nvCxnSpPr>
        <p:spPr>
          <a:xfrm>
            <a:off x="2109558" y="3729188"/>
            <a:ext cx="1924688" cy="1033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0E47F7-719D-4EAB-6F78-0E7B6078420E}"/>
              </a:ext>
            </a:extLst>
          </p:cNvPr>
          <p:cNvCxnSpPr>
            <a:cxnSpLocks/>
          </p:cNvCxnSpPr>
          <p:nvPr/>
        </p:nvCxnSpPr>
        <p:spPr>
          <a:xfrm flipV="1">
            <a:off x="2658185" y="4055467"/>
            <a:ext cx="1376061" cy="4153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D2CA7AE-0C1F-93A0-2D49-48CDF05A9D96}"/>
              </a:ext>
            </a:extLst>
          </p:cNvPr>
          <p:cNvCxnSpPr>
            <a:cxnSpLocks/>
          </p:cNvCxnSpPr>
          <p:nvPr/>
        </p:nvCxnSpPr>
        <p:spPr>
          <a:xfrm flipV="1">
            <a:off x="2906751" y="4107586"/>
            <a:ext cx="1208049" cy="7855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C4C96B-FF24-1358-9318-99E69C79E664}"/>
              </a:ext>
            </a:extLst>
          </p:cNvPr>
          <p:cNvCxnSpPr>
            <a:cxnSpLocks/>
          </p:cNvCxnSpPr>
          <p:nvPr/>
        </p:nvCxnSpPr>
        <p:spPr>
          <a:xfrm flipV="1">
            <a:off x="3522165" y="4155748"/>
            <a:ext cx="592635" cy="9234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49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6" name="Text Placeholder 5"/>
          <p:cNvSpPr>
            <a:spLocks noGrp="1"/>
          </p:cNvSpPr>
          <p:nvPr>
            <p:ph type="body" sz="quarter" idx="16"/>
          </p:nvPr>
        </p:nvSpPr>
        <p:spPr>
          <a:xfrm>
            <a:off x="320518" y="1065499"/>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928D7088-91FC-F94C-D553-F997D8AAB4B7}"/>
              </a:ext>
            </a:extLst>
          </p:cNvPr>
          <p:cNvSpPr txBox="1"/>
          <p:nvPr/>
        </p:nvSpPr>
        <p:spPr>
          <a:xfrm>
            <a:off x="420894" y="1413895"/>
            <a:ext cx="11450588" cy="4319131"/>
          </a:xfrm>
          <a:prstGeom prst="rect">
            <a:avLst/>
          </a:prstGeom>
          <a:noFill/>
        </p:spPr>
        <p:txBody>
          <a:bodyPr wrap="square">
            <a:spAutoFit/>
          </a:bodyPr>
          <a:lstStyle/>
          <a:p>
            <a:pPr>
              <a:lnSpc>
                <a:spcPct val="107000"/>
              </a:lnSpc>
              <a:spcAft>
                <a:spcPts val="800"/>
              </a:spcAft>
            </a:pPr>
            <a:r>
              <a:rPr lang="en-GB" sz="2000" dirty="0">
                <a:effectLst/>
                <a:ea typeface="Calibri" panose="020F0502020204030204" pitchFamily="34" charset="0"/>
                <a:cs typeface="Arial" panose="020B0604020202020204" pitchFamily="34" charset="0"/>
              </a:rPr>
              <a:t>CSE 2: Identify biased learning content and materials in the curricula, including prejudiced or discriminatory information about individuals or groups and know how to remove or add activities to discuss the biases</a:t>
            </a:r>
            <a:endParaRPr lang="en-US" sz="2000" dirty="0">
              <a:effectLst/>
              <a:ea typeface="Calibri" panose="020F0502020204030204" pitchFamily="34" charset="0"/>
              <a:cs typeface="Arial" panose="020B0604020202020204" pitchFamily="34" charset="0"/>
            </a:endParaRPr>
          </a:p>
          <a:p>
            <a:pPr lvl="0">
              <a:lnSpc>
                <a:spcPct val="120000"/>
              </a:lnSpc>
              <a:spcBef>
                <a:spcPts val="800"/>
              </a:spcBef>
              <a:spcAft>
                <a:spcPts val="1200"/>
              </a:spcAft>
            </a:pPr>
            <a:r>
              <a:rPr lang="en-GB" sz="2000" dirty="0">
                <a:solidFill>
                  <a:srgbClr val="000000"/>
                </a:solidFill>
                <a:effectLst/>
                <a:ea typeface="Arial Unicode MS"/>
                <a:cs typeface="Arial Unicode MS"/>
              </a:rPr>
              <a:t>CSE 4.4 Teacher supports students’ building, development and maintenance of healthy interpersonal relationships, cooperation and acceptance of differences</a:t>
            </a:r>
            <a:endParaRPr lang="en-US" sz="2000" dirty="0">
              <a:solidFill>
                <a:srgbClr val="000000"/>
              </a:solidFill>
              <a:effectLst/>
              <a:ea typeface="Arial Unicode MS"/>
              <a:cs typeface="Arial Unicode MS"/>
            </a:endParaRPr>
          </a:p>
          <a:p>
            <a:pPr>
              <a:lnSpc>
                <a:spcPct val="107000"/>
              </a:lnSpc>
              <a:spcAft>
                <a:spcPts val="1200"/>
              </a:spcAft>
            </a:pPr>
            <a:r>
              <a:rPr lang="en-GB" sz="2000" dirty="0">
                <a:effectLst/>
                <a:ea typeface="Calibri" panose="020F0502020204030204" pitchFamily="34" charset="0"/>
                <a:cs typeface="Arial" panose="020B0604020202020204" pitchFamily="34" charset="0"/>
              </a:rPr>
              <a:t>CSE 5: Teacher demonstrates awareness of ways to ensure Gender Equity, Disability and Social Inclusion in teaching and learning</a:t>
            </a:r>
            <a:endParaRPr lang="en-US" sz="2000" dirty="0">
              <a:effectLst/>
              <a:ea typeface="Calibri" panose="020F0502020204030204" pitchFamily="34" charset="0"/>
              <a:cs typeface="Arial" panose="020B0604020202020204" pitchFamily="34" charset="0"/>
            </a:endParaRPr>
          </a:p>
          <a:p>
            <a:pPr>
              <a:lnSpc>
                <a:spcPct val="120000"/>
              </a:lnSpc>
              <a:spcBef>
                <a:spcPts val="800"/>
              </a:spcBef>
            </a:pPr>
            <a:r>
              <a:rPr lang="en-GB" sz="2000" dirty="0">
                <a:solidFill>
                  <a:srgbClr val="000000"/>
                </a:solidFill>
                <a:effectLst/>
                <a:ea typeface="Arial Unicode MS"/>
                <a:cs typeface="Arial Unicode MS"/>
              </a:rPr>
              <a:t>CSE 6: Model and instruct on non-violence, critical thinking, peaceful conflict resolution and respect for different opinions</a:t>
            </a:r>
            <a:endParaRPr lang="en-US" sz="2000" dirty="0">
              <a:solidFill>
                <a:srgbClr val="000000"/>
              </a:solidFill>
              <a:effectLst/>
              <a:ea typeface="Arial Unicode MS"/>
              <a:cs typeface="Arial Unicode MS"/>
            </a:endParaRPr>
          </a:p>
          <a:p>
            <a:pPr>
              <a:lnSpc>
                <a:spcPct val="120000"/>
              </a:lnSpc>
              <a:spcBef>
                <a:spcPts val="800"/>
              </a:spcBef>
            </a:pPr>
            <a:r>
              <a:rPr lang="en-GB" sz="2000" dirty="0">
                <a:solidFill>
                  <a:srgbClr val="000000"/>
                </a:solidFill>
                <a:effectLst/>
                <a:ea typeface="Arial Unicode MS"/>
                <a:cs typeface="Arial Unicode MS"/>
              </a:rPr>
              <a:t>CSE 7: Understands the potential risks and can use traditional and modern teaching-learning tools (including media channels) </a:t>
            </a:r>
            <a:endParaRPr lang="en-US" sz="2000" dirty="0">
              <a:solidFill>
                <a:srgbClr val="000000"/>
              </a:solidFill>
              <a:effectLst/>
              <a:ea typeface="Arial Unicode MS"/>
              <a:cs typeface="Arial Unicode MS"/>
            </a:endParaRPr>
          </a:p>
        </p:txBody>
      </p:sp>
    </p:spTree>
    <p:custDataLst>
      <p:tags r:id="rId1"/>
    </p:custDataLst>
    <p:extLst>
      <p:ext uri="{BB962C8B-B14F-4D97-AF65-F5344CB8AC3E}">
        <p14:creationId xmlns:p14="http://schemas.microsoft.com/office/powerpoint/2010/main" val="3587770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key features of a biased communication or behavior? </a:t>
            </a:r>
          </a:p>
        </p:txBody>
      </p:sp>
      <p:sp>
        <p:nvSpPr>
          <p:cNvPr id="6" name="Text Placeholder 5"/>
          <p:cNvSpPr>
            <a:spLocks noGrp="1"/>
          </p:cNvSpPr>
          <p:nvPr>
            <p:ph type="body" sz="quarter" idx="16"/>
          </p:nvPr>
        </p:nvSpPr>
        <p:spPr>
          <a:xfrm>
            <a:off x="277189" y="713678"/>
            <a:ext cx="10795972" cy="5620215"/>
          </a:xfrm>
        </p:spPr>
        <p:txBody>
          <a:bodyPr>
            <a:normAutofit/>
          </a:bodyPr>
          <a:lstStyle/>
          <a:p>
            <a:pPr algn="l">
              <a:buFont typeface="+mj-lt"/>
              <a:buAutoNum type="arabicPeriod"/>
            </a:pPr>
            <a:endParaRPr lang="en-US" b="1" i="0" dirty="0">
              <a:solidFill>
                <a:srgbClr val="374151"/>
              </a:solidFill>
              <a:effectLst/>
            </a:endParaRPr>
          </a:p>
          <a:p>
            <a:pPr algn="l"/>
            <a:r>
              <a:rPr lang="en-US" b="1" i="0" dirty="0">
                <a:solidFill>
                  <a:srgbClr val="374151"/>
                </a:solidFill>
                <a:effectLst/>
              </a:rPr>
              <a:t>The key features of a biased communication, attitude or behavior include: </a:t>
            </a:r>
          </a:p>
          <a:p>
            <a:pPr marL="1260475" indent="-1260475" algn="l">
              <a:buFont typeface="+mj-lt"/>
              <a:buAutoNum type="arabicPeriod"/>
            </a:pPr>
            <a:r>
              <a:rPr lang="en-US" sz="2000" b="1" i="0" dirty="0">
                <a:solidFill>
                  <a:srgbClr val="374151"/>
                </a:solidFill>
                <a:effectLst/>
              </a:rPr>
              <a:t>Prejudice:</a:t>
            </a:r>
            <a:r>
              <a:rPr lang="en-US" sz="2000" b="0" i="0" dirty="0">
                <a:solidFill>
                  <a:srgbClr val="374151"/>
                </a:solidFill>
                <a:effectLst/>
              </a:rPr>
              <a:t> Biased communication and behavior are often rooted in prejudiced beliefs or attitudes. Prejudice involves making negative judgments and comments (usually harmful)  about individuals or groups without sufficient evidence or understanding.</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endParaRPr lang="en-US" sz="2000" b="0" dirty="0">
              <a:solidFill>
                <a:srgbClr val="374151"/>
              </a:solidFill>
            </a:endParaRP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Stereotyping:</a:t>
            </a:r>
            <a:r>
              <a:rPr lang="en-US" sz="2000" b="0" i="0" dirty="0">
                <a:solidFill>
                  <a:srgbClr val="374151"/>
                </a:solidFill>
                <a:effectLst/>
              </a:rPr>
              <a:t> Bias often involves the use of stereotypes, which are oversimplified and generalized beliefs about a particular group. Stereotypes can lead to biased attitudes and behaviors when people make assumptions about individuals based on these stereotypes.</a:t>
            </a:r>
          </a:p>
        </p:txBody>
      </p:sp>
      <p:sp>
        <p:nvSpPr>
          <p:cNvPr id="2" name="TextBox 1">
            <a:extLst>
              <a:ext uri="{FF2B5EF4-FFF2-40B4-BE49-F238E27FC236}">
                <a16:creationId xmlns:a16="http://schemas.microsoft.com/office/drawing/2014/main" id="{DF49C582-3363-60FD-053E-96042142CC0B}"/>
              </a:ext>
            </a:extLst>
          </p:cNvPr>
          <p:cNvSpPr txBox="1"/>
          <p:nvPr/>
        </p:nvSpPr>
        <p:spPr>
          <a:xfrm>
            <a:off x="3769112" y="2626412"/>
            <a:ext cx="8145699" cy="1015663"/>
          </a:xfrm>
          <a:prstGeom prst="rect">
            <a:avLst/>
          </a:prstGeom>
          <a:solidFill>
            <a:schemeClr val="accent1">
              <a:lumMod val="20000"/>
              <a:lumOff val="80000"/>
            </a:schemeClr>
          </a:solidFill>
        </p:spPr>
        <p:txBody>
          <a:bodyPr wrap="square" rtlCol="0">
            <a:spAutoFit/>
          </a:bodyPr>
          <a:lstStyle/>
          <a:p>
            <a:r>
              <a:rPr lang="en-US" sz="2000" b="1" i="1" dirty="0">
                <a:solidFill>
                  <a:srgbClr val="24292F"/>
                </a:solidFill>
                <a:effectLst/>
              </a:rPr>
              <a:t>Prejudice refers to </a:t>
            </a:r>
            <a:r>
              <a:rPr lang="en-US" sz="2000" b="0" i="0" dirty="0">
                <a:solidFill>
                  <a:srgbClr val="24292F"/>
                </a:solidFill>
                <a:effectLst/>
              </a:rPr>
              <a:t>preconceived opinions or attitudes towards an individual or group, often based on stereotypes or incomplete information, that are not based on reason or actual experience.</a:t>
            </a:r>
            <a:endParaRPr lang="en-US" sz="2000" dirty="0"/>
          </a:p>
        </p:txBody>
      </p:sp>
      <p:sp>
        <p:nvSpPr>
          <p:cNvPr id="7" name="TextBox 6">
            <a:extLst>
              <a:ext uri="{FF2B5EF4-FFF2-40B4-BE49-F238E27FC236}">
                <a16:creationId xmlns:a16="http://schemas.microsoft.com/office/drawing/2014/main" id="{BAFB4ECD-B52C-F164-7826-291CF6CD3DD5}"/>
              </a:ext>
            </a:extLst>
          </p:cNvPr>
          <p:cNvSpPr txBox="1"/>
          <p:nvPr/>
        </p:nvSpPr>
        <p:spPr>
          <a:xfrm>
            <a:off x="836341" y="4828858"/>
            <a:ext cx="8145699" cy="1015663"/>
          </a:xfrm>
          <a:prstGeom prst="rect">
            <a:avLst/>
          </a:prstGeom>
          <a:solidFill>
            <a:schemeClr val="accent1">
              <a:lumMod val="20000"/>
              <a:lumOff val="80000"/>
            </a:schemeClr>
          </a:solidFill>
        </p:spPr>
        <p:txBody>
          <a:bodyPr wrap="square" rtlCol="0">
            <a:spAutoFit/>
          </a:bodyPr>
          <a:lstStyle/>
          <a:p>
            <a:r>
              <a:rPr lang="en-US" sz="2000" b="1" i="1" dirty="0">
                <a:solidFill>
                  <a:srgbClr val="24292F"/>
                </a:solidFill>
                <a:effectLst/>
              </a:rPr>
              <a:t>Stereotype refers </a:t>
            </a:r>
            <a:r>
              <a:rPr lang="en-US" sz="2000" b="0" i="0" dirty="0">
                <a:solidFill>
                  <a:srgbClr val="24292F"/>
                </a:solidFill>
                <a:effectLst/>
              </a:rPr>
              <a:t>to a widely held and oversimplified idea or image of a particular group of people, based on their race, ethnicity, gender, religion, or other characteristics.</a:t>
            </a:r>
            <a:endParaRPr lang="en-US" sz="2000" dirty="0"/>
          </a:p>
        </p:txBody>
      </p:sp>
      <p:sp>
        <p:nvSpPr>
          <p:cNvPr id="10" name="Arrow: Curved Right 9">
            <a:extLst>
              <a:ext uri="{FF2B5EF4-FFF2-40B4-BE49-F238E27FC236}">
                <a16:creationId xmlns:a16="http://schemas.microsoft.com/office/drawing/2014/main" id="{17CE58FA-EFEA-16A3-D2DF-3BDC9DD3F5FF}"/>
              </a:ext>
            </a:extLst>
          </p:cNvPr>
          <p:cNvSpPr/>
          <p:nvPr/>
        </p:nvSpPr>
        <p:spPr>
          <a:xfrm>
            <a:off x="914400" y="1711765"/>
            <a:ext cx="613317" cy="123781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Right 10">
            <a:extLst>
              <a:ext uri="{FF2B5EF4-FFF2-40B4-BE49-F238E27FC236}">
                <a16:creationId xmlns:a16="http://schemas.microsoft.com/office/drawing/2014/main" id="{3630B620-0304-DF82-C6BE-366830487A0D}"/>
              </a:ext>
            </a:extLst>
          </p:cNvPr>
          <p:cNvSpPr/>
          <p:nvPr/>
        </p:nvSpPr>
        <p:spPr>
          <a:xfrm>
            <a:off x="1527717" y="2626412"/>
            <a:ext cx="2007220"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Curved Right 11">
            <a:extLst>
              <a:ext uri="{FF2B5EF4-FFF2-40B4-BE49-F238E27FC236}">
                <a16:creationId xmlns:a16="http://schemas.microsoft.com/office/drawing/2014/main" id="{9ABBF32A-94F8-7E6E-E622-E33982F07D0E}"/>
              </a:ext>
            </a:extLst>
          </p:cNvPr>
          <p:cNvSpPr/>
          <p:nvPr/>
        </p:nvSpPr>
        <p:spPr>
          <a:xfrm flipH="1">
            <a:off x="11073160" y="3938292"/>
            <a:ext cx="750849" cy="163084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Right 12">
            <a:extLst>
              <a:ext uri="{FF2B5EF4-FFF2-40B4-BE49-F238E27FC236}">
                <a16:creationId xmlns:a16="http://schemas.microsoft.com/office/drawing/2014/main" id="{237EC1EC-E21B-051A-BEFF-6508C69BDFD9}"/>
              </a:ext>
            </a:extLst>
          </p:cNvPr>
          <p:cNvSpPr/>
          <p:nvPr/>
        </p:nvSpPr>
        <p:spPr>
          <a:xfrm flipH="1">
            <a:off x="9348443" y="5245971"/>
            <a:ext cx="1650378"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24709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key features of a biased communication or behavior? (Cont.)</a:t>
            </a:r>
          </a:p>
        </p:txBody>
      </p:sp>
      <p:sp>
        <p:nvSpPr>
          <p:cNvPr id="6" name="Text Placeholder 5"/>
          <p:cNvSpPr>
            <a:spLocks noGrp="1"/>
          </p:cNvSpPr>
          <p:nvPr>
            <p:ph type="body" sz="quarter" idx="16"/>
          </p:nvPr>
        </p:nvSpPr>
        <p:spPr>
          <a:xfrm>
            <a:off x="277188" y="713678"/>
            <a:ext cx="11350193" cy="5375133"/>
          </a:xfrm>
        </p:spPr>
        <p:txBody>
          <a:bodyPr>
            <a:normAutofit/>
          </a:bodyPr>
          <a:lstStyle/>
          <a:p>
            <a:pPr algn="l">
              <a:buFont typeface="+mj-lt"/>
              <a:buAutoNum type="arabicPeriod"/>
            </a:pPr>
            <a:endParaRPr lang="en-US" b="1" i="0" dirty="0">
              <a:solidFill>
                <a:srgbClr val="374151"/>
              </a:solidFill>
              <a:effectLst/>
            </a:endParaRPr>
          </a:p>
          <a:p>
            <a:pPr marL="457200" indent="-457200" algn="l">
              <a:buFont typeface="+mj-lt"/>
              <a:buAutoNum type="arabicPeriod" startAt="3"/>
            </a:pPr>
            <a:r>
              <a:rPr lang="en-US" b="1" i="0" dirty="0">
                <a:solidFill>
                  <a:schemeClr val="tx1"/>
                </a:solidFill>
                <a:effectLst/>
              </a:rPr>
              <a:t>Discriminatory and unfair treatment :</a:t>
            </a:r>
            <a:r>
              <a:rPr lang="en-US" b="0" i="0" dirty="0">
                <a:solidFill>
                  <a:schemeClr val="tx1"/>
                </a:solidFill>
                <a:effectLst/>
              </a:rPr>
              <a:t> Bias may result in discriminatory behavior, where individuals or groups are treated unfairly or denied opportunities, rights, or privileges due to their perceived characteristics. </a:t>
            </a:r>
          </a:p>
          <a:p>
            <a:pPr algn="l"/>
            <a:endParaRPr lang="en-US" b="0" i="0" dirty="0">
              <a:solidFill>
                <a:schemeClr val="tx1"/>
              </a:solidFill>
              <a:effectLst/>
            </a:endParaRPr>
          </a:p>
          <a:p>
            <a:pPr marL="457200" indent="-457200" algn="l">
              <a:buFont typeface="+mj-lt"/>
              <a:buAutoNum type="arabicPeriod" startAt="3"/>
            </a:pPr>
            <a:r>
              <a:rPr lang="en-US" b="1" i="0" dirty="0">
                <a:solidFill>
                  <a:schemeClr val="tx1"/>
                </a:solidFill>
                <a:effectLst/>
              </a:rPr>
              <a:t>Ingroup Favoritism:</a:t>
            </a:r>
            <a:r>
              <a:rPr lang="en-US" b="0" i="0" dirty="0">
                <a:solidFill>
                  <a:schemeClr val="tx1"/>
                </a:solidFill>
                <a:effectLst/>
              </a:rPr>
              <a:t> Bias may include favoritism toward one's own group (ingroup) while displaying prejudice or hostility toward other groups (outgroups). Ingroup favoritism can contribute to a sense of exclusion and inequality.</a:t>
            </a:r>
          </a:p>
        </p:txBody>
      </p:sp>
    </p:spTree>
    <p:custDataLst>
      <p:tags r:id="rId1"/>
    </p:custDataLst>
    <p:extLst>
      <p:ext uri="{BB962C8B-B14F-4D97-AF65-F5344CB8AC3E}">
        <p14:creationId xmlns:p14="http://schemas.microsoft.com/office/powerpoint/2010/main" val="4155877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a:xfrm>
            <a:off x="420894" y="151609"/>
            <a:ext cx="11633574" cy="455408"/>
          </a:xfrm>
        </p:spPr>
        <p:txBody>
          <a:bodyPr>
            <a:normAutofit/>
          </a:bodyPr>
          <a:lstStyle/>
          <a:p>
            <a:r>
              <a:rPr lang="en-US" dirty="0"/>
              <a:t>What does discrimination refer to? What are the different types of discrimination?</a:t>
            </a:r>
          </a:p>
        </p:txBody>
      </p:sp>
      <p:sp>
        <p:nvSpPr>
          <p:cNvPr id="6" name="Text Placeholder 5"/>
          <p:cNvSpPr>
            <a:spLocks noGrp="1"/>
          </p:cNvSpPr>
          <p:nvPr>
            <p:ph type="body" sz="quarter" idx="16"/>
          </p:nvPr>
        </p:nvSpPr>
        <p:spPr>
          <a:xfrm>
            <a:off x="277188" y="1226634"/>
            <a:ext cx="11350193" cy="4862177"/>
          </a:xfrm>
        </p:spPr>
        <p:txBody>
          <a:bodyPr>
            <a:normAutofit/>
          </a:bodyPr>
          <a:lstStyle/>
          <a:p>
            <a:pPr algn="l"/>
            <a:r>
              <a:rPr lang="en-US" sz="2000" i="1" dirty="0">
                <a:solidFill>
                  <a:srgbClr val="374151"/>
                </a:solidFill>
              </a:rPr>
              <a:t>Definition:</a:t>
            </a:r>
          </a:p>
          <a:p>
            <a:pPr algn="l"/>
            <a:r>
              <a:rPr lang="en-US" sz="2000" b="0" dirty="0">
                <a:solidFill>
                  <a:srgbClr val="374151"/>
                </a:solidFill>
              </a:rPr>
              <a:t>According to the Council of Europe, </a:t>
            </a:r>
            <a:r>
              <a:rPr lang="en-US" sz="2000" i="1" dirty="0">
                <a:solidFill>
                  <a:srgbClr val="374151"/>
                </a:solidFill>
              </a:rPr>
              <a:t>d</a:t>
            </a:r>
            <a:r>
              <a:rPr lang="en-US" sz="2000" i="1" dirty="0">
                <a:solidFill>
                  <a:srgbClr val="374151"/>
                </a:solidFill>
                <a:sym typeface="Century Gothic"/>
              </a:rPr>
              <a:t>iscrimination</a:t>
            </a:r>
            <a:r>
              <a:rPr lang="en-US" sz="2000" b="0" dirty="0">
                <a:solidFill>
                  <a:srgbClr val="374151"/>
                </a:solidFill>
                <a:sym typeface="Century Gothic"/>
              </a:rPr>
              <a:t> is treating a person badly or unfairly on account of a personal characteristic, such as national, ethnic or social origin, gender, language, religion, disability or sexual orientation. (Council of Europe)</a:t>
            </a:r>
          </a:p>
          <a:p>
            <a:pPr algn="l"/>
            <a:endParaRPr lang="en-US" sz="2000" b="0" dirty="0">
              <a:solidFill>
                <a:srgbClr val="374151"/>
              </a:solidFill>
              <a:sym typeface="Century Gothic"/>
            </a:endParaRPr>
          </a:p>
          <a:p>
            <a:r>
              <a:rPr lang="en-US" sz="2000" i="1" dirty="0">
                <a:solidFill>
                  <a:srgbClr val="374151"/>
                </a:solidFill>
              </a:rPr>
              <a:t>Two Types:</a:t>
            </a:r>
            <a:endParaRPr lang="en-US" sz="2000" b="0" dirty="0">
              <a:solidFill>
                <a:srgbClr val="374151"/>
              </a:solidFill>
              <a:sym typeface="Century Gothic"/>
            </a:endParaRPr>
          </a:p>
          <a:p>
            <a:pPr marL="342900" marR="0" lvl="0" indent="-342900" algn="l" rtl="0">
              <a:lnSpc>
                <a:spcPct val="100000"/>
              </a:lnSpc>
              <a:spcBef>
                <a:spcPts val="0"/>
              </a:spcBef>
              <a:spcAft>
                <a:spcPts val="0"/>
              </a:spcAft>
              <a:buClr>
                <a:srgbClr val="000000"/>
              </a:buClr>
              <a:buSzPts val="2400"/>
              <a:buFont typeface="Arial"/>
              <a:buChar char="•"/>
            </a:pPr>
            <a:r>
              <a:rPr lang="en-US" sz="2000" b="0" i="1" u="sng" dirty="0">
                <a:solidFill>
                  <a:srgbClr val="374151"/>
                </a:solidFill>
                <a:sym typeface="Century Gothic"/>
              </a:rPr>
              <a:t>Direct discrimination </a:t>
            </a:r>
            <a:r>
              <a:rPr lang="en-US" sz="2000" b="0" dirty="0">
                <a:solidFill>
                  <a:srgbClr val="374151"/>
                </a:solidFill>
                <a:sym typeface="Century Gothic"/>
              </a:rPr>
              <a:t>– treating someone less favorably than you treat or would treat another person in the same situation.</a:t>
            </a:r>
            <a:endParaRPr lang="en-US" sz="2000" b="0" dirty="0">
              <a:solidFill>
                <a:srgbClr val="374151"/>
              </a:solidFill>
              <a:sym typeface="Arial"/>
            </a:endParaRPr>
          </a:p>
          <a:p>
            <a:pPr marL="342900" marR="0" lvl="0" indent="-190500" algn="l" rtl="0">
              <a:lnSpc>
                <a:spcPct val="100000"/>
              </a:lnSpc>
              <a:spcBef>
                <a:spcPts val="0"/>
              </a:spcBef>
              <a:spcAft>
                <a:spcPts val="0"/>
              </a:spcAft>
              <a:buClr>
                <a:srgbClr val="000000"/>
              </a:buClr>
              <a:buSzPts val="2400"/>
              <a:buFont typeface="Arial"/>
              <a:buNone/>
            </a:pPr>
            <a:endParaRPr lang="en-US" sz="2000" b="0" dirty="0">
              <a:solidFill>
                <a:srgbClr val="374151"/>
              </a:solidFill>
              <a:sym typeface="Century Gothic"/>
            </a:endParaRPr>
          </a:p>
          <a:p>
            <a:pPr marL="342900" marR="0" lvl="0" indent="-342900" algn="l" rtl="0">
              <a:lnSpc>
                <a:spcPct val="100000"/>
              </a:lnSpc>
              <a:spcBef>
                <a:spcPts val="0"/>
              </a:spcBef>
              <a:spcAft>
                <a:spcPts val="0"/>
              </a:spcAft>
              <a:buClr>
                <a:srgbClr val="000000"/>
              </a:buClr>
              <a:buSzPts val="2400"/>
              <a:buFont typeface="Arial"/>
              <a:buChar char="•"/>
            </a:pPr>
            <a:r>
              <a:rPr lang="en-US" sz="2000" b="0" i="1" u="sng" dirty="0">
                <a:solidFill>
                  <a:srgbClr val="374151"/>
                </a:solidFill>
                <a:sym typeface="Century Gothic"/>
              </a:rPr>
              <a:t>Indirect discrimination </a:t>
            </a:r>
            <a:r>
              <a:rPr lang="en-US" sz="2000" b="0" dirty="0">
                <a:solidFill>
                  <a:srgbClr val="374151"/>
                </a:solidFill>
                <a:sym typeface="Century Gothic"/>
              </a:rPr>
              <a:t>– applying a provision, criterion or practice in the same way for all of a group which has the effect of unfairly disadvantaging people in the group who share a particular characteristic, e.g., a school uniform policy banning headgears for girls and boys may unfairly disadvantage Muslim girls and Jewish boys.</a:t>
            </a:r>
            <a:endParaRPr lang="en-US" sz="2000" b="0" dirty="0">
              <a:solidFill>
                <a:srgbClr val="374151"/>
              </a:solidFill>
              <a:sym typeface="Arial"/>
            </a:endParaRPr>
          </a:p>
          <a:p>
            <a:pPr algn="l"/>
            <a:endParaRPr lang="en-US" b="1" i="0" dirty="0">
              <a:solidFill>
                <a:srgbClr val="374151"/>
              </a:solidFill>
              <a:effectLst/>
            </a:endParaRPr>
          </a:p>
        </p:txBody>
      </p:sp>
    </p:spTree>
    <p:custDataLst>
      <p:tags r:id="rId1"/>
    </p:custDataLst>
    <p:extLst>
      <p:ext uri="{BB962C8B-B14F-4D97-AF65-F5344CB8AC3E}">
        <p14:creationId xmlns:p14="http://schemas.microsoft.com/office/powerpoint/2010/main" val="2862281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is the difference between bias and discrimination? </a:t>
            </a:r>
          </a:p>
        </p:txBody>
      </p:sp>
      <p:sp>
        <p:nvSpPr>
          <p:cNvPr id="6" name="Text Placeholder 5"/>
          <p:cNvSpPr>
            <a:spLocks noGrp="1"/>
          </p:cNvSpPr>
          <p:nvPr>
            <p:ph type="body" sz="quarter" idx="16"/>
          </p:nvPr>
        </p:nvSpPr>
        <p:spPr>
          <a:xfrm>
            <a:off x="277188" y="1226634"/>
            <a:ext cx="11350193" cy="4862177"/>
          </a:xfrm>
        </p:spPr>
        <p:txBody>
          <a:bodyPr>
            <a:normAutofit/>
          </a:bodyPr>
          <a:lstStyle/>
          <a:p>
            <a:pPr algn="l"/>
            <a:endParaRPr lang="en-US" b="0" dirty="0">
              <a:solidFill>
                <a:srgbClr val="374151"/>
              </a:solidFill>
              <a:sym typeface="Century Gothic"/>
            </a:endParaRPr>
          </a:p>
          <a:p>
            <a:pPr marL="342900" indent="-342900" algn="l">
              <a:buFont typeface="Arial" panose="020B0604020202020204" pitchFamily="34" charset="0"/>
              <a:buChar char="•"/>
            </a:pPr>
            <a:r>
              <a:rPr lang="en-US" b="0" i="0" dirty="0">
                <a:solidFill>
                  <a:srgbClr val="24292F"/>
                </a:solidFill>
                <a:effectLst/>
              </a:rPr>
              <a:t>Bias refers to </a:t>
            </a:r>
            <a:r>
              <a:rPr lang="en-US" i="1" dirty="0">
                <a:solidFill>
                  <a:srgbClr val="24292F"/>
                </a:solidFill>
                <a:effectLst/>
              </a:rPr>
              <a:t>an inclination or preference </a:t>
            </a:r>
            <a:r>
              <a:rPr lang="en-US" b="0" i="0" dirty="0">
                <a:solidFill>
                  <a:srgbClr val="24292F"/>
                </a:solidFill>
                <a:effectLst/>
              </a:rPr>
              <a:t>for or against a particular person, group, or thing. It can be conscious or unconscious and may not necessarily result in discriminatory behavior. </a:t>
            </a:r>
          </a:p>
          <a:p>
            <a:pPr marL="342900" indent="-342900" algn="l">
              <a:buFont typeface="Arial" panose="020B0604020202020204" pitchFamily="34" charset="0"/>
              <a:buChar char="•"/>
            </a:pPr>
            <a:r>
              <a:rPr lang="en-US" b="0" i="0" dirty="0">
                <a:solidFill>
                  <a:srgbClr val="24292F"/>
                </a:solidFill>
                <a:effectLst/>
              </a:rPr>
              <a:t>Discrimination, on the other hand, </a:t>
            </a:r>
            <a:r>
              <a:rPr lang="en-US" i="1" dirty="0">
                <a:solidFill>
                  <a:srgbClr val="24292F"/>
                </a:solidFill>
                <a:effectLst/>
              </a:rPr>
              <a:t>refers to actions </a:t>
            </a:r>
            <a:r>
              <a:rPr lang="en-US" b="0" i="0" dirty="0">
                <a:solidFill>
                  <a:srgbClr val="24292F"/>
                </a:solidFill>
                <a:effectLst/>
              </a:rPr>
              <a:t>that deny equal treatment or opportunities to individuals or groups based on their membership in a particular category, such as race, gender, or religion.</a:t>
            </a:r>
            <a:endParaRPr lang="en-US" b="0" dirty="0">
              <a:solidFill>
                <a:srgbClr val="374151"/>
              </a:solidFill>
              <a:sym typeface="Arial"/>
            </a:endParaRPr>
          </a:p>
          <a:p>
            <a:pPr algn="l"/>
            <a:endParaRPr lang="en-US" b="1" i="0" dirty="0">
              <a:solidFill>
                <a:srgbClr val="374151"/>
              </a:solidFill>
              <a:effectLst/>
            </a:endParaRPr>
          </a:p>
        </p:txBody>
      </p:sp>
    </p:spTree>
    <p:custDataLst>
      <p:tags r:id="rId1"/>
    </p:custDataLst>
    <p:extLst>
      <p:ext uri="{BB962C8B-B14F-4D97-AF65-F5344CB8AC3E}">
        <p14:creationId xmlns:p14="http://schemas.microsoft.com/office/powerpoint/2010/main" val="2309643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r>
              <a:rPr lang="en-US" sz="2400" kern="0" dirty="0" err="1">
                <a:effectLst/>
                <a:latin typeface="Calibri" panose="020F0502020204030204" pitchFamily="34" charset="0"/>
                <a:ea typeface="Calibri" panose="020F0502020204030204" pitchFamily="34" charset="0"/>
                <a:cs typeface="Arial" panose="020B0604020202020204" pitchFamily="34" charset="0"/>
              </a:rPr>
              <a:t>Sutie</a:t>
            </a:r>
            <a:r>
              <a:rPr lang="en-US" sz="2400" kern="0" dirty="0">
                <a:effectLst/>
                <a:latin typeface="Calibri" panose="020F0502020204030204" pitchFamily="34" charset="0"/>
                <a:ea typeface="Calibri" panose="020F0502020204030204" pitchFamily="34" charset="0"/>
                <a:cs typeface="Arial" panose="020B0604020202020204" pitchFamily="34" charset="0"/>
              </a:rPr>
              <a:t>, J. (2016).</a:t>
            </a:r>
            <a:endParaRPr lang="en-GB" sz="1800" dirty="0"/>
          </a:p>
        </p:txBody>
      </p:sp>
      <p:sp>
        <p:nvSpPr>
          <p:cNvPr id="4" name="Text Placeholder 3"/>
          <p:cNvSpPr>
            <a:spLocks noGrp="1"/>
          </p:cNvSpPr>
          <p:nvPr>
            <p:ph type="body" sz="quarter" idx="16"/>
          </p:nvPr>
        </p:nvSpPr>
        <p:spPr/>
        <p:txBody>
          <a:bodyPr>
            <a:normAutofit fontScale="85000" lnSpcReduction="20000"/>
          </a:bodyPr>
          <a:lstStyle/>
          <a:p>
            <a:r>
              <a:rPr lang="en-US" sz="3400" i="1" kern="0" dirty="0">
                <a:solidFill>
                  <a:schemeClr val="bg1"/>
                </a:solidFill>
                <a:effectLst/>
                <a:latin typeface="+mj-lt"/>
                <a:ea typeface="Calibri" panose="020F0502020204030204" pitchFamily="34" charset="0"/>
              </a:rPr>
              <a:t>“</a:t>
            </a:r>
            <a:r>
              <a:rPr lang="en-US" sz="3400" i="1" u="none" strike="noStrike" cap="none" dirty="0">
                <a:solidFill>
                  <a:schemeClr val="bg1"/>
                </a:solidFill>
                <a:latin typeface="+mj-lt"/>
                <a:ea typeface="Century Gothic"/>
                <a:cs typeface="Century Gothic"/>
                <a:sym typeface="Century Gothic"/>
              </a:rPr>
              <a:t>Many researchers believe that becoming more aware of our biases can help us improve our interactions with others, decrease our sense of unease in interracial contexts, and make better decisions”.</a:t>
            </a:r>
            <a:r>
              <a:rPr lang="en-US" sz="2800" i="1" kern="0" dirty="0">
                <a:effectLst/>
                <a:latin typeface="+mj-lt"/>
                <a:ea typeface="Calibri" panose="020F0502020204030204" pitchFamily="34" charset="0"/>
              </a:rPr>
              <a:t>” </a:t>
            </a:r>
            <a:endParaRPr lang="en-GB" sz="9600" i="1" dirty="0">
              <a:latin typeface="+mj-lt"/>
            </a:endParaRPr>
          </a:p>
        </p:txBody>
      </p:sp>
    </p:spTree>
    <p:extLst>
      <p:ext uri="{BB962C8B-B14F-4D97-AF65-F5344CB8AC3E}">
        <p14:creationId xmlns:p14="http://schemas.microsoft.com/office/powerpoint/2010/main" val="2018567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1</a:t>
            </a:r>
          </a:p>
        </p:txBody>
      </p:sp>
      <p:sp>
        <p:nvSpPr>
          <p:cNvPr id="6" name="Text Placeholder 5"/>
          <p:cNvSpPr>
            <a:spLocks noGrp="1"/>
          </p:cNvSpPr>
          <p:nvPr>
            <p:ph type="body" sz="quarter" idx="16"/>
          </p:nvPr>
        </p:nvSpPr>
        <p:spPr>
          <a:xfrm>
            <a:off x="277188" y="1226634"/>
            <a:ext cx="11350193" cy="4862177"/>
          </a:xfrm>
        </p:spPr>
        <p:txBody>
          <a:bodyPr>
            <a:normAutofit/>
          </a:bodyPr>
          <a:lstStyle/>
          <a:p>
            <a:pPr algn="l"/>
            <a:r>
              <a:rPr lang="en-US" b="1" i="0" dirty="0">
                <a:solidFill>
                  <a:srgbClr val="374151"/>
                </a:solidFill>
                <a:effectLst/>
              </a:rPr>
              <a:t>Match the terms in Column A and their respective definitions in Column B</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420895" y="1812487"/>
          <a:ext cx="11350192" cy="4180840"/>
        </p:xfrm>
        <a:graphic>
          <a:graphicData uri="http://schemas.openxmlformats.org/drawingml/2006/table">
            <a:tbl>
              <a:tblPr firstRow="1" bandRow="1">
                <a:tableStyleId>{5C22544A-7EE6-4342-B048-85BDC9FD1C3A}</a:tableStyleId>
              </a:tblPr>
              <a:tblGrid>
                <a:gridCol w="2155038">
                  <a:extLst>
                    <a:ext uri="{9D8B030D-6E8A-4147-A177-3AD203B41FA5}">
                      <a16:colId xmlns:a16="http://schemas.microsoft.com/office/drawing/2014/main" val="708635901"/>
                    </a:ext>
                  </a:extLst>
                </a:gridCol>
                <a:gridCol w="9195154">
                  <a:extLst>
                    <a:ext uri="{9D8B030D-6E8A-4147-A177-3AD203B41FA5}">
                      <a16:colId xmlns:a16="http://schemas.microsoft.com/office/drawing/2014/main" val="3004403085"/>
                    </a:ext>
                  </a:extLst>
                </a:gridCol>
              </a:tblGrid>
              <a:tr h="370840">
                <a:tc>
                  <a:txBody>
                    <a:bodyPr/>
                    <a:lstStyle/>
                    <a:p>
                      <a:r>
                        <a:rPr lang="en-US" dirty="0"/>
                        <a:t>Term</a:t>
                      </a:r>
                    </a:p>
                  </a:txBody>
                  <a:tcPr/>
                </a:tc>
                <a:tc>
                  <a:txBody>
                    <a:bodyPr/>
                    <a:lstStyle/>
                    <a:p>
                      <a:r>
                        <a:rPr lang="en-US" dirty="0"/>
                        <a:t>Definition</a:t>
                      </a:r>
                    </a:p>
                  </a:txBody>
                  <a:tcPr/>
                </a:tc>
                <a:extLst>
                  <a:ext uri="{0D108BD9-81ED-4DB2-BD59-A6C34878D82A}">
                    <a16:rowId xmlns:a16="http://schemas.microsoft.com/office/drawing/2014/main" val="2861700231"/>
                  </a:ext>
                </a:extLst>
              </a:tr>
              <a:tr h="370840">
                <a:tc>
                  <a:txBody>
                    <a:bodyPr/>
                    <a:lstStyle/>
                    <a:p>
                      <a:r>
                        <a:rPr lang="en-US" sz="2000" b="0" dirty="0">
                          <a:latin typeface="+mn-lt"/>
                        </a:rPr>
                        <a:t>Direct Discrimination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24292F"/>
                          </a:solidFill>
                          <a:effectLst/>
                          <a:latin typeface="+mn-lt"/>
                        </a:rPr>
                        <a:t>Actions</a:t>
                      </a:r>
                      <a:r>
                        <a:rPr lang="en-US" sz="2000" b="0" i="1" dirty="0">
                          <a:solidFill>
                            <a:srgbClr val="24292F"/>
                          </a:solidFill>
                          <a:effectLst/>
                          <a:latin typeface="+mn-lt"/>
                        </a:rPr>
                        <a:t> </a:t>
                      </a:r>
                      <a:r>
                        <a:rPr lang="en-US" sz="2000" b="0" i="0" dirty="0">
                          <a:solidFill>
                            <a:srgbClr val="24292F"/>
                          </a:solidFill>
                          <a:effectLst/>
                          <a:latin typeface="+mn-lt"/>
                        </a:rPr>
                        <a:t>that deny equal treatment or opportunities to individuals or groups based on their membership in a particular category, such as race, gender, or religion.</a:t>
                      </a:r>
                      <a:endParaRPr lang="en-US" sz="2000" b="0" dirty="0">
                        <a:latin typeface="+mn-lt"/>
                      </a:endParaRPr>
                    </a:p>
                  </a:txBody>
                  <a:tcPr/>
                </a:tc>
                <a:extLst>
                  <a:ext uri="{0D108BD9-81ED-4DB2-BD59-A6C34878D82A}">
                    <a16:rowId xmlns:a16="http://schemas.microsoft.com/office/drawing/2014/main" val="34552641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Indirect discrimination </a:t>
                      </a:r>
                    </a:p>
                    <a:p>
                      <a:endParaRPr lang="en-US" sz="2000" b="0" dirty="0">
                        <a:latin typeface="+mn-lt"/>
                      </a:endParaRPr>
                    </a:p>
                  </a:txBody>
                  <a:tcPr/>
                </a:tc>
                <a:tc>
                  <a:txBody>
                    <a:bodyPr/>
                    <a:lstStyle/>
                    <a:p>
                      <a:r>
                        <a:rPr lang="en-US" sz="2000" b="0" i="0" dirty="0">
                          <a:solidFill>
                            <a:srgbClr val="374151"/>
                          </a:solidFill>
                          <a:effectLst/>
                          <a:latin typeface="+mn-lt"/>
                        </a:rPr>
                        <a:t>Oversimplified and generalized beliefs about a particular group.</a:t>
                      </a:r>
                      <a:endParaRPr lang="en-US" sz="2000" b="0" dirty="0">
                        <a:latin typeface="+mn-lt"/>
                      </a:endParaRPr>
                    </a:p>
                  </a:txBody>
                  <a:tcPr/>
                </a:tc>
                <a:extLst>
                  <a:ext uri="{0D108BD9-81ED-4DB2-BD59-A6C34878D82A}">
                    <a16:rowId xmlns:a16="http://schemas.microsoft.com/office/drawing/2014/main" val="1464482124"/>
                  </a:ext>
                </a:extLst>
              </a:tr>
              <a:tr h="370840">
                <a:tc>
                  <a:txBody>
                    <a:bodyPr/>
                    <a:lstStyle/>
                    <a:p>
                      <a:r>
                        <a:rPr lang="en-US" sz="2000" b="0" dirty="0">
                          <a:latin typeface="+mn-lt"/>
                        </a:rPr>
                        <a:t>Bias</a:t>
                      </a:r>
                    </a:p>
                  </a:txBody>
                  <a:tcPr/>
                </a:tc>
                <a:tc>
                  <a:txBody>
                    <a:bodyPr/>
                    <a:lstStyle/>
                    <a:p>
                      <a:r>
                        <a:rPr lang="en-US" sz="2000" b="0" i="0" dirty="0">
                          <a:solidFill>
                            <a:srgbClr val="040C28"/>
                          </a:solidFill>
                          <a:effectLst/>
                          <a:latin typeface="+mn-lt"/>
                        </a:rPr>
                        <a:t>A tendency to prefer one person or thing to another, and to favor that person or thing</a:t>
                      </a:r>
                      <a:r>
                        <a:rPr lang="en-US" sz="2000" b="0" i="0" dirty="0">
                          <a:solidFill>
                            <a:srgbClr val="4D5156"/>
                          </a:solidFill>
                          <a:effectLst/>
                          <a:latin typeface="+mn-lt"/>
                        </a:rPr>
                        <a:t>.</a:t>
                      </a:r>
                      <a:endParaRPr lang="en-US" sz="2000" b="0" dirty="0">
                        <a:latin typeface="+mn-lt"/>
                      </a:endParaRPr>
                    </a:p>
                  </a:txBody>
                  <a:tcPr/>
                </a:tc>
                <a:extLst>
                  <a:ext uri="{0D108BD9-81ED-4DB2-BD59-A6C34878D82A}">
                    <a16:rowId xmlns:a16="http://schemas.microsoft.com/office/drawing/2014/main" val="661731187"/>
                  </a:ext>
                </a:extLst>
              </a:tr>
              <a:tr h="370840">
                <a:tc>
                  <a:txBody>
                    <a:bodyPr/>
                    <a:lstStyle/>
                    <a:p>
                      <a:r>
                        <a:rPr lang="en-US" sz="2000" b="0" dirty="0">
                          <a:latin typeface="+mn-lt"/>
                        </a:rPr>
                        <a:t>Stereotypes</a:t>
                      </a:r>
                    </a:p>
                  </a:txBody>
                  <a:tcPr/>
                </a:tc>
                <a:tc>
                  <a:txBody>
                    <a:bodyPr/>
                    <a:lstStyle/>
                    <a:p>
                      <a:r>
                        <a:rPr lang="en-US" sz="2000" b="0" dirty="0">
                          <a:solidFill>
                            <a:srgbClr val="374151"/>
                          </a:solidFill>
                          <a:latin typeface="+mn-lt"/>
                          <a:sym typeface="Century Gothic"/>
                        </a:rPr>
                        <a:t>Applying a provision, criterion or practice in the same way for all of a group which has the effect of unfairly disadvantaging people in the group who share a particular characteristic.</a:t>
                      </a:r>
                      <a:endParaRPr lang="en-US" sz="2000" b="0" dirty="0">
                        <a:latin typeface="+mn-lt"/>
                      </a:endParaRPr>
                    </a:p>
                  </a:txBody>
                  <a:tcPr/>
                </a:tc>
                <a:extLst>
                  <a:ext uri="{0D108BD9-81ED-4DB2-BD59-A6C34878D82A}">
                    <a16:rowId xmlns:a16="http://schemas.microsoft.com/office/drawing/2014/main" val="3262883973"/>
                  </a:ext>
                </a:extLst>
              </a:tr>
              <a:tr h="370840">
                <a:tc>
                  <a:txBody>
                    <a:bodyPr/>
                    <a:lstStyle/>
                    <a:p>
                      <a:r>
                        <a:rPr lang="en-US" sz="2000" b="0" dirty="0">
                          <a:latin typeface="+mn-lt"/>
                        </a:rPr>
                        <a:t>Discrimination </a:t>
                      </a:r>
                    </a:p>
                  </a:txBody>
                  <a:tcPr/>
                </a:tc>
                <a:tc>
                  <a:txBody>
                    <a:bodyPr/>
                    <a:lstStyle/>
                    <a:p>
                      <a:r>
                        <a:rPr lang="en-US" sz="2000" b="0" dirty="0">
                          <a:solidFill>
                            <a:srgbClr val="374151"/>
                          </a:solidFill>
                          <a:latin typeface="+mn-lt"/>
                          <a:sym typeface="Century Gothic"/>
                        </a:rPr>
                        <a:t>Treating someone less favorably than you treat or would treat another person in the same situation.</a:t>
                      </a:r>
                      <a:endParaRPr lang="en-US" sz="2000" b="0" dirty="0">
                        <a:latin typeface="+mn-lt"/>
                      </a:endParaRPr>
                    </a:p>
                  </a:txBody>
                  <a:tcPr/>
                </a:tc>
                <a:extLst>
                  <a:ext uri="{0D108BD9-81ED-4DB2-BD59-A6C34878D82A}">
                    <a16:rowId xmlns:a16="http://schemas.microsoft.com/office/drawing/2014/main" val="1072674819"/>
                  </a:ext>
                </a:extLst>
              </a:tr>
            </a:tbl>
          </a:graphicData>
        </a:graphic>
      </p:graphicFrame>
    </p:spTree>
    <p:custDataLst>
      <p:tags r:id="rId1"/>
    </p:custDataLst>
    <p:extLst>
      <p:ext uri="{BB962C8B-B14F-4D97-AF65-F5344CB8AC3E}">
        <p14:creationId xmlns:p14="http://schemas.microsoft.com/office/powerpoint/2010/main" val="1087289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2</a:t>
            </a:r>
          </a:p>
        </p:txBody>
      </p:sp>
      <p:sp>
        <p:nvSpPr>
          <p:cNvPr id="6" name="Text Placeholder 5"/>
          <p:cNvSpPr>
            <a:spLocks noGrp="1"/>
          </p:cNvSpPr>
          <p:nvPr>
            <p:ph type="body" sz="quarter" idx="16"/>
          </p:nvPr>
        </p:nvSpPr>
        <p:spPr>
          <a:xfrm>
            <a:off x="277188" y="1226634"/>
            <a:ext cx="11350193" cy="4862177"/>
          </a:xfrm>
        </p:spPr>
        <p:txBody>
          <a:bodyPr>
            <a:normAutofit/>
          </a:bodyPr>
          <a:lstStyle/>
          <a:p>
            <a:pPr algn="l"/>
            <a:r>
              <a:rPr lang="en-US" b="1" i="0" dirty="0">
                <a:solidFill>
                  <a:srgbClr val="374151"/>
                </a:solidFill>
                <a:effectLst/>
              </a:rPr>
              <a:t>Which of the following statements is true and which is false?</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420895" y="1767881"/>
          <a:ext cx="11350192" cy="4272280"/>
        </p:xfrm>
        <a:graphic>
          <a:graphicData uri="http://schemas.openxmlformats.org/drawingml/2006/table">
            <a:tbl>
              <a:tblPr firstRow="1" bandRow="1">
                <a:tableStyleId>{5C22544A-7EE6-4342-B048-85BDC9FD1C3A}</a:tableStyleId>
              </a:tblPr>
              <a:tblGrid>
                <a:gridCol w="9648657">
                  <a:extLst>
                    <a:ext uri="{9D8B030D-6E8A-4147-A177-3AD203B41FA5}">
                      <a16:colId xmlns:a16="http://schemas.microsoft.com/office/drawing/2014/main" val="708635901"/>
                    </a:ext>
                  </a:extLst>
                </a:gridCol>
                <a:gridCol w="858644">
                  <a:extLst>
                    <a:ext uri="{9D8B030D-6E8A-4147-A177-3AD203B41FA5}">
                      <a16:colId xmlns:a16="http://schemas.microsoft.com/office/drawing/2014/main" val="2301195608"/>
                    </a:ext>
                  </a:extLst>
                </a:gridCol>
                <a:gridCol w="842891">
                  <a:extLst>
                    <a:ext uri="{9D8B030D-6E8A-4147-A177-3AD203B41FA5}">
                      <a16:colId xmlns:a16="http://schemas.microsoft.com/office/drawing/2014/main" val="3004403085"/>
                    </a:ext>
                  </a:extLst>
                </a:gridCol>
              </a:tblGrid>
              <a:tr h="370840">
                <a:tc>
                  <a:txBody>
                    <a:bodyPr/>
                    <a:lstStyle/>
                    <a:p>
                      <a:r>
                        <a:rPr lang="en-US" dirty="0"/>
                        <a:t>Statement</a:t>
                      </a:r>
                    </a:p>
                  </a:txBody>
                  <a:tcPr/>
                </a:tc>
                <a:tc>
                  <a:txBody>
                    <a:bodyPr/>
                    <a:lstStyle/>
                    <a:p>
                      <a:r>
                        <a:rPr lang="en-US" dirty="0"/>
                        <a:t>True</a:t>
                      </a:r>
                    </a:p>
                  </a:txBody>
                  <a:tcPr/>
                </a:tc>
                <a:tc>
                  <a:txBody>
                    <a:bodyPr/>
                    <a:lstStyle/>
                    <a:p>
                      <a:r>
                        <a:rPr lang="en-US" dirty="0"/>
                        <a:t>False</a:t>
                      </a:r>
                    </a:p>
                  </a:txBody>
                  <a:tcPr/>
                </a:tc>
                <a:extLst>
                  <a:ext uri="{0D108BD9-81ED-4DB2-BD59-A6C34878D82A}">
                    <a16:rowId xmlns:a16="http://schemas.microsoft.com/office/drawing/2014/main" val="2861700231"/>
                  </a:ext>
                </a:extLst>
              </a:tr>
              <a:tr h="370840">
                <a:tc>
                  <a:txBody>
                    <a:bodyPr/>
                    <a:lstStyle/>
                    <a:p>
                      <a:pPr marL="342900" indent="-342900">
                        <a:buFont typeface="+mj-lt"/>
                        <a:buAutoNum type="arabicParenR"/>
                      </a:pPr>
                      <a:r>
                        <a:rPr lang="en-US" sz="2000" dirty="0">
                          <a:latin typeface="+mn-lt"/>
                        </a:rPr>
                        <a:t>There is no difference between bias and discrimination. Both of them refer to actions that </a:t>
                      </a:r>
                      <a:r>
                        <a:rPr lang="en-US" sz="2000" b="0" i="0" dirty="0">
                          <a:solidFill>
                            <a:srgbClr val="24292F"/>
                          </a:solidFill>
                          <a:effectLst/>
                          <a:latin typeface="+mn-lt"/>
                        </a:rPr>
                        <a:t>deny equal treatment or opportunities to individuals or groups .</a:t>
                      </a:r>
                      <a:endParaRPr lang="en-US" sz="2000" dirty="0">
                        <a:latin typeface="+mn-lt"/>
                      </a:endParaRPr>
                    </a:p>
                  </a:txBody>
                  <a:tcPr/>
                </a:tc>
                <a:tc>
                  <a:txBody>
                    <a:bodyPr/>
                    <a:lstStyle/>
                    <a:p>
                      <a:endParaRPr lang="en-US"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mn-lt"/>
                      </a:endParaRPr>
                    </a:p>
                  </a:txBody>
                  <a:tcPr/>
                </a:tc>
                <a:extLst>
                  <a:ext uri="{0D108BD9-81ED-4DB2-BD59-A6C34878D82A}">
                    <a16:rowId xmlns:a16="http://schemas.microsoft.com/office/drawing/2014/main" val="3455264131"/>
                  </a:ext>
                </a:extLst>
              </a:tr>
              <a:tr h="370840">
                <a:tc>
                  <a:txBody>
                    <a:bodyPr/>
                    <a:lstStyle/>
                    <a:p>
                      <a:r>
                        <a:rPr lang="en-US" sz="2000" dirty="0">
                          <a:latin typeface="+mn-lt"/>
                        </a:rPr>
                        <a:t>2)    </a:t>
                      </a:r>
                      <a:r>
                        <a:rPr lang="en-US" sz="2000" b="0" i="0" dirty="0">
                          <a:solidFill>
                            <a:srgbClr val="374151"/>
                          </a:solidFill>
                          <a:effectLst/>
                          <a:latin typeface="+mn-lt"/>
                        </a:rPr>
                        <a:t>Stereotypes can lead to biased attitudes and behaviors when people make assumptions about individuals based on these stereotypes.</a:t>
                      </a:r>
                      <a:endParaRPr lang="en-US" sz="2000" dirty="0">
                        <a:latin typeface="+mn-lt"/>
                      </a:endParaRPr>
                    </a:p>
                  </a:txBody>
                  <a:tcPr/>
                </a:tc>
                <a:tc>
                  <a:txBody>
                    <a:bodyPr/>
                    <a:lstStyle/>
                    <a:p>
                      <a:endParaRPr lang="en-US" sz="2000" dirty="0">
                        <a:latin typeface="+mn-lt"/>
                      </a:endParaRPr>
                    </a:p>
                  </a:txBody>
                  <a:tcPr/>
                </a:tc>
                <a:tc>
                  <a:txBody>
                    <a:bodyPr/>
                    <a:lstStyle/>
                    <a:p>
                      <a:endParaRPr lang="en-US" sz="2000" dirty="0">
                        <a:latin typeface="+mn-lt"/>
                      </a:endParaRPr>
                    </a:p>
                  </a:txBody>
                  <a:tcPr/>
                </a:tc>
                <a:extLst>
                  <a:ext uri="{0D108BD9-81ED-4DB2-BD59-A6C34878D82A}">
                    <a16:rowId xmlns:a16="http://schemas.microsoft.com/office/drawing/2014/main" val="2210431518"/>
                  </a:ext>
                </a:extLst>
              </a:tr>
              <a:tr h="370840">
                <a:tc>
                  <a:txBody>
                    <a:bodyPr/>
                    <a:lstStyle/>
                    <a:p>
                      <a:pPr marL="0" indent="0">
                        <a:buFont typeface="+mj-lt"/>
                        <a:buNone/>
                      </a:pPr>
                      <a:r>
                        <a:rPr lang="en-US" sz="2000" dirty="0">
                          <a:latin typeface="+mn-lt"/>
                        </a:rPr>
                        <a:t>3)   The only type of discrimination is ‘direct discrimination’ which refers to</a:t>
                      </a:r>
                      <a:r>
                        <a:rPr lang="en-US" sz="2000" b="0" dirty="0">
                          <a:solidFill>
                            <a:srgbClr val="374151"/>
                          </a:solidFill>
                          <a:latin typeface="+mn-lt"/>
                          <a:sym typeface="Century Gothic"/>
                        </a:rPr>
                        <a:t> treating someone less favorably than you treat or would treat another person in the same situation.</a:t>
                      </a:r>
                      <a:endParaRPr lang="en-US" sz="2000" dirty="0">
                        <a:latin typeface="+mn-lt"/>
                      </a:endParaRPr>
                    </a:p>
                  </a:txBody>
                  <a:tcPr/>
                </a:tc>
                <a:tc>
                  <a:txBody>
                    <a:bodyPr/>
                    <a:lstStyle/>
                    <a:p>
                      <a:endParaRPr lang="en-US" sz="2000" dirty="0">
                        <a:latin typeface="+mn-lt"/>
                      </a:endParaRPr>
                    </a:p>
                  </a:txBody>
                  <a:tcPr/>
                </a:tc>
                <a:tc>
                  <a:txBody>
                    <a:bodyPr/>
                    <a:lstStyle/>
                    <a:p>
                      <a:endParaRPr lang="en-US" sz="2000" dirty="0">
                        <a:latin typeface="+mn-lt"/>
                      </a:endParaRPr>
                    </a:p>
                  </a:txBody>
                  <a:tcPr/>
                </a:tc>
                <a:extLst>
                  <a:ext uri="{0D108BD9-81ED-4DB2-BD59-A6C34878D82A}">
                    <a16:rowId xmlns:a16="http://schemas.microsoft.com/office/drawing/2014/main" val="1464482124"/>
                  </a:ext>
                </a:extLst>
              </a:tr>
              <a:tr h="370840">
                <a:tc>
                  <a:txBody>
                    <a:bodyPr/>
                    <a:lstStyle/>
                    <a:p>
                      <a:pPr marL="0" indent="0">
                        <a:buFont typeface="+mj-lt"/>
                        <a:buNone/>
                      </a:pPr>
                      <a:r>
                        <a:rPr lang="en-US" sz="2000" b="0" i="0" dirty="0">
                          <a:solidFill>
                            <a:srgbClr val="374151"/>
                          </a:solidFill>
                          <a:effectLst/>
                          <a:latin typeface="+mn-lt"/>
                        </a:rPr>
                        <a:t>4)    Bias may include favoritism toward one's own group (ingroup) while displaying prejudice or hostility toward other groups (outgroups).</a:t>
                      </a:r>
                      <a:endParaRPr lang="en-US" sz="2000" dirty="0">
                        <a:latin typeface="+mn-lt"/>
                      </a:endParaRPr>
                    </a:p>
                  </a:txBody>
                  <a:tcPr/>
                </a:tc>
                <a:tc>
                  <a:txBody>
                    <a:bodyPr/>
                    <a:lstStyle/>
                    <a:p>
                      <a:endParaRPr lang="en-US" sz="2000" dirty="0">
                        <a:latin typeface="+mn-lt"/>
                      </a:endParaRPr>
                    </a:p>
                  </a:txBody>
                  <a:tcPr/>
                </a:tc>
                <a:tc>
                  <a:txBody>
                    <a:bodyPr/>
                    <a:lstStyle/>
                    <a:p>
                      <a:endParaRPr lang="en-US" sz="2000" dirty="0">
                        <a:latin typeface="+mn-lt"/>
                      </a:endParaRPr>
                    </a:p>
                  </a:txBody>
                  <a:tcPr/>
                </a:tc>
                <a:extLst>
                  <a:ext uri="{0D108BD9-81ED-4DB2-BD59-A6C34878D82A}">
                    <a16:rowId xmlns:a16="http://schemas.microsoft.com/office/drawing/2014/main" val="661731187"/>
                  </a:ext>
                </a:extLst>
              </a:tr>
              <a:tr h="370840">
                <a:tc>
                  <a:txBody>
                    <a:bodyPr/>
                    <a:lstStyle/>
                    <a:p>
                      <a:pPr marL="0" indent="0" algn="l">
                        <a:buFont typeface="Arial" panose="020B0604020202020204" pitchFamily="34" charset="0"/>
                        <a:buNone/>
                      </a:pPr>
                      <a:r>
                        <a:rPr lang="en-US" sz="2000" dirty="0">
                          <a:latin typeface="+mn-lt"/>
                        </a:rPr>
                        <a:t>5)    </a:t>
                      </a:r>
                      <a:r>
                        <a:rPr lang="en-US" sz="2000" b="0" i="0" dirty="0">
                          <a:solidFill>
                            <a:srgbClr val="374151"/>
                          </a:solidFill>
                          <a:effectLst/>
                          <a:latin typeface="+mn-lt"/>
                        </a:rPr>
                        <a:t>CSE addresses the underlying factors that fuel hate speech by promoting understanding, critical thinking, empathy, and peaceful conflict resolution.</a:t>
                      </a:r>
                      <a:endParaRPr lang="en-US" sz="2000" dirty="0">
                        <a:latin typeface="+mn-lt"/>
                      </a:endParaRPr>
                    </a:p>
                  </a:txBody>
                  <a:tcPr/>
                </a:tc>
                <a:tc>
                  <a:txBody>
                    <a:bodyPr/>
                    <a:lstStyle/>
                    <a:p>
                      <a:endParaRPr lang="en-US" sz="2000" dirty="0">
                        <a:latin typeface="+mn-lt"/>
                      </a:endParaRPr>
                    </a:p>
                  </a:txBody>
                  <a:tcPr/>
                </a:tc>
                <a:tc>
                  <a:txBody>
                    <a:bodyPr/>
                    <a:lstStyle/>
                    <a:p>
                      <a:endParaRPr lang="en-US" sz="2000" dirty="0">
                        <a:latin typeface="+mn-lt"/>
                      </a:endParaRPr>
                    </a:p>
                  </a:txBody>
                  <a:tcPr/>
                </a:tc>
                <a:extLst>
                  <a:ext uri="{0D108BD9-81ED-4DB2-BD59-A6C34878D82A}">
                    <a16:rowId xmlns:a16="http://schemas.microsoft.com/office/drawing/2014/main" val="3262883973"/>
                  </a:ext>
                </a:extLst>
              </a:tr>
              <a:tr h="370840">
                <a:tc>
                  <a:txBody>
                    <a:bodyPr/>
                    <a:lstStyle/>
                    <a:p>
                      <a:endParaRPr lang="en-US" sz="2000" dirty="0">
                        <a:latin typeface="+mn-lt"/>
                      </a:endParaRPr>
                    </a:p>
                  </a:txBody>
                  <a:tcPr/>
                </a:tc>
                <a:tc>
                  <a:txBody>
                    <a:bodyPr/>
                    <a:lstStyle/>
                    <a:p>
                      <a:endParaRPr lang="en-US" sz="2000" dirty="0">
                        <a:latin typeface="+mn-lt"/>
                      </a:endParaRPr>
                    </a:p>
                  </a:txBody>
                  <a:tcPr/>
                </a:tc>
                <a:tc>
                  <a:txBody>
                    <a:bodyPr/>
                    <a:lstStyle/>
                    <a:p>
                      <a:endParaRPr lang="en-US" sz="2000" dirty="0">
                        <a:latin typeface="+mn-lt"/>
                      </a:endParaRPr>
                    </a:p>
                  </a:txBody>
                  <a:tcPr/>
                </a:tc>
                <a:extLst>
                  <a:ext uri="{0D108BD9-81ED-4DB2-BD59-A6C34878D82A}">
                    <a16:rowId xmlns:a16="http://schemas.microsoft.com/office/drawing/2014/main" val="1072674819"/>
                  </a:ext>
                </a:extLst>
              </a:tr>
            </a:tbl>
          </a:graphicData>
        </a:graphic>
      </p:graphicFrame>
    </p:spTree>
    <p:custDataLst>
      <p:tags r:id="rId1"/>
    </p:custDataLst>
    <p:extLst>
      <p:ext uri="{BB962C8B-B14F-4D97-AF65-F5344CB8AC3E}">
        <p14:creationId xmlns:p14="http://schemas.microsoft.com/office/powerpoint/2010/main" val="877128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a:t>
            </a:r>
          </a:p>
          <a:p>
            <a:pPr algn="ctr"/>
            <a:r>
              <a:rPr lang="en-US" sz="2800" b="0" dirty="0"/>
              <a:t>Media Misrepresentation and Gender Bias </a:t>
            </a:r>
            <a:endParaRPr lang="en-US" sz="2800" dirty="0"/>
          </a:p>
        </p:txBody>
      </p:sp>
    </p:spTree>
    <p:custDataLst>
      <p:tags r:id="rId1"/>
    </p:custDataLst>
    <p:extLst>
      <p:ext uri="{BB962C8B-B14F-4D97-AF65-F5344CB8AC3E}">
        <p14:creationId xmlns:p14="http://schemas.microsoft.com/office/powerpoint/2010/main" val="1637338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a:xfrm>
            <a:off x="554708" y="149204"/>
            <a:ext cx="11432852" cy="648969"/>
          </a:xfrm>
        </p:spPr>
        <p:txBody>
          <a:bodyPr>
            <a:normAutofit/>
          </a:bodyPr>
          <a:lstStyle/>
          <a:p>
            <a:r>
              <a:rPr lang="en-US" dirty="0"/>
              <a:t>What does media misrepresentation mean? </a:t>
            </a:r>
          </a:p>
        </p:txBody>
      </p:sp>
      <p:sp>
        <p:nvSpPr>
          <p:cNvPr id="6" name="Text Placeholder 5"/>
          <p:cNvSpPr>
            <a:spLocks noGrp="1"/>
          </p:cNvSpPr>
          <p:nvPr>
            <p:ph type="body" sz="quarter" idx="16"/>
          </p:nvPr>
        </p:nvSpPr>
        <p:spPr>
          <a:xfrm>
            <a:off x="287084" y="2040673"/>
            <a:ext cx="11350208" cy="4170556"/>
          </a:xfrm>
        </p:spPr>
        <p:txBody>
          <a:bodyPr>
            <a:normAutofit/>
          </a:bodyPr>
          <a:lstStyle/>
          <a:p>
            <a:pPr algn="ctr"/>
            <a:endParaRPr lang="en-US" b="0" dirty="0"/>
          </a:p>
          <a:p>
            <a:pPr algn="l"/>
            <a:r>
              <a:rPr lang="en-US" sz="2000" b="0" i="0" dirty="0">
                <a:solidFill>
                  <a:srgbClr val="374151"/>
                </a:solidFill>
                <a:effectLst/>
              </a:rPr>
              <a:t>Media misrepresentation, also known as media distortion or media bias, refers to the inaccurate or misleading portrayal of information, events, individuals, or groups by the media. </a:t>
            </a:r>
          </a:p>
          <a:p>
            <a:pPr algn="l"/>
            <a:r>
              <a:rPr lang="en-US" sz="2000" b="0" i="0" dirty="0">
                <a:solidFill>
                  <a:srgbClr val="374151"/>
                </a:solidFill>
                <a:effectLst/>
              </a:rPr>
              <a:t>It occurs when the media fails to provide a fair, balanced, or accurate representation of the subject matter, often influenced by various factors such as editorial decisions, political or commercial interests, and cultural biases. </a:t>
            </a:r>
          </a:p>
          <a:p>
            <a:pPr algn="l"/>
            <a:endParaRPr lang="en-US" sz="2000" b="0" i="0" dirty="0">
              <a:solidFill>
                <a:srgbClr val="374151"/>
              </a:solidFill>
              <a:effectLst/>
            </a:endParaRPr>
          </a:p>
        </p:txBody>
      </p:sp>
    </p:spTree>
    <p:custDataLst>
      <p:tags r:id="rId1"/>
    </p:custDataLst>
    <p:extLst>
      <p:ext uri="{BB962C8B-B14F-4D97-AF65-F5344CB8AC3E}">
        <p14:creationId xmlns:p14="http://schemas.microsoft.com/office/powerpoint/2010/main" val="3793267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are the different forms of media misrepresentation? </a:t>
            </a:r>
            <a:endParaRPr sz="2800" b="1" dirty="0"/>
          </a:p>
        </p:txBody>
      </p:sp>
      <p:graphicFrame>
        <p:nvGraphicFramePr>
          <p:cNvPr id="2" name="Table 2">
            <a:extLst>
              <a:ext uri="{FF2B5EF4-FFF2-40B4-BE49-F238E27FC236}">
                <a16:creationId xmlns:a16="http://schemas.microsoft.com/office/drawing/2014/main" id="{BC5D0514-C1BC-B0CC-4DA7-F53B94BCCB2C}"/>
              </a:ext>
            </a:extLst>
          </p:cNvPr>
          <p:cNvGraphicFramePr>
            <a:graphicFrameLocks noGrp="1"/>
          </p:cNvGraphicFramePr>
          <p:nvPr/>
        </p:nvGraphicFramePr>
        <p:xfrm>
          <a:off x="420894" y="891259"/>
          <a:ext cx="11534270" cy="5313252"/>
        </p:xfrm>
        <a:graphic>
          <a:graphicData uri="http://schemas.openxmlformats.org/drawingml/2006/table">
            <a:tbl>
              <a:tblPr firstRow="1" bandRow="1">
                <a:tableStyleId>{5C22544A-7EE6-4342-B048-85BDC9FD1C3A}</a:tableStyleId>
              </a:tblPr>
              <a:tblGrid>
                <a:gridCol w="1963536">
                  <a:extLst>
                    <a:ext uri="{9D8B030D-6E8A-4147-A177-3AD203B41FA5}">
                      <a16:colId xmlns:a16="http://schemas.microsoft.com/office/drawing/2014/main" val="962357926"/>
                    </a:ext>
                  </a:extLst>
                </a:gridCol>
                <a:gridCol w="9570734">
                  <a:extLst>
                    <a:ext uri="{9D8B030D-6E8A-4147-A177-3AD203B41FA5}">
                      <a16:colId xmlns:a16="http://schemas.microsoft.com/office/drawing/2014/main" val="1660614318"/>
                    </a:ext>
                  </a:extLst>
                </a:gridCol>
              </a:tblGrid>
              <a:tr h="255277">
                <a:tc>
                  <a:txBody>
                    <a:bodyPr/>
                    <a:lstStyle/>
                    <a:p>
                      <a:r>
                        <a:rPr lang="en-US" dirty="0"/>
                        <a:t>Forms of Media Misrepresentation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Description</a:t>
                      </a:r>
                    </a:p>
                  </a:txBody>
                  <a:tcPr/>
                </a:tc>
                <a:extLst>
                  <a:ext uri="{0D108BD9-81ED-4DB2-BD59-A6C34878D82A}">
                    <a16:rowId xmlns:a16="http://schemas.microsoft.com/office/drawing/2014/main" val="2989290821"/>
                  </a:ext>
                </a:extLst>
              </a:tr>
              <a:tr h="778862">
                <a:tc>
                  <a:txBody>
                    <a:bodyPr/>
                    <a:lstStyle/>
                    <a:p>
                      <a:r>
                        <a:rPr lang="en-US" sz="1800" b="1" i="0" dirty="0">
                          <a:solidFill>
                            <a:srgbClr val="374151"/>
                          </a:solidFill>
                          <a:effectLst/>
                        </a:rPr>
                        <a:t>Selective Reporting</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374151"/>
                          </a:solidFill>
                          <a:effectLst/>
                        </a:rPr>
                        <a:t>This occurs when the media chooses to report certain aspects of a story while ignoring others, leading to an incomplete or biased narrative.</a:t>
                      </a:r>
                      <a:endParaRPr lang="en-US" dirty="0"/>
                    </a:p>
                  </a:txBody>
                  <a:tcPr/>
                </a:tc>
                <a:extLst>
                  <a:ext uri="{0D108BD9-81ED-4DB2-BD59-A6C34878D82A}">
                    <a16:rowId xmlns:a16="http://schemas.microsoft.com/office/drawing/2014/main" val="4128301672"/>
                  </a:ext>
                </a:extLst>
              </a:tr>
              <a:tr h="778862">
                <a:tc>
                  <a:txBody>
                    <a:bodyPr/>
                    <a:lstStyle/>
                    <a:p>
                      <a:r>
                        <a:rPr lang="en-US" sz="1800" b="1" i="0" dirty="0">
                          <a:solidFill>
                            <a:srgbClr val="374151"/>
                          </a:solidFill>
                          <a:effectLst/>
                        </a:rPr>
                        <a:t>Sensationalism</a:t>
                      </a:r>
                      <a:endParaRPr lang="en-US" dirty="0"/>
                    </a:p>
                  </a:txBody>
                  <a:tcPr/>
                </a:tc>
                <a:tc>
                  <a:txBody>
                    <a:bodyPr/>
                    <a:lstStyle/>
                    <a:p>
                      <a:pPr algn="l">
                        <a:buFont typeface="+mj-lt"/>
                        <a:buAutoNum type="arabicPeriod"/>
                      </a:pPr>
                      <a:r>
                        <a:rPr lang="en-US" sz="1800" b="0" i="0" dirty="0">
                          <a:solidFill>
                            <a:srgbClr val="374151"/>
                          </a:solidFill>
                          <a:effectLst/>
                        </a:rPr>
                        <a:t>Media outlets may exaggerate or sensationalize stories to increase their audience's interest or emotional engagement, often at the expense of accuracy.</a:t>
                      </a:r>
                      <a:endParaRPr lang="en-US" dirty="0"/>
                    </a:p>
                  </a:txBody>
                  <a:tcPr/>
                </a:tc>
                <a:extLst>
                  <a:ext uri="{0D108BD9-81ED-4DB2-BD59-A6C34878D82A}">
                    <a16:rowId xmlns:a16="http://schemas.microsoft.com/office/drawing/2014/main" val="894072448"/>
                  </a:ext>
                </a:extLst>
              </a:tr>
              <a:tr h="778862">
                <a:tc>
                  <a:txBody>
                    <a:bodyPr/>
                    <a:lstStyle/>
                    <a:p>
                      <a:r>
                        <a:rPr lang="en-US" sz="1800" b="1" i="0" dirty="0">
                          <a:solidFill>
                            <a:srgbClr val="374151"/>
                          </a:solidFill>
                          <a:effectLst/>
                        </a:rPr>
                        <a:t>Confirmation Bias</a:t>
                      </a:r>
                      <a:endParaRPr lang="en-US" dirty="0"/>
                    </a:p>
                  </a:txBody>
                  <a:tcPr/>
                </a:tc>
                <a:tc>
                  <a:txBody>
                    <a:bodyPr/>
                    <a:lstStyle/>
                    <a:p>
                      <a:pPr algn="l">
                        <a:buFont typeface="+mj-lt"/>
                        <a:buAutoNum type="arabicPeriod"/>
                      </a:pPr>
                      <a:r>
                        <a:rPr lang="en-US" sz="1800" b="0" i="0" dirty="0">
                          <a:solidFill>
                            <a:srgbClr val="374151"/>
                          </a:solidFill>
                          <a:effectLst/>
                        </a:rPr>
                        <a:t>Journalists and media organizations may inadvertently or deliberately focus on information that confirms their pre-existing beliefs or aligns with the views of their target audience.</a:t>
                      </a:r>
                      <a:endParaRPr lang="en-US" dirty="0"/>
                    </a:p>
                  </a:txBody>
                  <a:tcPr/>
                </a:tc>
                <a:extLst>
                  <a:ext uri="{0D108BD9-81ED-4DB2-BD59-A6C34878D82A}">
                    <a16:rowId xmlns:a16="http://schemas.microsoft.com/office/drawing/2014/main" val="916244721"/>
                  </a:ext>
                </a:extLst>
              </a:tr>
              <a:tr h="778862">
                <a:tc>
                  <a:txBody>
                    <a:bodyPr/>
                    <a:lstStyle/>
                    <a:p>
                      <a:r>
                        <a:rPr lang="en-US" sz="1800" b="1" i="0" dirty="0">
                          <a:solidFill>
                            <a:srgbClr val="374151"/>
                          </a:solidFill>
                          <a:effectLst/>
                        </a:rPr>
                        <a:t>Cherry-Picking Data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374151"/>
                          </a:solidFill>
                          <a:effectLst/>
                        </a:rPr>
                        <a:t>Presenting statistics or data out of context or selectively to support a particular narrative is another form of misrepresentation.</a:t>
                      </a:r>
                      <a:endParaRPr lang="en-US" dirty="0"/>
                    </a:p>
                  </a:txBody>
                  <a:tcPr/>
                </a:tc>
                <a:extLst>
                  <a:ext uri="{0D108BD9-81ED-4DB2-BD59-A6C34878D82A}">
                    <a16:rowId xmlns:a16="http://schemas.microsoft.com/office/drawing/2014/main" val="790277432"/>
                  </a:ext>
                </a:extLst>
              </a:tr>
              <a:tr h="778862">
                <a:tc>
                  <a:txBody>
                    <a:bodyPr/>
                    <a:lstStyle/>
                    <a:p>
                      <a:r>
                        <a:rPr lang="en-US" sz="1800" b="1" i="0" dirty="0">
                          <a:solidFill>
                            <a:srgbClr val="374151"/>
                          </a:solidFill>
                          <a:effectLst/>
                        </a:rPr>
                        <a:t>Manipulative Editing</a:t>
                      </a:r>
                      <a:endParaRPr lang="en-US" dirty="0"/>
                    </a:p>
                  </a:txBody>
                  <a:tcPr/>
                </a:tc>
                <a:tc>
                  <a:txBody>
                    <a:bodyPr/>
                    <a:lstStyle/>
                    <a:p>
                      <a:pPr algn="l"/>
                      <a:r>
                        <a:rPr lang="en-US" sz="1800" b="0" i="0" dirty="0">
                          <a:solidFill>
                            <a:srgbClr val="374151"/>
                          </a:solidFill>
                          <a:effectLst/>
                        </a:rPr>
                        <a:t>In the case of visual media like television and documentaries, editing techniques</a:t>
                      </a:r>
                    </a:p>
                    <a:p>
                      <a:pPr algn="l"/>
                      <a:r>
                        <a:rPr lang="en-US" sz="1800" b="0" i="0" dirty="0">
                          <a:solidFill>
                            <a:srgbClr val="374151"/>
                          </a:solidFill>
                          <a:effectLst/>
                        </a:rPr>
                        <a:t>can be used to distort the context or meaning of footage</a:t>
                      </a:r>
                      <a:endParaRPr lang="en-US" dirty="0"/>
                    </a:p>
                  </a:txBody>
                  <a:tcPr/>
                </a:tc>
                <a:extLst>
                  <a:ext uri="{0D108BD9-81ED-4DB2-BD59-A6C34878D82A}">
                    <a16:rowId xmlns:a16="http://schemas.microsoft.com/office/drawing/2014/main" val="2219566534"/>
                  </a:ext>
                </a:extLst>
              </a:tr>
              <a:tr h="778862">
                <a:tc>
                  <a:txBody>
                    <a:bodyPr/>
                    <a:lstStyle/>
                    <a:p>
                      <a:r>
                        <a:rPr lang="en-US" sz="1800" b="1" i="0" dirty="0">
                          <a:solidFill>
                            <a:srgbClr val="374151"/>
                          </a:solidFill>
                          <a:effectLst/>
                        </a:rPr>
                        <a:t>Framing</a:t>
                      </a:r>
                      <a:endParaRPr lang="en-US" dirty="0"/>
                    </a:p>
                  </a:txBody>
                  <a:tcPr/>
                </a:tc>
                <a:tc>
                  <a:txBody>
                    <a:bodyPr/>
                    <a:lstStyle/>
                    <a:p>
                      <a:pPr algn="l"/>
                      <a:r>
                        <a:rPr lang="en-US" sz="1800" b="0" i="0" dirty="0">
                          <a:solidFill>
                            <a:srgbClr val="374151"/>
                          </a:solidFill>
                          <a:effectLst/>
                        </a:rPr>
                        <a:t>The way a story is framed or presented can heavily influence the audience's perception.</a:t>
                      </a:r>
                    </a:p>
                    <a:p>
                      <a:pPr algn="l">
                        <a:tabLst>
                          <a:tab pos="446088" algn="l"/>
                        </a:tabLst>
                      </a:pPr>
                      <a:r>
                        <a:rPr lang="en-US" sz="1800" b="0" i="0" dirty="0">
                          <a:solidFill>
                            <a:srgbClr val="374151"/>
                          </a:solidFill>
                          <a:effectLst/>
                        </a:rPr>
                        <a:t>Media can frame stories in a way that emphasizes certain aspects and downplays others.</a:t>
                      </a:r>
                      <a:endParaRPr lang="en-US" dirty="0"/>
                    </a:p>
                  </a:txBody>
                  <a:tcPr/>
                </a:tc>
                <a:extLst>
                  <a:ext uri="{0D108BD9-81ED-4DB2-BD59-A6C34878D82A}">
                    <a16:rowId xmlns:a16="http://schemas.microsoft.com/office/drawing/2014/main" val="244538463"/>
                  </a:ext>
                </a:extLst>
              </a:tr>
            </a:tbl>
          </a:graphicData>
        </a:graphic>
      </p:graphicFrame>
    </p:spTree>
    <p:extLst>
      <p:ext uri="{BB962C8B-B14F-4D97-AF65-F5344CB8AC3E}">
        <p14:creationId xmlns:p14="http://schemas.microsoft.com/office/powerpoint/2010/main" val="65989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6" name="Text Placeholder 5"/>
          <p:cNvSpPr>
            <a:spLocks noGrp="1"/>
          </p:cNvSpPr>
          <p:nvPr>
            <p:ph type="body" sz="quarter" idx="16"/>
          </p:nvPr>
        </p:nvSpPr>
        <p:spPr>
          <a:xfrm>
            <a:off x="320518" y="1065499"/>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3" name="TextBox 2">
            <a:extLst>
              <a:ext uri="{FF2B5EF4-FFF2-40B4-BE49-F238E27FC236}">
                <a16:creationId xmlns:a16="http://schemas.microsoft.com/office/drawing/2014/main" id="{928D7088-91FC-F94C-D553-F997D8AAB4B7}"/>
              </a:ext>
            </a:extLst>
          </p:cNvPr>
          <p:cNvSpPr txBox="1"/>
          <p:nvPr/>
        </p:nvSpPr>
        <p:spPr>
          <a:xfrm>
            <a:off x="420894" y="1065499"/>
            <a:ext cx="11450588" cy="5407699"/>
          </a:xfrm>
          <a:prstGeom prst="rect">
            <a:avLst/>
          </a:prstGeom>
          <a:noFill/>
        </p:spPr>
        <p:txBody>
          <a:bodyPr wrap="square">
            <a:spAutoFit/>
          </a:bodyPr>
          <a:lstStyle/>
          <a:p>
            <a:pPr>
              <a:lnSpc>
                <a:spcPct val="107000"/>
              </a:lnSpc>
              <a:spcBef>
                <a:spcPts val="800"/>
              </a:spcBef>
              <a:spcAft>
                <a:spcPts val="800"/>
              </a:spcAft>
            </a:pPr>
            <a:r>
              <a:rPr lang="en-GB" sz="2000" dirty="0">
                <a:effectLst/>
                <a:ea typeface="Calibri" panose="020F0502020204030204" pitchFamily="34" charset="0"/>
                <a:cs typeface="Arial" panose="020B0604020202020204" pitchFamily="34" charset="0"/>
              </a:rPr>
              <a:t>CSE 8: Abides by principles of cultural sensitivity, authenticity, cultural identity, tolerance of differences (diversity), which are media and information literacy (MIL) core values</a:t>
            </a:r>
            <a:endParaRPr lang="en-US" sz="2000" dirty="0">
              <a:effectLst/>
              <a:ea typeface="Calibri" panose="020F0502020204030204" pitchFamily="34" charset="0"/>
              <a:cs typeface="Arial" panose="020B0604020202020204" pitchFamily="34" charset="0"/>
            </a:endParaRPr>
          </a:p>
          <a:p>
            <a:pPr>
              <a:lnSpc>
                <a:spcPct val="107000"/>
              </a:lnSpc>
              <a:spcAft>
                <a:spcPts val="800"/>
              </a:spcAft>
            </a:pPr>
            <a:r>
              <a:rPr lang="en-GB" sz="2000" dirty="0">
                <a:effectLst/>
                <a:ea typeface="Calibri" panose="020F0502020204030204" pitchFamily="34" charset="0"/>
                <a:cs typeface="Arial" panose="020B0604020202020204" pitchFamily="34" charset="0"/>
              </a:rPr>
              <a:t>CSE 14: Demonstrate an understanding of the conflict dynamics and personal biases, and adapt instruction accordingly</a:t>
            </a:r>
            <a:endParaRPr lang="en-US" sz="2000" dirty="0">
              <a:effectLst/>
              <a:ea typeface="Calibri" panose="020F0502020204030204" pitchFamily="34" charset="0"/>
              <a:cs typeface="Arial" panose="020B0604020202020204" pitchFamily="34" charset="0"/>
            </a:endParaRPr>
          </a:p>
          <a:p>
            <a:pPr>
              <a:lnSpc>
                <a:spcPct val="120000"/>
              </a:lnSpc>
              <a:spcBef>
                <a:spcPts val="800"/>
              </a:spcBef>
            </a:pPr>
            <a:r>
              <a:rPr lang="en-GB" sz="2000" dirty="0">
                <a:solidFill>
                  <a:srgbClr val="000000"/>
                </a:solidFill>
                <a:effectLst/>
                <a:ea typeface="Arial Unicode MS"/>
                <a:cs typeface="Arial Unicode MS"/>
              </a:rPr>
              <a:t>CSE 15: Teacher has capacity to use contextually appropriate inclusive teaching methods and learning processes that support the learner’s well-being and learning</a:t>
            </a:r>
            <a:endParaRPr lang="en-US" sz="2000" dirty="0">
              <a:solidFill>
                <a:srgbClr val="000000"/>
              </a:solidFill>
              <a:effectLst/>
              <a:ea typeface="Arial Unicode MS"/>
              <a:cs typeface="Arial Unicode MS"/>
            </a:endParaRPr>
          </a:p>
          <a:p>
            <a:pPr>
              <a:lnSpc>
                <a:spcPct val="120000"/>
              </a:lnSpc>
              <a:spcBef>
                <a:spcPts val="800"/>
              </a:spcBef>
            </a:pPr>
            <a:r>
              <a:rPr lang="en-GB" sz="2000" dirty="0">
                <a:solidFill>
                  <a:srgbClr val="000000"/>
                </a:solidFill>
                <a:effectLst/>
                <a:ea typeface="Arial Unicode MS"/>
                <a:cs typeface="Arial Unicode MS"/>
              </a:rPr>
              <a:t>CSE 21: Understands the conflict, root causes and dynamics and the need for conflict transformation. Includes:</a:t>
            </a:r>
            <a:endParaRPr lang="en-US" sz="2000" dirty="0">
              <a:solidFill>
                <a:srgbClr val="000000"/>
              </a:solidFill>
              <a:effectLst/>
              <a:ea typeface="Arial Unicode MS"/>
              <a:cs typeface="Arial Unicode MS"/>
            </a:endParaRPr>
          </a:p>
          <a:p>
            <a:pPr marL="342900" lvl="0" indent="-342900" fontAlgn="base">
              <a:buClr>
                <a:srgbClr val="000000"/>
              </a:buClr>
              <a:buFont typeface="Arial" panose="020B0604020202020204" pitchFamily="34" charset="0"/>
              <a:buChar char="•"/>
            </a:pPr>
            <a:r>
              <a:rPr lang="en-US" sz="2000" u="none" strike="noStrike" kern="0" spc="0" dirty="0">
                <a:effectLst/>
                <a:ea typeface="Times Roman"/>
                <a:cs typeface="Times Roman"/>
              </a:rPr>
              <a:t>Possesses good inter-cultural sensitivity and understanding of learners and families</a:t>
            </a:r>
          </a:p>
          <a:p>
            <a:pPr marL="342900" lvl="0" indent="-342900" fontAlgn="base">
              <a:buClr>
                <a:srgbClr val="000000"/>
              </a:buClr>
              <a:buFont typeface="Arial" panose="020B0604020202020204" pitchFamily="34" charset="0"/>
              <a:buChar char="•"/>
            </a:pPr>
            <a:r>
              <a:rPr lang="en-US" sz="2000" u="none" strike="noStrike" kern="0" spc="0" dirty="0">
                <a:effectLst/>
                <a:ea typeface="Times Roman"/>
                <a:cs typeface="Times Roman"/>
              </a:rPr>
              <a:t>Able to have a conversation with learners about conflict</a:t>
            </a:r>
          </a:p>
          <a:p>
            <a:pPr>
              <a:lnSpc>
                <a:spcPct val="107000"/>
              </a:lnSpc>
              <a:spcBef>
                <a:spcPts val="800"/>
              </a:spcBef>
              <a:spcAft>
                <a:spcPts val="1200"/>
              </a:spcAft>
            </a:pPr>
            <a:r>
              <a:rPr lang="en-GB" sz="2000" dirty="0">
                <a:effectLst/>
                <a:ea typeface="Calibri" panose="020F0502020204030204" pitchFamily="34" charset="0"/>
                <a:cs typeface="Arial" panose="020B0604020202020204" pitchFamily="34" charset="0"/>
              </a:rPr>
              <a:t>CSE 23: Teacher is aware of the basic nature and principles of Digital Citizenship</a:t>
            </a:r>
            <a:endParaRPr lang="en-US" sz="2000" dirty="0">
              <a:effectLst/>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2000" dirty="0">
                <a:solidFill>
                  <a:srgbClr val="000000"/>
                </a:solidFill>
                <a:effectLst/>
                <a:ea typeface="Arial Unicode MS"/>
                <a:cs typeface="Arial Unicode MS"/>
              </a:rPr>
              <a:t>CSE 25: Involving parents and community members in the instruction and learning processes</a:t>
            </a:r>
            <a:endParaRPr lang="en-US" sz="2000" dirty="0">
              <a:solidFill>
                <a:srgbClr val="000000"/>
              </a:solidFill>
              <a:effectLst/>
              <a:ea typeface="Arial Unicode MS"/>
              <a:cs typeface="Arial Unicode MS"/>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3452541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1002169"/>
            <a:ext cx="11011988" cy="4853661"/>
          </a:xfrm>
          <a:prstGeom prst="rect">
            <a:avLst/>
          </a:prstGeom>
          <a:noFill/>
          <a:ln>
            <a:noFill/>
          </a:ln>
        </p:spPr>
        <p:txBody>
          <a:bodyPr spcFirstLastPara="1" wrap="square" lIns="0" tIns="0" rIns="0" bIns="0" anchor="t" anchorCtr="0">
            <a:noAutofit/>
          </a:bodyPr>
          <a:lstStyle/>
          <a:p>
            <a:pPr marL="457200" indent="-457200" algn="l">
              <a:buFont typeface="+mj-lt"/>
              <a:buAutoNum type="arabicPeriod"/>
            </a:pPr>
            <a:r>
              <a:rPr lang="en-US" sz="2000" b="1" i="0" dirty="0">
                <a:solidFill>
                  <a:srgbClr val="374151"/>
                </a:solidFill>
                <a:effectLst/>
              </a:rPr>
              <a:t>Bias</a:t>
            </a:r>
            <a:r>
              <a:rPr lang="en-US" sz="2000" b="0" i="0" dirty="0">
                <a:solidFill>
                  <a:srgbClr val="374151"/>
                </a:solidFill>
                <a:effectLst/>
              </a:rPr>
              <a:t>: exhibiting a bias toward certain political, social, or economic ideologies, which can influence their reporting.</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Inaccuracy</a:t>
            </a:r>
            <a:r>
              <a:rPr lang="en-US" sz="2000" b="0" i="0" dirty="0">
                <a:solidFill>
                  <a:srgbClr val="374151"/>
                </a:solidFill>
                <a:effectLst/>
              </a:rPr>
              <a:t>: involving the dissemination of false or misleading information.</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Stereotyping</a:t>
            </a:r>
            <a:r>
              <a:rPr lang="en-US" sz="2000" b="0" i="0" dirty="0">
                <a:solidFill>
                  <a:srgbClr val="374151"/>
                </a:solidFill>
                <a:effectLst/>
              </a:rPr>
              <a:t>: perpetuating stereotypes by consistently portraying certain groups or individuals in a negative or one-dimensional manner.</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Lack of Diversity</a:t>
            </a:r>
            <a:r>
              <a:rPr lang="en-US" sz="2000" b="0" i="0" dirty="0">
                <a:solidFill>
                  <a:srgbClr val="374151"/>
                </a:solidFill>
                <a:effectLst/>
              </a:rPr>
              <a:t>: underrepresenting diverse voices and perspectives and ultimately leading to skewed representations of society.</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b="1" i="0" dirty="0">
                <a:solidFill>
                  <a:srgbClr val="374151"/>
                </a:solidFill>
                <a:effectLst/>
              </a:rPr>
              <a:t>Agenda Setting</a:t>
            </a:r>
            <a:r>
              <a:rPr lang="en-US" sz="2000" b="0" i="0" dirty="0">
                <a:solidFill>
                  <a:srgbClr val="374151"/>
                </a:solidFill>
                <a:effectLst/>
              </a:rPr>
              <a:t>: setting agendas by deciding which stories to prioritize, potentially influencing public opinion and policy decisions.</a:t>
            </a: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are key characteristics of media misrepresentation? </a:t>
            </a:r>
            <a:endParaRPr sz="2800" b="1" dirty="0"/>
          </a:p>
        </p:txBody>
      </p:sp>
    </p:spTree>
    <p:extLst>
      <p:ext uri="{BB962C8B-B14F-4D97-AF65-F5344CB8AC3E}">
        <p14:creationId xmlns:p14="http://schemas.microsoft.com/office/powerpoint/2010/main" val="4282191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79506"/>
            <a:ext cx="11011988" cy="4853661"/>
          </a:xfrm>
          <a:prstGeom prst="rect">
            <a:avLst/>
          </a:prstGeom>
          <a:noFill/>
          <a:ln>
            <a:noFill/>
          </a:ln>
        </p:spPr>
        <p:txBody>
          <a:bodyPr spcFirstLastPara="1" wrap="square" lIns="0" tIns="0" rIns="0" bIns="0" anchor="t" anchorCtr="0">
            <a:noAutofit/>
          </a:bodyPr>
          <a:lstStyle/>
          <a:p>
            <a:pPr algn="l"/>
            <a:r>
              <a:rPr lang="en-US" sz="2000" b="1" i="0" dirty="0">
                <a:solidFill>
                  <a:srgbClr val="374151"/>
                </a:solidFill>
                <a:effectLst/>
              </a:rPr>
              <a:t>The consequences of media misrepresentation can be significant and far-reaching:</a:t>
            </a:r>
          </a:p>
          <a:p>
            <a:pPr algn="l"/>
            <a:endParaRPr lang="en-US" sz="2000" b="1" dirty="0">
              <a:solidFill>
                <a:srgbClr val="374151"/>
              </a:solidFill>
            </a:endParaRPr>
          </a:p>
          <a:p>
            <a:pPr algn="l">
              <a:buFont typeface="+mj-lt"/>
              <a:buAutoNum type="arabicPeriod"/>
            </a:pPr>
            <a:r>
              <a:rPr lang="en-US" sz="2000" b="1" i="0" dirty="0">
                <a:solidFill>
                  <a:srgbClr val="374151"/>
                </a:solidFill>
                <a:effectLst/>
                <a:latin typeface="Söhne"/>
              </a:rPr>
              <a:t>Public Misinformation</a:t>
            </a:r>
            <a:r>
              <a:rPr lang="en-US" sz="2000" b="0" i="0" dirty="0">
                <a:solidFill>
                  <a:srgbClr val="374151"/>
                </a:solidFill>
                <a:effectLst/>
                <a:latin typeface="Söhne"/>
              </a:rPr>
              <a:t>: Misleading media reports can lead to the public receiving incorrect information and forming inaccurate beliefs about certain issues or individuals.</a:t>
            </a:r>
          </a:p>
          <a:p>
            <a:pPr algn="l">
              <a:buFont typeface="+mj-lt"/>
              <a:buAutoNum type="arabicPeriod"/>
            </a:pPr>
            <a:r>
              <a:rPr lang="en-US" sz="2000" b="1" i="0" dirty="0">
                <a:solidFill>
                  <a:srgbClr val="374151"/>
                </a:solidFill>
                <a:effectLst/>
                <a:latin typeface="Söhne"/>
              </a:rPr>
              <a:t>Social Division</a:t>
            </a:r>
            <a:r>
              <a:rPr lang="en-US" sz="2000" b="0" i="0" dirty="0">
                <a:solidFill>
                  <a:srgbClr val="374151"/>
                </a:solidFill>
                <a:effectLst/>
                <a:latin typeface="Söhne"/>
              </a:rPr>
              <a:t>: Misrepresentation can exacerbate social divisions and stereotypes, leading to prejudice, discrimination, and even conflict.</a:t>
            </a:r>
          </a:p>
          <a:p>
            <a:pPr algn="l">
              <a:buFont typeface="+mj-lt"/>
              <a:buAutoNum type="arabicPeriod"/>
            </a:pPr>
            <a:r>
              <a:rPr lang="en-US" sz="2000" b="1" i="0" dirty="0">
                <a:solidFill>
                  <a:srgbClr val="374151"/>
                </a:solidFill>
                <a:effectLst/>
                <a:latin typeface="Söhne"/>
              </a:rPr>
              <a:t>Undermining Trust</a:t>
            </a:r>
            <a:r>
              <a:rPr lang="en-US" sz="2000" b="0" i="0" dirty="0">
                <a:solidFill>
                  <a:srgbClr val="374151"/>
                </a:solidFill>
                <a:effectLst/>
                <a:latin typeface="Söhne"/>
              </a:rPr>
              <a:t>: Repeated instances of misrepresentation erode trust in media organizations, making it challenging for the public to distinguish between reliable and unreliable sources.</a:t>
            </a:r>
          </a:p>
          <a:p>
            <a:pPr algn="l">
              <a:buFont typeface="+mj-lt"/>
              <a:buAutoNum type="arabicPeriod"/>
            </a:pPr>
            <a:r>
              <a:rPr lang="en-US" sz="2000" b="1" i="0" dirty="0">
                <a:solidFill>
                  <a:srgbClr val="374151"/>
                </a:solidFill>
                <a:effectLst/>
                <a:latin typeface="Söhne"/>
              </a:rPr>
              <a:t>Political Influence</a:t>
            </a:r>
            <a:r>
              <a:rPr lang="en-US" sz="2000" b="0" i="0" dirty="0">
                <a:solidFill>
                  <a:srgbClr val="374151"/>
                </a:solidFill>
                <a:effectLst/>
                <a:latin typeface="Söhne"/>
              </a:rPr>
              <a:t>: Biased media can sway public opinion and affect political outcomes, including elections and policy decisions.</a:t>
            </a:r>
          </a:p>
          <a:p>
            <a:pPr algn="l">
              <a:buFont typeface="+mj-lt"/>
              <a:buAutoNum type="arabicPeriod"/>
            </a:pPr>
            <a:r>
              <a:rPr lang="en-US" sz="2000" b="1" i="0" dirty="0">
                <a:solidFill>
                  <a:srgbClr val="374151"/>
                </a:solidFill>
                <a:effectLst/>
                <a:latin typeface="Söhne"/>
              </a:rPr>
              <a:t>Erosion of Accountability</a:t>
            </a:r>
            <a:r>
              <a:rPr lang="en-US" sz="2000" b="0" i="0" dirty="0">
                <a:solidFill>
                  <a:srgbClr val="374151"/>
                </a:solidFill>
                <a:effectLst/>
                <a:latin typeface="Söhne"/>
              </a:rPr>
              <a:t>: Misrepresentation can shield powerful individuals or institutions from scrutiny, hindering accountability.</a:t>
            </a:r>
          </a:p>
          <a:p>
            <a:pPr algn="l">
              <a:buFont typeface="+mj-lt"/>
              <a:buAutoNum type="arabicPeriod"/>
            </a:pPr>
            <a:r>
              <a:rPr lang="en-US" sz="2000" b="1" i="0" dirty="0">
                <a:solidFill>
                  <a:srgbClr val="374151"/>
                </a:solidFill>
                <a:effectLst/>
                <a:latin typeface="Söhne"/>
              </a:rPr>
              <a:t>Cultural Impact</a:t>
            </a:r>
            <a:r>
              <a:rPr lang="en-US" sz="2000" b="0" i="0" dirty="0">
                <a:solidFill>
                  <a:srgbClr val="374151"/>
                </a:solidFill>
                <a:effectLst/>
                <a:latin typeface="Söhne"/>
              </a:rPr>
              <a:t>: Media misrepresentation can perpetuate harmful cultural norms and attitudes, particularly with regard to gender, race, and identity.</a:t>
            </a:r>
          </a:p>
          <a:p>
            <a:pPr marL="514350" indent="-514350">
              <a:buClr>
                <a:srgbClr val="000000"/>
              </a:buClr>
              <a:buSzPts val="2400"/>
              <a:buFont typeface="+mj-lt"/>
              <a:buAutoNum type="arabicPeriod"/>
            </a:pPr>
            <a:endParaRPr lang="en-US" sz="2000" b="0" i="0" u="none" strike="noStrike" cap="none" dirty="0">
              <a:ea typeface="Arial"/>
              <a:cs typeface="Arial"/>
              <a:sym typeface="Century Gothic"/>
            </a:endParaRPr>
          </a:p>
          <a:p>
            <a:pPr algn="l"/>
            <a:endParaRPr lang="en-US" sz="2000" b="1" i="0" dirty="0">
              <a:solidFill>
                <a:srgbClr val="374151"/>
              </a:solidFill>
              <a:effectLst/>
            </a:endParaRP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ea typeface="Arial"/>
              <a:cs typeface="Arial"/>
              <a:sym typeface="Arial"/>
            </a:endParaRPr>
          </a:p>
        </p:txBody>
      </p:sp>
      <p:sp>
        <p:nvSpPr>
          <p:cNvPr id="229" name="Google Shape;229;p11"/>
          <p:cNvSpPr txBox="1">
            <a:spLocks noGrp="1"/>
          </p:cNvSpPr>
          <p:nvPr>
            <p:ph type="ctrTitle"/>
          </p:nvPr>
        </p:nvSpPr>
        <p:spPr>
          <a:xfrm>
            <a:off x="420894" y="151609"/>
            <a:ext cx="11771106"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Why is media misrepresentation considered to be ‘everyone’s responsibility’? </a:t>
            </a:r>
            <a:endParaRPr sz="2800" b="1" dirty="0"/>
          </a:p>
        </p:txBody>
      </p:sp>
    </p:spTree>
    <p:extLst>
      <p:ext uri="{BB962C8B-B14F-4D97-AF65-F5344CB8AC3E}">
        <p14:creationId xmlns:p14="http://schemas.microsoft.com/office/powerpoint/2010/main" val="382656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F2F-E79C-C35A-DAD8-BFFB9FEA3A6A}"/>
              </a:ext>
            </a:extLst>
          </p:cNvPr>
          <p:cNvSpPr>
            <a:spLocks noGrp="1"/>
          </p:cNvSpPr>
          <p:nvPr>
            <p:ph type="ctrTitle"/>
          </p:nvPr>
        </p:nvSpPr>
        <p:spPr/>
        <p:txBody>
          <a:bodyPr>
            <a:noAutofit/>
          </a:bodyPr>
          <a:lstStyle/>
          <a:p>
            <a:r>
              <a:rPr lang="en-US" sz="2800" b="1" dirty="0"/>
              <a:t>Activity 3</a:t>
            </a:r>
          </a:p>
        </p:txBody>
      </p:sp>
      <p:sp>
        <p:nvSpPr>
          <p:cNvPr id="3" name="Text Placeholder 2">
            <a:extLst>
              <a:ext uri="{FF2B5EF4-FFF2-40B4-BE49-F238E27FC236}">
                <a16:creationId xmlns:a16="http://schemas.microsoft.com/office/drawing/2014/main" id="{1F5F9CF9-7F08-1B1E-F853-8FB39AA84D2B}"/>
              </a:ext>
            </a:extLst>
          </p:cNvPr>
          <p:cNvSpPr>
            <a:spLocks noGrp="1"/>
          </p:cNvSpPr>
          <p:nvPr>
            <p:ph type="body" idx="1"/>
          </p:nvPr>
        </p:nvSpPr>
        <p:spPr>
          <a:xfrm>
            <a:off x="420879" y="959562"/>
            <a:ext cx="11350208" cy="534701"/>
          </a:xfrm>
        </p:spPr>
        <p:txBody>
          <a:bodyPr>
            <a:normAutofit/>
          </a:bodyPr>
          <a:lstStyle/>
          <a:p>
            <a:r>
              <a:rPr lang="en-US" sz="2000" dirty="0"/>
              <a:t>Fill in the blank spaces with the correct words</a:t>
            </a:r>
          </a:p>
        </p:txBody>
      </p:sp>
      <p:sp>
        <p:nvSpPr>
          <p:cNvPr id="4" name="Text Placeholder 3">
            <a:extLst>
              <a:ext uri="{FF2B5EF4-FFF2-40B4-BE49-F238E27FC236}">
                <a16:creationId xmlns:a16="http://schemas.microsoft.com/office/drawing/2014/main" id="{39A0DF2B-0E88-57B9-242B-DD5F091507F0}"/>
              </a:ext>
            </a:extLst>
          </p:cNvPr>
          <p:cNvSpPr>
            <a:spLocks noGrp="1"/>
          </p:cNvSpPr>
          <p:nvPr>
            <p:ph type="body" idx="2"/>
          </p:nvPr>
        </p:nvSpPr>
        <p:spPr/>
        <p:txBody>
          <a:bodyPr>
            <a:normAutofit fontScale="25000" lnSpcReduction="20000"/>
          </a:bodyPr>
          <a:lstStyle/>
          <a:p>
            <a:endParaRPr lang="en-US"/>
          </a:p>
        </p:txBody>
      </p:sp>
      <p:sp>
        <p:nvSpPr>
          <p:cNvPr id="5" name="Text Placeholder 2">
            <a:extLst>
              <a:ext uri="{FF2B5EF4-FFF2-40B4-BE49-F238E27FC236}">
                <a16:creationId xmlns:a16="http://schemas.microsoft.com/office/drawing/2014/main" id="{B1E196E1-3094-3B6F-6D1F-CFA8B4745F11}"/>
              </a:ext>
            </a:extLst>
          </p:cNvPr>
          <p:cNvSpPr txBox="1">
            <a:spLocks/>
          </p:cNvSpPr>
          <p:nvPr/>
        </p:nvSpPr>
        <p:spPr>
          <a:xfrm>
            <a:off x="419829" y="1714128"/>
            <a:ext cx="11350208" cy="534701"/>
          </a:xfrm>
          <a:prstGeom prst="rect">
            <a:avLst/>
          </a:prstGeom>
          <a:noFill/>
          <a:ln>
            <a:noFill/>
          </a:ln>
        </p:spPr>
        <p:txBody>
          <a:bodyPr spcFirstLastPara="1" vert="horz" wrap="square" lIns="91425" tIns="45700" rIns="91425" bIns="45700" rtlCol="0" anchor="t" anchorCtr="0">
            <a:normAutofit fontScale="25000" lnSpcReduction="20000"/>
          </a:bodyPr>
          <a:lstStyle>
            <a:lvl1pPr marL="457200" lvl="0" indent="-228600" algn="l" defTabSz="914400" rtl="0" eaLnBrk="1" latinLnBrk="0" hangingPunct="1">
              <a:lnSpc>
                <a:spcPct val="90000"/>
              </a:lnSpc>
              <a:spcBef>
                <a:spcPts val="1000"/>
              </a:spcBef>
              <a:spcAft>
                <a:spcPts val="0"/>
              </a:spcAft>
              <a:buClr>
                <a:srgbClr val="024A84"/>
              </a:buClr>
              <a:buSzPts val="1350"/>
              <a:buFont typeface="Arial"/>
              <a:buNone/>
              <a:defRPr sz="1350" b="1" kern="1200">
                <a:solidFill>
                  <a:srgbClr val="171616"/>
                </a:solidFill>
                <a:latin typeface="+mn-lt"/>
                <a:ea typeface="+mn-ea"/>
                <a:cs typeface="+mn-cs"/>
              </a:defRPr>
            </a:lvl1pPr>
            <a:lvl2pPr marL="914400" lvl="1" indent="-228600" algn="l" defTabSz="914400" rtl="0" eaLnBrk="1" latinLnBrk="0" hangingPunct="1">
              <a:lnSpc>
                <a:spcPct val="90000"/>
              </a:lnSpc>
              <a:spcBef>
                <a:spcPts val="500"/>
              </a:spcBef>
              <a:spcAft>
                <a:spcPts val="0"/>
              </a:spcAft>
              <a:buClr>
                <a:srgbClr val="024A84"/>
              </a:buClr>
              <a:buSzPts val="1050"/>
              <a:buFont typeface="Arial"/>
              <a:buNone/>
              <a:defRPr sz="1050" b="1" kern="1200">
                <a:solidFill>
                  <a:srgbClr val="0077D4"/>
                </a:solidFill>
                <a:latin typeface="+mn-lt"/>
                <a:ea typeface="+mn-ea"/>
                <a:cs typeface="+mn-cs"/>
              </a:defRPr>
            </a:lvl2pPr>
            <a:lvl3pPr marL="1371600" lvl="2" indent="-228600" algn="l" defTabSz="914400" rtl="0" eaLnBrk="1" latinLnBrk="0" hangingPunct="1">
              <a:lnSpc>
                <a:spcPct val="90000"/>
              </a:lnSpc>
              <a:spcBef>
                <a:spcPts val="500"/>
              </a:spcBef>
              <a:spcAft>
                <a:spcPts val="0"/>
              </a:spcAft>
              <a:buClr>
                <a:srgbClr val="024A84"/>
              </a:buClr>
              <a:buSzPts val="900"/>
              <a:buFont typeface="Arial"/>
              <a:buNone/>
              <a:defRPr sz="900" kern="1200">
                <a:solidFill>
                  <a:schemeClr val="tx1"/>
                </a:solidFill>
                <a:latin typeface="+mn-lt"/>
                <a:ea typeface="+mn-ea"/>
                <a:cs typeface="+mn-cs"/>
              </a:defRPr>
            </a:lvl3pPr>
            <a:lvl4pPr marL="1828800" lvl="3" indent="-280987" algn="just" defTabSz="914400" rtl="0" eaLnBrk="1" latinLnBrk="0" hangingPunct="1">
              <a:lnSpc>
                <a:spcPct val="90000"/>
              </a:lnSpc>
              <a:spcBef>
                <a:spcPts val="500"/>
              </a:spcBef>
              <a:spcAft>
                <a:spcPts val="0"/>
              </a:spcAft>
              <a:buClr>
                <a:srgbClr val="024A84"/>
              </a:buClr>
              <a:buSzPts val="825"/>
              <a:buFont typeface="Arial"/>
              <a:buChar char="•"/>
              <a:defRPr sz="825" kern="1200">
                <a:solidFill>
                  <a:schemeClr val="tx1"/>
                </a:solidFill>
                <a:latin typeface="+mn-lt"/>
                <a:ea typeface="+mn-ea"/>
                <a:cs typeface="+mn-cs"/>
              </a:defRPr>
            </a:lvl4pPr>
            <a:lvl5pPr marL="2286000" lvl="4" indent="-276225" algn="just" defTabSz="914400" rtl="0" eaLnBrk="1" latinLnBrk="0" hangingPunct="1">
              <a:lnSpc>
                <a:spcPct val="90000"/>
              </a:lnSpc>
              <a:spcBef>
                <a:spcPts val="500"/>
              </a:spcBef>
              <a:spcAft>
                <a:spcPts val="0"/>
              </a:spcAft>
              <a:buClr>
                <a:srgbClr val="024A84"/>
              </a:buClr>
              <a:buSzPts val="750"/>
              <a:buFont typeface="Arial"/>
              <a:buChar char="•"/>
              <a:defRPr sz="75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57188" indent="-357188" algn="l">
              <a:buFont typeface="+mj-lt"/>
              <a:buAutoNum type="arabicPeriod"/>
              <a:tabLst>
                <a:tab pos="446088" algn="l"/>
                <a:tab pos="534988" algn="l"/>
              </a:tabLst>
            </a:pPr>
            <a:r>
              <a:rPr lang="en-US" sz="8000" b="0" i="0" dirty="0">
                <a:solidFill>
                  <a:srgbClr val="374151"/>
                </a:solidFill>
                <a:effectLst/>
              </a:rPr>
              <a:t>Media misrepresentation, also referred to as--------, refers to the inaccurate or misleading portrayal of information, events, individuals, or groups by the media. </a:t>
            </a:r>
          </a:p>
          <a:p>
            <a:pPr marL="357188" indent="-357188" algn="l">
              <a:buFont typeface="+mj-lt"/>
              <a:buAutoNum type="arabicPeriod"/>
              <a:tabLst>
                <a:tab pos="446088" algn="l"/>
                <a:tab pos="534988" algn="l"/>
              </a:tabLst>
            </a:pPr>
            <a:r>
              <a:rPr lang="en-US" sz="8000" b="0" dirty="0">
                <a:solidFill>
                  <a:srgbClr val="374151"/>
                </a:solidFill>
              </a:rPr>
              <a:t>Media representation </a:t>
            </a:r>
            <a:r>
              <a:rPr lang="en-US" sz="8000" b="0" i="0" dirty="0">
                <a:solidFill>
                  <a:srgbClr val="374151"/>
                </a:solidFill>
                <a:effectLst/>
              </a:rPr>
              <a:t>occurs when the media fails to provide a fair,---------</a:t>
            </a:r>
            <a:r>
              <a:rPr lang="en-US" sz="8000" i="0" dirty="0">
                <a:solidFill>
                  <a:srgbClr val="374151"/>
                </a:solidFill>
                <a:effectLst/>
              </a:rPr>
              <a:t>,</a:t>
            </a:r>
            <a:r>
              <a:rPr lang="en-US" sz="8000" b="0" i="0" dirty="0">
                <a:solidFill>
                  <a:srgbClr val="374151"/>
                </a:solidFill>
                <a:effectLst/>
              </a:rPr>
              <a:t> or accurate representation of the subject matter, often influenced by various factors such as editorial decisions, political or commercial interests, and-----------. </a:t>
            </a:r>
          </a:p>
          <a:p>
            <a:pPr marL="357188" indent="-357188" algn="l">
              <a:buFont typeface="+mj-lt"/>
              <a:buAutoNum type="arabicPeriod"/>
              <a:tabLst>
                <a:tab pos="446088" algn="l"/>
                <a:tab pos="534988" algn="l"/>
              </a:tabLst>
            </a:pPr>
            <a:r>
              <a:rPr lang="en-US" sz="8000" b="0" i="0" dirty="0">
                <a:solidFill>
                  <a:srgbClr val="374151"/>
                </a:solidFill>
                <a:effectLst/>
              </a:rPr>
              <a:t>Over time, media evolved, and the rise of----------, competition for audience attention, and the 24-hour news cycle exacerbated these biases and led to more sensationalistic reporting. Additionally, ----------and prejudices, have also played a role in shaping media representations.</a:t>
            </a:r>
          </a:p>
          <a:p>
            <a:pPr marL="357188" indent="-357188" algn="l">
              <a:buFont typeface="+mj-lt"/>
              <a:buAutoNum type="arabicPeriod"/>
              <a:tabLst>
                <a:tab pos="446088" algn="l"/>
                <a:tab pos="534988" algn="l"/>
              </a:tabLst>
            </a:pPr>
            <a:r>
              <a:rPr lang="en-US" sz="8000" b="0" i="0" dirty="0">
                <a:solidFill>
                  <a:srgbClr val="374151"/>
                </a:solidFill>
                <a:effectLst/>
              </a:rPr>
              <a:t>Misrepresentation can exacerbate social divisions and stereotypes, leading to prejudice, discrimination, and even------------.</a:t>
            </a:r>
            <a:endParaRPr lang="en-US" sz="8000" i="0" dirty="0">
              <a:solidFill>
                <a:srgbClr val="374151"/>
              </a:solidFill>
              <a:effectLst/>
            </a:endParaRPr>
          </a:p>
          <a:p>
            <a:pPr algn="l"/>
            <a:endParaRPr lang="en-US" sz="2000" b="0" i="0" dirty="0">
              <a:solidFill>
                <a:srgbClr val="374151"/>
              </a:solidFill>
              <a:effectLst/>
            </a:endParaRPr>
          </a:p>
        </p:txBody>
      </p:sp>
      <p:sp>
        <p:nvSpPr>
          <p:cNvPr id="6" name="TextBox 5">
            <a:extLst>
              <a:ext uri="{FF2B5EF4-FFF2-40B4-BE49-F238E27FC236}">
                <a16:creationId xmlns:a16="http://schemas.microsoft.com/office/drawing/2014/main" id="{78934680-D152-F46F-A05D-2F686554AB3D}"/>
              </a:ext>
            </a:extLst>
          </p:cNvPr>
          <p:cNvSpPr txBox="1"/>
          <p:nvPr/>
        </p:nvSpPr>
        <p:spPr>
          <a:xfrm>
            <a:off x="814040" y="5709424"/>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a:solidFill>
                  <a:srgbClr val="374151"/>
                </a:solidFill>
                <a:effectLst/>
              </a:rPr>
              <a:t>media bias</a:t>
            </a:r>
            <a:endParaRPr lang="en-US" dirty="0"/>
          </a:p>
        </p:txBody>
      </p:sp>
      <p:sp>
        <p:nvSpPr>
          <p:cNvPr id="7" name="TextBox 6">
            <a:extLst>
              <a:ext uri="{FF2B5EF4-FFF2-40B4-BE49-F238E27FC236}">
                <a16:creationId xmlns:a16="http://schemas.microsoft.com/office/drawing/2014/main" id="{96356397-66F2-845F-B11C-C66D81ECD791}"/>
              </a:ext>
            </a:extLst>
          </p:cNvPr>
          <p:cNvSpPr txBox="1"/>
          <p:nvPr/>
        </p:nvSpPr>
        <p:spPr>
          <a:xfrm>
            <a:off x="9686692" y="5340092"/>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stereotypes</a:t>
            </a:r>
            <a:endParaRPr lang="en-US" dirty="0"/>
          </a:p>
        </p:txBody>
      </p:sp>
      <p:sp>
        <p:nvSpPr>
          <p:cNvPr id="8" name="TextBox 7">
            <a:extLst>
              <a:ext uri="{FF2B5EF4-FFF2-40B4-BE49-F238E27FC236}">
                <a16:creationId xmlns:a16="http://schemas.microsoft.com/office/drawing/2014/main" id="{BAA355C8-0F44-DC63-4D14-0D20B3FCF437}"/>
              </a:ext>
            </a:extLst>
          </p:cNvPr>
          <p:cNvSpPr txBox="1"/>
          <p:nvPr/>
        </p:nvSpPr>
        <p:spPr>
          <a:xfrm>
            <a:off x="5281960" y="4907683"/>
            <a:ext cx="2267416"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commercial interests</a:t>
            </a:r>
            <a:endParaRPr lang="en-US" dirty="0"/>
          </a:p>
        </p:txBody>
      </p:sp>
      <p:sp>
        <p:nvSpPr>
          <p:cNvPr id="9" name="TextBox 8">
            <a:extLst>
              <a:ext uri="{FF2B5EF4-FFF2-40B4-BE49-F238E27FC236}">
                <a16:creationId xmlns:a16="http://schemas.microsoft.com/office/drawing/2014/main" id="{36631A67-1DE0-D867-6B8B-4905C65246CB}"/>
              </a:ext>
            </a:extLst>
          </p:cNvPr>
          <p:cNvSpPr txBox="1"/>
          <p:nvPr/>
        </p:nvSpPr>
        <p:spPr>
          <a:xfrm>
            <a:off x="6718610" y="5557472"/>
            <a:ext cx="1661531"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cultural biases</a:t>
            </a:r>
            <a:endParaRPr lang="en-US" dirty="0"/>
          </a:p>
        </p:txBody>
      </p:sp>
      <p:sp>
        <p:nvSpPr>
          <p:cNvPr id="10" name="TextBox 9">
            <a:extLst>
              <a:ext uri="{FF2B5EF4-FFF2-40B4-BE49-F238E27FC236}">
                <a16:creationId xmlns:a16="http://schemas.microsoft.com/office/drawing/2014/main" id="{7F241202-3040-3292-B2D5-285F2B6B3F93}"/>
              </a:ext>
            </a:extLst>
          </p:cNvPr>
          <p:cNvSpPr txBox="1"/>
          <p:nvPr/>
        </p:nvSpPr>
        <p:spPr>
          <a:xfrm>
            <a:off x="3181815" y="5364855"/>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a:solidFill>
                  <a:srgbClr val="374151"/>
                </a:solidFill>
                <a:effectLst/>
              </a:rPr>
              <a:t>media bias</a:t>
            </a:r>
            <a:endParaRPr lang="en-US" dirty="0"/>
          </a:p>
        </p:txBody>
      </p:sp>
      <p:sp>
        <p:nvSpPr>
          <p:cNvPr id="11" name="TextBox 10">
            <a:extLst>
              <a:ext uri="{FF2B5EF4-FFF2-40B4-BE49-F238E27FC236}">
                <a16:creationId xmlns:a16="http://schemas.microsoft.com/office/drawing/2014/main" id="{3C07DBA1-6EDC-DFA7-DB06-37A18B706160}"/>
              </a:ext>
            </a:extLst>
          </p:cNvPr>
          <p:cNvSpPr txBox="1"/>
          <p:nvPr/>
        </p:nvSpPr>
        <p:spPr>
          <a:xfrm>
            <a:off x="1510991" y="4774540"/>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balanced</a:t>
            </a:r>
            <a:endParaRPr lang="en-US" dirty="0"/>
          </a:p>
        </p:txBody>
      </p:sp>
      <p:sp>
        <p:nvSpPr>
          <p:cNvPr id="12" name="TextBox 11">
            <a:extLst>
              <a:ext uri="{FF2B5EF4-FFF2-40B4-BE49-F238E27FC236}">
                <a16:creationId xmlns:a16="http://schemas.microsoft.com/office/drawing/2014/main" id="{BE019F27-CCD0-2E03-936F-B5865C6CC87A}"/>
              </a:ext>
            </a:extLst>
          </p:cNvPr>
          <p:cNvSpPr txBox="1"/>
          <p:nvPr/>
        </p:nvSpPr>
        <p:spPr>
          <a:xfrm>
            <a:off x="9010186" y="5838964"/>
            <a:ext cx="1048213"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conflict. </a:t>
            </a:r>
            <a:endParaRPr lang="en-US" dirty="0"/>
          </a:p>
        </p:txBody>
      </p:sp>
    </p:spTree>
    <p:extLst>
      <p:ext uri="{BB962C8B-B14F-4D97-AF65-F5344CB8AC3E}">
        <p14:creationId xmlns:p14="http://schemas.microsoft.com/office/powerpoint/2010/main" val="789917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F2F-E79C-C35A-DAD8-BFFB9FEA3A6A}"/>
              </a:ext>
            </a:extLst>
          </p:cNvPr>
          <p:cNvSpPr>
            <a:spLocks noGrp="1"/>
          </p:cNvSpPr>
          <p:nvPr>
            <p:ph type="ctrTitle"/>
          </p:nvPr>
        </p:nvSpPr>
        <p:spPr/>
        <p:txBody>
          <a:bodyPr>
            <a:noAutofit/>
          </a:bodyPr>
          <a:lstStyle/>
          <a:p>
            <a:r>
              <a:rPr lang="en-US" sz="2800" b="1" dirty="0"/>
              <a:t>Activity 4</a:t>
            </a:r>
          </a:p>
        </p:txBody>
      </p:sp>
      <p:sp>
        <p:nvSpPr>
          <p:cNvPr id="3" name="Text Placeholder 2">
            <a:extLst>
              <a:ext uri="{FF2B5EF4-FFF2-40B4-BE49-F238E27FC236}">
                <a16:creationId xmlns:a16="http://schemas.microsoft.com/office/drawing/2014/main" id="{1F5F9CF9-7F08-1B1E-F853-8FB39AA84D2B}"/>
              </a:ext>
            </a:extLst>
          </p:cNvPr>
          <p:cNvSpPr>
            <a:spLocks noGrp="1"/>
          </p:cNvSpPr>
          <p:nvPr>
            <p:ph type="body" idx="1"/>
          </p:nvPr>
        </p:nvSpPr>
        <p:spPr>
          <a:xfrm>
            <a:off x="341398" y="893222"/>
            <a:ext cx="11350208" cy="534701"/>
          </a:xfrm>
        </p:spPr>
        <p:txBody>
          <a:bodyPr>
            <a:normAutofit/>
          </a:bodyPr>
          <a:lstStyle/>
          <a:p>
            <a:r>
              <a:rPr lang="en-US" sz="2000" dirty="0"/>
              <a:t>Match the concept in Column A to its explanation in Column B</a:t>
            </a:r>
          </a:p>
        </p:txBody>
      </p:sp>
      <p:sp>
        <p:nvSpPr>
          <p:cNvPr id="4" name="Text Placeholder 3">
            <a:extLst>
              <a:ext uri="{FF2B5EF4-FFF2-40B4-BE49-F238E27FC236}">
                <a16:creationId xmlns:a16="http://schemas.microsoft.com/office/drawing/2014/main" id="{39A0DF2B-0E88-57B9-242B-DD5F091507F0}"/>
              </a:ext>
            </a:extLst>
          </p:cNvPr>
          <p:cNvSpPr>
            <a:spLocks noGrp="1"/>
          </p:cNvSpPr>
          <p:nvPr>
            <p:ph type="body" idx="2"/>
          </p:nvPr>
        </p:nvSpPr>
        <p:spPr/>
        <p:txBody>
          <a:bodyPr>
            <a:normAutofit fontScale="25000" lnSpcReduction="20000"/>
          </a:bodyPr>
          <a:lstStyle/>
          <a:p>
            <a:endParaRPr lang="en-US"/>
          </a:p>
        </p:txBody>
      </p:sp>
      <p:sp>
        <p:nvSpPr>
          <p:cNvPr id="5" name="Text Placeholder 2">
            <a:extLst>
              <a:ext uri="{FF2B5EF4-FFF2-40B4-BE49-F238E27FC236}">
                <a16:creationId xmlns:a16="http://schemas.microsoft.com/office/drawing/2014/main" id="{B1E196E1-3094-3B6F-6D1F-CFA8B4745F11}"/>
              </a:ext>
            </a:extLst>
          </p:cNvPr>
          <p:cNvSpPr txBox="1">
            <a:spLocks/>
          </p:cNvSpPr>
          <p:nvPr/>
        </p:nvSpPr>
        <p:spPr>
          <a:xfrm>
            <a:off x="419829" y="1714128"/>
            <a:ext cx="11350208" cy="534701"/>
          </a:xfrm>
          <a:prstGeom prst="rect">
            <a:avLst/>
          </a:prstGeom>
          <a:noFill/>
          <a:ln>
            <a:noFill/>
          </a:ln>
        </p:spPr>
        <p:txBody>
          <a:bodyPr spcFirstLastPara="1" vert="horz" wrap="square" lIns="91425" tIns="45700" rIns="91425" bIns="45700" rtlCol="0" anchor="t" anchorCtr="0">
            <a:normAutofit/>
          </a:bodyPr>
          <a:lstStyle>
            <a:lvl1pPr marL="457200" lvl="0" indent="-228600" algn="l" defTabSz="914400" rtl="0" eaLnBrk="1" latinLnBrk="0" hangingPunct="1">
              <a:lnSpc>
                <a:spcPct val="90000"/>
              </a:lnSpc>
              <a:spcBef>
                <a:spcPts val="1000"/>
              </a:spcBef>
              <a:spcAft>
                <a:spcPts val="0"/>
              </a:spcAft>
              <a:buClr>
                <a:srgbClr val="024A84"/>
              </a:buClr>
              <a:buSzPts val="1350"/>
              <a:buFont typeface="Arial"/>
              <a:buNone/>
              <a:defRPr sz="1350" b="1" kern="1200">
                <a:solidFill>
                  <a:srgbClr val="171616"/>
                </a:solidFill>
                <a:latin typeface="+mn-lt"/>
                <a:ea typeface="+mn-ea"/>
                <a:cs typeface="+mn-cs"/>
              </a:defRPr>
            </a:lvl1pPr>
            <a:lvl2pPr marL="914400" lvl="1" indent="-228600" algn="l" defTabSz="914400" rtl="0" eaLnBrk="1" latinLnBrk="0" hangingPunct="1">
              <a:lnSpc>
                <a:spcPct val="90000"/>
              </a:lnSpc>
              <a:spcBef>
                <a:spcPts val="500"/>
              </a:spcBef>
              <a:spcAft>
                <a:spcPts val="0"/>
              </a:spcAft>
              <a:buClr>
                <a:srgbClr val="024A84"/>
              </a:buClr>
              <a:buSzPts val="1050"/>
              <a:buFont typeface="Arial"/>
              <a:buNone/>
              <a:defRPr sz="1050" b="1" kern="1200">
                <a:solidFill>
                  <a:srgbClr val="0077D4"/>
                </a:solidFill>
                <a:latin typeface="+mn-lt"/>
                <a:ea typeface="+mn-ea"/>
                <a:cs typeface="+mn-cs"/>
              </a:defRPr>
            </a:lvl2pPr>
            <a:lvl3pPr marL="1371600" lvl="2" indent="-228600" algn="l" defTabSz="914400" rtl="0" eaLnBrk="1" latinLnBrk="0" hangingPunct="1">
              <a:lnSpc>
                <a:spcPct val="90000"/>
              </a:lnSpc>
              <a:spcBef>
                <a:spcPts val="500"/>
              </a:spcBef>
              <a:spcAft>
                <a:spcPts val="0"/>
              </a:spcAft>
              <a:buClr>
                <a:srgbClr val="024A84"/>
              </a:buClr>
              <a:buSzPts val="900"/>
              <a:buFont typeface="Arial"/>
              <a:buNone/>
              <a:defRPr sz="900" kern="1200">
                <a:solidFill>
                  <a:schemeClr val="tx1"/>
                </a:solidFill>
                <a:latin typeface="+mn-lt"/>
                <a:ea typeface="+mn-ea"/>
                <a:cs typeface="+mn-cs"/>
              </a:defRPr>
            </a:lvl3pPr>
            <a:lvl4pPr marL="1828800" lvl="3" indent="-280987" algn="just" defTabSz="914400" rtl="0" eaLnBrk="1" latinLnBrk="0" hangingPunct="1">
              <a:lnSpc>
                <a:spcPct val="90000"/>
              </a:lnSpc>
              <a:spcBef>
                <a:spcPts val="500"/>
              </a:spcBef>
              <a:spcAft>
                <a:spcPts val="0"/>
              </a:spcAft>
              <a:buClr>
                <a:srgbClr val="024A84"/>
              </a:buClr>
              <a:buSzPts val="825"/>
              <a:buFont typeface="Arial"/>
              <a:buChar char="•"/>
              <a:defRPr sz="825" kern="1200">
                <a:solidFill>
                  <a:schemeClr val="tx1"/>
                </a:solidFill>
                <a:latin typeface="+mn-lt"/>
                <a:ea typeface="+mn-ea"/>
                <a:cs typeface="+mn-cs"/>
              </a:defRPr>
            </a:lvl4pPr>
            <a:lvl5pPr marL="2286000" lvl="4" indent="-276225" algn="just" defTabSz="914400" rtl="0" eaLnBrk="1" latinLnBrk="0" hangingPunct="1">
              <a:lnSpc>
                <a:spcPct val="90000"/>
              </a:lnSpc>
              <a:spcBef>
                <a:spcPts val="500"/>
              </a:spcBef>
              <a:spcAft>
                <a:spcPts val="0"/>
              </a:spcAft>
              <a:buClr>
                <a:srgbClr val="024A84"/>
              </a:buClr>
              <a:buSzPts val="750"/>
              <a:buFont typeface="Arial"/>
              <a:buChar char="•"/>
              <a:defRPr sz="75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l"/>
            <a:endParaRPr lang="en-US" sz="2000" b="0" i="0" dirty="0">
              <a:solidFill>
                <a:srgbClr val="374151"/>
              </a:solidFill>
              <a:effectLst/>
            </a:endParaRPr>
          </a:p>
        </p:txBody>
      </p:sp>
      <p:graphicFrame>
        <p:nvGraphicFramePr>
          <p:cNvPr id="13" name="Table 13">
            <a:extLst>
              <a:ext uri="{FF2B5EF4-FFF2-40B4-BE49-F238E27FC236}">
                <a16:creationId xmlns:a16="http://schemas.microsoft.com/office/drawing/2014/main" id="{DAD84405-3297-4151-4D68-B8E9D3C42271}"/>
              </a:ext>
            </a:extLst>
          </p:cNvPr>
          <p:cNvGraphicFramePr>
            <a:graphicFrameLocks noGrp="1"/>
          </p:cNvGraphicFramePr>
          <p:nvPr/>
        </p:nvGraphicFramePr>
        <p:xfrm>
          <a:off x="498260" y="1575425"/>
          <a:ext cx="11193346" cy="4291566"/>
        </p:xfrm>
        <a:graphic>
          <a:graphicData uri="http://schemas.openxmlformats.org/drawingml/2006/table">
            <a:tbl>
              <a:tblPr firstRow="1" bandRow="1">
                <a:tableStyleId>{5C22544A-7EE6-4342-B048-85BDC9FD1C3A}</a:tableStyleId>
              </a:tblPr>
              <a:tblGrid>
                <a:gridCol w="2780199">
                  <a:extLst>
                    <a:ext uri="{9D8B030D-6E8A-4147-A177-3AD203B41FA5}">
                      <a16:colId xmlns:a16="http://schemas.microsoft.com/office/drawing/2014/main" val="2616611046"/>
                    </a:ext>
                  </a:extLst>
                </a:gridCol>
                <a:gridCol w="8413147">
                  <a:extLst>
                    <a:ext uri="{9D8B030D-6E8A-4147-A177-3AD203B41FA5}">
                      <a16:colId xmlns:a16="http://schemas.microsoft.com/office/drawing/2014/main" val="2151717066"/>
                    </a:ext>
                  </a:extLst>
                </a:gridCol>
              </a:tblGrid>
              <a:tr h="481566">
                <a:tc>
                  <a:txBody>
                    <a:bodyPr/>
                    <a:lstStyle/>
                    <a:p>
                      <a:r>
                        <a:rPr lang="en-US" dirty="0"/>
                        <a:t>Column A</a:t>
                      </a:r>
                    </a:p>
                  </a:txBody>
                  <a:tcPr/>
                </a:tc>
                <a:tc>
                  <a:txBody>
                    <a:bodyPr/>
                    <a:lstStyle/>
                    <a:p>
                      <a:r>
                        <a:rPr lang="en-US" dirty="0"/>
                        <a:t>Column B</a:t>
                      </a:r>
                    </a:p>
                  </a:txBody>
                  <a:tcPr/>
                </a:tc>
                <a:extLst>
                  <a:ext uri="{0D108BD9-81ED-4DB2-BD59-A6C34878D82A}">
                    <a16:rowId xmlns:a16="http://schemas.microsoft.com/office/drawing/2014/main" val="862058045"/>
                  </a:ext>
                </a:extLst>
              </a:tr>
              <a:tr h="481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Public Misinformation</a:t>
                      </a:r>
                      <a:endParaRPr lang="en-US" sz="2000" dirty="0">
                        <a:latin typeface="+mn-lt"/>
                      </a:endParaRPr>
                    </a:p>
                    <a:p>
                      <a:endParaRPr lang="en-US" sz="2000" dirty="0">
                        <a:latin typeface="+mn-lt"/>
                      </a:endParaRPr>
                    </a:p>
                  </a:txBody>
                  <a:tcPr/>
                </a:tc>
                <a:tc>
                  <a:txBody>
                    <a:bodyPr/>
                    <a:lstStyle/>
                    <a:p>
                      <a:r>
                        <a:rPr lang="en-US" sz="2000" kern="1200" dirty="0">
                          <a:solidFill>
                            <a:schemeClr val="dk1"/>
                          </a:solidFill>
                          <a:effectLst/>
                          <a:latin typeface="+mn-lt"/>
                          <a:ea typeface="+mn-ea"/>
                          <a:cs typeface="+mn-cs"/>
                        </a:rPr>
                        <a:t>Repeated instances of misrepresentation erode trust in media organizations, making it challenging for the public to distinguish between reliable and unreliable sources.</a:t>
                      </a:r>
                      <a:endParaRPr lang="en-US" sz="2000" dirty="0">
                        <a:latin typeface="+mn-lt"/>
                      </a:endParaRPr>
                    </a:p>
                  </a:txBody>
                  <a:tcPr/>
                </a:tc>
                <a:extLst>
                  <a:ext uri="{0D108BD9-81ED-4DB2-BD59-A6C34878D82A}">
                    <a16:rowId xmlns:a16="http://schemas.microsoft.com/office/drawing/2014/main" val="2251122717"/>
                  </a:ext>
                </a:extLst>
              </a:tr>
              <a:tr h="481566">
                <a:tc>
                  <a:txBody>
                    <a:bodyPr/>
                    <a:lstStyle/>
                    <a:p>
                      <a:r>
                        <a:rPr lang="en-US" sz="2000" kern="1200" dirty="0">
                          <a:solidFill>
                            <a:schemeClr val="dk1"/>
                          </a:solidFill>
                          <a:effectLst/>
                          <a:latin typeface="+mn-lt"/>
                          <a:ea typeface="+mn-ea"/>
                          <a:cs typeface="+mn-cs"/>
                        </a:rPr>
                        <a:t>Erosion of Accountability</a:t>
                      </a:r>
                      <a:endParaRPr lang="en-US" sz="2000" dirty="0">
                        <a:latin typeface="+mn-lt"/>
                      </a:endParaRPr>
                    </a:p>
                  </a:txBody>
                  <a:tcPr/>
                </a:tc>
                <a:tc>
                  <a:txBody>
                    <a:bodyPr/>
                    <a:lstStyle/>
                    <a:p>
                      <a:r>
                        <a:rPr lang="en-US" sz="2000" kern="1200" dirty="0">
                          <a:solidFill>
                            <a:schemeClr val="dk1"/>
                          </a:solidFill>
                          <a:effectLst/>
                          <a:latin typeface="+mn-lt"/>
                          <a:ea typeface="+mn-ea"/>
                          <a:cs typeface="+mn-cs"/>
                        </a:rPr>
                        <a:t>Biased media can sway public opinion and affect political outcomes, including elections and policy decisions.</a:t>
                      </a:r>
                      <a:endParaRPr lang="en-US" sz="2000" dirty="0">
                        <a:latin typeface="+mn-lt"/>
                      </a:endParaRPr>
                    </a:p>
                  </a:txBody>
                  <a:tcPr/>
                </a:tc>
                <a:extLst>
                  <a:ext uri="{0D108BD9-81ED-4DB2-BD59-A6C34878D82A}">
                    <a16:rowId xmlns:a16="http://schemas.microsoft.com/office/drawing/2014/main" val="3755135538"/>
                  </a:ext>
                </a:extLst>
              </a:tr>
              <a:tr h="481566">
                <a:tc>
                  <a:txBody>
                    <a:bodyPr/>
                    <a:lstStyle/>
                    <a:p>
                      <a:r>
                        <a:rPr lang="en-US" sz="2000" kern="1200" dirty="0">
                          <a:solidFill>
                            <a:schemeClr val="dk1"/>
                          </a:solidFill>
                          <a:effectLst/>
                          <a:latin typeface="+mn-lt"/>
                          <a:ea typeface="+mn-ea"/>
                          <a:cs typeface="+mn-cs"/>
                        </a:rPr>
                        <a:t>Undermining Trust</a:t>
                      </a:r>
                      <a:endParaRPr lang="en-US" sz="2000" dirty="0">
                        <a:latin typeface="+mn-lt"/>
                      </a:endParaRPr>
                    </a:p>
                  </a:txBody>
                  <a:tcPr/>
                </a:tc>
                <a:tc>
                  <a:txBody>
                    <a:bodyPr/>
                    <a:lstStyle/>
                    <a:p>
                      <a:r>
                        <a:rPr lang="en-US" sz="2000" kern="1200" dirty="0">
                          <a:solidFill>
                            <a:schemeClr val="dk1"/>
                          </a:solidFill>
                          <a:effectLst/>
                          <a:latin typeface="+mn-lt"/>
                          <a:ea typeface="+mn-ea"/>
                          <a:cs typeface="+mn-cs"/>
                        </a:rPr>
                        <a:t>Misrepresentation can shield powerful individuals or institutions from scrutiny, hindering accountability.</a:t>
                      </a:r>
                      <a:endParaRPr lang="en-US" sz="2000" dirty="0">
                        <a:latin typeface="+mn-lt"/>
                      </a:endParaRPr>
                    </a:p>
                  </a:txBody>
                  <a:tcPr/>
                </a:tc>
                <a:extLst>
                  <a:ext uri="{0D108BD9-81ED-4DB2-BD59-A6C34878D82A}">
                    <a16:rowId xmlns:a16="http://schemas.microsoft.com/office/drawing/2014/main" val="3717204863"/>
                  </a:ext>
                </a:extLst>
              </a:tr>
              <a:tr h="481566">
                <a:tc>
                  <a:txBody>
                    <a:bodyPr/>
                    <a:lstStyle/>
                    <a:p>
                      <a:r>
                        <a:rPr lang="en-US" sz="2000" dirty="0">
                          <a:effectLst/>
                          <a:latin typeface="+mn-lt"/>
                        </a:rPr>
                        <a:t>Social Division</a:t>
                      </a:r>
                      <a:endParaRPr lang="en-US"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mn-lt"/>
                        </a:rPr>
                        <a:t>Misrepresentation can exacerbate social divisions and stereotypes, leading to prejudice, discrimination, and even conflict.</a:t>
                      </a:r>
                      <a:endParaRPr lang="en-US" sz="2000" dirty="0">
                        <a:latin typeface="+mn-lt"/>
                      </a:endParaRPr>
                    </a:p>
                  </a:txBody>
                  <a:tcPr/>
                </a:tc>
                <a:extLst>
                  <a:ext uri="{0D108BD9-81ED-4DB2-BD59-A6C34878D82A}">
                    <a16:rowId xmlns:a16="http://schemas.microsoft.com/office/drawing/2014/main" val="610921075"/>
                  </a:ext>
                </a:extLst>
              </a:tr>
              <a:tr h="481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Political Influence</a:t>
                      </a:r>
                    </a:p>
                    <a:p>
                      <a:endParaRPr lang="en-US" sz="2000" dirty="0">
                        <a:latin typeface="+mn-lt"/>
                      </a:endParaRPr>
                    </a:p>
                  </a:txBody>
                  <a:tcPr/>
                </a:tc>
                <a:tc>
                  <a:txBody>
                    <a:bodyPr/>
                    <a:lstStyle/>
                    <a:p>
                      <a:r>
                        <a:rPr lang="en-US" sz="2000" kern="1200" dirty="0">
                          <a:solidFill>
                            <a:schemeClr val="dk1"/>
                          </a:solidFill>
                          <a:effectLst/>
                          <a:latin typeface="+mn-lt"/>
                          <a:ea typeface="+mn-ea"/>
                          <a:cs typeface="+mn-cs"/>
                        </a:rPr>
                        <a:t>Misleading media reports can lead to the public receiving incorrect information and forming inaccurate beliefs about certain issues or individuals.</a:t>
                      </a:r>
                      <a:endParaRPr lang="en-US" sz="2000" dirty="0">
                        <a:latin typeface="+mn-lt"/>
                      </a:endParaRPr>
                    </a:p>
                  </a:txBody>
                  <a:tcPr/>
                </a:tc>
                <a:extLst>
                  <a:ext uri="{0D108BD9-81ED-4DB2-BD59-A6C34878D82A}">
                    <a16:rowId xmlns:a16="http://schemas.microsoft.com/office/drawing/2014/main" val="3514912390"/>
                  </a:ext>
                </a:extLst>
              </a:tr>
            </a:tbl>
          </a:graphicData>
        </a:graphic>
      </p:graphicFrame>
    </p:spTree>
    <p:extLst>
      <p:ext uri="{BB962C8B-B14F-4D97-AF65-F5344CB8AC3E}">
        <p14:creationId xmlns:p14="http://schemas.microsoft.com/office/powerpoint/2010/main" val="4080413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88939" y="1225194"/>
            <a:ext cx="11011988" cy="4853661"/>
          </a:xfrm>
          <a:prstGeom prst="rect">
            <a:avLst/>
          </a:prstGeom>
          <a:noFill/>
          <a:ln>
            <a:noFill/>
          </a:ln>
        </p:spPr>
        <p:txBody>
          <a:bodyPr spcFirstLastPara="1" wrap="square" lIns="0" tIns="0" rIns="0" bIns="0" anchor="t" anchorCtr="0">
            <a:noAutofit/>
          </a:bodyPr>
          <a:lstStyle/>
          <a:p>
            <a:pPr algn="l"/>
            <a:r>
              <a:rPr lang="en-US" sz="2000" b="0" i="0" dirty="0">
                <a:solidFill>
                  <a:srgbClr val="374151"/>
                </a:solidFill>
                <a:effectLst/>
              </a:rPr>
              <a:t>Gender bias refers to the unequal treatment, stereotypes, or discrimination based on an individual's gender, often favoring one gender over another. It can manifest in various forms, such as</a:t>
            </a:r>
          </a:p>
          <a:p>
            <a:pPr marL="342900" indent="-342900" algn="l">
              <a:buFont typeface="Wingdings" panose="05000000000000000000" pitchFamily="2" charset="2"/>
              <a:buChar char="Ø"/>
            </a:pPr>
            <a:r>
              <a:rPr lang="en-US" sz="2000" b="0" i="0" dirty="0">
                <a:solidFill>
                  <a:srgbClr val="374151"/>
                </a:solidFill>
                <a:effectLst/>
              </a:rPr>
              <a:t> unequal opportunities, </a:t>
            </a:r>
          </a:p>
          <a:p>
            <a:pPr marL="342900" indent="-342900" algn="l">
              <a:buFont typeface="Wingdings" panose="05000000000000000000" pitchFamily="2" charset="2"/>
              <a:buChar char="Ø"/>
            </a:pPr>
            <a:r>
              <a:rPr lang="en-US" sz="2000" b="0" i="0" dirty="0">
                <a:solidFill>
                  <a:srgbClr val="374151"/>
                </a:solidFill>
                <a:effectLst/>
              </a:rPr>
              <a:t>expectations, or                                      based on their perceived or actual gender identity</a:t>
            </a:r>
          </a:p>
          <a:p>
            <a:pPr marL="342900" indent="-342900" algn="l">
              <a:buFont typeface="Wingdings" panose="05000000000000000000" pitchFamily="2" charset="2"/>
              <a:buChar char="Ø"/>
            </a:pPr>
            <a:r>
              <a:rPr lang="en-US" sz="2000" b="0" i="0" dirty="0">
                <a:solidFill>
                  <a:srgbClr val="374151"/>
                </a:solidFill>
                <a:effectLst/>
              </a:rPr>
              <a:t>treatment of people.</a:t>
            </a:r>
          </a:p>
          <a:p>
            <a:pPr algn="l"/>
            <a:endParaRPr lang="en-US" sz="2000" dirty="0">
              <a:solidFill>
                <a:srgbClr val="374151"/>
              </a:solidFill>
            </a:endParaRPr>
          </a:p>
          <a:p>
            <a:pPr algn="l"/>
            <a:r>
              <a:rPr lang="en-US" sz="2000" b="0" i="0" dirty="0">
                <a:solidFill>
                  <a:srgbClr val="374151"/>
                </a:solidFill>
                <a:effectLst/>
              </a:rPr>
              <a:t> Gender bias can be detrimental, as it reinforces stereotypes, limits opportunities, and perpetuates inequality.</a:t>
            </a:r>
          </a:p>
          <a:p>
            <a:pPr algn="l"/>
            <a:endParaRPr lang="en-US" sz="2000" b="0" i="0" dirty="0">
              <a:solidFill>
                <a:srgbClr val="374151"/>
              </a:solidFill>
              <a:effectLst/>
            </a:endParaRPr>
          </a:p>
          <a:p>
            <a:pPr algn="l"/>
            <a:endParaRPr lang="en-US" sz="2000" b="0" i="0" dirty="0">
              <a:solidFill>
                <a:srgbClr val="374151"/>
              </a:solidFill>
              <a:effectLst/>
              <a:latin typeface="Söhne"/>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is gender bias? Why is it considered to be detrimental?</a:t>
            </a:r>
            <a:endParaRPr sz="2800" b="1" dirty="0"/>
          </a:p>
        </p:txBody>
      </p:sp>
      <p:cxnSp>
        <p:nvCxnSpPr>
          <p:cNvPr id="3" name="Straight Arrow Connector 2">
            <a:extLst>
              <a:ext uri="{FF2B5EF4-FFF2-40B4-BE49-F238E27FC236}">
                <a16:creationId xmlns:a16="http://schemas.microsoft.com/office/drawing/2014/main" id="{935134D9-4EA0-6FB0-2931-45D9F4EBFC3E}"/>
              </a:ext>
            </a:extLst>
          </p:cNvPr>
          <p:cNvCxnSpPr/>
          <p:nvPr/>
        </p:nvCxnSpPr>
        <p:spPr>
          <a:xfrm>
            <a:off x="3412273" y="2029522"/>
            <a:ext cx="1055004" cy="200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76574EC-CB95-2F40-C88A-8C301793B333}"/>
              </a:ext>
            </a:extLst>
          </p:cNvPr>
          <p:cNvCxnSpPr>
            <a:cxnSpLocks/>
          </p:cNvCxnSpPr>
          <p:nvPr/>
        </p:nvCxnSpPr>
        <p:spPr>
          <a:xfrm flipV="1">
            <a:off x="2687444" y="2230244"/>
            <a:ext cx="1779833"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D2E85C1-C6FB-4FCB-C77B-81CCAB3EF6BB}"/>
              </a:ext>
            </a:extLst>
          </p:cNvPr>
          <p:cNvCxnSpPr>
            <a:cxnSpLocks/>
          </p:cNvCxnSpPr>
          <p:nvPr/>
        </p:nvCxnSpPr>
        <p:spPr>
          <a:xfrm flipV="1">
            <a:off x="3133493" y="2230244"/>
            <a:ext cx="1333784" cy="412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042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79506"/>
            <a:ext cx="11011988" cy="4853661"/>
          </a:xfrm>
          <a:prstGeom prst="rect">
            <a:avLst/>
          </a:prstGeom>
          <a:noFill/>
          <a:ln>
            <a:noFill/>
          </a:ln>
        </p:spPr>
        <p:txBody>
          <a:bodyPr spcFirstLastPara="1" wrap="square" lIns="0" tIns="0" rIns="0" bIns="0" anchor="t" anchorCtr="0">
            <a:noAutofit/>
          </a:bodyPr>
          <a:lstStyle/>
          <a:p>
            <a:pPr marL="342900" indent="-342900" algn="l">
              <a:buFont typeface="Arial" panose="020B0604020202020204" pitchFamily="34" charset="0"/>
              <a:buChar char="•"/>
            </a:pPr>
            <a:r>
              <a:rPr lang="en-US" sz="2000" b="1" i="0" dirty="0">
                <a:solidFill>
                  <a:srgbClr val="374151"/>
                </a:solidFill>
                <a:effectLst/>
              </a:rPr>
              <a:t>Stereotyping</a:t>
            </a:r>
            <a:r>
              <a:rPr lang="en-US" sz="2000" b="0" i="0" dirty="0">
                <a:solidFill>
                  <a:srgbClr val="374151"/>
                </a:solidFill>
                <a:effectLst/>
              </a:rPr>
              <a:t>: Media often portrays women and men in narrow and traditional roles, reinforcing stereotypes about their behavior, interests, and abilities. </a:t>
            </a:r>
          </a:p>
          <a:p>
            <a:pPr marL="342900" indent="-342900" algn="l">
              <a:buFont typeface="Arial" panose="020B0604020202020204" pitchFamily="34" charset="0"/>
              <a:buChar char="•"/>
            </a:pPr>
            <a:endParaRPr lang="en-US" sz="2000" b="0" i="0" dirty="0">
              <a:solidFill>
                <a:srgbClr val="374151"/>
              </a:solidFill>
              <a:effectLst/>
            </a:endParaRPr>
          </a:p>
          <a:p>
            <a:pPr marL="342900" indent="-342900" algn="l">
              <a:buFont typeface="Arial" panose="020B0604020202020204" pitchFamily="34" charset="0"/>
              <a:buChar char="•"/>
            </a:pPr>
            <a:r>
              <a:rPr lang="en-US" sz="2000" b="1" i="0" dirty="0">
                <a:solidFill>
                  <a:srgbClr val="374151"/>
                </a:solidFill>
                <a:effectLst/>
              </a:rPr>
              <a:t>Underrepresentation</a:t>
            </a:r>
            <a:r>
              <a:rPr lang="en-US" sz="2000" b="0" i="0" dirty="0">
                <a:solidFill>
                  <a:srgbClr val="374151"/>
                </a:solidFill>
                <a:effectLst/>
              </a:rPr>
              <a:t>: Women and gender-diverse individuals are often underrepresented in media, particularly in leadership roles, sending the message that certain roles and professions are not suitable for them.</a:t>
            </a:r>
          </a:p>
          <a:p>
            <a:pPr marL="342900" indent="-342900" algn="l">
              <a:buFont typeface="Arial" panose="020B0604020202020204" pitchFamily="34" charset="0"/>
              <a:buChar char="•"/>
            </a:pPr>
            <a:endParaRPr lang="en-US" sz="2000" b="0" i="0" dirty="0">
              <a:solidFill>
                <a:srgbClr val="374151"/>
              </a:solidFill>
              <a:effectLst/>
            </a:endParaRPr>
          </a:p>
          <a:p>
            <a:pPr marL="342900" indent="-342900" algn="l">
              <a:buFont typeface="Arial" panose="020B0604020202020204" pitchFamily="34" charset="0"/>
              <a:buChar char="•"/>
            </a:pPr>
            <a:r>
              <a:rPr lang="en-US" sz="2000" b="1" i="0" dirty="0">
                <a:solidFill>
                  <a:srgbClr val="374151"/>
                </a:solidFill>
                <a:effectLst/>
              </a:rPr>
              <a:t>Objectification</a:t>
            </a:r>
            <a:r>
              <a:rPr lang="en-US" sz="2000" b="0" i="0" dirty="0">
                <a:solidFill>
                  <a:srgbClr val="374151"/>
                </a:solidFill>
                <a:effectLst/>
              </a:rPr>
              <a:t>: Media frequently objectifies women, reducing them to their physical appearance and sexualizing their images. </a:t>
            </a:r>
          </a:p>
          <a:p>
            <a:pPr marL="342900" indent="-342900" algn="l">
              <a:buFont typeface="Arial" panose="020B0604020202020204" pitchFamily="34" charset="0"/>
              <a:buChar char="•"/>
            </a:pPr>
            <a:endParaRPr lang="en-US" sz="2000" b="0" i="0" dirty="0">
              <a:solidFill>
                <a:srgbClr val="374151"/>
              </a:solidFill>
              <a:effectLst/>
            </a:endParaRPr>
          </a:p>
          <a:p>
            <a:pPr marL="342900" indent="-342900" algn="l">
              <a:buFont typeface="Arial" panose="020B0604020202020204" pitchFamily="34" charset="0"/>
              <a:buChar char="•"/>
            </a:pPr>
            <a:r>
              <a:rPr lang="en-US" sz="2000" b="1" i="0" dirty="0">
                <a:solidFill>
                  <a:srgbClr val="374151"/>
                </a:solidFill>
                <a:effectLst/>
              </a:rPr>
              <a:t>Unequal Opportunities</a:t>
            </a:r>
            <a:r>
              <a:rPr lang="en-US" sz="2000" b="0" i="0" dirty="0">
                <a:solidFill>
                  <a:srgbClr val="374151"/>
                </a:solidFill>
                <a:effectLst/>
              </a:rPr>
              <a:t>: Media can reinforce the idea that there are gender-based disparities that are acceptable or inevitable.</a:t>
            </a:r>
          </a:p>
          <a:p>
            <a:pPr algn="l"/>
            <a:endParaRPr lang="en-US" sz="2000" b="0" i="0" dirty="0">
              <a:solidFill>
                <a:srgbClr val="374151"/>
              </a:solidFill>
              <a:effectLst/>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How did media misrepresentation lead to gender bias?</a:t>
            </a:r>
            <a:endParaRPr sz="2800" b="1" dirty="0"/>
          </a:p>
        </p:txBody>
      </p:sp>
    </p:spTree>
    <p:extLst>
      <p:ext uri="{BB962C8B-B14F-4D97-AF65-F5344CB8AC3E}">
        <p14:creationId xmlns:p14="http://schemas.microsoft.com/office/powerpoint/2010/main" val="3975074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79506"/>
            <a:ext cx="11011988" cy="4853661"/>
          </a:xfrm>
          <a:prstGeom prst="rect">
            <a:avLst/>
          </a:prstGeom>
          <a:noFill/>
          <a:ln>
            <a:noFill/>
          </a:ln>
        </p:spPr>
        <p:txBody>
          <a:bodyPr spcFirstLastPara="1" wrap="square" lIns="0" tIns="0" rIns="0" bIns="0" anchor="t" anchorCtr="0">
            <a:noAutofit/>
          </a:bodyPr>
          <a:lstStyle/>
          <a:p>
            <a:pPr algn="l"/>
            <a:endParaRPr lang="en-US" sz="2000" b="1" i="0" dirty="0">
              <a:solidFill>
                <a:srgbClr val="374151"/>
              </a:solidFill>
              <a:effectLst/>
            </a:endParaRP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Why is media misrepresentation considered to be ‘everyone’s responsibility’? </a:t>
            </a:r>
            <a:endParaRPr b="1" dirty="0"/>
          </a:p>
        </p:txBody>
      </p:sp>
      <p:pic>
        <p:nvPicPr>
          <p:cNvPr id="3" name="Picture 2">
            <a:extLst>
              <a:ext uri="{FF2B5EF4-FFF2-40B4-BE49-F238E27FC236}">
                <a16:creationId xmlns:a16="http://schemas.microsoft.com/office/drawing/2014/main" id="{943993F8-86EE-B3FA-7639-1FFD5A834326}"/>
              </a:ext>
            </a:extLst>
          </p:cNvPr>
          <p:cNvPicPr>
            <a:picLocks noChangeAspect="1"/>
          </p:cNvPicPr>
          <p:nvPr/>
        </p:nvPicPr>
        <p:blipFill rotWithShape="1">
          <a:blip r:embed="rId3"/>
          <a:srcRect l="18475" t="12825" r="3453" b="8618"/>
          <a:stretch/>
        </p:blipFill>
        <p:spPr>
          <a:xfrm>
            <a:off x="0" y="-28497"/>
            <a:ext cx="12192000" cy="6900652"/>
          </a:xfrm>
          <a:prstGeom prst="rect">
            <a:avLst/>
          </a:prstGeom>
        </p:spPr>
      </p:pic>
    </p:spTree>
    <p:extLst>
      <p:ext uri="{BB962C8B-B14F-4D97-AF65-F5344CB8AC3E}">
        <p14:creationId xmlns:p14="http://schemas.microsoft.com/office/powerpoint/2010/main" val="4089442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79506"/>
            <a:ext cx="11011988" cy="4853661"/>
          </a:xfrm>
          <a:prstGeom prst="rect">
            <a:avLst/>
          </a:prstGeom>
          <a:noFill/>
          <a:ln>
            <a:noFill/>
          </a:ln>
        </p:spPr>
        <p:txBody>
          <a:bodyPr spcFirstLastPara="1" wrap="square" lIns="0" tIns="0" rIns="0" bIns="0" anchor="t" anchorCtr="0">
            <a:noAutofit/>
          </a:bodyPr>
          <a:lstStyle/>
          <a:p>
            <a:pPr algn="l"/>
            <a:endParaRPr lang="en-US" sz="2000" b="1" i="0" dirty="0">
              <a:solidFill>
                <a:srgbClr val="374151"/>
              </a:solidFill>
              <a:effectLst/>
            </a:endParaRPr>
          </a:p>
          <a:p>
            <a:pPr marL="514350" marR="0" lvl="0" indent="-514350" algn="l" rtl="0">
              <a:lnSpc>
                <a:spcPct val="100000"/>
              </a:lnSpc>
              <a:spcBef>
                <a:spcPts val="0"/>
              </a:spcBef>
              <a:spcAft>
                <a:spcPts val="0"/>
              </a:spcAft>
              <a:buClr>
                <a:srgbClr val="000000"/>
              </a:buClr>
              <a:buSzPts val="2400"/>
              <a:buFont typeface="+mj-lt"/>
              <a:buAutoNum type="arabicPeriod"/>
            </a:pPr>
            <a:endParaRPr lang="en-US" sz="1200" b="0" i="0" u="none" strike="noStrike" cap="none" dirty="0">
              <a:solidFill>
                <a:srgbClr val="000000"/>
              </a:solidFil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How are women represented in news concerning politics?</a:t>
            </a:r>
            <a:endParaRPr b="1" dirty="0"/>
          </a:p>
        </p:txBody>
      </p:sp>
      <p:pic>
        <p:nvPicPr>
          <p:cNvPr id="3" name="Picture 2">
            <a:extLst>
              <a:ext uri="{FF2B5EF4-FFF2-40B4-BE49-F238E27FC236}">
                <a16:creationId xmlns:a16="http://schemas.microsoft.com/office/drawing/2014/main" id="{13F31412-59C2-4A51-54B3-6762CA4D292F}"/>
              </a:ext>
            </a:extLst>
          </p:cNvPr>
          <p:cNvPicPr>
            <a:picLocks noChangeAspect="1"/>
          </p:cNvPicPr>
          <p:nvPr/>
        </p:nvPicPr>
        <p:blipFill rotWithShape="1">
          <a:blip r:embed="rId3"/>
          <a:srcRect l="18475" t="12825" r="3453" b="9268"/>
          <a:stretch/>
        </p:blipFill>
        <p:spPr>
          <a:xfrm>
            <a:off x="1167617" y="879506"/>
            <a:ext cx="9518541" cy="5342874"/>
          </a:xfrm>
          <a:prstGeom prst="rect">
            <a:avLst/>
          </a:prstGeom>
        </p:spPr>
      </p:pic>
    </p:spTree>
    <p:extLst>
      <p:ext uri="{BB962C8B-B14F-4D97-AF65-F5344CB8AC3E}">
        <p14:creationId xmlns:p14="http://schemas.microsoft.com/office/powerpoint/2010/main" val="1928925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79506"/>
            <a:ext cx="11011988" cy="4853661"/>
          </a:xfrm>
          <a:prstGeom prst="rect">
            <a:avLst/>
          </a:prstGeom>
          <a:noFill/>
          <a:ln>
            <a:noFill/>
          </a:ln>
        </p:spPr>
        <p:txBody>
          <a:bodyPr spcFirstLastPara="1" wrap="square" lIns="0" tIns="0" rIns="0" bIns="0" anchor="t" anchorCtr="0">
            <a:noAutofit/>
          </a:bodyPr>
          <a:lstStyle/>
          <a:p>
            <a:pPr algn="l"/>
            <a:endParaRPr lang="en-US" i="0" dirty="0">
              <a:solidFill>
                <a:srgbClr val="374151"/>
              </a:solidFill>
              <a:effectLst/>
            </a:endParaRPr>
          </a:p>
          <a:p>
            <a:pPr marL="268288" indent="-268288" algn="l">
              <a:lnSpc>
                <a:spcPct val="150000"/>
              </a:lnSpc>
              <a:buAutoNum type="arabicPeriod"/>
            </a:pPr>
            <a:r>
              <a:rPr lang="en-US" sz="2000" b="1" i="0" dirty="0">
                <a:solidFill>
                  <a:srgbClr val="374151"/>
                </a:solidFill>
                <a:effectLst/>
              </a:rPr>
              <a:t>Inclusive Curriculum</a:t>
            </a:r>
            <a:endParaRPr lang="en-US" sz="2000" b="1" dirty="0">
              <a:solidFill>
                <a:srgbClr val="374151"/>
              </a:solidFill>
            </a:endParaRPr>
          </a:p>
          <a:p>
            <a:pPr algn="l">
              <a:lnSpc>
                <a:spcPct val="150000"/>
              </a:lnSpc>
            </a:pPr>
            <a:r>
              <a:rPr lang="en-US" sz="2000" i="0" dirty="0">
                <a:solidFill>
                  <a:srgbClr val="374151"/>
                </a:solidFill>
                <a:effectLst/>
              </a:rPr>
              <a:t>2. </a:t>
            </a:r>
            <a:r>
              <a:rPr lang="en-US" sz="2000" b="1" i="0" dirty="0">
                <a:solidFill>
                  <a:srgbClr val="374151"/>
                </a:solidFill>
                <a:effectLst/>
              </a:rPr>
              <a:t>Critical Media Literacy</a:t>
            </a:r>
          </a:p>
          <a:p>
            <a:pPr algn="l">
              <a:lnSpc>
                <a:spcPct val="150000"/>
              </a:lnSpc>
            </a:pPr>
            <a:r>
              <a:rPr lang="en-US" sz="2000" i="0" dirty="0">
                <a:solidFill>
                  <a:srgbClr val="374151"/>
                </a:solidFill>
                <a:effectLst/>
              </a:rPr>
              <a:t>3. </a:t>
            </a:r>
            <a:r>
              <a:rPr lang="en-US" sz="2000" b="1" i="0" dirty="0">
                <a:solidFill>
                  <a:srgbClr val="374151"/>
                </a:solidFill>
                <a:effectLst/>
              </a:rPr>
              <a:t>Promote Inclusive Language</a:t>
            </a:r>
            <a:endParaRPr lang="en-US" sz="2000" i="0" dirty="0">
              <a:solidFill>
                <a:srgbClr val="374151"/>
              </a:solidFill>
              <a:effectLst/>
            </a:endParaRPr>
          </a:p>
          <a:p>
            <a:pPr algn="l">
              <a:lnSpc>
                <a:spcPct val="150000"/>
              </a:lnSpc>
            </a:pPr>
            <a:r>
              <a:rPr lang="en-US" sz="2000" i="0" dirty="0">
                <a:solidFill>
                  <a:srgbClr val="374151"/>
                </a:solidFill>
                <a:effectLst/>
              </a:rPr>
              <a:t>4. </a:t>
            </a:r>
            <a:r>
              <a:rPr lang="en-US" sz="2000" b="1" i="0" dirty="0">
                <a:solidFill>
                  <a:srgbClr val="374151"/>
                </a:solidFill>
                <a:effectLst/>
              </a:rPr>
              <a:t>Address Bias in Classroom Dynamics</a:t>
            </a:r>
          </a:p>
          <a:p>
            <a:pPr algn="l">
              <a:lnSpc>
                <a:spcPct val="150000"/>
              </a:lnSpc>
            </a:pPr>
            <a:r>
              <a:rPr lang="en-US" sz="2000" i="0" dirty="0">
                <a:solidFill>
                  <a:srgbClr val="374151"/>
                </a:solidFill>
                <a:effectLst/>
              </a:rPr>
              <a:t>5. </a:t>
            </a:r>
            <a:r>
              <a:rPr lang="en-US" sz="2000" b="1" i="0" dirty="0">
                <a:solidFill>
                  <a:srgbClr val="374151"/>
                </a:solidFill>
                <a:effectLst/>
              </a:rPr>
              <a:t>Support Gender and Sexuality Education</a:t>
            </a:r>
            <a:endParaRPr lang="en-US" sz="2000" i="0" dirty="0">
              <a:solidFill>
                <a:srgbClr val="374151"/>
              </a:solidFill>
              <a:effectLst/>
            </a:endParaRPr>
          </a:p>
          <a:p>
            <a:pPr algn="l">
              <a:lnSpc>
                <a:spcPct val="150000"/>
              </a:lnSpc>
            </a:pPr>
            <a:r>
              <a:rPr lang="en-US" sz="2000" b="1" i="0" dirty="0">
                <a:solidFill>
                  <a:srgbClr val="374151"/>
                </a:solidFill>
                <a:effectLst/>
              </a:rPr>
              <a:t>6. Professional Development</a:t>
            </a:r>
            <a:endParaRPr lang="en-US" sz="2000" i="0" dirty="0">
              <a:solidFill>
                <a:srgbClr val="374151"/>
              </a:solidFill>
              <a:effectLst/>
            </a:endParaRPr>
          </a:p>
          <a:p>
            <a:pPr algn="l">
              <a:lnSpc>
                <a:spcPct val="150000"/>
              </a:lnSpc>
            </a:pPr>
            <a:r>
              <a:rPr lang="en-US" sz="2000" i="0" dirty="0">
                <a:solidFill>
                  <a:srgbClr val="374151"/>
                </a:solidFill>
                <a:effectLst/>
              </a:rPr>
              <a:t>7. </a:t>
            </a:r>
            <a:r>
              <a:rPr lang="en-US" sz="2000" b="1" i="0" dirty="0">
                <a:solidFill>
                  <a:srgbClr val="374151"/>
                </a:solidFill>
                <a:effectLst/>
              </a:rPr>
              <a:t>Diverse Role Models</a:t>
            </a:r>
            <a:endParaRPr lang="en-US" sz="2000" i="0" dirty="0">
              <a:solidFill>
                <a:srgbClr val="374151"/>
              </a:solidFill>
              <a:effectLst/>
            </a:endParaRPr>
          </a:p>
          <a:p>
            <a:pPr algn="l">
              <a:lnSpc>
                <a:spcPct val="150000"/>
              </a:lnSpc>
            </a:pPr>
            <a:r>
              <a:rPr lang="en-US" sz="2000" i="0" dirty="0">
                <a:solidFill>
                  <a:srgbClr val="374151"/>
                </a:solidFill>
                <a:effectLst/>
              </a:rPr>
              <a:t>8. </a:t>
            </a:r>
            <a:r>
              <a:rPr lang="en-US" sz="2000" b="1" i="0" dirty="0">
                <a:solidFill>
                  <a:srgbClr val="374151"/>
                </a:solidFill>
                <a:effectLst/>
              </a:rPr>
              <a:t>Community Engagement</a:t>
            </a:r>
            <a:endParaRPr lang="en-US" sz="2000" i="0" dirty="0">
              <a:solidFill>
                <a:srgbClr val="374151"/>
              </a:solidFill>
              <a:effectLst/>
            </a:endParaRPr>
          </a:p>
          <a:p>
            <a:pPr algn="l"/>
            <a:endParaRPr lang="en-US" sz="2000" b="1" i="0" dirty="0">
              <a:solidFill>
                <a:srgbClr val="374151"/>
              </a:solidFill>
              <a:effectLst/>
            </a:endParaRPr>
          </a:p>
          <a:p>
            <a:pPr algn="l"/>
            <a:r>
              <a:rPr lang="en-US" sz="2000" i="0" dirty="0">
                <a:solidFill>
                  <a:srgbClr val="374151"/>
                </a:solidFill>
                <a:effectLst/>
              </a:rPr>
              <a:t>.</a:t>
            </a:r>
          </a:p>
          <a:p>
            <a:pPr algn="l"/>
            <a:endParaRPr lang="en-US" i="0" dirty="0">
              <a:solidFill>
                <a:srgbClr val="374151"/>
              </a:solidFill>
              <a:effectLst/>
            </a:endParaRPr>
          </a:p>
        </p:txBody>
      </p:sp>
      <p:sp>
        <p:nvSpPr>
          <p:cNvPr id="229" name="Google Shape;229;p11"/>
          <p:cNvSpPr txBox="1">
            <a:spLocks noGrp="1"/>
          </p:cNvSpPr>
          <p:nvPr>
            <p:ph type="ctrTitle"/>
          </p:nvPr>
        </p:nvSpPr>
        <p:spPr>
          <a:xfrm>
            <a:off x="137531" y="274009"/>
            <a:ext cx="12054469"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are the actions that schools can undertake to combat gender bias? </a:t>
            </a:r>
            <a:endParaRPr sz="2800" b="1" dirty="0"/>
          </a:p>
        </p:txBody>
      </p:sp>
    </p:spTree>
    <p:extLst>
      <p:ext uri="{BB962C8B-B14F-4D97-AF65-F5344CB8AC3E}">
        <p14:creationId xmlns:p14="http://schemas.microsoft.com/office/powerpoint/2010/main" val="4214379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F2F-E79C-C35A-DAD8-BFFB9FEA3A6A}"/>
              </a:ext>
            </a:extLst>
          </p:cNvPr>
          <p:cNvSpPr>
            <a:spLocks noGrp="1"/>
          </p:cNvSpPr>
          <p:nvPr>
            <p:ph type="ctrTitle"/>
          </p:nvPr>
        </p:nvSpPr>
        <p:spPr/>
        <p:txBody>
          <a:bodyPr>
            <a:noAutofit/>
          </a:bodyPr>
          <a:lstStyle/>
          <a:p>
            <a:r>
              <a:rPr lang="en-US" sz="2800" b="1" dirty="0"/>
              <a:t>Activity 5</a:t>
            </a:r>
          </a:p>
        </p:txBody>
      </p:sp>
      <p:sp>
        <p:nvSpPr>
          <p:cNvPr id="3" name="Text Placeholder 2">
            <a:extLst>
              <a:ext uri="{FF2B5EF4-FFF2-40B4-BE49-F238E27FC236}">
                <a16:creationId xmlns:a16="http://schemas.microsoft.com/office/drawing/2014/main" id="{1F5F9CF9-7F08-1B1E-F853-8FB39AA84D2B}"/>
              </a:ext>
            </a:extLst>
          </p:cNvPr>
          <p:cNvSpPr>
            <a:spLocks noGrp="1"/>
          </p:cNvSpPr>
          <p:nvPr>
            <p:ph type="body" idx="1"/>
          </p:nvPr>
        </p:nvSpPr>
        <p:spPr>
          <a:xfrm>
            <a:off x="420879" y="959562"/>
            <a:ext cx="11350208" cy="534701"/>
          </a:xfrm>
        </p:spPr>
        <p:txBody>
          <a:bodyPr>
            <a:normAutofit/>
          </a:bodyPr>
          <a:lstStyle/>
          <a:p>
            <a:r>
              <a:rPr lang="en-US" sz="2000" dirty="0"/>
              <a:t>Fill in the blank spaces with the correct words</a:t>
            </a:r>
          </a:p>
        </p:txBody>
      </p:sp>
      <p:sp>
        <p:nvSpPr>
          <p:cNvPr id="4" name="Text Placeholder 3">
            <a:extLst>
              <a:ext uri="{FF2B5EF4-FFF2-40B4-BE49-F238E27FC236}">
                <a16:creationId xmlns:a16="http://schemas.microsoft.com/office/drawing/2014/main" id="{39A0DF2B-0E88-57B9-242B-DD5F091507F0}"/>
              </a:ext>
            </a:extLst>
          </p:cNvPr>
          <p:cNvSpPr>
            <a:spLocks noGrp="1"/>
          </p:cNvSpPr>
          <p:nvPr>
            <p:ph type="body" idx="2"/>
          </p:nvPr>
        </p:nvSpPr>
        <p:spPr/>
        <p:txBody>
          <a:bodyPr>
            <a:normAutofit fontScale="25000" lnSpcReduction="20000"/>
          </a:bodyPr>
          <a:lstStyle/>
          <a:p>
            <a:endParaRPr lang="en-US"/>
          </a:p>
        </p:txBody>
      </p:sp>
      <p:sp>
        <p:nvSpPr>
          <p:cNvPr id="5" name="Text Placeholder 2">
            <a:extLst>
              <a:ext uri="{FF2B5EF4-FFF2-40B4-BE49-F238E27FC236}">
                <a16:creationId xmlns:a16="http://schemas.microsoft.com/office/drawing/2014/main" id="{B1E196E1-3094-3B6F-6D1F-CFA8B4745F11}"/>
              </a:ext>
            </a:extLst>
          </p:cNvPr>
          <p:cNvSpPr txBox="1">
            <a:spLocks/>
          </p:cNvSpPr>
          <p:nvPr/>
        </p:nvSpPr>
        <p:spPr>
          <a:xfrm>
            <a:off x="419829" y="1714128"/>
            <a:ext cx="11350208" cy="534701"/>
          </a:xfrm>
          <a:prstGeom prst="rect">
            <a:avLst/>
          </a:prstGeom>
          <a:noFill/>
          <a:ln>
            <a:noFill/>
          </a:ln>
        </p:spPr>
        <p:txBody>
          <a:bodyPr spcFirstLastPara="1" vert="horz" wrap="square" lIns="91425" tIns="45700" rIns="91425" bIns="45700" rtlCol="0" anchor="t" anchorCtr="0">
            <a:normAutofit fontScale="25000" lnSpcReduction="20000"/>
          </a:bodyPr>
          <a:lstStyle>
            <a:lvl1pPr marL="457200" lvl="0" indent="-228600" algn="l" defTabSz="914400" rtl="0" eaLnBrk="1" latinLnBrk="0" hangingPunct="1">
              <a:lnSpc>
                <a:spcPct val="90000"/>
              </a:lnSpc>
              <a:spcBef>
                <a:spcPts val="1000"/>
              </a:spcBef>
              <a:spcAft>
                <a:spcPts val="0"/>
              </a:spcAft>
              <a:buClr>
                <a:srgbClr val="024A84"/>
              </a:buClr>
              <a:buSzPts val="1350"/>
              <a:buFont typeface="Arial"/>
              <a:buNone/>
              <a:defRPr sz="1350" b="1" kern="1200">
                <a:solidFill>
                  <a:srgbClr val="171616"/>
                </a:solidFill>
                <a:latin typeface="+mn-lt"/>
                <a:ea typeface="+mn-ea"/>
                <a:cs typeface="+mn-cs"/>
              </a:defRPr>
            </a:lvl1pPr>
            <a:lvl2pPr marL="914400" lvl="1" indent="-228600" algn="l" defTabSz="914400" rtl="0" eaLnBrk="1" latinLnBrk="0" hangingPunct="1">
              <a:lnSpc>
                <a:spcPct val="90000"/>
              </a:lnSpc>
              <a:spcBef>
                <a:spcPts val="500"/>
              </a:spcBef>
              <a:spcAft>
                <a:spcPts val="0"/>
              </a:spcAft>
              <a:buClr>
                <a:srgbClr val="024A84"/>
              </a:buClr>
              <a:buSzPts val="1050"/>
              <a:buFont typeface="Arial"/>
              <a:buNone/>
              <a:defRPr sz="1050" b="1" kern="1200">
                <a:solidFill>
                  <a:srgbClr val="0077D4"/>
                </a:solidFill>
                <a:latin typeface="+mn-lt"/>
                <a:ea typeface="+mn-ea"/>
                <a:cs typeface="+mn-cs"/>
              </a:defRPr>
            </a:lvl2pPr>
            <a:lvl3pPr marL="1371600" lvl="2" indent="-228600" algn="l" defTabSz="914400" rtl="0" eaLnBrk="1" latinLnBrk="0" hangingPunct="1">
              <a:lnSpc>
                <a:spcPct val="90000"/>
              </a:lnSpc>
              <a:spcBef>
                <a:spcPts val="500"/>
              </a:spcBef>
              <a:spcAft>
                <a:spcPts val="0"/>
              </a:spcAft>
              <a:buClr>
                <a:srgbClr val="024A84"/>
              </a:buClr>
              <a:buSzPts val="900"/>
              <a:buFont typeface="Arial"/>
              <a:buNone/>
              <a:defRPr sz="900" kern="1200">
                <a:solidFill>
                  <a:schemeClr val="tx1"/>
                </a:solidFill>
                <a:latin typeface="+mn-lt"/>
                <a:ea typeface="+mn-ea"/>
                <a:cs typeface="+mn-cs"/>
              </a:defRPr>
            </a:lvl3pPr>
            <a:lvl4pPr marL="1828800" lvl="3" indent="-280987" algn="just" defTabSz="914400" rtl="0" eaLnBrk="1" latinLnBrk="0" hangingPunct="1">
              <a:lnSpc>
                <a:spcPct val="90000"/>
              </a:lnSpc>
              <a:spcBef>
                <a:spcPts val="500"/>
              </a:spcBef>
              <a:spcAft>
                <a:spcPts val="0"/>
              </a:spcAft>
              <a:buClr>
                <a:srgbClr val="024A84"/>
              </a:buClr>
              <a:buSzPts val="825"/>
              <a:buFont typeface="Arial"/>
              <a:buChar char="•"/>
              <a:defRPr sz="825" kern="1200">
                <a:solidFill>
                  <a:schemeClr val="tx1"/>
                </a:solidFill>
                <a:latin typeface="+mn-lt"/>
                <a:ea typeface="+mn-ea"/>
                <a:cs typeface="+mn-cs"/>
              </a:defRPr>
            </a:lvl4pPr>
            <a:lvl5pPr marL="2286000" lvl="4" indent="-276225" algn="just" defTabSz="914400" rtl="0" eaLnBrk="1" latinLnBrk="0" hangingPunct="1">
              <a:lnSpc>
                <a:spcPct val="90000"/>
              </a:lnSpc>
              <a:spcBef>
                <a:spcPts val="500"/>
              </a:spcBef>
              <a:spcAft>
                <a:spcPts val="0"/>
              </a:spcAft>
              <a:buClr>
                <a:srgbClr val="024A84"/>
              </a:buClr>
              <a:buSzPts val="750"/>
              <a:buFont typeface="Arial"/>
              <a:buChar char="•"/>
              <a:defRPr sz="75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534988" indent="-306388" algn="l">
              <a:buFont typeface="+mj-lt"/>
              <a:buAutoNum type="alphaLcParenR"/>
            </a:pPr>
            <a:r>
              <a:rPr lang="en-US" sz="8000" b="0" i="0" dirty="0">
                <a:solidFill>
                  <a:srgbClr val="374151"/>
                </a:solidFill>
                <a:effectLst/>
              </a:rPr>
              <a:t>-------------------------refers to the unequal treatment, stereotypes, or discrimination based on an individual's gender, often favoring one gender over another. It can manifest in various forms, such as unequal opportunities, expectations, or treatment of people based on their perceived or actual gender identity.</a:t>
            </a:r>
          </a:p>
          <a:p>
            <a:pPr marL="534988" indent="-306388" algn="l">
              <a:buFont typeface="+mj-lt"/>
              <a:buAutoNum type="alphaLcParenR"/>
            </a:pPr>
            <a:r>
              <a:rPr lang="en-US" sz="8000" b="0" i="0" dirty="0">
                <a:solidFill>
                  <a:srgbClr val="374151"/>
                </a:solidFill>
                <a:effectLst/>
              </a:rPr>
              <a:t>-----------takes place when Media portrays women in narrow and traditional roles, reinforcing stereotypes about their behavior, interests, and abilities. </a:t>
            </a:r>
          </a:p>
          <a:p>
            <a:pPr marL="534988" indent="-306388" algn="l">
              <a:buFont typeface="+mj-lt"/>
              <a:buAutoNum type="alphaLcParenR"/>
            </a:pPr>
            <a:r>
              <a:rPr lang="en-US" sz="8000" b="0" i="0" dirty="0">
                <a:solidFill>
                  <a:srgbClr val="374151"/>
                </a:solidFill>
                <a:effectLst/>
              </a:rPr>
              <a:t>----------------is manifested in underrepresenting women in media particularly in leadership roles. This lack of representation sends the message that certain roles and professions are --------------for them.</a:t>
            </a:r>
          </a:p>
          <a:p>
            <a:pPr marL="534988" indent="-306388" algn="l">
              <a:buFont typeface="+mj-lt"/>
              <a:buAutoNum type="alphaLcParenR"/>
            </a:pPr>
            <a:r>
              <a:rPr lang="en-US" sz="8000" b="0" i="0" dirty="0">
                <a:solidFill>
                  <a:srgbClr val="374151"/>
                </a:solidFill>
                <a:effectLst/>
              </a:rPr>
              <a:t>Media frequently ----------------women, reducing them to their physical appearance and sexualizing their images. </a:t>
            </a:r>
          </a:p>
          <a:p>
            <a:pPr marL="534988" indent="-306388" algn="l">
              <a:buFont typeface="+mj-lt"/>
              <a:buAutoNum type="alphaLcParenR"/>
            </a:pPr>
            <a:r>
              <a:rPr lang="en-US" sz="8000" b="0" i="0" dirty="0">
                <a:solidFill>
                  <a:srgbClr val="374151"/>
                </a:solidFill>
                <a:effectLst/>
              </a:rPr>
              <a:t>Media can depict unequal opportunities for men and women in various contexts, including work, education, and personal relationships, reinforcing the idea that these disparities are -----------------or inevitable.</a:t>
            </a:r>
          </a:p>
          <a:p>
            <a:pPr algn="l"/>
            <a:endParaRPr lang="en-US" sz="2000" b="0" i="0" dirty="0">
              <a:solidFill>
                <a:srgbClr val="374151"/>
              </a:solidFill>
              <a:effectLst/>
            </a:endParaRPr>
          </a:p>
        </p:txBody>
      </p:sp>
      <p:sp>
        <p:nvSpPr>
          <p:cNvPr id="6" name="TextBox 5">
            <a:extLst>
              <a:ext uri="{FF2B5EF4-FFF2-40B4-BE49-F238E27FC236}">
                <a16:creationId xmlns:a16="http://schemas.microsoft.com/office/drawing/2014/main" id="{78934680-D152-F46F-A05D-2F686554AB3D}"/>
              </a:ext>
            </a:extLst>
          </p:cNvPr>
          <p:cNvSpPr txBox="1"/>
          <p:nvPr/>
        </p:nvSpPr>
        <p:spPr>
          <a:xfrm>
            <a:off x="1009603" y="5764454"/>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b="0" i="0" dirty="0">
                <a:solidFill>
                  <a:srgbClr val="374151"/>
                </a:solidFill>
                <a:effectLst/>
              </a:rPr>
              <a:t>Gender bias</a:t>
            </a:r>
            <a:endParaRPr lang="en-US" dirty="0"/>
          </a:p>
        </p:txBody>
      </p:sp>
      <p:sp>
        <p:nvSpPr>
          <p:cNvPr id="7" name="TextBox 6">
            <a:extLst>
              <a:ext uri="{FF2B5EF4-FFF2-40B4-BE49-F238E27FC236}">
                <a16:creationId xmlns:a16="http://schemas.microsoft.com/office/drawing/2014/main" id="{96356397-66F2-845F-B11C-C66D81ECD791}"/>
              </a:ext>
            </a:extLst>
          </p:cNvPr>
          <p:cNvSpPr txBox="1"/>
          <p:nvPr/>
        </p:nvSpPr>
        <p:spPr>
          <a:xfrm>
            <a:off x="10275950" y="5742709"/>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b="0" i="0" dirty="0">
                <a:solidFill>
                  <a:srgbClr val="374151"/>
                </a:solidFill>
                <a:effectLst/>
              </a:rPr>
              <a:t>not suitable</a:t>
            </a:r>
            <a:endParaRPr lang="en-US" dirty="0"/>
          </a:p>
        </p:txBody>
      </p:sp>
      <p:sp>
        <p:nvSpPr>
          <p:cNvPr id="8" name="TextBox 7">
            <a:extLst>
              <a:ext uri="{FF2B5EF4-FFF2-40B4-BE49-F238E27FC236}">
                <a16:creationId xmlns:a16="http://schemas.microsoft.com/office/drawing/2014/main" id="{BAA355C8-0F44-DC63-4D14-0D20B3FCF437}"/>
              </a:ext>
            </a:extLst>
          </p:cNvPr>
          <p:cNvSpPr txBox="1"/>
          <p:nvPr/>
        </p:nvSpPr>
        <p:spPr>
          <a:xfrm>
            <a:off x="8361662" y="5742709"/>
            <a:ext cx="1646661"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Stereotyping</a:t>
            </a:r>
            <a:endParaRPr lang="en-US" dirty="0"/>
          </a:p>
        </p:txBody>
      </p:sp>
      <p:sp>
        <p:nvSpPr>
          <p:cNvPr id="9" name="TextBox 8">
            <a:extLst>
              <a:ext uri="{FF2B5EF4-FFF2-40B4-BE49-F238E27FC236}">
                <a16:creationId xmlns:a16="http://schemas.microsoft.com/office/drawing/2014/main" id="{36631A67-1DE0-D867-6B8B-4905C65246CB}"/>
              </a:ext>
            </a:extLst>
          </p:cNvPr>
          <p:cNvSpPr txBox="1"/>
          <p:nvPr/>
        </p:nvSpPr>
        <p:spPr>
          <a:xfrm>
            <a:off x="5921505" y="5742709"/>
            <a:ext cx="2194833"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i="0" dirty="0">
                <a:solidFill>
                  <a:srgbClr val="374151"/>
                </a:solidFill>
                <a:effectLst/>
              </a:rPr>
              <a:t>Underrepresentation</a:t>
            </a:r>
            <a:endParaRPr lang="en-US" dirty="0"/>
          </a:p>
        </p:txBody>
      </p:sp>
      <p:sp>
        <p:nvSpPr>
          <p:cNvPr id="10" name="TextBox 9">
            <a:extLst>
              <a:ext uri="{FF2B5EF4-FFF2-40B4-BE49-F238E27FC236}">
                <a16:creationId xmlns:a16="http://schemas.microsoft.com/office/drawing/2014/main" id="{7F241202-3040-3292-B2D5-285F2B6B3F93}"/>
              </a:ext>
            </a:extLst>
          </p:cNvPr>
          <p:cNvSpPr txBox="1"/>
          <p:nvPr/>
        </p:nvSpPr>
        <p:spPr>
          <a:xfrm>
            <a:off x="2752809" y="5764454"/>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b="0" i="0" dirty="0">
                <a:solidFill>
                  <a:srgbClr val="374151"/>
                </a:solidFill>
                <a:effectLst/>
              </a:rPr>
              <a:t>acceptable</a:t>
            </a:r>
            <a:endParaRPr lang="en-US" dirty="0"/>
          </a:p>
        </p:txBody>
      </p:sp>
      <p:sp>
        <p:nvSpPr>
          <p:cNvPr id="11" name="TextBox 10">
            <a:extLst>
              <a:ext uri="{FF2B5EF4-FFF2-40B4-BE49-F238E27FC236}">
                <a16:creationId xmlns:a16="http://schemas.microsoft.com/office/drawing/2014/main" id="{3C07DBA1-6EDC-DFA7-DB06-37A18B706160}"/>
              </a:ext>
            </a:extLst>
          </p:cNvPr>
          <p:cNvSpPr txBox="1"/>
          <p:nvPr/>
        </p:nvSpPr>
        <p:spPr>
          <a:xfrm>
            <a:off x="4337157" y="5764454"/>
            <a:ext cx="1393902" cy="36933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1800" b="0" i="0" dirty="0">
                <a:solidFill>
                  <a:srgbClr val="374151"/>
                </a:solidFill>
                <a:effectLst/>
              </a:rPr>
              <a:t>objectifies</a:t>
            </a:r>
            <a:endParaRPr lang="en-US" dirty="0"/>
          </a:p>
        </p:txBody>
      </p:sp>
    </p:spTree>
    <p:extLst>
      <p:ext uri="{BB962C8B-B14F-4D97-AF65-F5344CB8AC3E}">
        <p14:creationId xmlns:p14="http://schemas.microsoft.com/office/powerpoint/2010/main" val="2320768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a:t>
            </a:r>
          </a:p>
          <a:p>
            <a:pPr algn="ctr"/>
            <a:r>
              <a:rPr lang="en-US" sz="2800" b="0" dirty="0"/>
              <a:t>Hate Speech: Its Definition, Characteristics and How to Combat it</a:t>
            </a:r>
            <a:endParaRPr lang="en-US" sz="2800" dirty="0"/>
          </a:p>
        </p:txBody>
      </p:sp>
    </p:spTree>
    <p:custDataLst>
      <p:tags r:id="rId1"/>
    </p:custDataLst>
    <p:extLst>
      <p:ext uri="{BB962C8B-B14F-4D97-AF65-F5344CB8AC3E}">
        <p14:creationId xmlns:p14="http://schemas.microsoft.com/office/powerpoint/2010/main" val="2899314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DF2F-E79C-C35A-DAD8-BFFB9FEA3A6A}"/>
              </a:ext>
            </a:extLst>
          </p:cNvPr>
          <p:cNvSpPr>
            <a:spLocks noGrp="1"/>
          </p:cNvSpPr>
          <p:nvPr>
            <p:ph type="ctrTitle"/>
          </p:nvPr>
        </p:nvSpPr>
        <p:spPr/>
        <p:txBody>
          <a:bodyPr>
            <a:noAutofit/>
          </a:bodyPr>
          <a:lstStyle/>
          <a:p>
            <a:r>
              <a:rPr lang="en-US" sz="2800" b="1" dirty="0"/>
              <a:t>Activity 6</a:t>
            </a:r>
          </a:p>
        </p:txBody>
      </p:sp>
      <p:sp>
        <p:nvSpPr>
          <p:cNvPr id="3" name="Text Placeholder 2">
            <a:extLst>
              <a:ext uri="{FF2B5EF4-FFF2-40B4-BE49-F238E27FC236}">
                <a16:creationId xmlns:a16="http://schemas.microsoft.com/office/drawing/2014/main" id="{1F5F9CF9-7F08-1B1E-F853-8FB39AA84D2B}"/>
              </a:ext>
            </a:extLst>
          </p:cNvPr>
          <p:cNvSpPr>
            <a:spLocks noGrp="1"/>
          </p:cNvSpPr>
          <p:nvPr>
            <p:ph type="body" idx="1"/>
          </p:nvPr>
        </p:nvSpPr>
        <p:spPr>
          <a:xfrm>
            <a:off x="419829" y="945256"/>
            <a:ext cx="11244347" cy="5199066"/>
          </a:xfrm>
        </p:spPr>
        <p:txBody>
          <a:bodyPr>
            <a:normAutofit fontScale="40000" lnSpcReduction="20000"/>
          </a:bodyPr>
          <a:lstStyle/>
          <a:p>
            <a:r>
              <a:rPr lang="en-US" sz="5000" dirty="0"/>
              <a:t>Which of the below belong to the actions schools can undertake to combat gender bias? (Select all that apply)</a:t>
            </a:r>
          </a:p>
          <a:p>
            <a:pPr>
              <a:lnSpc>
                <a:spcPct val="120000"/>
              </a:lnSpc>
              <a:spcBef>
                <a:spcPts val="0"/>
              </a:spcBef>
            </a:pPr>
            <a:endParaRPr lang="en-US" sz="7200" b="0" dirty="0"/>
          </a:p>
          <a:p>
            <a:pPr marL="623888" indent="-395288" algn="l">
              <a:lnSpc>
                <a:spcPct val="120000"/>
              </a:lnSpc>
              <a:spcBef>
                <a:spcPts val="0"/>
              </a:spcBef>
              <a:buFont typeface="+mj-lt"/>
              <a:buAutoNum type="alphaLcParenR"/>
            </a:pPr>
            <a:r>
              <a:rPr lang="en-US" sz="5100" b="0" i="0" dirty="0">
                <a:solidFill>
                  <a:srgbClr val="374151"/>
                </a:solidFill>
                <a:effectLst/>
              </a:rPr>
              <a:t>Educators can develop curricula that challenge traditional gender roles and provide diverse perspectives on gender. </a:t>
            </a:r>
          </a:p>
          <a:p>
            <a:pPr marL="623888" indent="-395288" algn="l">
              <a:lnSpc>
                <a:spcPct val="120000"/>
              </a:lnSpc>
              <a:spcBef>
                <a:spcPts val="0"/>
              </a:spcBef>
              <a:buFont typeface="+mj-lt"/>
              <a:buAutoNum type="alphaLcParenR"/>
            </a:pPr>
            <a:r>
              <a:rPr lang="en-US" sz="5100" b="0" i="0" dirty="0">
                <a:solidFill>
                  <a:srgbClr val="374151"/>
                </a:solidFill>
                <a:effectLst/>
              </a:rPr>
              <a:t>Schools could incorporate media literacy programs that teach students to critically analyze media representations of gender, pointing out stereotypes and biases.</a:t>
            </a:r>
          </a:p>
          <a:p>
            <a:pPr marL="623888" indent="-395288" algn="l">
              <a:lnSpc>
                <a:spcPct val="120000"/>
              </a:lnSpc>
              <a:spcBef>
                <a:spcPts val="0"/>
              </a:spcBef>
              <a:buFont typeface="+mj-lt"/>
              <a:buAutoNum type="alphaLcParenR"/>
            </a:pPr>
            <a:r>
              <a:rPr lang="en-US" sz="5100" b="0" i="0" dirty="0">
                <a:solidFill>
                  <a:srgbClr val="374151"/>
                </a:solidFill>
                <a:effectLst/>
              </a:rPr>
              <a:t>Educators can encourage the use of inclusive language that acknowledges and respects gender diversity. </a:t>
            </a:r>
          </a:p>
          <a:p>
            <a:pPr marL="623888" indent="-395288" algn="l">
              <a:lnSpc>
                <a:spcPct val="120000"/>
              </a:lnSpc>
              <a:spcBef>
                <a:spcPts val="0"/>
              </a:spcBef>
              <a:buFont typeface="+mj-lt"/>
              <a:buAutoNum type="alphaLcParenR"/>
            </a:pPr>
            <a:r>
              <a:rPr lang="en-US" sz="5100" b="0" i="0" dirty="0">
                <a:solidFill>
                  <a:srgbClr val="374151"/>
                </a:solidFill>
                <a:effectLst/>
              </a:rPr>
              <a:t>Schools can provide professional development opportunities for educators to learn about gender bias, diversity, and inclusion, enabling them to better support their students.</a:t>
            </a:r>
          </a:p>
          <a:p>
            <a:pPr marL="623888" indent="-395288" algn="l">
              <a:lnSpc>
                <a:spcPct val="120000"/>
              </a:lnSpc>
              <a:spcBef>
                <a:spcPts val="0"/>
              </a:spcBef>
              <a:buFont typeface="+mj-lt"/>
              <a:buAutoNum type="alphaLcParenR"/>
            </a:pPr>
            <a:r>
              <a:rPr lang="en-US" sz="5100" b="0" i="0" dirty="0">
                <a:solidFill>
                  <a:srgbClr val="374151"/>
                </a:solidFill>
                <a:effectLst/>
              </a:rPr>
              <a:t>A good strategy is to invite diverse guest speakers and role models to share their experiences and career paths with students, breaking down stereotypes and inspiring future generations.</a:t>
            </a:r>
          </a:p>
          <a:p>
            <a:endParaRPr lang="en-US" sz="2000" dirty="0"/>
          </a:p>
        </p:txBody>
      </p:sp>
      <p:sp>
        <p:nvSpPr>
          <p:cNvPr id="4" name="Text Placeholder 3">
            <a:extLst>
              <a:ext uri="{FF2B5EF4-FFF2-40B4-BE49-F238E27FC236}">
                <a16:creationId xmlns:a16="http://schemas.microsoft.com/office/drawing/2014/main" id="{39A0DF2B-0E88-57B9-242B-DD5F091507F0}"/>
              </a:ext>
            </a:extLst>
          </p:cNvPr>
          <p:cNvSpPr>
            <a:spLocks noGrp="1"/>
          </p:cNvSpPr>
          <p:nvPr>
            <p:ph type="body" idx="2"/>
          </p:nvPr>
        </p:nvSpPr>
        <p:spPr/>
        <p:txBody>
          <a:bodyPr>
            <a:normAutofit fontScale="25000" lnSpcReduction="20000"/>
          </a:bodyPr>
          <a:lstStyle/>
          <a:p>
            <a:endParaRPr lang="en-US"/>
          </a:p>
        </p:txBody>
      </p:sp>
    </p:spTree>
    <p:extLst>
      <p:ext uri="{BB962C8B-B14F-4D97-AF65-F5344CB8AC3E}">
        <p14:creationId xmlns:p14="http://schemas.microsoft.com/office/powerpoint/2010/main" val="1385263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III</a:t>
            </a:r>
          </a:p>
          <a:p>
            <a:pPr algn="ctr"/>
            <a:r>
              <a:rPr lang="en-US" sz="2800" b="0" dirty="0"/>
              <a:t>Implementation Scenarios</a:t>
            </a:r>
            <a:endParaRPr lang="en-US" sz="2800" dirty="0"/>
          </a:p>
        </p:txBody>
      </p:sp>
    </p:spTree>
    <p:custDataLst>
      <p:tags r:id="rId1"/>
    </p:custDataLst>
    <p:extLst>
      <p:ext uri="{BB962C8B-B14F-4D97-AF65-F5344CB8AC3E}">
        <p14:creationId xmlns:p14="http://schemas.microsoft.com/office/powerpoint/2010/main" val="202979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19836" y="801446"/>
            <a:ext cx="11350193" cy="485366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Activity: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Assign students to research and select real-world examples of hate, bias, and discrimination.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They should create presentations or posters that highlight these examples.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them to discuss the impact of hate speech on individuals and communities.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Ask students to propose actionable strategies for promoting peace, tolerance, and intercultural dialogue.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Final Outcome: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activity raises awareness about the issues and equips students with the competencies to address them effectively, fostering a sense of responsibility to combat hate and discrimination.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Covered Competencies: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CSE 2</a:t>
            </a:r>
            <a:r>
              <a:rPr kumimoji="0" lang="en-US" sz="2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  </a:t>
            </a:r>
            <a:r>
              <a:rPr kumimoji="0" lang="en-US" sz="200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dentify biased learning content and materials in the curricula, including prejudiced or discriminatory information about individuals or groups and know how to remove or add activities to discuss the biases.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CSE 4.4</a:t>
            </a:r>
            <a:r>
              <a:rPr kumimoji="0" lang="en-US" sz="2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Teacher supports students’ building development and maintenance of healthy interpersonal relationships, cooperation and acceptance of differences.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CSE 21: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Understands the conflict, root causes and dynamics and the need for conflict transformation which includes being able to have a conversation with learners about conflict.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CSE 23: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Teacher is aware of the basic nature and principles of Digital Citizenship</a:t>
            </a:r>
            <a:r>
              <a:rPr kumimoji="0" lang="en-US" sz="2000" b="0" i="0" u="none" strike="noStrike" kern="1200" cap="none" spc="0" normalizeH="0" baseline="0" noProof="0" dirty="0">
                <a:ln>
                  <a:noFill/>
                </a:ln>
                <a:solidFill>
                  <a:srgbClr val="37415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514350" marR="0" lvl="0" indent="-514350" algn="l" defTabSz="914400" rtl="0" eaLnBrk="1" fontAlgn="auto" latinLnBrk="0" hangingPunct="1">
              <a:lnSpc>
                <a:spcPct val="100000"/>
              </a:lnSpc>
              <a:spcBef>
                <a:spcPts val="0"/>
              </a:spcBef>
              <a:spcAft>
                <a:spcPts val="0"/>
              </a:spcAft>
              <a:buClr>
                <a:srgbClr val="000000"/>
              </a:buClr>
              <a:buSzPts val="2400"/>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1: </a:t>
            </a:r>
            <a:r>
              <a:rPr lang="en-PH" sz="2800" b="1" i="0" dirty="0">
                <a:effectLst/>
              </a:rPr>
              <a:t>Raise Awareness and Develop Competencies</a:t>
            </a:r>
            <a:endParaRPr lang="en-PH" sz="2800" b="1" dirty="0"/>
          </a:p>
        </p:txBody>
      </p:sp>
    </p:spTree>
    <p:extLst>
      <p:ext uri="{BB962C8B-B14F-4D97-AF65-F5344CB8AC3E}">
        <p14:creationId xmlns:p14="http://schemas.microsoft.com/office/powerpoint/2010/main" val="2125258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88939" y="1121054"/>
            <a:ext cx="1118214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solidFill>
                  <a:srgbClr val="374151"/>
                </a:solidFill>
                <a:effectLst/>
              </a:rPr>
              <a:t> </a:t>
            </a:r>
          </a:p>
          <a:p>
            <a:pPr marL="457200" indent="-457200" algn="l">
              <a:buFont typeface="+mj-lt"/>
              <a:buAutoNum type="arabicPeriod"/>
            </a:pPr>
            <a:endParaRPr lang="en-US" sz="2000" b="0" i="0" dirty="0">
              <a:solidFill>
                <a:srgbClr val="374151"/>
              </a:solidFill>
              <a:effectLst/>
            </a:endParaRPr>
          </a:p>
          <a:p>
            <a:pPr marL="457200" indent="-457200" algn="l">
              <a:buFont typeface="+mj-lt"/>
              <a:buAutoNum type="arabicPeriod"/>
            </a:pPr>
            <a:r>
              <a:rPr lang="en-US" sz="2000" dirty="0">
                <a:solidFill>
                  <a:srgbClr val="374151"/>
                </a:solidFill>
              </a:rPr>
              <a:t>Discuss the gender differences, and elaborate on the diverse roles and responsibilities. </a:t>
            </a:r>
          </a:p>
          <a:p>
            <a:pPr marL="457200" indent="-457200" algn="l">
              <a:buFont typeface="+mj-lt"/>
              <a:buAutoNum type="arabicPeriod"/>
            </a:pPr>
            <a:r>
              <a:rPr lang="en-US" sz="2000" dirty="0">
                <a:solidFill>
                  <a:srgbClr val="374151"/>
                </a:solidFill>
              </a:rPr>
              <a:t>Highlight that equal treatment (equality) is a human right. </a:t>
            </a:r>
          </a:p>
          <a:p>
            <a:pPr marL="457200" indent="-457200" algn="l">
              <a:buFont typeface="+mj-lt"/>
              <a:buAutoNum type="arabicPeriod"/>
            </a:pPr>
            <a:r>
              <a:rPr lang="en-US" sz="2000" b="0" i="0" dirty="0">
                <a:solidFill>
                  <a:srgbClr val="374151"/>
                </a:solidFill>
                <a:effectLst/>
              </a:rPr>
              <a:t>As a class, discuss and collectively agree on a "Respect Pledge" that outlines guidelines for respectful communication and behavior in the classroom. </a:t>
            </a:r>
          </a:p>
          <a:p>
            <a:pPr marL="457200" indent="-457200" algn="l">
              <a:buFont typeface="+mj-lt"/>
              <a:buAutoNum type="arabicPeriod"/>
            </a:pPr>
            <a:r>
              <a:rPr lang="en-US" sz="2000" dirty="0">
                <a:solidFill>
                  <a:srgbClr val="374151"/>
                </a:solidFill>
              </a:rPr>
              <a:t>Outline the role of females and girls and that they have equal rights and need to be treated with respect.</a:t>
            </a:r>
            <a:endParaRPr lang="en-US" sz="2000" b="0" i="0" dirty="0">
              <a:solidFill>
                <a:srgbClr val="374151"/>
              </a:solidFill>
              <a:effectLst/>
            </a:endParaRPr>
          </a:p>
          <a:p>
            <a:pPr marL="457200" indent="-457200" algn="l">
              <a:buFont typeface="+mj-lt"/>
              <a:buAutoNum type="arabicPeriod"/>
            </a:pPr>
            <a:r>
              <a:rPr lang="en-US" sz="2000" b="0" i="0" dirty="0">
                <a:solidFill>
                  <a:srgbClr val="374151"/>
                </a:solidFill>
                <a:effectLst/>
              </a:rPr>
              <a:t>Emphasize the importance of listening, empathy, and constructive feedback when addressing differences.</a:t>
            </a:r>
          </a:p>
          <a:p>
            <a:pPr marL="457200" indent="-457200" algn="l">
              <a:buFont typeface="+mj-lt"/>
              <a:buAutoNum type="arabicPeriod"/>
            </a:pPr>
            <a:endParaRPr lang="en-US" sz="2000" dirty="0">
              <a:solidFill>
                <a:srgbClr val="374151"/>
              </a:solidFill>
            </a:endParaRPr>
          </a:p>
          <a:p>
            <a:pPr marL="457200" indent="-457200">
              <a:buFont typeface="+mj-lt"/>
              <a:buAutoNum type="arabicPeriod"/>
            </a:pPr>
            <a:endParaRPr lang="en-US" sz="2000" b="1" dirty="0">
              <a:solidFill>
                <a:srgbClr val="374151"/>
              </a:solidFill>
            </a:endParaRPr>
          </a:p>
          <a:p>
            <a:r>
              <a:rPr lang="en-US" sz="2000" b="1" i="0" dirty="0">
                <a:solidFill>
                  <a:srgbClr val="374151"/>
                </a:solidFill>
                <a:effectLst/>
              </a:rPr>
              <a:t>Final Outcome:</a:t>
            </a:r>
            <a:r>
              <a:rPr lang="en-US" sz="2000" b="0" i="0" dirty="0">
                <a:solidFill>
                  <a:srgbClr val="374151"/>
                </a:solidFill>
                <a:effectLst/>
              </a:rPr>
              <a:t> The classroom environment becomes more inclusive and respectful. Students adhere to the Respect Pledge, ensuring that everyone's perspectives and backgrounds are acknowledged and respected. </a:t>
            </a:r>
            <a:r>
              <a:rPr lang="en-US" sz="2000" dirty="0">
                <a:solidFill>
                  <a:srgbClr val="374151"/>
                </a:solidFill>
              </a:rPr>
              <a:t>This activity would also raise the awareness on girls ‘perspectives and rights. </a:t>
            </a:r>
            <a:endParaRPr lang="en-US" sz="2000" b="0" i="0" dirty="0">
              <a:solidFill>
                <a:srgbClr val="374151"/>
              </a:solidFill>
              <a:effectLst/>
            </a:endParaRPr>
          </a:p>
          <a:p>
            <a:pPr marL="457200" indent="-457200" algn="l">
              <a:buFont typeface="+mj-lt"/>
              <a:buAutoNum type="arabicPeriod"/>
            </a:pPr>
            <a:endParaRPr lang="en-US" sz="2000" b="0" i="0" dirty="0">
              <a:solidFill>
                <a:srgbClr val="374151"/>
              </a:solidFill>
              <a:effectLst/>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2: </a:t>
            </a:r>
            <a:r>
              <a:rPr lang="en-US" sz="2800" b="1" dirty="0"/>
              <a:t>Combating </a:t>
            </a:r>
            <a:r>
              <a:rPr lang="en-US" sz="2800" b="1" i="0" dirty="0">
                <a:effectLst/>
              </a:rPr>
              <a:t>Gender Bias through “Respect Pledge”</a:t>
            </a:r>
            <a:endParaRPr sz="2800" b="1" dirty="0"/>
          </a:p>
        </p:txBody>
      </p:sp>
    </p:spTree>
    <p:extLst>
      <p:ext uri="{BB962C8B-B14F-4D97-AF65-F5344CB8AC3E}">
        <p14:creationId xmlns:p14="http://schemas.microsoft.com/office/powerpoint/2010/main" val="3723561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4" y="898030"/>
            <a:ext cx="11182148" cy="4853661"/>
          </a:xfrm>
          <a:prstGeom prst="rect">
            <a:avLst/>
          </a:prstGeom>
          <a:noFill/>
          <a:ln>
            <a:noFill/>
          </a:ln>
        </p:spPr>
        <p:txBody>
          <a:bodyPr spcFirstLastPara="1" wrap="square" lIns="0" tIns="0" rIns="0" bIns="0" anchor="t" anchorCtr="0">
            <a:noAutofit/>
          </a:bodyPr>
          <a:lstStyle/>
          <a:p>
            <a:r>
              <a:rPr lang="en-US" sz="2000" b="1" i="0" dirty="0">
                <a:solidFill>
                  <a:srgbClr val="374151"/>
                </a:solidFill>
                <a:effectLst/>
              </a:rPr>
              <a:t>If effectively implemented this activity would covered the following CSE competencies:</a:t>
            </a:r>
          </a:p>
          <a:p>
            <a:pPr marL="285750" indent="-285750">
              <a:buFont typeface="Arial" panose="020B0604020202020204" pitchFamily="34" charset="0"/>
              <a:buChar char="•"/>
            </a:pPr>
            <a:r>
              <a:rPr lang="en-GB" sz="2000" dirty="0">
                <a:effectLst/>
                <a:ea typeface="Arial Unicode MS"/>
              </a:rPr>
              <a:t>CSE 1: Can differentiate between the types of risks students may be facing in crisis and conflict settings based on gender, ethnicity, linguistic and age differences</a:t>
            </a:r>
          </a:p>
          <a:p>
            <a:pPr marL="285750" indent="-285750">
              <a:buFont typeface="Arial" panose="020B0604020202020204" pitchFamily="34" charset="0"/>
              <a:buChar char="•"/>
            </a:pPr>
            <a:endParaRPr lang="en-GB" sz="2000" dirty="0">
              <a:effectLst/>
              <a:ea typeface="Arial Unicode MS"/>
            </a:endParaRPr>
          </a:p>
          <a:p>
            <a:pPr marL="285750" indent="-285750">
              <a:buFont typeface="Arial" panose="020B0604020202020204" pitchFamily="34" charset="0"/>
              <a:buChar char="•"/>
            </a:pPr>
            <a:r>
              <a:rPr lang="en-GB" sz="2000" dirty="0">
                <a:ln>
                  <a:noFill/>
                </a:ln>
                <a:solidFill>
                  <a:srgbClr val="000000"/>
                </a:solidFill>
                <a:effectLst/>
                <a:ea typeface="Arial Unicode MS"/>
                <a:cs typeface="Arial Unicode MS"/>
              </a:rPr>
              <a:t>CSE 4.2 Teacher promotes a classroom and school environment free from abuse, discrimination, exploitation and violence, including sexual and gender-based violence</a:t>
            </a:r>
          </a:p>
          <a:p>
            <a:pPr marL="285750" indent="-285750">
              <a:buFont typeface="Arial" panose="020B0604020202020204" pitchFamily="34" charset="0"/>
              <a:buChar char="•"/>
            </a:pPr>
            <a:endParaRPr lang="en-GB" sz="2000" dirty="0">
              <a:ln>
                <a:noFill/>
              </a:ln>
              <a:solidFill>
                <a:srgbClr val="000000"/>
              </a:solidFill>
              <a:effectLst/>
              <a:ea typeface="Arial Unicode MS"/>
              <a:cs typeface="Arial Unicode MS"/>
            </a:endParaRPr>
          </a:p>
          <a:p>
            <a:pPr marL="285750" lvl="0" indent="-285750">
              <a:buFont typeface="Arial" panose="020B0604020202020204" pitchFamily="34" charset="0"/>
              <a:buChar char="•"/>
            </a:pPr>
            <a:r>
              <a:rPr lang="en-GB" sz="2000" dirty="0">
                <a:solidFill>
                  <a:srgbClr val="000000"/>
                </a:solidFill>
                <a:effectLst/>
                <a:ea typeface="Arial Unicode MS"/>
                <a:cs typeface="Arial Unicode MS"/>
              </a:rPr>
              <a:t>CSE 4.4 Teacher supports students’ building, development and maintenance of healthy interpersonal relationships, cooperation and acceptance of differences.</a:t>
            </a:r>
          </a:p>
          <a:p>
            <a:pPr marL="285750" lvl="0" indent="-285750">
              <a:buFont typeface="Arial" panose="020B0604020202020204" pitchFamily="34" charset="0"/>
              <a:buChar char="•"/>
            </a:pPr>
            <a:endParaRPr lang="en-GB" sz="2000" dirty="0">
              <a:solidFill>
                <a:srgbClr val="000000"/>
              </a:solidFill>
              <a:effectLst/>
              <a:ea typeface="Arial Unicode MS"/>
              <a:cs typeface="Arial Unicode MS"/>
            </a:endParaRPr>
          </a:p>
          <a:p>
            <a:pPr marL="285750" lvl="0" indent="-285750">
              <a:buFont typeface="Arial" panose="020B0604020202020204" pitchFamily="34" charset="0"/>
              <a:buChar char="•"/>
            </a:pPr>
            <a:r>
              <a:rPr lang="en-GB" sz="2000" dirty="0">
                <a:ln>
                  <a:noFill/>
                </a:ln>
                <a:solidFill>
                  <a:srgbClr val="000000"/>
                </a:solidFill>
                <a:effectLst/>
                <a:ea typeface="Arial Unicode MS"/>
                <a:cs typeface="Arial Unicode MS"/>
              </a:rPr>
              <a:t>CSE 4.5 Teacher demonstrates understanding of and promotes context appropriate life-skills (social-emotional well-being, respect for different abilities, health education, mine-risk awareness, self-protection from sexual and gender-based violence and exploitation etc.)</a:t>
            </a:r>
          </a:p>
          <a:p>
            <a:pPr marL="285750" lvl="0" indent="-285750">
              <a:buFont typeface="Arial" panose="020B0604020202020204" pitchFamily="34" charset="0"/>
              <a:buChar char="•"/>
            </a:pPr>
            <a:endParaRPr lang="en-GB" sz="2000" dirty="0">
              <a:ln>
                <a:noFill/>
              </a:ln>
              <a:solidFill>
                <a:srgbClr val="000000"/>
              </a:solidFill>
              <a:effectLst/>
              <a:ea typeface="Arial Unicode MS"/>
              <a:cs typeface="Arial Unicode MS"/>
            </a:endParaRPr>
          </a:p>
          <a:p>
            <a:pPr marL="285750" indent="-285750">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5: Teacher demonstrates awareness of ways to ensure Gender Equity, Disability and Social Inclusion in teaching and learning.</a:t>
            </a:r>
          </a:p>
          <a:p>
            <a:pPr marL="285750" indent="-285750">
              <a:buFont typeface="Arial" panose="020B0604020202020204" pitchFamily="34" charset="0"/>
              <a:buChar char="•"/>
            </a:pP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gn="l"/>
            <a:endParaRPr lang="en-US" sz="2000" b="0" i="0" dirty="0">
              <a:solidFill>
                <a:srgbClr val="374151"/>
              </a:solidFill>
              <a:effectLst/>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Scenario 2: </a:t>
            </a:r>
            <a:r>
              <a:rPr lang="en-US" sz="2800" b="1" dirty="0"/>
              <a:t>Combating </a:t>
            </a:r>
            <a:r>
              <a:rPr lang="en-US" sz="2800" b="1" i="0" dirty="0">
                <a:effectLst/>
              </a:rPr>
              <a:t>Gender Bias through “Respect Pledge” (Cont.)</a:t>
            </a:r>
            <a:endParaRPr sz="2800" b="1" dirty="0"/>
          </a:p>
        </p:txBody>
      </p:sp>
    </p:spTree>
    <p:extLst>
      <p:ext uri="{BB962C8B-B14F-4D97-AF65-F5344CB8AC3E}">
        <p14:creationId xmlns:p14="http://schemas.microsoft.com/office/powerpoint/2010/main" val="1303943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88939" y="834900"/>
            <a:ext cx="11011988" cy="4853661"/>
          </a:xfrm>
          <a:prstGeom prst="rect">
            <a:avLst/>
          </a:prstGeom>
          <a:noFill/>
          <a:ln>
            <a:noFill/>
          </a:ln>
        </p:spPr>
        <p:txBody>
          <a:bodyPr spcFirstLastPara="1" wrap="square" lIns="0" tIns="0" rIns="0" bIns="0" anchor="t" anchorCtr="0">
            <a:noAutofit/>
          </a:bodyPr>
          <a:lstStyle/>
          <a:p>
            <a:pPr marR="0" lvl="0" algn="l" rtl="0">
              <a:lnSpc>
                <a:spcPct val="100000"/>
              </a:lnSpc>
              <a:spcBef>
                <a:spcPts val="0"/>
              </a:spcBef>
              <a:spcAft>
                <a:spcPts val="0"/>
              </a:spcAft>
              <a:buClr>
                <a:srgbClr val="000000"/>
              </a:buClr>
              <a:buSzPts val="2400"/>
            </a:pPr>
            <a:r>
              <a:rPr lang="en-US" sz="2000" b="1" i="0" dirty="0">
                <a:effectLst/>
              </a:rPr>
              <a:t>Activity:</a:t>
            </a:r>
            <a:r>
              <a:rPr lang="en-US" sz="2000" b="0" i="0" dirty="0">
                <a:solidFill>
                  <a:srgbClr val="374151"/>
                </a:solidFill>
                <a:effectLst/>
              </a:rPr>
              <a:t> </a:t>
            </a:r>
          </a:p>
          <a:p>
            <a:pPr marL="342900" indent="-342900" algn="l">
              <a:buFont typeface="Arial" panose="020B0604020202020204" pitchFamily="34" charset="0"/>
              <a:buChar char="•"/>
            </a:pPr>
            <a:r>
              <a:rPr lang="en-US" sz="2000" b="0" i="0" dirty="0">
                <a:solidFill>
                  <a:srgbClr val="374151"/>
                </a:solidFill>
                <a:effectLst/>
              </a:rPr>
              <a:t>Show a series of media clips, newspaper images or songs and lyrics that contain examples of gender stereotypes or misrepresentations. Ensure the clips are age-appropriate and cover a range of contexts (e.g., commercials, TV shows, movie scenes).</a:t>
            </a:r>
          </a:p>
          <a:p>
            <a:pPr marL="342900" indent="-342900" algn="l">
              <a:buFont typeface="Arial" panose="020B0604020202020204" pitchFamily="34" charset="0"/>
              <a:buChar char="•"/>
            </a:pPr>
            <a:r>
              <a:rPr lang="en-US" sz="2000" b="0" i="0" dirty="0">
                <a:solidFill>
                  <a:srgbClr val="374151"/>
                </a:solidFill>
                <a:effectLst/>
              </a:rPr>
              <a:t>After each clip, ask students to jot down their initial impressions and feelings about how women are portrayed.</a:t>
            </a:r>
          </a:p>
          <a:p>
            <a:pPr marL="342900" indent="-342900" algn="l">
              <a:buFont typeface="Arial" panose="020B0604020202020204" pitchFamily="34" charset="0"/>
              <a:buChar char="•"/>
            </a:pPr>
            <a:r>
              <a:rPr lang="en-US" sz="2000" b="0" i="0" dirty="0">
                <a:solidFill>
                  <a:srgbClr val="374151"/>
                </a:solidFill>
                <a:effectLst/>
              </a:rPr>
              <a:t>On the board or flipchart, list the stereotypes and misrepresentations they identify.</a:t>
            </a:r>
          </a:p>
          <a:p>
            <a:pPr marL="342900" indent="-342900" algn="l">
              <a:buFont typeface="Arial" panose="020B0604020202020204" pitchFamily="34" charset="0"/>
              <a:buChar char="•"/>
            </a:pPr>
            <a:r>
              <a:rPr lang="en-US" sz="2000" b="0" i="0" dirty="0">
                <a:solidFill>
                  <a:srgbClr val="374151"/>
                </a:solidFill>
                <a:effectLst/>
              </a:rPr>
              <a:t>Conclude the activity with a class reflection. Ask students to share what they learned and how they can apply this knowledge to critically analyze media representations in their daily lives.</a:t>
            </a:r>
          </a:p>
          <a:p>
            <a:pPr marL="457200" indent="-457200" algn="l">
              <a:buFont typeface="+mj-lt"/>
              <a:buAutoNum type="arabicPeriod"/>
            </a:pPr>
            <a:endParaRPr lang="en-US" sz="2000" b="0" i="0" dirty="0">
              <a:solidFill>
                <a:srgbClr val="374151"/>
              </a:solidFill>
              <a:effectLst/>
            </a:endParaRPr>
          </a:p>
          <a:p>
            <a:pPr algn="l"/>
            <a:r>
              <a:rPr lang="en-US" sz="2000" b="1" i="0" dirty="0">
                <a:solidFill>
                  <a:srgbClr val="374151"/>
                </a:solidFill>
                <a:effectLst/>
              </a:rPr>
              <a:t>Final Outcome:</a:t>
            </a:r>
            <a:r>
              <a:rPr lang="en-US" sz="2000" b="0" i="0" dirty="0">
                <a:solidFill>
                  <a:srgbClr val="374151"/>
                </a:solidFill>
                <a:effectLst/>
              </a:rPr>
              <a:t> </a:t>
            </a:r>
          </a:p>
          <a:p>
            <a:pPr algn="l"/>
            <a:r>
              <a:rPr lang="en-US" sz="2000" b="0" i="0" dirty="0">
                <a:solidFill>
                  <a:srgbClr val="374151"/>
                </a:solidFill>
                <a:effectLst/>
              </a:rPr>
              <a:t>This classroom activity engages students in actively identifying and critically analyzing media misrepresentations related to females and women. It encourages thoughtful discussion, reflection, and empowers students to become more discerning consumers of media.</a:t>
            </a:r>
          </a:p>
          <a:p>
            <a:pPr algn="l"/>
            <a:endParaRPr lang="en-US" sz="2000" dirty="0">
              <a:solidFill>
                <a:srgbClr val="374151"/>
              </a:solidFill>
            </a:endParaRPr>
          </a:p>
          <a:p>
            <a:pPr marR="0" lvl="0" algn="l" rtl="0">
              <a:lnSpc>
                <a:spcPct val="100000"/>
              </a:lnSpc>
              <a:spcBef>
                <a:spcPts val="0"/>
              </a:spcBef>
              <a:spcAft>
                <a:spcPts val="0"/>
              </a:spcAft>
              <a:buClr>
                <a:srgbClr val="000000"/>
              </a:buClr>
              <a:buSzPts val="2400"/>
            </a:pPr>
            <a:endParaRPr lang="en-US" sz="1200" b="0" i="0" u="none" strike="noStrike" cap="none" dirty="0">
              <a:solidFill>
                <a:srgbClr val="000000"/>
              </a:solidFill>
              <a:latin typeface="Arial"/>
              <a:ea typeface="Arial"/>
              <a:cs typeface="Arial"/>
              <a:sym typeface="Arial"/>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solidFill>
                  <a:schemeClr val="bg1"/>
                </a:solidFill>
              </a:rPr>
              <a:t>Scenario 3: </a:t>
            </a:r>
            <a:r>
              <a:rPr lang="nl-NL" sz="2800" b="1" i="0" dirty="0">
                <a:solidFill>
                  <a:schemeClr val="bg1"/>
                </a:solidFill>
                <a:effectLst/>
              </a:rPr>
              <a:t>Deconstructing Gender Stereotypes in Media (Cont.)</a:t>
            </a:r>
            <a:endParaRPr sz="2800" b="1" dirty="0"/>
          </a:p>
        </p:txBody>
      </p:sp>
    </p:spTree>
    <p:extLst>
      <p:ext uri="{BB962C8B-B14F-4D97-AF65-F5344CB8AC3E}">
        <p14:creationId xmlns:p14="http://schemas.microsoft.com/office/powerpoint/2010/main" val="428665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510879" y="890657"/>
            <a:ext cx="11011988" cy="4853661"/>
          </a:xfrm>
          <a:prstGeom prst="rect">
            <a:avLst/>
          </a:prstGeom>
          <a:noFill/>
          <a:ln>
            <a:noFill/>
          </a:ln>
        </p:spPr>
        <p:txBody>
          <a:bodyPr spcFirstLastPara="1" wrap="square" lIns="0" tIns="0" rIns="0" bIns="0" anchor="t" anchorCtr="0">
            <a:noAutofit/>
          </a:bodyPr>
          <a:lstStyle/>
          <a:p>
            <a:r>
              <a:rPr lang="en-US" sz="2000" b="1" i="0" dirty="0">
                <a:solidFill>
                  <a:srgbClr val="374151"/>
                </a:solidFill>
                <a:effectLst/>
              </a:rPr>
              <a:t>If effectively implemented this activity would covered the following CSE competencies:</a:t>
            </a:r>
          </a:p>
          <a:p>
            <a:endParaRPr lang="en-US" sz="2000" b="1" i="0" dirty="0">
              <a:solidFill>
                <a:srgbClr val="374151"/>
              </a:solidFill>
              <a:effectLst/>
            </a:endParaRPr>
          </a:p>
          <a:p>
            <a:pPr marL="285750" indent="-285750">
              <a:buFont typeface="Arial" panose="020B0604020202020204" pitchFamily="34" charset="0"/>
              <a:buChar char="•"/>
            </a:pPr>
            <a:r>
              <a:rPr lang="en-GB" sz="2000" dirty="0">
                <a:effectLst/>
                <a:ea typeface="Arial Unicode MS"/>
              </a:rPr>
              <a:t>CSE 1: Can differentiate between the types of risks students may be facing in crisis and conflict settings based on gender, ethnicity, linguistic and age differences</a:t>
            </a:r>
          </a:p>
          <a:p>
            <a:pPr marL="285750" indent="-285750">
              <a:buFont typeface="Arial" panose="020B0604020202020204" pitchFamily="34" charset="0"/>
              <a:buChar char="•"/>
            </a:pPr>
            <a:endParaRPr lang="en-GB" sz="2000" dirty="0">
              <a:effectLst/>
              <a:ea typeface="Arial Unicode MS"/>
            </a:endParaRPr>
          </a:p>
          <a:p>
            <a:pPr marL="285750" indent="-285750">
              <a:buFont typeface="Arial" panose="020B0604020202020204" pitchFamily="34" charset="0"/>
              <a:buChar char="•"/>
            </a:pPr>
            <a:r>
              <a:rPr lang="en-GB" sz="2000" dirty="0">
                <a:ln>
                  <a:noFill/>
                </a:ln>
                <a:solidFill>
                  <a:srgbClr val="000000"/>
                </a:solidFill>
                <a:effectLst/>
                <a:ea typeface="Arial Unicode MS"/>
                <a:cs typeface="Arial Unicode MS"/>
              </a:rPr>
              <a:t>CSE 4.2 Teacher promotes a classroom and school environment free from abuse, discrimination, exploitation and violence, including sexual and gender-based violence</a:t>
            </a:r>
          </a:p>
          <a:p>
            <a:pPr marL="285750" indent="-285750">
              <a:buFont typeface="Arial" panose="020B0604020202020204" pitchFamily="34" charset="0"/>
              <a:buChar char="•"/>
            </a:pPr>
            <a:endParaRPr lang="en-GB" sz="2000" dirty="0">
              <a:ln>
                <a:noFill/>
              </a:ln>
              <a:solidFill>
                <a:srgbClr val="000000"/>
              </a:solidFill>
              <a:effectLst/>
              <a:ea typeface="Arial Unicode MS"/>
              <a:cs typeface="Arial Unicode MS"/>
            </a:endParaRPr>
          </a:p>
          <a:p>
            <a:pPr marL="285750" lvl="0" indent="-285750">
              <a:buFont typeface="Arial" panose="020B0604020202020204" pitchFamily="34" charset="0"/>
              <a:buChar char="•"/>
            </a:pPr>
            <a:r>
              <a:rPr lang="en-GB" sz="2000" dirty="0">
                <a:solidFill>
                  <a:srgbClr val="000000"/>
                </a:solidFill>
                <a:effectLst/>
                <a:ea typeface="Arial Unicode MS"/>
                <a:cs typeface="Arial Unicode MS"/>
              </a:rPr>
              <a:t>CSE 4.4 Teacher supports students’ building, development and maintenance of healthy interpersonal relationships, cooperation and acceptance of differences.</a:t>
            </a:r>
          </a:p>
          <a:p>
            <a:pPr marL="285750" lvl="0" indent="-285750">
              <a:buFont typeface="Arial" panose="020B0604020202020204" pitchFamily="34" charset="0"/>
              <a:buChar char="•"/>
            </a:pPr>
            <a:endParaRPr lang="en-GB" sz="2000" dirty="0">
              <a:solidFill>
                <a:srgbClr val="000000"/>
              </a:solidFill>
              <a:effectLst/>
              <a:ea typeface="Arial Unicode MS"/>
              <a:cs typeface="Arial Unicode MS"/>
            </a:endParaRPr>
          </a:p>
          <a:p>
            <a:pPr marL="285750" lvl="0" indent="-285750">
              <a:buFont typeface="Arial" panose="020B0604020202020204" pitchFamily="34" charset="0"/>
              <a:buChar char="•"/>
            </a:pPr>
            <a:r>
              <a:rPr lang="en-GB" sz="2000" dirty="0">
                <a:ln>
                  <a:noFill/>
                </a:ln>
                <a:solidFill>
                  <a:srgbClr val="000000"/>
                </a:solidFill>
                <a:effectLst/>
                <a:ea typeface="Arial Unicode MS"/>
                <a:cs typeface="Arial Unicode MS"/>
              </a:rPr>
              <a:t>CSE 4.5 Teacher demonstrates understanding of and promotes context appropriate life-skills (social-emotional well-being, respect for different abilities, health education, mine-risk awareness, self-protection from sexual and gender-based violence and exploitation etc.)</a:t>
            </a:r>
          </a:p>
          <a:p>
            <a:pPr marL="285750" lvl="0" indent="-285750">
              <a:buFont typeface="Arial" panose="020B0604020202020204" pitchFamily="34" charset="0"/>
              <a:buChar char="•"/>
            </a:pPr>
            <a:endParaRPr lang="en-GB" sz="2000" dirty="0">
              <a:ln>
                <a:noFill/>
              </a:ln>
              <a:solidFill>
                <a:srgbClr val="000000"/>
              </a:solidFill>
              <a:effectLst/>
              <a:ea typeface="Arial Unicode MS"/>
              <a:cs typeface="Arial Unicode MS"/>
            </a:endParaRPr>
          </a:p>
          <a:p>
            <a:pPr marL="285750" indent="-285750">
              <a:buFont typeface="Arial" panose="020B0604020202020204" pitchFamily="34" charset="0"/>
              <a:buChar char="•"/>
            </a:pPr>
            <a:r>
              <a:rPr lang="en-GB" sz="2000" dirty="0">
                <a:effectLst/>
                <a:ea typeface="Calibri" panose="020F0502020204030204" pitchFamily="34" charset="0"/>
                <a:cs typeface="Arial" panose="020B0604020202020204" pitchFamily="34" charset="0"/>
              </a:rPr>
              <a:t>CSE 5: Teacher demonstrates awareness of ways to ensure Gender Equity, Disability and Social Inclusion in teaching and learning</a:t>
            </a:r>
            <a:endParaRPr lang="en-US" sz="1200" b="0" i="0" u="none" strike="noStrike" cap="none" dirty="0">
              <a:solidFill>
                <a:srgbClr val="000000"/>
              </a:solidFill>
              <a:ea typeface="Arial"/>
              <a:cs typeface="Arial"/>
              <a:sym typeface="Arial"/>
            </a:endParaRPr>
          </a:p>
        </p:txBody>
      </p:sp>
      <p:sp>
        <p:nvSpPr>
          <p:cNvPr id="229" name="Google Shape;229;p11"/>
          <p:cNvSpPr txBox="1">
            <a:spLocks noGrp="1"/>
          </p:cNvSpPr>
          <p:nvPr>
            <p:ph type="ctrTitle"/>
          </p:nvPr>
        </p:nvSpPr>
        <p:spPr>
          <a:xfrm>
            <a:off x="419836" y="145732"/>
            <a:ext cx="11350193" cy="455408"/>
          </a:xfrm>
          <a:prstGeom prst="rect">
            <a:avLst/>
          </a:prstGeom>
          <a:noFill/>
          <a:ln>
            <a:noFill/>
          </a:ln>
        </p:spPr>
        <p:txBody>
          <a:bodyPr spcFirstLastPara="1" wrap="square" lIns="0" tIns="0" rIns="0" bIns="0" anchor="ctr" anchorCtr="0">
            <a:normAutofit fontScale="90000"/>
          </a:bodyPr>
          <a:lstStyle/>
          <a:p>
            <a:r>
              <a:rPr lang="en-PH" sz="2800" b="1" dirty="0"/>
              <a:t>Scenario 3: </a:t>
            </a:r>
            <a:r>
              <a:rPr lang="nl-NL" sz="2800" b="1" dirty="0"/>
              <a:t>Deconstructing Gender Stereotypes in Media</a:t>
            </a:r>
            <a:endParaRPr sz="2800" b="1" dirty="0"/>
          </a:p>
        </p:txBody>
      </p:sp>
    </p:spTree>
    <p:extLst>
      <p:ext uri="{BB962C8B-B14F-4D97-AF65-F5344CB8AC3E}">
        <p14:creationId xmlns:p14="http://schemas.microsoft.com/office/powerpoint/2010/main" val="28354860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7</a:t>
            </a:r>
          </a:p>
        </p:txBody>
      </p:sp>
      <p:sp>
        <p:nvSpPr>
          <p:cNvPr id="6" name="Text Placeholder 5"/>
          <p:cNvSpPr>
            <a:spLocks noGrp="1"/>
          </p:cNvSpPr>
          <p:nvPr>
            <p:ph type="body" sz="quarter" idx="16"/>
          </p:nvPr>
        </p:nvSpPr>
        <p:spPr>
          <a:xfrm>
            <a:off x="277188" y="786038"/>
            <a:ext cx="11350193" cy="4862177"/>
          </a:xfrm>
        </p:spPr>
        <p:txBody>
          <a:bodyPr>
            <a:normAutofit/>
          </a:bodyPr>
          <a:lstStyle/>
          <a:p>
            <a:pPr algn="l"/>
            <a:r>
              <a:rPr lang="en-US" sz="2000" b="1" i="0" dirty="0">
                <a:solidFill>
                  <a:srgbClr val="374151"/>
                </a:solidFill>
                <a:effectLst/>
              </a:rPr>
              <a:t>Match activity on </a:t>
            </a:r>
            <a:r>
              <a:rPr lang="en-US" sz="2000" b="1" i="0" dirty="0" err="1">
                <a:solidFill>
                  <a:srgbClr val="374151"/>
                </a:solidFill>
                <a:effectLst/>
              </a:rPr>
              <a:t>Coulmn</a:t>
            </a:r>
            <a:r>
              <a:rPr lang="en-US" sz="2000" b="1" i="0" dirty="0">
                <a:solidFill>
                  <a:srgbClr val="374151"/>
                </a:solidFill>
                <a:effectLst/>
              </a:rPr>
              <a:t> A and its respective final outcome</a:t>
            </a:r>
          </a:p>
        </p:txBody>
      </p:sp>
      <p:graphicFrame>
        <p:nvGraphicFramePr>
          <p:cNvPr id="2" name="Table 2">
            <a:extLst>
              <a:ext uri="{FF2B5EF4-FFF2-40B4-BE49-F238E27FC236}">
                <a16:creationId xmlns:a16="http://schemas.microsoft.com/office/drawing/2014/main" id="{D6691C17-7910-4A78-47D0-DD62395EF9A0}"/>
              </a:ext>
            </a:extLst>
          </p:cNvPr>
          <p:cNvGraphicFramePr>
            <a:graphicFrameLocks noGrp="1"/>
          </p:cNvGraphicFramePr>
          <p:nvPr/>
        </p:nvGraphicFramePr>
        <p:xfrm>
          <a:off x="420895" y="1722741"/>
          <a:ext cx="11350192" cy="3759200"/>
        </p:xfrm>
        <a:graphic>
          <a:graphicData uri="http://schemas.openxmlformats.org/drawingml/2006/table">
            <a:tbl>
              <a:tblPr firstRow="1" bandRow="1">
                <a:tableStyleId>{5C22544A-7EE6-4342-B048-85BDC9FD1C3A}</a:tableStyleId>
              </a:tblPr>
              <a:tblGrid>
                <a:gridCol w="4195711">
                  <a:extLst>
                    <a:ext uri="{9D8B030D-6E8A-4147-A177-3AD203B41FA5}">
                      <a16:colId xmlns:a16="http://schemas.microsoft.com/office/drawing/2014/main" val="708635901"/>
                    </a:ext>
                  </a:extLst>
                </a:gridCol>
                <a:gridCol w="7154481">
                  <a:extLst>
                    <a:ext uri="{9D8B030D-6E8A-4147-A177-3AD203B41FA5}">
                      <a16:colId xmlns:a16="http://schemas.microsoft.com/office/drawing/2014/main" val="3004403085"/>
                    </a:ext>
                  </a:extLst>
                </a:gridCol>
              </a:tblGrid>
              <a:tr h="370840">
                <a:tc>
                  <a:txBody>
                    <a:bodyPr/>
                    <a:lstStyle/>
                    <a:p>
                      <a:r>
                        <a:rPr lang="en-US" dirty="0"/>
                        <a:t>Activity </a:t>
                      </a:r>
                    </a:p>
                  </a:txBody>
                  <a:tcPr/>
                </a:tc>
                <a:tc>
                  <a:txBody>
                    <a:bodyPr/>
                    <a:lstStyle/>
                    <a:p>
                      <a:r>
                        <a:rPr lang="en-US" dirty="0"/>
                        <a:t>Final Outcome </a:t>
                      </a:r>
                    </a:p>
                  </a:txBody>
                  <a:tcPr/>
                </a:tc>
                <a:extLst>
                  <a:ext uri="{0D108BD9-81ED-4DB2-BD59-A6C34878D82A}">
                    <a16:rowId xmlns:a16="http://schemas.microsoft.com/office/drawing/2014/main" val="2861700231"/>
                  </a:ext>
                </a:extLst>
              </a:tr>
              <a:tr h="370840">
                <a:tc>
                  <a:txBody>
                    <a:bodyPr/>
                    <a:lstStyle/>
                    <a:p>
                      <a:r>
                        <a:rPr lang="nl-NL" sz="2000" b="0" i="0" dirty="0">
                          <a:solidFill>
                            <a:schemeClr val="tx1"/>
                          </a:solidFill>
                          <a:effectLst/>
                          <a:latin typeface="+mn-lt"/>
                        </a:rPr>
                        <a:t>Deconstructing Gender Stereotypes in Media </a:t>
                      </a:r>
                      <a:endParaRPr lang="en-US" sz="2000" b="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rPr>
                        <a:t>Classroom environment becomes more inclusive and respectful, and students understand the importance that everyone's perspectives and backgrounds are acknowledged and respected. </a:t>
                      </a:r>
                      <a:endParaRPr lang="en-US" sz="2000" dirty="0"/>
                    </a:p>
                  </a:txBody>
                  <a:tcPr/>
                </a:tc>
                <a:extLst>
                  <a:ext uri="{0D108BD9-81ED-4DB2-BD59-A6C34878D82A}">
                    <a16:rowId xmlns:a16="http://schemas.microsoft.com/office/drawing/2014/main" val="3455264131"/>
                  </a:ext>
                </a:extLst>
              </a:tr>
              <a:tr h="370840">
                <a:tc>
                  <a:txBody>
                    <a:bodyPr/>
                    <a:lstStyle/>
                    <a:p>
                      <a:r>
                        <a:rPr lang="en-US" sz="2000" b="0" dirty="0">
                          <a:solidFill>
                            <a:schemeClr val="tx1"/>
                          </a:solidFill>
                          <a:latin typeface="+mn-lt"/>
                        </a:rPr>
                        <a:t>Combating </a:t>
                      </a:r>
                      <a:r>
                        <a:rPr lang="en-US" sz="2000" b="0" i="0" dirty="0">
                          <a:solidFill>
                            <a:schemeClr val="tx1"/>
                          </a:solidFill>
                          <a:effectLst/>
                          <a:latin typeface="+mn-lt"/>
                        </a:rPr>
                        <a:t>Gender Bias through “Respect Pledge”</a:t>
                      </a:r>
                      <a:endParaRPr lang="en-US" sz="2000" b="0" dirty="0">
                        <a:solidFill>
                          <a:schemeClr val="tx1"/>
                        </a:solidFill>
                        <a:latin typeface="+mn-lt"/>
                      </a:endParaRPr>
                    </a:p>
                  </a:txBody>
                  <a:tcPr/>
                </a:tc>
                <a:tc>
                  <a:txBody>
                    <a:bodyPr/>
                    <a:lstStyle/>
                    <a:p>
                      <a:r>
                        <a:rPr lang="en-US" sz="2000" i="0" dirty="0">
                          <a:effectLst/>
                          <a:latin typeface="Söhne"/>
                        </a:rPr>
                        <a:t>Raised </a:t>
                      </a:r>
                      <a:r>
                        <a:rPr lang="en-US" sz="2000" b="0" i="0" dirty="0">
                          <a:solidFill>
                            <a:srgbClr val="374151"/>
                          </a:solidFill>
                          <a:effectLst/>
                          <a:latin typeface="Söhne"/>
                        </a:rPr>
                        <a:t>awareness about bias and discrimination and students are equipped with the needed competencies to address them effectively, fostering a sense of responsibility to combat hate and discrimination</a:t>
                      </a:r>
                      <a:endParaRPr lang="en-US" sz="2000" dirty="0"/>
                    </a:p>
                  </a:txBody>
                  <a:tcPr/>
                </a:tc>
                <a:extLst>
                  <a:ext uri="{0D108BD9-81ED-4DB2-BD59-A6C34878D82A}">
                    <a16:rowId xmlns:a16="http://schemas.microsoft.com/office/drawing/2014/main" val="2210431518"/>
                  </a:ext>
                </a:extLst>
              </a:tr>
              <a:tr h="370840">
                <a:tc>
                  <a:txBody>
                    <a:bodyPr/>
                    <a:lstStyle/>
                    <a:p>
                      <a:r>
                        <a:rPr lang="en-US" sz="2000" b="0" i="0" dirty="0">
                          <a:solidFill>
                            <a:schemeClr val="tx1"/>
                          </a:solidFill>
                          <a:effectLst/>
                          <a:latin typeface="+mn-lt"/>
                        </a:rPr>
                        <a:t>Raise Awareness and Develop Competencies</a:t>
                      </a:r>
                      <a:endParaRPr lang="en-US" sz="2000" b="0" dirty="0">
                        <a:solidFill>
                          <a:schemeClr val="tx1"/>
                        </a:solidFill>
                        <a:latin typeface="+mn-lt"/>
                      </a:endParaRPr>
                    </a:p>
                  </a:txBody>
                  <a:tcPr/>
                </a:tc>
                <a:tc>
                  <a:txBody>
                    <a:bodyPr/>
                    <a:lstStyle/>
                    <a:p>
                      <a:r>
                        <a:rPr lang="en-US" sz="2000" b="0" i="0" dirty="0">
                          <a:solidFill>
                            <a:srgbClr val="374151"/>
                          </a:solidFill>
                          <a:effectLst/>
                          <a:latin typeface="Söhne"/>
                        </a:rPr>
                        <a:t>Actively identifying and critically analyzing media misrepresentations related to females and women</a:t>
                      </a:r>
                      <a:endParaRPr lang="en-US" sz="2000" dirty="0"/>
                    </a:p>
                  </a:txBody>
                  <a:tcPr/>
                </a:tc>
                <a:extLst>
                  <a:ext uri="{0D108BD9-81ED-4DB2-BD59-A6C34878D82A}">
                    <a16:rowId xmlns:a16="http://schemas.microsoft.com/office/drawing/2014/main" val="146448212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61731187"/>
                  </a:ext>
                </a:extLst>
              </a:tr>
            </a:tbl>
          </a:graphicData>
        </a:graphic>
      </p:graphicFrame>
    </p:spTree>
    <p:custDataLst>
      <p:tags r:id="rId1"/>
    </p:custDataLst>
    <p:extLst>
      <p:ext uri="{BB962C8B-B14F-4D97-AF65-F5344CB8AC3E}">
        <p14:creationId xmlns:p14="http://schemas.microsoft.com/office/powerpoint/2010/main" val="704387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Activity 8 (Self Reflection )</a:t>
            </a:r>
          </a:p>
        </p:txBody>
      </p:sp>
      <p:sp>
        <p:nvSpPr>
          <p:cNvPr id="6" name="Text Placeholder 5"/>
          <p:cNvSpPr>
            <a:spLocks noGrp="1"/>
          </p:cNvSpPr>
          <p:nvPr>
            <p:ph type="body" sz="quarter" idx="16"/>
          </p:nvPr>
        </p:nvSpPr>
        <p:spPr>
          <a:xfrm>
            <a:off x="591442" y="1128065"/>
            <a:ext cx="10715896" cy="1745289"/>
          </a:xfrm>
        </p:spPr>
        <p:txBody>
          <a:bodyPr>
            <a:normAutofit/>
          </a:bodyPr>
          <a:lstStyle/>
          <a:p>
            <a:pPr algn="l"/>
            <a:r>
              <a:rPr lang="en-US" sz="2000" i="0" dirty="0">
                <a:solidFill>
                  <a:srgbClr val="374151"/>
                </a:solidFill>
                <a:effectLst/>
              </a:rPr>
              <a:t>What activity would you suggest a teacher who is facing issues of gender-based bullying and stereotyping. Write down the activity, its specific steps, needed material (e.g. stationary, space…), required time and final outcome, as well as the CSE </a:t>
            </a:r>
            <a:r>
              <a:rPr lang="en-US" sz="2000" i="0" dirty="0" err="1">
                <a:solidFill>
                  <a:srgbClr val="374151"/>
                </a:solidFill>
                <a:effectLst/>
              </a:rPr>
              <a:t>AoF</a:t>
            </a:r>
            <a:r>
              <a:rPr lang="en-US" sz="2000" i="0" dirty="0">
                <a:solidFill>
                  <a:srgbClr val="374151"/>
                </a:solidFill>
                <a:effectLst/>
              </a:rPr>
              <a:t> that would be achieved through your proposed activity. </a:t>
            </a:r>
          </a:p>
        </p:txBody>
      </p:sp>
      <p:sp>
        <p:nvSpPr>
          <p:cNvPr id="2" name="TextBox 1">
            <a:extLst>
              <a:ext uri="{FF2B5EF4-FFF2-40B4-BE49-F238E27FC236}">
                <a16:creationId xmlns:a16="http://schemas.microsoft.com/office/drawing/2014/main" id="{86AEB880-97B9-71D2-BECB-2668B0F7A440}"/>
              </a:ext>
            </a:extLst>
          </p:cNvPr>
          <p:cNvSpPr txBox="1"/>
          <p:nvPr/>
        </p:nvSpPr>
        <p:spPr>
          <a:xfrm>
            <a:off x="613317" y="2743200"/>
            <a:ext cx="10738624" cy="2732049"/>
          </a:xfrm>
          <a:prstGeom prst="rect">
            <a:avLst/>
          </a:prstGeom>
          <a:noFill/>
          <a:ln>
            <a:solidFill>
              <a:schemeClr val="tx1"/>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672664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9: (Self Reflection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94" y="923992"/>
            <a:ext cx="11178457"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dirty="0"/>
              <a:t>Rate your current confidence level in supporting teachers to implement activities that focus on media misrepresentation. (poor, fair, good, very good) What would you do to enhance your understanding ? </a:t>
            </a:r>
            <a:endParaRPr kumimoji="0" lang="en-US" sz="2000" b="1"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E45CEBF-BA0B-5420-07E4-04E49F06182D}"/>
              </a:ext>
            </a:extLst>
          </p:cNvPr>
          <p:cNvSpPr txBox="1"/>
          <p:nvPr/>
        </p:nvSpPr>
        <p:spPr>
          <a:xfrm>
            <a:off x="420894" y="2230244"/>
            <a:ext cx="11198677" cy="341892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58735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is hate?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922225" y="1003487"/>
            <a:ext cx="10705171" cy="1323439"/>
          </a:xfrm>
          <a:prstGeom prst="rect">
            <a:avLst/>
          </a:prstGeom>
          <a:noFill/>
        </p:spPr>
        <p:txBody>
          <a:bodyPr wrap="square" rtlCol="0">
            <a:spAutoFit/>
          </a:bodyPr>
          <a:lstStyle/>
          <a:p>
            <a:r>
              <a:rPr lang="en-US" sz="2000" b="1" i="1" u="none" strike="noStrike" cap="none" dirty="0">
                <a:ea typeface="Century Gothic"/>
                <a:cs typeface="Century Gothic"/>
                <a:sym typeface="Century Gothic"/>
              </a:rPr>
              <a:t>Hate</a:t>
            </a:r>
            <a:r>
              <a:rPr lang="en-US" sz="2000" b="0" i="0" u="none" strike="noStrike" cap="none" dirty="0">
                <a:ea typeface="Century Gothic"/>
                <a:cs typeface="Century Gothic"/>
                <a:sym typeface="Century Gothic"/>
              </a:rPr>
              <a:t> is an intense and irrational emotion of opprobrium, enmity, and detestation towards an  individual or group.</a:t>
            </a:r>
          </a:p>
          <a:p>
            <a:endParaRPr lang="en-US" sz="2000" dirty="0">
              <a:sym typeface="Century Gothic"/>
            </a:endParaRPr>
          </a:p>
          <a:p>
            <a:endParaRPr lang="en-US" sz="2000" dirty="0"/>
          </a:p>
        </p:txBody>
      </p:sp>
      <p:sp>
        <p:nvSpPr>
          <p:cNvPr id="10" name="Rectangle: Rounded Corners 9">
            <a:extLst>
              <a:ext uri="{FF2B5EF4-FFF2-40B4-BE49-F238E27FC236}">
                <a16:creationId xmlns:a16="http://schemas.microsoft.com/office/drawing/2014/main" id="{DEA0A7B8-2D95-CE27-8106-70A463CA304E}"/>
              </a:ext>
            </a:extLst>
          </p:cNvPr>
          <p:cNvSpPr/>
          <p:nvPr/>
        </p:nvSpPr>
        <p:spPr>
          <a:xfrm>
            <a:off x="855990" y="2101578"/>
            <a:ext cx="3289610" cy="304219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FF52C1-C5D7-F395-455B-D66B7322F95D}"/>
              </a:ext>
            </a:extLst>
          </p:cNvPr>
          <p:cNvSpPr txBox="1"/>
          <p:nvPr/>
        </p:nvSpPr>
        <p:spPr>
          <a:xfrm>
            <a:off x="1229423" y="2569928"/>
            <a:ext cx="2539689" cy="1754326"/>
          </a:xfrm>
          <a:prstGeom prst="rect">
            <a:avLst/>
          </a:prstGeom>
          <a:noFill/>
        </p:spPr>
        <p:txBody>
          <a:bodyPr wrap="square">
            <a:spAutoFit/>
          </a:bodyPr>
          <a:lstStyle/>
          <a:p>
            <a:r>
              <a:rPr lang="en-US" sz="1800" dirty="0">
                <a:sym typeface="Century Gothic"/>
              </a:rPr>
              <a:t>Opprobrium </a:t>
            </a:r>
            <a:r>
              <a:rPr lang="en-US" sz="1800" b="0" i="0" u="none" strike="noStrike" cap="none" dirty="0">
                <a:ea typeface="Century Gothic"/>
                <a:cs typeface="Century Gothic"/>
                <a:sym typeface="Century Gothic"/>
              </a:rPr>
              <a:t>= </a:t>
            </a:r>
            <a:r>
              <a:rPr lang="en-US" sz="1800" b="0" i="0" dirty="0">
                <a:effectLst/>
              </a:rPr>
              <a:t>harsh criticism/ extreme dishonor (usually with long lasting consequences) / public disgrace </a:t>
            </a:r>
          </a:p>
        </p:txBody>
      </p:sp>
      <p:sp>
        <p:nvSpPr>
          <p:cNvPr id="13" name="Rectangle: Rounded Corners 12">
            <a:extLst>
              <a:ext uri="{FF2B5EF4-FFF2-40B4-BE49-F238E27FC236}">
                <a16:creationId xmlns:a16="http://schemas.microsoft.com/office/drawing/2014/main" id="{2CA2D914-334F-8615-0545-0EC17FB82EE9}"/>
              </a:ext>
            </a:extLst>
          </p:cNvPr>
          <p:cNvSpPr/>
          <p:nvPr/>
        </p:nvSpPr>
        <p:spPr>
          <a:xfrm>
            <a:off x="4596888" y="2101578"/>
            <a:ext cx="3289610" cy="304219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57C7B8-4B3F-C1F3-B2D0-7736E3314D57}"/>
              </a:ext>
            </a:extLst>
          </p:cNvPr>
          <p:cNvSpPr txBox="1"/>
          <p:nvPr/>
        </p:nvSpPr>
        <p:spPr>
          <a:xfrm>
            <a:off x="4987517" y="2723396"/>
            <a:ext cx="2321719" cy="1477328"/>
          </a:xfrm>
          <a:prstGeom prst="rect">
            <a:avLst/>
          </a:prstGeom>
          <a:noFill/>
        </p:spPr>
        <p:txBody>
          <a:bodyPr wrap="square">
            <a:spAutoFit/>
          </a:bodyPr>
          <a:lstStyle/>
          <a:p>
            <a:r>
              <a:rPr lang="en-US" sz="1800" dirty="0"/>
              <a:t>Enmity = </a:t>
            </a:r>
            <a:r>
              <a:rPr lang="en-US" sz="1800" b="0" i="0" dirty="0">
                <a:effectLst/>
              </a:rPr>
              <a:t>the state or feeling of being actively opposed or </a:t>
            </a:r>
            <a:r>
              <a:rPr lang="en-US" sz="1800" b="0" i="0" strike="noStrike" dirty="0">
                <a:effectLst/>
              </a:rPr>
              <a:t>hostile</a:t>
            </a:r>
            <a:r>
              <a:rPr lang="en-US" sz="1800" b="0" i="0" dirty="0">
                <a:effectLst/>
              </a:rPr>
              <a:t> to someone or something.</a:t>
            </a:r>
          </a:p>
        </p:txBody>
      </p:sp>
      <p:sp>
        <p:nvSpPr>
          <p:cNvPr id="16" name="Rectangle: Rounded Corners 15">
            <a:extLst>
              <a:ext uri="{FF2B5EF4-FFF2-40B4-BE49-F238E27FC236}">
                <a16:creationId xmlns:a16="http://schemas.microsoft.com/office/drawing/2014/main" id="{F0B8DA0B-FDDB-A689-C6F9-670147719DD2}"/>
              </a:ext>
            </a:extLst>
          </p:cNvPr>
          <p:cNvSpPr/>
          <p:nvPr/>
        </p:nvSpPr>
        <p:spPr>
          <a:xfrm>
            <a:off x="8277127" y="2034932"/>
            <a:ext cx="3289610" cy="304219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9B7B823-0408-9678-67EF-30442B762402}"/>
              </a:ext>
            </a:extLst>
          </p:cNvPr>
          <p:cNvSpPr txBox="1"/>
          <p:nvPr/>
        </p:nvSpPr>
        <p:spPr>
          <a:xfrm>
            <a:off x="8515774" y="3160225"/>
            <a:ext cx="2820236" cy="646331"/>
          </a:xfrm>
          <a:prstGeom prst="rect">
            <a:avLst/>
          </a:prstGeom>
          <a:noFill/>
        </p:spPr>
        <p:txBody>
          <a:bodyPr wrap="square">
            <a:spAutoFit/>
          </a:bodyPr>
          <a:lstStyle/>
          <a:p>
            <a:r>
              <a:rPr lang="en-US" sz="1800" dirty="0"/>
              <a:t>Detestation=  extreme hatred or dislike </a:t>
            </a:r>
          </a:p>
        </p:txBody>
      </p:sp>
      <p:cxnSp>
        <p:nvCxnSpPr>
          <p:cNvPr id="20" name="Straight Arrow Connector 19">
            <a:extLst>
              <a:ext uri="{FF2B5EF4-FFF2-40B4-BE49-F238E27FC236}">
                <a16:creationId xmlns:a16="http://schemas.microsoft.com/office/drawing/2014/main" id="{FFA04A13-BD07-7F06-12BC-50908D2B6CE5}"/>
              </a:ext>
            </a:extLst>
          </p:cNvPr>
          <p:cNvCxnSpPr>
            <a:cxnSpLocks/>
          </p:cNvCxnSpPr>
          <p:nvPr/>
        </p:nvCxnSpPr>
        <p:spPr>
          <a:xfrm flipH="1">
            <a:off x="3839737" y="1392064"/>
            <a:ext cx="1914292" cy="67586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552580-CFF3-1115-6E99-F92F1D44E784}"/>
              </a:ext>
            </a:extLst>
          </p:cNvPr>
          <p:cNvCxnSpPr>
            <a:cxnSpLocks/>
          </p:cNvCxnSpPr>
          <p:nvPr/>
        </p:nvCxnSpPr>
        <p:spPr>
          <a:xfrm flipH="1">
            <a:off x="6612673" y="1408887"/>
            <a:ext cx="696563" cy="59692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CFCA27-51A9-630B-6164-8891E24E6A48}"/>
              </a:ext>
            </a:extLst>
          </p:cNvPr>
          <p:cNvCxnSpPr>
            <a:cxnSpLocks/>
          </p:cNvCxnSpPr>
          <p:nvPr/>
        </p:nvCxnSpPr>
        <p:spPr>
          <a:xfrm>
            <a:off x="8745142" y="1442413"/>
            <a:ext cx="1140414" cy="56340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101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10: (Self Reflection )</a:t>
            </a:r>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0B6513-0C79-EAF4-DEFD-B2C6DF45348B}"/>
              </a:ext>
            </a:extLst>
          </p:cNvPr>
          <p:cNvSpPr txBox="1"/>
          <p:nvPr/>
        </p:nvSpPr>
        <p:spPr>
          <a:xfrm>
            <a:off x="420894" y="1034388"/>
            <a:ext cx="11178457" cy="984885"/>
          </a:xfrm>
          <a:prstGeom prst="rect">
            <a:avLst/>
          </a:prstGeom>
          <a:noFill/>
        </p:spPr>
        <p:txBody>
          <a:bodyPr wrap="square" rtlCol="0">
            <a:spAutoFit/>
          </a:bodyPr>
          <a:lstStyle/>
          <a:p>
            <a:pPr algn="l"/>
            <a:r>
              <a:rPr lang="en-US" sz="2000" b="1" i="0" dirty="0">
                <a:solidFill>
                  <a:srgbClr val="374151"/>
                </a:solidFill>
                <a:effectLst/>
              </a:rPr>
              <a:t>Out of the activities mentioned in this module, which one do you find easiest to implement? Why? What would you suggest for an effective implementation?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8BD12E-96E9-901E-B1BF-A2F13C2233DF}"/>
              </a:ext>
            </a:extLst>
          </p:cNvPr>
          <p:cNvSpPr txBox="1"/>
          <p:nvPr/>
        </p:nvSpPr>
        <p:spPr>
          <a:xfrm>
            <a:off x="410783" y="2508199"/>
            <a:ext cx="11198677" cy="341892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1734951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normAutofit fontScale="90000"/>
          </a:bodyPr>
          <a:lstStyle/>
          <a:p>
            <a:r>
              <a:rPr lang="en-US" sz="2800" b="1" dirty="0"/>
              <a:t>Summary</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sz="1800" dirty="0"/>
          </a:p>
        </p:txBody>
      </p:sp>
      <p:sp>
        <p:nvSpPr>
          <p:cNvPr id="4" name="Text Placeholder 3">
            <a:extLst>
              <a:ext uri="{FF2B5EF4-FFF2-40B4-BE49-F238E27FC236}">
                <a16:creationId xmlns:a16="http://schemas.microsoft.com/office/drawing/2014/main" id="{51FC37A3-BB08-71DD-21C9-6584F02C2FE5}"/>
              </a:ext>
            </a:extLst>
          </p:cNvPr>
          <p:cNvSpPr>
            <a:spLocks noGrp="1"/>
          </p:cNvSpPr>
          <p:nvPr>
            <p:ph type="body" idx="2"/>
          </p:nvPr>
        </p:nvSpPr>
        <p:spPr/>
        <p:txBody>
          <a:bodyPr>
            <a:normAutofit fontScale="25000" lnSpcReduction="20000"/>
          </a:bodyPr>
          <a:lstStyle/>
          <a:p>
            <a:endParaRPr lang="en-US"/>
          </a:p>
        </p:txBody>
      </p:sp>
      <p:sp>
        <p:nvSpPr>
          <p:cNvPr id="5" name="TextBox 4">
            <a:extLst>
              <a:ext uri="{FF2B5EF4-FFF2-40B4-BE49-F238E27FC236}">
                <a16:creationId xmlns:a16="http://schemas.microsoft.com/office/drawing/2014/main" id="{64374D69-B4A5-D2D3-A0F6-278F8DB8CA4B}"/>
              </a:ext>
            </a:extLst>
          </p:cNvPr>
          <p:cNvSpPr txBox="1"/>
          <p:nvPr/>
        </p:nvSpPr>
        <p:spPr>
          <a:xfrm>
            <a:off x="513901" y="778102"/>
            <a:ext cx="10983643" cy="400110"/>
          </a:xfrm>
          <a:prstGeom prst="rect">
            <a:avLst/>
          </a:prstGeom>
          <a:solidFill>
            <a:schemeClr val="bg1"/>
          </a:solidFill>
        </p:spPr>
        <p:txBody>
          <a:bodyPr wrap="square" rtlCol="0">
            <a:spAutoFit/>
          </a:bodyPr>
          <a:lstStyle/>
          <a:p>
            <a:pPr marL="342900" indent="-342900">
              <a:buFont typeface="Arial" panose="020B0604020202020204" pitchFamily="34" charset="0"/>
              <a:buChar char="•"/>
            </a:pPr>
            <a:endParaRPr lang="en-US" sz="2000" dirty="0">
              <a:sym typeface="Century Gothic"/>
            </a:endParaRPr>
          </a:p>
        </p:txBody>
      </p:sp>
      <p:sp>
        <p:nvSpPr>
          <p:cNvPr id="6" name="TextBox 5">
            <a:extLst>
              <a:ext uri="{FF2B5EF4-FFF2-40B4-BE49-F238E27FC236}">
                <a16:creationId xmlns:a16="http://schemas.microsoft.com/office/drawing/2014/main" id="{1FCEC163-E729-F64E-4D84-015662FF0660}"/>
              </a:ext>
            </a:extLst>
          </p:cNvPr>
          <p:cNvSpPr txBox="1"/>
          <p:nvPr/>
        </p:nvSpPr>
        <p:spPr>
          <a:xfrm>
            <a:off x="469614" y="948690"/>
            <a:ext cx="11072216" cy="560153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74151"/>
                </a:solidFill>
              </a:rPr>
              <a:t>Biased communication or attitude refers to the expression of prejudice, favoritism, or unfair treatment based on preconceived notions, stereotypes, or discriminatory beliefs toward individuals or groups. </a:t>
            </a:r>
          </a:p>
          <a:p>
            <a:pPr marL="285750" indent="-285750">
              <a:buFont typeface="Arial" panose="020B0604020202020204" pitchFamily="34" charset="0"/>
              <a:buChar char="•"/>
            </a:pPr>
            <a:r>
              <a:rPr lang="en-US" sz="2000" dirty="0">
                <a:solidFill>
                  <a:srgbClr val="374151"/>
                </a:solidFill>
              </a:rPr>
              <a:t>Prejudice refers to preconceived opinions or attitudes towards an individual or group, often based on stereotypes or incomplete information, that are not based on reason or actual experience.</a:t>
            </a:r>
          </a:p>
          <a:p>
            <a:pPr marL="285750" indent="-285750">
              <a:buFont typeface="Arial" panose="020B0604020202020204" pitchFamily="34" charset="0"/>
              <a:buChar char="•"/>
            </a:pPr>
            <a:r>
              <a:rPr lang="en-US" sz="2000" dirty="0">
                <a:solidFill>
                  <a:srgbClr val="374151"/>
                </a:solidFill>
              </a:rPr>
              <a:t>Bias often involves the use of stereotypes, which are oversimplified and generalized beliefs about a particular group.</a:t>
            </a:r>
          </a:p>
          <a:p>
            <a:pPr marL="285750" indent="-285750">
              <a:buFont typeface="Arial" panose="020B0604020202020204" pitchFamily="34" charset="0"/>
              <a:buChar char="•"/>
            </a:pPr>
            <a:r>
              <a:rPr lang="en-US" sz="2000" dirty="0">
                <a:solidFill>
                  <a:srgbClr val="374151"/>
                </a:solidFill>
                <a:sym typeface="Century Gothic"/>
              </a:rPr>
              <a:t>Discrimination is treating a person badly or unfairly on account of a personal characteristic, such as national, ethnic or social origin, gender, language, religion, disability or sexual orientation</a:t>
            </a:r>
          </a:p>
          <a:p>
            <a:pPr marL="285750" indent="-285750">
              <a:buFont typeface="Arial" panose="020B0604020202020204" pitchFamily="34" charset="0"/>
              <a:buChar char="•"/>
            </a:pPr>
            <a:r>
              <a:rPr lang="en-US" sz="2000" dirty="0">
                <a:solidFill>
                  <a:srgbClr val="374151"/>
                </a:solidFill>
              </a:rPr>
              <a:t>Media misrepresentation, also known as media distortion or media bias, refers to the inaccurate or misleading portrayal of information, events, individuals, or groups by the media. </a:t>
            </a:r>
          </a:p>
          <a:p>
            <a:pPr marL="285750" indent="-285750" algn="l">
              <a:buFont typeface="Arial" panose="020B0604020202020204" pitchFamily="34" charset="0"/>
              <a:buChar char="•"/>
            </a:pPr>
            <a:r>
              <a:rPr lang="en-US" sz="2000" dirty="0">
                <a:solidFill>
                  <a:srgbClr val="374151"/>
                </a:solidFill>
              </a:rPr>
              <a:t>Media misrepresentation can take several forms, including selective reporting, sensationalism, confirmation bias, cherry-picking data, manipulative editing and framing. </a:t>
            </a:r>
          </a:p>
          <a:p>
            <a:pPr marL="285750" indent="-285750" algn="l">
              <a:buFont typeface="Arial" panose="020B0604020202020204" pitchFamily="34" charset="0"/>
              <a:buChar char="•"/>
            </a:pPr>
            <a:r>
              <a:rPr lang="en-US" sz="2000" dirty="0">
                <a:solidFill>
                  <a:srgbClr val="374151"/>
                </a:solidFill>
              </a:rPr>
              <a:t>Schools can play a great role to combat bias, discrimination and gender bias by incorporating MIL programs in the curriculum, challenge traditional gender roles and stereotypes, address biases within classroom dynamics, engage the community and provide diverse female role models. </a:t>
            </a:r>
          </a:p>
          <a:p>
            <a:pPr marL="285750" indent="-285750">
              <a:buFont typeface="Arial" panose="020B0604020202020204" pitchFamily="34" charset="0"/>
              <a:buChar char="•"/>
            </a:pPr>
            <a:endParaRPr lang="en-US" sz="2000" b="0" i="0" dirty="0">
              <a:solidFill>
                <a:srgbClr val="374151"/>
              </a:solidFill>
              <a:effectLst/>
            </a:endParaRPr>
          </a:p>
          <a:p>
            <a:pPr marL="285750" indent="-285750">
              <a:buFont typeface="Arial" panose="020B0604020202020204" pitchFamily="34" charset="0"/>
              <a:buChar char="•"/>
            </a:pPr>
            <a:endParaRPr lang="en-US" sz="2000" b="0" i="0" dirty="0">
              <a:solidFill>
                <a:srgbClr val="374151"/>
              </a:solidFill>
              <a:effectLst/>
              <a:latin typeface="Söhne"/>
            </a:endParaRPr>
          </a:p>
          <a:p>
            <a:endParaRPr lang="en-US" dirty="0"/>
          </a:p>
        </p:txBody>
      </p:sp>
    </p:spTree>
    <p:extLst>
      <p:ext uri="{BB962C8B-B14F-4D97-AF65-F5344CB8AC3E}">
        <p14:creationId xmlns:p14="http://schemas.microsoft.com/office/powerpoint/2010/main" val="2222442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References</a:t>
            </a:r>
            <a:endParaRPr sz="2800"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420894" y="1074529"/>
            <a:ext cx="11229278" cy="4708941"/>
          </a:xfrm>
          <a:prstGeom prst="rect">
            <a:avLst/>
          </a:prstGeom>
          <a:noFill/>
          <a:ln>
            <a:noFill/>
          </a:ln>
        </p:spPr>
        <p:txBody>
          <a:bodyPr spcFirstLastPara="1" wrap="square" lIns="91425" tIns="45700" rIns="91425" bIns="45700" anchor="t" anchorCtr="0">
            <a:spAutoFit/>
          </a:bodyPr>
          <a:lstStyle/>
          <a:p>
            <a:pPr marL="357188" indent="-357188"/>
            <a:r>
              <a:rPr lang="en-US" sz="2000" dirty="0" err="1">
                <a:effectLst/>
                <a:ea typeface="Times New Roman" panose="02020603050405020304" pitchFamily="18" charset="0"/>
              </a:rPr>
              <a:t>Alagaran</a:t>
            </a:r>
            <a:r>
              <a:rPr lang="en-US" sz="2000" dirty="0">
                <a:effectLst/>
                <a:ea typeface="Times New Roman" panose="02020603050405020304" pitchFamily="18" charset="0"/>
              </a:rPr>
              <a:t>, J.R. II. (2017). Media and information literacy: Empower the discerning audiences. Quezon City: </a:t>
            </a:r>
            <a:r>
              <a:rPr lang="en-US" sz="2000" dirty="0" err="1">
                <a:effectLst/>
                <a:ea typeface="Times New Roman" panose="02020603050405020304" pitchFamily="18" charset="0"/>
              </a:rPr>
              <a:t>Abiva</a:t>
            </a:r>
            <a:r>
              <a:rPr lang="en-US" sz="2000" dirty="0">
                <a:effectLst/>
                <a:ea typeface="Times New Roman" panose="02020603050405020304" pitchFamily="18" charset="0"/>
              </a:rPr>
              <a:t> Publishing House Inc.</a:t>
            </a:r>
          </a:p>
          <a:p>
            <a:pPr marL="357188" indent="-357188"/>
            <a:r>
              <a:rPr lang="en-US" sz="2000" dirty="0">
                <a:effectLst/>
                <a:ea typeface="Times New Roman" panose="02020603050405020304" pitchFamily="18" charset="0"/>
              </a:rPr>
              <a:t>Global Media Monitoring Project, Retrieved from </a:t>
            </a:r>
            <a:r>
              <a:rPr lang="en-US" sz="2000" dirty="0">
                <a:effectLst/>
                <a:ea typeface="Times New Roman" panose="02020603050405020304" pitchFamily="18" charset="0"/>
                <a:hlinkClick r:id="rId3"/>
              </a:rPr>
              <a:t>https://whomakesthenews.org/wp-content/uploads/who-makesthe- news/Imported/reports_2015/highlights/highlights_en.pdf</a:t>
            </a:r>
            <a:endParaRPr lang="en-US" sz="2000" dirty="0">
              <a:effectLst/>
              <a:ea typeface="Times New Roman" panose="02020603050405020304" pitchFamily="18" charset="0"/>
            </a:endParaRPr>
          </a:p>
          <a:p>
            <a:pPr marL="357188" indent="-357188"/>
            <a:r>
              <a:rPr lang="en-US" sz="2000" dirty="0">
                <a:effectLst/>
                <a:ea typeface="Times New Roman" panose="02020603050405020304" pitchFamily="18" charset="0"/>
              </a:rPr>
              <a:t>Grizzle, Alton., Carolyn Wilson, Ramon Tuazon, et. al. (2021). Media and Information Literate Citizens: Think Critically, Click Wisely. Paris: UNESCO. Retrieved from https:// unesdoc.unesco.org/ark:/48223/pf0000377068 </a:t>
            </a:r>
          </a:p>
          <a:p>
            <a:pPr marL="357188" indent="-357188"/>
            <a:r>
              <a:rPr lang="en-US" sz="2000" dirty="0" err="1">
                <a:effectLst/>
                <a:ea typeface="Times New Roman" panose="02020603050405020304" pitchFamily="18" charset="0"/>
              </a:rPr>
              <a:t>Myat</a:t>
            </a:r>
            <a:r>
              <a:rPr lang="en-US" sz="2000" dirty="0">
                <a:effectLst/>
                <a:ea typeface="Times New Roman" panose="02020603050405020304" pitchFamily="18" charset="0"/>
              </a:rPr>
              <a:t>, Mon </a:t>
            </a:r>
            <a:r>
              <a:rPr lang="en-US" sz="2000" dirty="0" err="1">
                <a:effectLst/>
                <a:ea typeface="Times New Roman" panose="02020603050405020304" pitchFamily="18" charset="0"/>
              </a:rPr>
              <a:t>Mon</a:t>
            </a:r>
            <a:r>
              <a:rPr lang="en-US" sz="2000" dirty="0">
                <a:effectLst/>
                <a:ea typeface="Times New Roman" panose="02020603050405020304" pitchFamily="18" charset="0"/>
              </a:rPr>
              <a:t> (09 August 2023). </a:t>
            </a:r>
            <a:r>
              <a:rPr lang="en-PH" sz="2000" dirty="0">
                <a:effectLst/>
                <a:ea typeface="Times New Roman" panose="02020603050405020304" pitchFamily="18" charset="0"/>
              </a:rPr>
              <a:t>Identifying Representations in Media, Information, and Digital Contents. Presentation as part of the MIL-CSE Focused e-Learning Training</a:t>
            </a:r>
          </a:p>
          <a:p>
            <a:pPr marL="357188" indent="-357188"/>
            <a:r>
              <a:rPr lang="en-US" sz="2000" dirty="0">
                <a:effectLst/>
                <a:ea typeface="Times New Roman" panose="02020603050405020304" pitchFamily="18" charset="0"/>
              </a:rPr>
              <a:t>Tackling discrimination.  </a:t>
            </a:r>
            <a:r>
              <a:rPr lang="en-US" sz="2000" dirty="0">
                <a:effectLst/>
                <a:ea typeface="Times New Roman" panose="02020603050405020304" pitchFamily="18" charset="0"/>
                <a:hlinkClick r:id="rId4"/>
              </a:rPr>
              <a:t>https://www.coe.int/en/web/campaign-free-to-speak-safe-to-learn/tackling-discrimination/-/asset_publisher/4a3esYbkstv9/content/improving-well-being-at-school</a:t>
            </a:r>
            <a:endParaRPr lang="en-US" sz="2000" dirty="0">
              <a:effectLst/>
              <a:ea typeface="Times New Roman" panose="02020603050405020304" pitchFamily="18" charset="0"/>
            </a:endParaRPr>
          </a:p>
          <a:p>
            <a:pPr marL="357188" indent="-357188"/>
            <a:r>
              <a:rPr lang="en-US" sz="2000" dirty="0">
                <a:effectLst/>
                <a:ea typeface="Times New Roman" panose="02020603050405020304" pitchFamily="18" charset="0"/>
              </a:rPr>
              <a:t>Tetlock, P. E., &amp; Mitchell, G. (2009). Implicit bias and accountability systems: What must organizations do to prevent discrimination? Research in Organizational Behavior, 29, 3-38. Retrieved from The European Court of Human Rights (</a:t>
            </a:r>
            <a:r>
              <a:rPr lang="en-US" sz="2000" dirty="0">
                <a:hlinkClick r:id="rId5"/>
              </a:rPr>
              <a:t>doi:10.1016/j.riob.2009.10.002 (researchgate.net)</a:t>
            </a:r>
            <a:endParaRPr lang="en-US" sz="2000" dirty="0">
              <a:effectLst/>
              <a:ea typeface="Times New Roman" panose="02020603050405020304" pitchFamily="18" charset="0"/>
            </a:endParaRPr>
          </a:p>
          <a:p>
            <a:pPr marL="357188" indent="-357188"/>
            <a:r>
              <a:rPr lang="en-US" sz="2000" dirty="0">
                <a:effectLst/>
                <a:ea typeface="Times New Roman" panose="02020603050405020304" pitchFamily="18" charset="0"/>
              </a:rPr>
              <a:t>Tuazon, R. Freedom of Expression and the Issues of Hate Speech, Bias, and Discrimination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References </a:t>
            </a:r>
          </a:p>
        </p:txBody>
      </p:sp>
      <p:sp>
        <p:nvSpPr>
          <p:cNvPr id="6" name="Text Placeholder 5"/>
          <p:cNvSpPr>
            <a:spLocks noGrp="1"/>
          </p:cNvSpPr>
          <p:nvPr>
            <p:ph type="body" sz="quarter" idx="16"/>
          </p:nvPr>
        </p:nvSpPr>
        <p:spPr>
          <a:xfrm>
            <a:off x="420894" y="1072309"/>
            <a:ext cx="11350193" cy="1745289"/>
          </a:xfrm>
        </p:spPr>
        <p:txBody>
          <a:bodyPr>
            <a:noAutofit/>
          </a:bodyPr>
          <a:lstStyle/>
          <a:p>
            <a:pPr marL="357188" indent="-357188"/>
            <a:r>
              <a:rPr lang="en-US" sz="2000" b="0" dirty="0">
                <a:effectLst/>
                <a:ea typeface="Times New Roman" panose="02020603050405020304" pitchFamily="18" charset="0"/>
              </a:rPr>
              <a:t>Tuazon, Ramon Guillermo R. (2022) What is MIL, MIL as a Composite Concept, and Why MIL Education. PowerPoint Presentation during the MIL Training of Trainers for Monastic and Ethnic Educators. 11 and 14 July 2022.</a:t>
            </a:r>
          </a:p>
          <a:p>
            <a:pPr marL="357188" indent="-357188"/>
            <a:r>
              <a:rPr lang="en-US" sz="2000" b="0" dirty="0">
                <a:effectLst/>
                <a:ea typeface="Times New Roman" panose="02020603050405020304" pitchFamily="18" charset="0"/>
              </a:rPr>
              <a:t>Tuazon, Ramon Guillermo R. (2022). The Relevance of MIL in Intercultural, Interfaith, and Interreligious Dialogues. PowerPoint Presentation during the MIL Training of Trainers for Monastic and Ethnic Educators. 20 July 2022. UNESCO Myanmar Office. (2022). </a:t>
            </a:r>
          </a:p>
          <a:p>
            <a:pPr marL="357188" indent="-357188"/>
            <a:r>
              <a:rPr lang="en-US" sz="2000" b="0" dirty="0">
                <a:effectLst/>
                <a:ea typeface="Times New Roman" panose="02020603050405020304" pitchFamily="18" charset="0"/>
              </a:rPr>
              <a:t>UN Committee on the Elimination of Racial Discrimination, General Recommendation No 35, 26 September 2013</a:t>
            </a:r>
          </a:p>
          <a:p>
            <a:pPr marL="357188" indent="-357188"/>
            <a:r>
              <a:rPr lang="en-US" sz="2000" b="0" dirty="0">
                <a:effectLst/>
                <a:ea typeface="Times New Roman" panose="02020603050405020304" pitchFamily="18" charset="0"/>
              </a:rPr>
              <a:t>UN Strategy and Plan of Action on Hate Speech, May 2019</a:t>
            </a:r>
          </a:p>
          <a:p>
            <a:pPr marL="357188" indent="-357188"/>
            <a:r>
              <a:rPr lang="en-US" sz="2000" b="0" dirty="0">
                <a:effectLst/>
                <a:ea typeface="Times New Roman" panose="02020603050405020304" pitchFamily="18" charset="0"/>
              </a:rPr>
              <a:t>UNESCO Myanmar Office. (2022). Introduction to Media and Information Literacy in Strengthening Pre-Service Teacher Education in Myanmar Continuous Professional Development (CPD) Information and Communication Technology (ICT). Available at </a:t>
            </a:r>
            <a:r>
              <a:rPr lang="en-US" sz="2000" b="0" dirty="0">
                <a:effectLst/>
                <a:ea typeface="Times New Roman" panose="02020603050405020304" pitchFamily="18" charset="0"/>
                <a:hlinkClick r:id="rId4"/>
              </a:rPr>
              <a:t>https://mmteacherplatform.net/en</a:t>
            </a:r>
            <a:endParaRPr lang="en-US" sz="2000" b="0" dirty="0">
              <a:effectLst/>
              <a:ea typeface="Times New Roman" panose="02020603050405020304" pitchFamily="18" charset="0"/>
            </a:endParaRPr>
          </a:p>
          <a:p>
            <a:pPr marL="357188" indent="-357188"/>
            <a:r>
              <a:rPr lang="en-US" sz="2000" b="0" dirty="0">
                <a:effectLst/>
                <a:ea typeface="Times New Roman" panose="02020603050405020304" pitchFamily="18" charset="0"/>
              </a:rPr>
              <a:t>UNESCO Myanmar Recommendations on Religious and Culture-Sensitive Information, Education and Communication Initiatives Using the MIL Framework. </a:t>
            </a:r>
          </a:p>
          <a:p>
            <a:pPr marL="357188" indent="-357188"/>
            <a:r>
              <a:rPr lang="en-US" sz="2000" b="0" dirty="0">
                <a:effectLst/>
                <a:ea typeface="Times New Roman" panose="02020603050405020304" pitchFamily="18" charset="0"/>
              </a:rPr>
              <a:t>UNESCO. (2022). Addressing hate speech: educational responses </a:t>
            </a:r>
          </a:p>
          <a:p>
            <a:pPr marL="630555" indent="-630555">
              <a:spcAft>
                <a:spcPts val="800"/>
              </a:spcAft>
            </a:pPr>
            <a:endParaRPr lang="en-US" b="0" kern="1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017968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Google Shape;526;p42"/>
          <p:cNvSpPr txBox="1">
            <a:spLocks noGrp="1"/>
          </p:cNvSpPr>
          <p:nvPr>
            <p:ph type="body" idx="3"/>
          </p:nvPr>
        </p:nvSpPr>
        <p:spPr>
          <a:xfrm>
            <a:off x="191387" y="2259249"/>
            <a:ext cx="11759608" cy="86177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6000"/>
              <a:buNone/>
            </a:pPr>
            <a:r>
              <a:rPr lang="en-US">
                <a:latin typeface="Century Gothic"/>
                <a:ea typeface="Century Gothic"/>
                <a:cs typeface="Century Gothic"/>
                <a:sym typeface="Century Gothic"/>
              </a:rPr>
              <a:t>Thank You.</a:t>
            </a:r>
            <a:endParaRPr/>
          </a:p>
        </p:txBody>
      </p:sp>
      <p:sp>
        <p:nvSpPr>
          <p:cNvPr id="527" name="Google Shape;527;p42"/>
          <p:cNvSpPr txBox="1">
            <a:spLocks noGrp="1"/>
          </p:cNvSpPr>
          <p:nvPr>
            <p:ph type="body" idx="4"/>
          </p:nvPr>
        </p:nvSpPr>
        <p:spPr>
          <a:xfrm>
            <a:off x="4467278" y="6488755"/>
            <a:ext cx="3255313" cy="22351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E75B5"/>
              </a:buClr>
              <a:buSzPts val="900"/>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2762" y="1509640"/>
            <a:ext cx="8306475" cy="2268814"/>
          </a:xfrm>
        </p:spPr>
        <p:txBody>
          <a:bodyPr>
            <a:normAutofit/>
          </a:bodyPr>
          <a:lstStyle/>
          <a:p>
            <a:pPr algn="ctr">
              <a:lnSpc>
                <a:spcPct val="100000"/>
              </a:lnSpc>
            </a:pPr>
            <a:r>
              <a:rPr lang="en-US" sz="4000" dirty="0"/>
              <a:t>Media and Information Literacy through Conflict Sensitive Education (MIL-CSE)</a:t>
            </a:r>
          </a:p>
        </p:txBody>
      </p:sp>
      <p:sp>
        <p:nvSpPr>
          <p:cNvPr id="3" name="TextBox 2">
            <a:extLst>
              <a:ext uri="{FF2B5EF4-FFF2-40B4-BE49-F238E27FC236}">
                <a16:creationId xmlns:a16="http://schemas.microsoft.com/office/drawing/2014/main" id="{15EB3E30-9BA6-3FB5-AE23-E1813C44576F}"/>
              </a:ext>
            </a:extLst>
          </p:cNvPr>
          <p:cNvSpPr txBox="1"/>
          <p:nvPr/>
        </p:nvSpPr>
        <p:spPr>
          <a:xfrm>
            <a:off x="1193180" y="4082590"/>
            <a:ext cx="1016026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rPr>
              <a:t>MODULE 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Media and Information Literacy (MIL) &amp; Conflict Sensitive Education (CSE) to Combat Information Disorder</a:t>
            </a:r>
          </a:p>
        </p:txBody>
      </p:sp>
    </p:spTree>
    <p:custDataLst>
      <p:tags r:id="rId1"/>
    </p:custDataLst>
    <p:extLst>
      <p:ext uri="{BB962C8B-B14F-4D97-AF65-F5344CB8AC3E}">
        <p14:creationId xmlns:p14="http://schemas.microsoft.com/office/powerpoint/2010/main" val="3193376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sz="2800" dirty="0"/>
              <a:t>Media and Information Literacy through Conflict Sensitive Education (MIL-CSE)</a:t>
            </a:r>
            <a:endParaRPr lang="en-US" b="0" dirty="0"/>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621680" y="1108645"/>
            <a:ext cx="11061472" cy="3754874"/>
          </a:xfrm>
          <a:prstGeom prst="rect">
            <a:avLst/>
          </a:prstGeom>
          <a:noFill/>
        </p:spPr>
        <p:txBody>
          <a:bodyPr wrap="square">
            <a:spAutoFit/>
          </a:bodyPr>
          <a:lstStyle/>
          <a:p>
            <a:pPr marL="342900" indent="-342900">
              <a:buFont typeface="Arial" panose="020B0604020202020204" pitchFamily="34" charset="0"/>
              <a:buChar char="•"/>
            </a:pPr>
            <a:r>
              <a:rPr lang="en-US" sz="2000" dirty="0"/>
              <a:t>Module 1.1: Media and Information Literacy: Definition, Importance and Implementation Scenarios</a:t>
            </a:r>
          </a:p>
          <a:p>
            <a:pPr marL="342900" indent="-342900">
              <a:buFont typeface="Arial" panose="020B0604020202020204" pitchFamily="34" charset="0"/>
              <a:buChar char="•"/>
            </a:pPr>
            <a:r>
              <a:rPr lang="en-US" sz="2000" dirty="0"/>
              <a:t>Module 1.2: Conflict Sensitive Education: Definition, Importance and Competencies</a:t>
            </a:r>
          </a:p>
          <a:p>
            <a:pPr marL="342900" indent="-342900">
              <a:buFont typeface="Arial" panose="020B0604020202020204" pitchFamily="34" charset="0"/>
              <a:buChar char="•"/>
            </a:pPr>
            <a:r>
              <a:rPr lang="en-US" sz="2000" b="0" dirty="0"/>
              <a:t>Module 1.3.: The Relationship between MIL</a:t>
            </a:r>
            <a:r>
              <a:rPr lang="en-US" sz="2000" dirty="0"/>
              <a:t> and </a:t>
            </a:r>
            <a:r>
              <a:rPr lang="en-US" sz="2000" b="0" dirty="0"/>
              <a:t>CSE, and Their Position within the Teacher Competency Framework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GB" sz="2000" dirty="0">
                <a:effectLst/>
                <a:ea typeface="Calibri" panose="020F0502020204030204" pitchFamily="34" charset="0"/>
                <a:cs typeface="Arial" panose="020B0604020202020204" pitchFamily="34" charset="0"/>
              </a:rPr>
              <a:t>Module 2.1.: </a:t>
            </a:r>
            <a:r>
              <a:rPr lang="en-US" sz="2000" dirty="0">
                <a:effectLst/>
                <a:ea typeface="Calibri" panose="020F0502020204030204" pitchFamily="34" charset="0"/>
                <a:cs typeface="Arial" panose="020B0604020202020204" pitchFamily="34" charset="0"/>
              </a:rPr>
              <a:t>MIL &amp; CSE to Combat Conflict Triggering Hate Speech</a:t>
            </a:r>
            <a:endParaRPr lang="en-GB" sz="2000"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000" b="1" dirty="0">
                <a:effectLst/>
                <a:ea typeface="Calibri" panose="020F0502020204030204" pitchFamily="34" charset="0"/>
                <a:cs typeface="Arial" panose="020B0604020202020204" pitchFamily="34" charset="0"/>
              </a:rPr>
              <a:t>Module 2.3: MIL and CSE </a:t>
            </a:r>
            <a:r>
              <a:rPr lang="en-US" sz="2000" b="1" dirty="0">
                <a:ea typeface="Calibri" panose="020F0502020204030204" pitchFamily="34" charset="0"/>
                <a:cs typeface="Arial" panose="020B0604020202020204" pitchFamily="34" charset="0"/>
              </a:rPr>
              <a:t>to Combat Information Disorder</a:t>
            </a:r>
          </a:p>
          <a:p>
            <a:endParaRPr lang="en-GB" sz="20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3.1: MIL &amp; CSE </a:t>
            </a:r>
            <a:r>
              <a:rPr lang="en-US" sz="2000" dirty="0"/>
              <a:t>for Intercultural and Interreligious Dialogue</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3.2: MIL and CSE </a:t>
            </a:r>
            <a:r>
              <a:rPr lang="en-US" sz="2000" b="0" dirty="0"/>
              <a:t>to Foster Cyber Safety and Security</a:t>
            </a:r>
            <a:endParaRPr lang="en-GB" sz="20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68746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1253049"/>
            <a:ext cx="11350208" cy="5232232"/>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sz="2000" i="0" u="none" strike="noStrike" cap="none" dirty="0">
                <a:solidFill>
                  <a:schemeClr val="dk1"/>
                </a:solidFill>
                <a:latin typeface="Calibri"/>
                <a:ea typeface="Calibri"/>
                <a:cs typeface="Calibri"/>
                <a:sym typeface="Calibri"/>
              </a:rPr>
              <a:t>At the completion of this module, participants will be able to:</a:t>
            </a:r>
          </a:p>
          <a:p>
            <a:pPr marL="342900" marR="0" lvl="0" indent="-342900" algn="l" rtl="0">
              <a:lnSpc>
                <a:spcPct val="100000"/>
              </a:lnSpc>
              <a:spcBef>
                <a:spcPts val="0"/>
              </a:spcBef>
              <a:spcAft>
                <a:spcPts val="0"/>
              </a:spcAft>
              <a:buClr>
                <a:schemeClr val="dk1"/>
              </a:buClr>
              <a:buSzPts val="2600"/>
              <a:buFont typeface="Wingdings" panose="05000000000000000000" pitchFamily="2" charset="2"/>
              <a:buChar char="q"/>
            </a:pPr>
            <a:r>
              <a:rPr lang="en-US" sz="2000" b="0" dirty="0">
                <a:solidFill>
                  <a:schemeClr val="dk1"/>
                </a:solidFill>
                <a:latin typeface="Calibri"/>
                <a:ea typeface="Arial"/>
                <a:cs typeface="Calibri"/>
                <a:sym typeface="Calibri"/>
              </a:rPr>
              <a:t>Describe the concept ‘Information Disorder’</a:t>
            </a:r>
          </a:p>
          <a:p>
            <a:pPr marL="342900" marR="0" lvl="0" indent="-342900" algn="l" rtl="0">
              <a:lnSpc>
                <a:spcPct val="100000"/>
              </a:lnSpc>
              <a:spcBef>
                <a:spcPts val="0"/>
              </a:spcBef>
              <a:spcAft>
                <a:spcPts val="0"/>
              </a:spcAft>
              <a:buClr>
                <a:schemeClr val="dk1"/>
              </a:buClr>
              <a:buSzPts val="2600"/>
              <a:buFont typeface="Wingdings" panose="05000000000000000000" pitchFamily="2" charset="2"/>
              <a:buChar char="q"/>
            </a:pPr>
            <a:r>
              <a:rPr lang="en-US" sz="2000" b="0" dirty="0">
                <a:solidFill>
                  <a:schemeClr val="dk1"/>
                </a:solidFill>
                <a:latin typeface="Calibri"/>
                <a:ea typeface="Arial"/>
                <a:cs typeface="Calibri"/>
                <a:sym typeface="Calibri"/>
              </a:rPr>
              <a:t>Differentiate between disinformation, misinformation and </a:t>
            </a:r>
            <a:r>
              <a:rPr lang="en-US" sz="2000" b="0" dirty="0" err="1">
                <a:solidFill>
                  <a:schemeClr val="dk1"/>
                </a:solidFill>
                <a:latin typeface="Calibri"/>
                <a:ea typeface="Arial"/>
                <a:cs typeface="Calibri"/>
                <a:sym typeface="Calibri"/>
              </a:rPr>
              <a:t>malinformation</a:t>
            </a:r>
            <a:r>
              <a:rPr lang="en-US" sz="2000" b="0" dirty="0">
                <a:solidFill>
                  <a:schemeClr val="dk1"/>
                </a:solidFill>
                <a:latin typeface="Calibri"/>
                <a:ea typeface="Arial"/>
                <a:cs typeface="Calibri"/>
                <a:sym typeface="Calibri"/>
              </a:rPr>
              <a:t> </a:t>
            </a:r>
          </a:p>
          <a:p>
            <a:pPr marL="342900" marR="0" lvl="0" indent="-342900" algn="l" rtl="0">
              <a:lnSpc>
                <a:spcPct val="100000"/>
              </a:lnSpc>
              <a:spcBef>
                <a:spcPts val="0"/>
              </a:spcBef>
              <a:spcAft>
                <a:spcPts val="0"/>
              </a:spcAft>
              <a:buClr>
                <a:schemeClr val="dk1"/>
              </a:buClr>
              <a:buSzPts val="2600"/>
              <a:buFont typeface="Wingdings" panose="05000000000000000000" pitchFamily="2" charset="2"/>
              <a:buChar char="q"/>
            </a:pPr>
            <a:r>
              <a:rPr lang="en-US" sz="2000" b="0" i="0" u="none" strike="noStrike" cap="none" dirty="0">
                <a:solidFill>
                  <a:schemeClr val="dk1"/>
                </a:solidFill>
                <a:latin typeface="Calibri"/>
                <a:ea typeface="Arial"/>
                <a:cs typeface="Calibri"/>
                <a:sym typeface="Calibri"/>
              </a:rPr>
              <a:t>Describe the different forms within the information disorder spectrum.</a:t>
            </a:r>
          </a:p>
          <a:p>
            <a:pPr marL="342900" marR="0" lvl="0" indent="-342900" algn="l" rtl="0">
              <a:lnSpc>
                <a:spcPct val="100000"/>
              </a:lnSpc>
              <a:spcBef>
                <a:spcPts val="0"/>
              </a:spcBef>
              <a:spcAft>
                <a:spcPts val="0"/>
              </a:spcAft>
              <a:buClr>
                <a:schemeClr val="dk1"/>
              </a:buClr>
              <a:buSzPts val="2600"/>
              <a:buFont typeface="Wingdings" panose="05000000000000000000" pitchFamily="2" charset="2"/>
              <a:buChar char="q"/>
            </a:pPr>
            <a:r>
              <a:rPr lang="en-US" sz="2000" b="0" dirty="0">
                <a:solidFill>
                  <a:schemeClr val="dk1"/>
                </a:solidFill>
                <a:latin typeface="Calibri"/>
                <a:ea typeface="Arial"/>
                <a:cs typeface="Calibri"/>
                <a:sym typeface="Calibri"/>
              </a:rPr>
              <a:t>Appreciate the importance of implementing MIL competencies related to information disorder in an education setting.</a:t>
            </a:r>
          </a:p>
          <a:p>
            <a:pPr marL="342900" marR="0" lvl="0" indent="-342900" algn="l" rtl="0">
              <a:lnSpc>
                <a:spcPct val="100000"/>
              </a:lnSpc>
              <a:spcBef>
                <a:spcPts val="0"/>
              </a:spcBef>
              <a:spcAft>
                <a:spcPts val="0"/>
              </a:spcAft>
              <a:buClr>
                <a:schemeClr val="dk1"/>
              </a:buClr>
              <a:buSzPts val="2600"/>
              <a:buFont typeface="Wingdings" panose="05000000000000000000" pitchFamily="2" charset="2"/>
              <a:buChar char="q"/>
            </a:pPr>
            <a:r>
              <a:rPr lang="en-US" sz="2000" b="0" i="0" u="none" strike="noStrike" cap="none" dirty="0">
                <a:solidFill>
                  <a:schemeClr val="dk1"/>
                </a:solidFill>
                <a:latin typeface="Calibri"/>
                <a:ea typeface="Arial"/>
                <a:cs typeface="Calibri"/>
                <a:sym typeface="Calibri"/>
              </a:rPr>
              <a:t>Apply a set of learning activities that foster critical thinking and lateral reading. </a:t>
            </a:r>
            <a:endParaRPr lang="en-US" sz="2000" b="0"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b="0" i="0" u="none" strike="noStrike" cap="none" dirty="0">
              <a:solidFill>
                <a:schemeClr val="dk1"/>
              </a:solidFill>
              <a:latin typeface="Calibri"/>
              <a:ea typeface="Calibri"/>
              <a:cs typeface="Calibri"/>
              <a:sym typeface="Calibri"/>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240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3169293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
        <p:nvSpPr>
          <p:cNvPr id="7" name="TextBox 6">
            <a:extLst>
              <a:ext uri="{FF2B5EF4-FFF2-40B4-BE49-F238E27FC236}">
                <a16:creationId xmlns:a16="http://schemas.microsoft.com/office/drawing/2014/main" id="{D2C646E6-996C-3763-7E81-733C3234DFF1}"/>
              </a:ext>
            </a:extLst>
          </p:cNvPr>
          <p:cNvSpPr txBox="1"/>
          <p:nvPr/>
        </p:nvSpPr>
        <p:spPr>
          <a:xfrm>
            <a:off x="602166" y="1204332"/>
            <a:ext cx="10549054" cy="1631216"/>
          </a:xfrm>
          <a:prstGeom prst="rect">
            <a:avLst/>
          </a:prstGeom>
          <a:noFill/>
        </p:spPr>
        <p:txBody>
          <a:bodyPr wrap="square" rtlCol="0">
            <a:spAutoFit/>
          </a:bodyPr>
          <a:lstStyle/>
          <a:p>
            <a:pPr marL="342900" indent="-342900">
              <a:buFont typeface="+mj-lt"/>
              <a:buAutoNum type="arabicPeriod"/>
            </a:pPr>
            <a:r>
              <a:rPr lang="en-US" sz="2000" dirty="0"/>
              <a:t>Raised understanding of ‘Information Disorder’ </a:t>
            </a:r>
          </a:p>
          <a:p>
            <a:pPr marL="342900" indent="-342900">
              <a:buFont typeface="+mj-lt"/>
              <a:buAutoNum type="arabicPeriod"/>
            </a:pPr>
            <a:r>
              <a:rPr lang="en-US" sz="2000" dirty="0"/>
              <a:t>Enhanced appreciation of the importance to implement MIL competencies related to ‘information disorder’ within educational settings </a:t>
            </a:r>
          </a:p>
          <a:p>
            <a:pPr marL="342900" indent="-342900">
              <a:buFont typeface="+mj-lt"/>
              <a:buAutoNum type="arabicPeriod"/>
            </a:pPr>
            <a:r>
              <a:rPr lang="en-US" sz="2000" dirty="0"/>
              <a:t>Enhanced competencies to apply learning activities related to fact-checking and handling information disinformation.  </a:t>
            </a:r>
          </a:p>
        </p:txBody>
      </p:sp>
    </p:spTree>
    <p:custDataLst>
      <p:tags r:id="rId1"/>
    </p:custDataLst>
    <p:extLst>
      <p:ext uri="{BB962C8B-B14F-4D97-AF65-F5344CB8AC3E}">
        <p14:creationId xmlns:p14="http://schemas.microsoft.com/office/powerpoint/2010/main" val="27278590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Competencies </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pic>
        <p:nvPicPr>
          <p:cNvPr id="7" name="Picture 6">
            <a:extLst>
              <a:ext uri="{FF2B5EF4-FFF2-40B4-BE49-F238E27FC236}">
                <a16:creationId xmlns:a16="http://schemas.microsoft.com/office/drawing/2014/main" id="{7C74BE6F-DCAC-851E-596A-BEBC1DE596C3}"/>
              </a:ext>
            </a:extLst>
          </p:cNvPr>
          <p:cNvPicPr>
            <a:picLocks noChangeAspect="1"/>
          </p:cNvPicPr>
          <p:nvPr/>
        </p:nvPicPr>
        <p:blipFill rotWithShape="1">
          <a:blip r:embed="rId4"/>
          <a:srcRect l="28627" t="16830" r="26343" b="37300"/>
          <a:stretch/>
        </p:blipFill>
        <p:spPr>
          <a:xfrm>
            <a:off x="2670284" y="1286082"/>
            <a:ext cx="7772400" cy="5420309"/>
          </a:xfrm>
          <a:prstGeom prst="rect">
            <a:avLst/>
          </a:prstGeom>
        </p:spPr>
      </p:pic>
      <p:pic>
        <p:nvPicPr>
          <p:cNvPr id="8" name="Picture 7">
            <a:extLst>
              <a:ext uri="{FF2B5EF4-FFF2-40B4-BE49-F238E27FC236}">
                <a16:creationId xmlns:a16="http://schemas.microsoft.com/office/drawing/2014/main" id="{E29E2912-ECEE-A6B2-0AFB-9D6296983DCC}"/>
              </a:ext>
            </a:extLst>
          </p:cNvPr>
          <p:cNvPicPr>
            <a:picLocks noChangeAspect="1"/>
          </p:cNvPicPr>
          <p:nvPr/>
        </p:nvPicPr>
        <p:blipFill rotWithShape="1">
          <a:blip r:embed="rId5"/>
          <a:srcRect l="28720" t="69106" r="65152" b="5434"/>
          <a:stretch/>
        </p:blipFill>
        <p:spPr>
          <a:xfrm>
            <a:off x="2722323" y="2550977"/>
            <a:ext cx="1002184" cy="3020941"/>
          </a:xfrm>
          <a:prstGeom prst="rect">
            <a:avLst/>
          </a:prstGeom>
        </p:spPr>
      </p:pic>
      <p:sp>
        <p:nvSpPr>
          <p:cNvPr id="9" name="Rectangle 8">
            <a:extLst>
              <a:ext uri="{FF2B5EF4-FFF2-40B4-BE49-F238E27FC236}">
                <a16:creationId xmlns:a16="http://schemas.microsoft.com/office/drawing/2014/main" id="{87AA41EB-552D-DC3C-3722-99A34E04FD89}"/>
              </a:ext>
            </a:extLst>
          </p:cNvPr>
          <p:cNvSpPr/>
          <p:nvPr/>
        </p:nvSpPr>
        <p:spPr>
          <a:xfrm>
            <a:off x="7793277" y="2550977"/>
            <a:ext cx="2398938" cy="112216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4933C0D-DAD5-A65B-56FD-5B56DFC48A9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First Competency covered: </a:t>
            </a:r>
          </a:p>
        </p:txBody>
      </p:sp>
    </p:spTree>
    <p:custDataLst>
      <p:tags r:id="rId1"/>
    </p:custDataLst>
    <p:extLst>
      <p:ext uri="{BB962C8B-B14F-4D97-AF65-F5344CB8AC3E}">
        <p14:creationId xmlns:p14="http://schemas.microsoft.com/office/powerpoint/2010/main" val="223419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a:xfrm>
            <a:off x="296653" y="151609"/>
            <a:ext cx="11350193" cy="455408"/>
          </a:xfrm>
        </p:spPr>
        <p:txBody>
          <a:bodyPr>
            <a:normAutofit/>
          </a:bodyPr>
          <a:lstStyle/>
          <a:p>
            <a:r>
              <a:rPr lang="en-US" dirty="0"/>
              <a:t>What is hate speech?</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922225" y="1003487"/>
            <a:ext cx="10705171" cy="5016758"/>
          </a:xfrm>
          <a:prstGeom prst="rect">
            <a:avLst/>
          </a:prstGeom>
          <a:noFill/>
        </p:spPr>
        <p:txBody>
          <a:bodyPr wrap="square" rtlCol="0">
            <a:spAutoFit/>
          </a:bodyPr>
          <a:lstStyle/>
          <a:p>
            <a:endParaRPr lang="en-US" sz="2000" dirty="0"/>
          </a:p>
          <a:p>
            <a:pPr marL="0" marR="0" lvl="0" indent="0" algn="l" rtl="0">
              <a:lnSpc>
                <a:spcPct val="100000"/>
              </a:lnSpc>
              <a:spcBef>
                <a:spcPts val="0"/>
              </a:spcBef>
              <a:spcAft>
                <a:spcPts val="0"/>
              </a:spcAft>
              <a:buClr>
                <a:srgbClr val="000000"/>
              </a:buClr>
              <a:buSzPts val="2400"/>
              <a:buFont typeface="Arial"/>
              <a:buNone/>
            </a:pPr>
            <a:r>
              <a:rPr lang="en-US" sz="2000" b="1" i="1" dirty="0">
                <a:sym typeface="Century Gothic"/>
              </a:rPr>
              <a:t>Hate speech </a:t>
            </a:r>
            <a:r>
              <a:rPr lang="en-US" sz="2000" dirty="0">
                <a:sym typeface="Century Gothic"/>
              </a:rPr>
              <a:t>refers to any kind of communication in speech, writing or behavior, that attacks or uses discriminatory language with reference to a person or a group on the basis of who they are, i.e., based on their: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religion,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ethnicity,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nationality,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race,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color</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descent </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gender or</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000" dirty="0">
                <a:sym typeface="Century Gothic"/>
              </a:rPr>
              <a:t>other identity factors</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000" dirty="0">
              <a:sym typeface="Century Gothic"/>
            </a:endParaRPr>
          </a:p>
          <a:p>
            <a:pPr marL="0" marR="0" lvl="0" indent="0" algn="l" rtl="0">
              <a:lnSpc>
                <a:spcPct val="100000"/>
              </a:lnSpc>
              <a:spcBef>
                <a:spcPts val="0"/>
              </a:spcBef>
              <a:spcAft>
                <a:spcPts val="0"/>
              </a:spcAft>
              <a:buClr>
                <a:srgbClr val="000000"/>
              </a:buClr>
              <a:buSzPts val="2400"/>
              <a:buFont typeface="Arial"/>
              <a:buNone/>
            </a:pPr>
            <a:endParaRPr lang="en-US" sz="2000" dirty="0">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000" dirty="0">
                <a:sym typeface="Century Gothic"/>
              </a:rPr>
              <a:t>(Definition according to UN Strategy and Plan of Action on Hate Speech, May 2019).  </a:t>
            </a:r>
            <a:endParaRPr lang="en-US" sz="2000" dirty="0">
              <a:sym typeface="Arial"/>
            </a:endParaRPr>
          </a:p>
          <a:p>
            <a:endParaRPr lang="en-US" sz="2000" dirty="0"/>
          </a:p>
        </p:txBody>
      </p:sp>
      <p:sp>
        <p:nvSpPr>
          <p:cNvPr id="3" name="TextBox 2">
            <a:extLst>
              <a:ext uri="{FF2B5EF4-FFF2-40B4-BE49-F238E27FC236}">
                <a16:creationId xmlns:a16="http://schemas.microsoft.com/office/drawing/2014/main" id="{27C54C08-4F38-DEEC-FEBE-FB66BE79C971}"/>
              </a:ext>
            </a:extLst>
          </p:cNvPr>
          <p:cNvSpPr txBox="1"/>
          <p:nvPr/>
        </p:nvSpPr>
        <p:spPr>
          <a:xfrm>
            <a:off x="5283944" y="3105834"/>
            <a:ext cx="5722309" cy="400110"/>
          </a:xfrm>
          <a:prstGeom prst="rect">
            <a:avLst/>
          </a:prstGeom>
          <a:noFill/>
        </p:spPr>
        <p:txBody>
          <a:bodyPr wrap="square" rtlCol="0">
            <a:spAutoFit/>
          </a:bodyPr>
          <a:lstStyle/>
          <a:p>
            <a:r>
              <a:rPr lang="en-US" sz="2000" b="0" i="0" u="none" strike="noStrike" cap="none" dirty="0">
                <a:ea typeface="Century Gothic"/>
                <a:cs typeface="Century Gothic"/>
                <a:sym typeface="Century Gothic"/>
              </a:rPr>
              <a:t>These are called ‘Protected Characteristics’</a:t>
            </a:r>
            <a:endParaRPr lang="en-US" sz="2000" dirty="0"/>
          </a:p>
        </p:txBody>
      </p:sp>
      <p:sp>
        <p:nvSpPr>
          <p:cNvPr id="8" name="Left Brace 7">
            <a:extLst>
              <a:ext uri="{FF2B5EF4-FFF2-40B4-BE49-F238E27FC236}">
                <a16:creationId xmlns:a16="http://schemas.microsoft.com/office/drawing/2014/main" id="{76C78870-8B9F-63CE-53AF-5A45A73ECFBF}"/>
              </a:ext>
            </a:extLst>
          </p:cNvPr>
          <p:cNvSpPr/>
          <p:nvPr/>
        </p:nvSpPr>
        <p:spPr>
          <a:xfrm rot="10800000">
            <a:off x="4248615" y="2252546"/>
            <a:ext cx="479502" cy="2430966"/>
          </a:xfrm>
          <a:prstGeom prst="leftBrace">
            <a:avLst>
              <a:gd name="adj1" fmla="val 8333"/>
              <a:gd name="adj2" fmla="val 49542"/>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7667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30" r="26343" b="37300"/>
          <a:stretch/>
        </p:blipFill>
        <p:spPr>
          <a:xfrm>
            <a:off x="2680001" y="1213664"/>
            <a:ext cx="7066165" cy="5254448"/>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152" b="5434"/>
          <a:stretch/>
        </p:blipFill>
        <p:spPr>
          <a:xfrm>
            <a:off x="2722322" y="2825077"/>
            <a:ext cx="935277" cy="2819260"/>
          </a:xfrm>
          <a:prstGeom prst="rect">
            <a:avLst/>
          </a:prstGeom>
        </p:spPr>
      </p:pic>
      <p:sp>
        <p:nvSpPr>
          <p:cNvPr id="10" name="TextBox 9">
            <a:extLst>
              <a:ext uri="{FF2B5EF4-FFF2-40B4-BE49-F238E27FC236}">
                <a16:creationId xmlns:a16="http://schemas.microsoft.com/office/drawing/2014/main" id="{2D657584-EEF2-0B85-1D94-11F0DDF9C5DD}"/>
              </a:ext>
            </a:extLst>
          </p:cNvPr>
          <p:cNvSpPr txBox="1"/>
          <p:nvPr/>
        </p:nvSpPr>
        <p:spPr>
          <a:xfrm>
            <a:off x="7348654" y="3428999"/>
            <a:ext cx="2274848" cy="923330"/>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Second Competency covered: </a:t>
            </a:r>
          </a:p>
        </p:txBody>
      </p:sp>
    </p:spTree>
    <p:custDataLst>
      <p:tags r:id="rId1"/>
    </p:custDataLst>
    <p:extLst>
      <p:ext uri="{BB962C8B-B14F-4D97-AF65-F5344CB8AC3E}">
        <p14:creationId xmlns:p14="http://schemas.microsoft.com/office/powerpoint/2010/main" val="3939003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30" r="26343" b="37300"/>
          <a:stretch/>
        </p:blipFill>
        <p:spPr>
          <a:xfrm>
            <a:off x="2668850" y="1209985"/>
            <a:ext cx="7077316" cy="5262740"/>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152" b="5434"/>
          <a:stretch/>
        </p:blipFill>
        <p:spPr>
          <a:xfrm>
            <a:off x="2668850" y="2734796"/>
            <a:ext cx="966448" cy="2913220"/>
          </a:xfrm>
          <a:prstGeom prst="rect">
            <a:avLst/>
          </a:prstGeom>
        </p:spPr>
      </p:pic>
      <p:sp>
        <p:nvSpPr>
          <p:cNvPr id="10" name="TextBox 9">
            <a:extLst>
              <a:ext uri="{FF2B5EF4-FFF2-40B4-BE49-F238E27FC236}">
                <a16:creationId xmlns:a16="http://schemas.microsoft.com/office/drawing/2014/main" id="{2D657584-EEF2-0B85-1D94-11F0DDF9C5DD}"/>
              </a:ext>
            </a:extLst>
          </p:cNvPr>
          <p:cNvSpPr txBox="1"/>
          <p:nvPr/>
        </p:nvSpPr>
        <p:spPr>
          <a:xfrm>
            <a:off x="7404410" y="4527395"/>
            <a:ext cx="2263697" cy="1754326"/>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Third Competency covered: </a:t>
            </a:r>
          </a:p>
        </p:txBody>
      </p:sp>
    </p:spTree>
    <p:custDataLst>
      <p:tags r:id="rId1"/>
    </p:custDataLst>
    <p:extLst>
      <p:ext uri="{BB962C8B-B14F-4D97-AF65-F5344CB8AC3E}">
        <p14:creationId xmlns:p14="http://schemas.microsoft.com/office/powerpoint/2010/main" val="9778606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61109" r="26968" b="14731"/>
          <a:stretch/>
        </p:blipFill>
        <p:spPr>
          <a:xfrm>
            <a:off x="2272956" y="2065889"/>
            <a:ext cx="7921048" cy="4210921"/>
          </a:xfrm>
          <a:prstGeom prst="rect">
            <a:avLst/>
          </a:prstGeom>
          <a:ln>
            <a:noFill/>
          </a:ln>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152" b="5434"/>
          <a:stretch/>
        </p:blipFill>
        <p:spPr>
          <a:xfrm>
            <a:off x="2272956" y="2292621"/>
            <a:ext cx="1102606" cy="3911869"/>
          </a:xfrm>
          <a:prstGeom prst="rect">
            <a:avLst/>
          </a:prstGeom>
          <a:ln>
            <a:noFill/>
          </a:ln>
        </p:spPr>
      </p:pic>
      <p:sp>
        <p:nvSpPr>
          <p:cNvPr id="13" name="TextBox 12">
            <a:extLst>
              <a:ext uri="{FF2B5EF4-FFF2-40B4-BE49-F238E27FC236}">
                <a16:creationId xmlns:a16="http://schemas.microsoft.com/office/drawing/2014/main" id="{977CD3C1-8B79-5C42-4F49-61B3F57CC847}"/>
              </a:ext>
            </a:extLst>
          </p:cNvPr>
          <p:cNvSpPr txBox="1"/>
          <p:nvPr/>
        </p:nvSpPr>
        <p:spPr>
          <a:xfrm>
            <a:off x="7595798" y="4523485"/>
            <a:ext cx="2462602" cy="1754326"/>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4608660-44E2-BE1D-934B-61858340A5BF}"/>
              </a:ext>
            </a:extLst>
          </p:cNvPr>
          <p:cNvPicPr>
            <a:picLocks noChangeAspect="1"/>
          </p:cNvPicPr>
          <p:nvPr/>
        </p:nvPicPr>
        <p:blipFill rotWithShape="1">
          <a:blip r:embed="rId4"/>
          <a:srcRect l="34908" t="27469" r="54391" b="58547"/>
          <a:stretch/>
        </p:blipFill>
        <p:spPr>
          <a:xfrm>
            <a:off x="3409576" y="2569908"/>
            <a:ext cx="1894514" cy="2079352"/>
          </a:xfrm>
          <a:prstGeom prst="rect">
            <a:avLst/>
          </a:prstGeom>
        </p:spPr>
      </p:pic>
      <p:pic>
        <p:nvPicPr>
          <p:cNvPr id="11" name="Picture 10">
            <a:extLst>
              <a:ext uri="{FF2B5EF4-FFF2-40B4-BE49-F238E27FC236}">
                <a16:creationId xmlns:a16="http://schemas.microsoft.com/office/drawing/2014/main" id="{A9DDB911-0AD5-8792-9243-DB481733CB96}"/>
              </a:ext>
            </a:extLst>
          </p:cNvPr>
          <p:cNvPicPr>
            <a:picLocks noChangeAspect="1"/>
          </p:cNvPicPr>
          <p:nvPr/>
        </p:nvPicPr>
        <p:blipFill rotWithShape="1">
          <a:blip r:embed="rId4"/>
          <a:srcRect l="28627" t="16829" r="27074" b="72659"/>
          <a:stretch/>
        </p:blipFill>
        <p:spPr>
          <a:xfrm>
            <a:off x="2272956" y="1151440"/>
            <a:ext cx="7870474" cy="1050551"/>
          </a:xfrm>
          <a:prstGeom prst="rect">
            <a:avLst/>
          </a:prstGeom>
        </p:spPr>
      </p:pic>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5B9BD5">
                    <a:lumMod val="50000"/>
                  </a:srgbClr>
                </a:solidFill>
                <a:latin typeface="Calibri" panose="020F0502020204030204"/>
              </a:rPr>
              <a:t>Fourth</a:t>
            </a: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Competency covered: </a:t>
            </a:r>
          </a:p>
        </p:txBody>
      </p:sp>
      <p:cxnSp>
        <p:nvCxnSpPr>
          <p:cNvPr id="16" name="Straight Connector 15">
            <a:extLst>
              <a:ext uri="{FF2B5EF4-FFF2-40B4-BE49-F238E27FC236}">
                <a16:creationId xmlns:a16="http://schemas.microsoft.com/office/drawing/2014/main" id="{BF8CEDE9-424A-4BA4-3D62-AAE3E5153336}"/>
              </a:ext>
            </a:extLst>
          </p:cNvPr>
          <p:cNvCxnSpPr/>
          <p:nvPr/>
        </p:nvCxnSpPr>
        <p:spPr>
          <a:xfrm>
            <a:off x="2272956" y="6276810"/>
            <a:ext cx="538793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767797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Fifth Competency covered: </a:t>
            </a:r>
          </a:p>
        </p:txBody>
      </p:sp>
      <p:pic>
        <p:nvPicPr>
          <p:cNvPr id="8" name="Picture 7">
            <a:extLst>
              <a:ext uri="{FF2B5EF4-FFF2-40B4-BE49-F238E27FC236}">
                <a16:creationId xmlns:a16="http://schemas.microsoft.com/office/drawing/2014/main" id="{B5913F02-ADF8-946D-8D12-ED10378F9631}"/>
              </a:ext>
            </a:extLst>
          </p:cNvPr>
          <p:cNvPicPr>
            <a:picLocks noChangeAspect="1"/>
          </p:cNvPicPr>
          <p:nvPr/>
        </p:nvPicPr>
        <p:blipFill rotWithShape="1">
          <a:blip r:embed="rId4"/>
          <a:srcRect l="28521" t="24227" r="27286" b="65366"/>
          <a:stretch/>
        </p:blipFill>
        <p:spPr>
          <a:xfrm>
            <a:off x="1628078" y="1606459"/>
            <a:ext cx="8515351" cy="1127932"/>
          </a:xfrm>
          <a:prstGeom prst="rect">
            <a:avLst/>
          </a:prstGeom>
        </p:spPr>
      </p:pic>
      <p:pic>
        <p:nvPicPr>
          <p:cNvPr id="12" name="Picture 11">
            <a:extLst>
              <a:ext uri="{FF2B5EF4-FFF2-40B4-BE49-F238E27FC236}">
                <a16:creationId xmlns:a16="http://schemas.microsoft.com/office/drawing/2014/main" id="{C8685AA6-9A3C-BA6B-F9A4-2935FB96E2C2}"/>
              </a:ext>
            </a:extLst>
          </p:cNvPr>
          <p:cNvPicPr>
            <a:picLocks noChangeAspect="1"/>
          </p:cNvPicPr>
          <p:nvPr/>
        </p:nvPicPr>
        <p:blipFill rotWithShape="1">
          <a:blip r:embed="rId5"/>
          <a:srcRect l="28170" t="56701" r="27233" b="8130"/>
          <a:stretch/>
        </p:blipFill>
        <p:spPr>
          <a:xfrm>
            <a:off x="1534213" y="2666314"/>
            <a:ext cx="8609217" cy="3818967"/>
          </a:xfrm>
          <a:prstGeom prst="rect">
            <a:avLst/>
          </a:prstGeom>
        </p:spPr>
      </p:pic>
      <p:pic>
        <p:nvPicPr>
          <p:cNvPr id="17" name="Picture 16">
            <a:extLst>
              <a:ext uri="{FF2B5EF4-FFF2-40B4-BE49-F238E27FC236}">
                <a16:creationId xmlns:a16="http://schemas.microsoft.com/office/drawing/2014/main" id="{BB718145-2114-5EDE-DE11-BB1F7F377A97}"/>
              </a:ext>
            </a:extLst>
          </p:cNvPr>
          <p:cNvPicPr>
            <a:picLocks noChangeAspect="1"/>
          </p:cNvPicPr>
          <p:nvPr/>
        </p:nvPicPr>
        <p:blipFill rotWithShape="1">
          <a:blip r:embed="rId6"/>
          <a:srcRect l="29070" t="23049" r="65793" b="53333"/>
          <a:stretch/>
        </p:blipFill>
        <p:spPr>
          <a:xfrm>
            <a:off x="1733999" y="2907181"/>
            <a:ext cx="975747" cy="2523423"/>
          </a:xfrm>
          <a:prstGeom prst="rect">
            <a:avLst/>
          </a:prstGeom>
        </p:spPr>
      </p:pic>
      <p:sp>
        <p:nvSpPr>
          <p:cNvPr id="13" name="TextBox 12">
            <a:extLst>
              <a:ext uri="{FF2B5EF4-FFF2-40B4-BE49-F238E27FC236}">
                <a16:creationId xmlns:a16="http://schemas.microsoft.com/office/drawing/2014/main" id="{977CD3C1-8B79-5C42-4F49-61B3F57CC847}"/>
              </a:ext>
            </a:extLst>
          </p:cNvPr>
          <p:cNvSpPr txBox="1"/>
          <p:nvPr/>
        </p:nvSpPr>
        <p:spPr>
          <a:xfrm>
            <a:off x="7355624" y="5224154"/>
            <a:ext cx="2787805" cy="923330"/>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532741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a:t>
            </a:r>
          </a:p>
          <a:p>
            <a:pPr algn="ctr"/>
            <a:r>
              <a:rPr lang="en-US" sz="2800" b="0" dirty="0"/>
              <a:t>Information Disorder: Its Definition and Types </a:t>
            </a:r>
            <a:endParaRPr lang="en-US" sz="2800" dirty="0"/>
          </a:p>
        </p:txBody>
      </p:sp>
    </p:spTree>
    <p:custDataLst>
      <p:tags r:id="rId1"/>
    </p:custDataLst>
    <p:extLst>
      <p:ext uri="{BB962C8B-B14F-4D97-AF65-F5344CB8AC3E}">
        <p14:creationId xmlns:p14="http://schemas.microsoft.com/office/powerpoint/2010/main" val="1877789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is information disorder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B31F6FDD-4573-DF4C-FC5F-EEA31B0102DF}"/>
              </a:ext>
            </a:extLst>
          </p:cNvPr>
          <p:cNvSpPr txBox="1"/>
          <p:nvPr/>
        </p:nvSpPr>
        <p:spPr>
          <a:xfrm>
            <a:off x="860332" y="791865"/>
            <a:ext cx="10705171" cy="1015663"/>
          </a:xfrm>
          <a:prstGeom prst="rect">
            <a:avLst/>
          </a:prstGeom>
          <a:noFill/>
        </p:spPr>
        <p:txBody>
          <a:bodyPr wrap="square" rtlCol="0">
            <a:spAutoFit/>
          </a:bodyPr>
          <a:lstStyle/>
          <a:p>
            <a:pPr algn="ctr"/>
            <a:r>
              <a:rPr lang="en-US" sz="2000" b="1" i="1" u="none" strike="noStrike" cap="none" dirty="0">
                <a:ea typeface="Century Gothic"/>
                <a:cs typeface="Century Gothic"/>
                <a:sym typeface="Century Gothic"/>
              </a:rPr>
              <a:t>INFORMATION DISORDER </a:t>
            </a:r>
            <a:r>
              <a:rPr lang="en-US" sz="2000" b="0" i="0" u="none" strike="noStrike" cap="none" dirty="0">
                <a:ea typeface="Century Gothic"/>
                <a:cs typeface="Century Gothic"/>
                <a:sym typeface="Century Gothic"/>
              </a:rPr>
              <a:t>ecosystem has emerged  to include </a:t>
            </a:r>
          </a:p>
          <a:p>
            <a:pPr algn="ctr"/>
            <a:r>
              <a:rPr lang="en-US" sz="2000" b="0" i="0" u="none" strike="noStrike" cap="none" dirty="0">
                <a:ea typeface="Century Gothic"/>
                <a:cs typeface="Century Gothic"/>
                <a:sym typeface="Century Gothic"/>
              </a:rPr>
              <a:t>disinformation, misinformation, and  mal-information</a:t>
            </a:r>
            <a:endParaRPr lang="en-US" sz="2000" dirty="0">
              <a:sym typeface="Century Gothic"/>
            </a:endParaRPr>
          </a:p>
          <a:p>
            <a:endParaRPr lang="en-US" sz="2000" dirty="0"/>
          </a:p>
        </p:txBody>
      </p:sp>
      <p:sp>
        <p:nvSpPr>
          <p:cNvPr id="12" name="TextBox 11">
            <a:extLst>
              <a:ext uri="{FF2B5EF4-FFF2-40B4-BE49-F238E27FC236}">
                <a16:creationId xmlns:a16="http://schemas.microsoft.com/office/drawing/2014/main" id="{71FF52C1-C5D7-F395-455B-D66B7322F95D}"/>
              </a:ext>
            </a:extLst>
          </p:cNvPr>
          <p:cNvSpPr txBox="1"/>
          <p:nvPr/>
        </p:nvSpPr>
        <p:spPr>
          <a:xfrm>
            <a:off x="626498" y="1772919"/>
            <a:ext cx="10602780" cy="1631216"/>
          </a:xfrm>
          <a:prstGeom prst="rect">
            <a:avLst/>
          </a:prstGeom>
          <a:noFill/>
        </p:spPr>
        <p:txBody>
          <a:bodyPr wrap="square">
            <a:spAutoFit/>
          </a:bodyPr>
          <a:lstStyle/>
          <a:p>
            <a:pPr marL="12066" marR="0" lvl="0" algn="l" rtl="0">
              <a:spcAft>
                <a:spcPts val="0"/>
              </a:spcAft>
              <a:buClr>
                <a:srgbClr val="1E4E79"/>
              </a:buClr>
              <a:buSzPts val="2800"/>
            </a:pPr>
            <a:r>
              <a:rPr lang="en-US" sz="2000" b="1" i="0" u="none" strike="noStrike" cap="none" dirty="0">
                <a:ea typeface="Century Gothic"/>
                <a:cs typeface="Century Gothic"/>
                <a:sym typeface="Century Gothic"/>
              </a:rPr>
              <a:t>Disinformation </a:t>
            </a:r>
          </a:p>
          <a:p>
            <a:pPr marL="241300" marR="0" lvl="0" indent="-229234" algn="l" rtl="0">
              <a:spcAft>
                <a:spcPts val="0"/>
              </a:spcAft>
              <a:buClr>
                <a:srgbClr val="1E4E79"/>
              </a:buClr>
              <a:buSzPts val="2800"/>
              <a:buFont typeface="Arial"/>
              <a:buChar char="•"/>
            </a:pPr>
            <a:r>
              <a:rPr lang="en-US" sz="2000" b="0" i="0" u="none" strike="noStrike" cap="none" dirty="0">
                <a:ea typeface="Century Gothic"/>
                <a:cs typeface="Century Gothic"/>
                <a:sym typeface="Century Gothic"/>
              </a:rPr>
              <a:t>Information is false, and the person disseminating it knows it is false.</a:t>
            </a:r>
          </a:p>
          <a:p>
            <a:pPr marL="241300" marR="0" lvl="0" indent="-229234" algn="l" rtl="0">
              <a:spcAft>
                <a:spcPts val="0"/>
              </a:spcAft>
              <a:buClr>
                <a:srgbClr val="1E4E79"/>
              </a:buClr>
              <a:buSzPts val="2800"/>
              <a:buFont typeface="Arial"/>
              <a:buChar char="•"/>
            </a:pPr>
            <a:r>
              <a:rPr lang="en-US" sz="2000" b="0" i="0" u="none" strike="noStrike" cap="none" dirty="0">
                <a:ea typeface="Century Gothic"/>
                <a:cs typeface="Century Gothic"/>
                <a:sym typeface="Century Gothic"/>
              </a:rPr>
              <a:t>It is a deliberate, intentional lie.</a:t>
            </a:r>
          </a:p>
          <a:p>
            <a:pPr marL="241300" marR="949960" lvl="0" indent="-229234" algn="l" rtl="0">
              <a:spcAft>
                <a:spcPts val="0"/>
              </a:spcAft>
              <a:buClr>
                <a:srgbClr val="1E4E79"/>
              </a:buClr>
              <a:buSzPts val="2800"/>
              <a:buFont typeface="Arial"/>
              <a:buChar char="•"/>
            </a:pPr>
            <a:r>
              <a:rPr lang="en-US" sz="2000" b="0" i="0" u="none" strike="noStrike" cap="none" dirty="0">
                <a:ea typeface="Century Gothic"/>
                <a:cs typeface="Century Gothic"/>
                <a:sym typeface="Century Gothic"/>
              </a:rPr>
              <a:t>Intended to cause harm – reputational, political, financial, and  physical harm.</a:t>
            </a:r>
          </a:p>
          <a:p>
            <a:pPr marL="241300" marR="1202055" lvl="0" indent="-229234" algn="l" rtl="0">
              <a:spcAft>
                <a:spcPts val="0"/>
              </a:spcAft>
              <a:buClr>
                <a:srgbClr val="1E4E79"/>
              </a:buClr>
              <a:buSzPts val="2800"/>
              <a:buFont typeface="Arial"/>
              <a:buChar char="•"/>
            </a:pPr>
            <a:r>
              <a:rPr lang="en-US" sz="2000" b="0" i="0" u="none" strike="noStrike" cap="none" dirty="0">
                <a:ea typeface="Century Gothic"/>
                <a:cs typeface="Century Gothic"/>
                <a:sym typeface="Century Gothic"/>
              </a:rPr>
              <a:t>Often systematically organized, funded, and uses automated  technology</a:t>
            </a:r>
            <a:r>
              <a:rPr lang="en-US" b="0" i="0" u="none" strike="noStrike" cap="none" dirty="0">
                <a:solidFill>
                  <a:srgbClr val="1E4E79"/>
                </a:solidFill>
                <a:ea typeface="Century Gothic"/>
                <a:cs typeface="Century Gothic"/>
                <a:sym typeface="Century Gothic"/>
              </a:rPr>
              <a:t>.</a:t>
            </a:r>
          </a:p>
        </p:txBody>
      </p:sp>
      <p:sp>
        <p:nvSpPr>
          <p:cNvPr id="15" name="TextBox 14">
            <a:extLst>
              <a:ext uri="{FF2B5EF4-FFF2-40B4-BE49-F238E27FC236}">
                <a16:creationId xmlns:a16="http://schemas.microsoft.com/office/drawing/2014/main" id="{A657C7B8-4B3F-C1F3-B2D0-7736E3314D57}"/>
              </a:ext>
            </a:extLst>
          </p:cNvPr>
          <p:cNvSpPr txBox="1"/>
          <p:nvPr/>
        </p:nvSpPr>
        <p:spPr>
          <a:xfrm>
            <a:off x="626498" y="5022654"/>
            <a:ext cx="10460253" cy="984885"/>
          </a:xfrm>
          <a:prstGeom prst="rect">
            <a:avLst/>
          </a:prstGeom>
          <a:noFill/>
        </p:spPr>
        <p:txBody>
          <a:bodyPr wrap="square">
            <a:spAutoFit/>
          </a:bodyPr>
          <a:lstStyle/>
          <a:p>
            <a:r>
              <a:rPr lang="en-US" sz="2000" b="1" dirty="0"/>
              <a:t>Mal-information</a:t>
            </a:r>
          </a:p>
          <a:p>
            <a:pPr marL="285750" indent="-285750">
              <a:buFont typeface="Arial" panose="020B0604020202020204" pitchFamily="34" charset="0"/>
              <a:buChar char="•"/>
            </a:pPr>
            <a:r>
              <a:rPr lang="en-US" sz="2000" dirty="0">
                <a:sym typeface="Century Gothic"/>
              </a:rPr>
              <a:t>Information is based on reality but used to inflict harm.</a:t>
            </a:r>
          </a:p>
          <a:p>
            <a:endParaRPr lang="en-US" sz="1800" b="0" i="0" dirty="0">
              <a:effectLst/>
            </a:endParaRPr>
          </a:p>
        </p:txBody>
      </p:sp>
      <p:sp>
        <p:nvSpPr>
          <p:cNvPr id="18" name="TextBox 17">
            <a:extLst>
              <a:ext uri="{FF2B5EF4-FFF2-40B4-BE49-F238E27FC236}">
                <a16:creationId xmlns:a16="http://schemas.microsoft.com/office/drawing/2014/main" id="{D9B7B823-0408-9678-67EF-30442B762402}"/>
              </a:ext>
            </a:extLst>
          </p:cNvPr>
          <p:cNvSpPr txBox="1"/>
          <p:nvPr/>
        </p:nvSpPr>
        <p:spPr>
          <a:xfrm>
            <a:off x="626498" y="3688163"/>
            <a:ext cx="11144589" cy="1015663"/>
          </a:xfrm>
          <a:prstGeom prst="rect">
            <a:avLst/>
          </a:prstGeom>
          <a:solidFill>
            <a:schemeClr val="accent1">
              <a:lumMod val="20000"/>
              <a:lumOff val="80000"/>
            </a:schemeClr>
          </a:solidFill>
        </p:spPr>
        <p:txBody>
          <a:bodyPr wrap="square">
            <a:spAutoFit/>
          </a:bodyPr>
          <a:lstStyle/>
          <a:p>
            <a:pPr marL="12066" marR="5080" lvl="0" algn="l" rtl="0">
              <a:spcAft>
                <a:spcPts val="0"/>
              </a:spcAft>
              <a:buClr>
                <a:srgbClr val="1E4E79"/>
              </a:buClr>
              <a:buSzPts val="3000"/>
            </a:pPr>
            <a:r>
              <a:rPr lang="en-US" sz="2000" b="1" dirty="0">
                <a:sym typeface="Century Gothic"/>
              </a:rPr>
              <a:t>Misinformation </a:t>
            </a:r>
          </a:p>
          <a:p>
            <a:pPr marL="241300" marR="5080" lvl="0" indent="-229234" algn="l" rtl="0">
              <a:spcAft>
                <a:spcPts val="0"/>
              </a:spcAft>
              <a:buClr>
                <a:srgbClr val="1E4E79"/>
              </a:buClr>
              <a:buSzPts val="3000"/>
              <a:buFont typeface="Arial"/>
              <a:buChar char="•"/>
            </a:pPr>
            <a:r>
              <a:rPr lang="en-US" sz="2000" dirty="0">
                <a:sym typeface="Century Gothic"/>
              </a:rPr>
              <a:t>Information is false, but the person disseminating it believes that  it is true.</a:t>
            </a:r>
          </a:p>
          <a:p>
            <a:pPr marL="241300" marR="5080" lvl="0" indent="-229234" algn="l" rtl="0">
              <a:spcAft>
                <a:spcPts val="0"/>
              </a:spcAft>
              <a:buClr>
                <a:srgbClr val="1E4E79"/>
              </a:buClr>
              <a:buSzPts val="3000"/>
              <a:buFont typeface="Arial"/>
              <a:buChar char="•"/>
            </a:pPr>
            <a:r>
              <a:rPr lang="en-US" sz="2000" dirty="0">
                <a:sym typeface="Century Gothic"/>
              </a:rPr>
              <a:t>Source has no manipulative or malicious intent.</a:t>
            </a:r>
          </a:p>
        </p:txBody>
      </p:sp>
    </p:spTree>
    <p:custDataLst>
      <p:tags r:id="rId1"/>
    </p:custDataLst>
    <p:extLst>
      <p:ext uri="{BB962C8B-B14F-4D97-AF65-F5344CB8AC3E}">
        <p14:creationId xmlns:p14="http://schemas.microsoft.com/office/powerpoint/2010/main" val="24665454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different types of information disorder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2" name="TextBox 1">
            <a:extLst>
              <a:ext uri="{FF2B5EF4-FFF2-40B4-BE49-F238E27FC236}">
                <a16:creationId xmlns:a16="http://schemas.microsoft.com/office/drawing/2014/main" id="{49FCB30D-9896-6FE2-D5C3-7DCCCAA45C79}"/>
              </a:ext>
            </a:extLst>
          </p:cNvPr>
          <p:cNvSpPr txBox="1"/>
          <p:nvPr/>
        </p:nvSpPr>
        <p:spPr>
          <a:xfrm>
            <a:off x="564609" y="1009667"/>
            <a:ext cx="5189425" cy="3754874"/>
          </a:xfrm>
          <a:prstGeom prst="rect">
            <a:avLst/>
          </a:prstGeom>
          <a:solidFill>
            <a:schemeClr val="accent1">
              <a:lumMod val="20000"/>
              <a:lumOff val="80000"/>
            </a:schemeClr>
          </a:solidFill>
        </p:spPr>
        <p:txBody>
          <a:bodyPr wrap="square" rtlCol="0">
            <a:spAutoFit/>
          </a:bodyPr>
          <a:lstStyle/>
          <a:p>
            <a:r>
              <a:rPr lang="en-US" sz="2000" b="1" dirty="0"/>
              <a:t>Disinformation:</a:t>
            </a:r>
          </a:p>
          <a:p>
            <a:pPr marL="285750" indent="-285750" algn="l">
              <a:buFont typeface="Arial" panose="020B0604020202020204" pitchFamily="34" charset="0"/>
              <a:buChar char="•"/>
            </a:pPr>
            <a:r>
              <a:rPr lang="en-US" sz="2000" b="0" i="0" dirty="0">
                <a:solidFill>
                  <a:srgbClr val="000000"/>
                </a:solidFill>
                <a:effectLst/>
              </a:rPr>
              <a:t>intentionally false </a:t>
            </a:r>
          </a:p>
          <a:p>
            <a:pPr marL="285750" indent="-285750" algn="l">
              <a:buFont typeface="Arial" panose="020B0604020202020204" pitchFamily="34" charset="0"/>
              <a:buChar char="•"/>
            </a:pPr>
            <a:r>
              <a:rPr lang="en-US" sz="2000" b="0" i="0" dirty="0">
                <a:solidFill>
                  <a:srgbClr val="000000"/>
                </a:solidFill>
                <a:effectLst/>
              </a:rPr>
              <a:t>designed to cause harm. </a:t>
            </a:r>
          </a:p>
          <a:p>
            <a:pPr marL="285750" indent="-285750" algn="l">
              <a:buFont typeface="Arial" panose="020B0604020202020204" pitchFamily="34" charset="0"/>
              <a:buChar char="•"/>
            </a:pPr>
            <a:r>
              <a:rPr lang="en-US" sz="2000" b="0" i="0" dirty="0">
                <a:solidFill>
                  <a:srgbClr val="000000"/>
                </a:solidFill>
                <a:effectLst/>
              </a:rPr>
              <a:t>is motivated by three distinct factors: </a:t>
            </a:r>
          </a:p>
          <a:p>
            <a:pPr marL="714375" indent="-536575" algn="l">
              <a:buFont typeface="Wingdings" panose="05000000000000000000" pitchFamily="2" charset="2"/>
              <a:buChar char="à"/>
            </a:pPr>
            <a:r>
              <a:rPr lang="en-US" sz="2000" b="0" i="0" dirty="0">
                <a:solidFill>
                  <a:srgbClr val="000000"/>
                </a:solidFill>
                <a:effectLst/>
              </a:rPr>
              <a:t>to make money; </a:t>
            </a:r>
          </a:p>
          <a:p>
            <a:pPr marL="714375" indent="-536575" algn="l">
              <a:buFont typeface="Wingdings" panose="05000000000000000000" pitchFamily="2" charset="2"/>
              <a:buChar char="à"/>
            </a:pPr>
            <a:r>
              <a:rPr lang="en-US" sz="2000" b="0" i="0" dirty="0">
                <a:solidFill>
                  <a:srgbClr val="000000"/>
                </a:solidFill>
                <a:effectLst/>
              </a:rPr>
              <a:t>to have political influence, either foreign or domestic; or </a:t>
            </a:r>
          </a:p>
          <a:p>
            <a:pPr marL="714375" indent="-536575" algn="l">
              <a:buFont typeface="Wingdings" panose="05000000000000000000" pitchFamily="2" charset="2"/>
              <a:buChar char="à"/>
            </a:pPr>
            <a:r>
              <a:rPr lang="en-US" sz="2000" b="0" i="0" dirty="0">
                <a:solidFill>
                  <a:srgbClr val="000000"/>
                </a:solidFill>
                <a:effectLst/>
              </a:rPr>
              <a:t>to cause trouble for the sake of it.</a:t>
            </a:r>
          </a:p>
          <a:p>
            <a:pPr marL="714375" indent="-536575" algn="l">
              <a:buFont typeface="Wingdings" panose="05000000000000000000" pitchFamily="2" charset="2"/>
              <a:buChar char="à"/>
            </a:pPr>
            <a:endParaRPr lang="en-US" sz="2000" b="0" i="0" dirty="0">
              <a:solidFill>
                <a:srgbClr val="000000"/>
              </a:solidFill>
              <a:effectLst/>
            </a:endParaRPr>
          </a:p>
          <a:p>
            <a:pPr algn="ctr"/>
            <a:r>
              <a:rPr lang="en-US" sz="2000" b="0" i="0" dirty="0">
                <a:solidFill>
                  <a:srgbClr val="000000"/>
                </a:solidFill>
                <a:effectLst/>
              </a:rPr>
              <a:t>When disinformation is shared it often turns into </a:t>
            </a:r>
            <a:r>
              <a:rPr lang="en-US" sz="2000" b="1" i="0" dirty="0">
                <a:solidFill>
                  <a:srgbClr val="000000"/>
                </a:solidFill>
                <a:effectLst/>
              </a:rPr>
              <a:t>Misinformatio</a:t>
            </a:r>
            <a:r>
              <a:rPr lang="en-US" sz="2000" b="0" i="0" dirty="0">
                <a:solidFill>
                  <a:srgbClr val="000000"/>
                </a:solidFill>
                <a:effectLst/>
              </a:rPr>
              <a:t>n. </a:t>
            </a:r>
            <a:endParaRPr lang="en-US" sz="2000" dirty="0"/>
          </a:p>
          <a:p>
            <a:r>
              <a:rPr lang="en-US" sz="2000" dirty="0"/>
              <a:t>-</a:t>
            </a:r>
          </a:p>
        </p:txBody>
      </p:sp>
      <p:sp>
        <p:nvSpPr>
          <p:cNvPr id="8" name="TextBox 7">
            <a:extLst>
              <a:ext uri="{FF2B5EF4-FFF2-40B4-BE49-F238E27FC236}">
                <a16:creationId xmlns:a16="http://schemas.microsoft.com/office/drawing/2014/main" id="{EB131CFD-BE09-6B94-3612-08813935699E}"/>
              </a:ext>
            </a:extLst>
          </p:cNvPr>
          <p:cNvSpPr txBox="1"/>
          <p:nvPr/>
        </p:nvSpPr>
        <p:spPr>
          <a:xfrm>
            <a:off x="6437967" y="888173"/>
            <a:ext cx="5189425" cy="1631216"/>
          </a:xfrm>
          <a:prstGeom prst="rect">
            <a:avLst/>
          </a:prstGeom>
          <a:noFill/>
        </p:spPr>
        <p:txBody>
          <a:bodyPr wrap="square" rtlCol="0">
            <a:spAutoFit/>
          </a:bodyPr>
          <a:lstStyle/>
          <a:p>
            <a:r>
              <a:rPr lang="en-US" sz="2000" b="1" dirty="0"/>
              <a:t>Misinformation:</a:t>
            </a:r>
          </a:p>
          <a:p>
            <a:pPr marL="285750" indent="-285750" algn="l">
              <a:buFont typeface="Arial" panose="020B0604020202020204" pitchFamily="34" charset="0"/>
              <a:buChar char="•"/>
            </a:pPr>
            <a:r>
              <a:rPr lang="en-US" sz="2000" dirty="0">
                <a:solidFill>
                  <a:srgbClr val="000000"/>
                </a:solidFill>
              </a:rPr>
              <a:t>False content shared by someone who does not realize that it is false or misleading</a:t>
            </a:r>
            <a:endParaRPr lang="en-US" sz="2000" b="0" i="0" dirty="0">
              <a:solidFill>
                <a:srgbClr val="000000"/>
              </a:solidFill>
              <a:effectLst/>
            </a:endParaRPr>
          </a:p>
          <a:p>
            <a:pPr marL="285750" indent="-285750" algn="l">
              <a:buFont typeface="Arial" panose="020B0604020202020204" pitchFamily="34" charset="0"/>
              <a:buChar char="•"/>
            </a:pPr>
            <a:r>
              <a:rPr lang="en-US" sz="2000" b="0" i="0" dirty="0">
                <a:solidFill>
                  <a:srgbClr val="000000"/>
                </a:solidFill>
                <a:effectLst/>
              </a:rPr>
              <a:t>The sharing of misinformation is driven by socio-psychological factors. </a:t>
            </a:r>
            <a:endParaRPr lang="en-US" sz="2000" dirty="0"/>
          </a:p>
        </p:txBody>
      </p:sp>
      <p:sp>
        <p:nvSpPr>
          <p:cNvPr id="12" name="Arrow: Right 11">
            <a:extLst>
              <a:ext uri="{FF2B5EF4-FFF2-40B4-BE49-F238E27FC236}">
                <a16:creationId xmlns:a16="http://schemas.microsoft.com/office/drawing/2014/main" id="{B7273F90-81C0-234E-4721-9CB42D5E2BA7}"/>
              </a:ext>
            </a:extLst>
          </p:cNvPr>
          <p:cNvSpPr/>
          <p:nvPr/>
        </p:nvSpPr>
        <p:spPr>
          <a:xfrm>
            <a:off x="5538470" y="1303537"/>
            <a:ext cx="827644" cy="903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D31A9A-5B58-A03B-2129-A3884E030B88}"/>
              </a:ext>
            </a:extLst>
          </p:cNvPr>
          <p:cNvSpPr txBox="1"/>
          <p:nvPr/>
        </p:nvSpPr>
        <p:spPr>
          <a:xfrm>
            <a:off x="6437967" y="2994826"/>
            <a:ext cx="5333120" cy="2862322"/>
          </a:xfrm>
          <a:prstGeom prst="rect">
            <a:avLst/>
          </a:prstGeom>
          <a:noFill/>
        </p:spPr>
        <p:txBody>
          <a:bodyPr wrap="square" rtlCol="0">
            <a:spAutoFit/>
          </a:bodyPr>
          <a:lstStyle/>
          <a:p>
            <a:r>
              <a:rPr lang="en-US" sz="2000" b="1" dirty="0"/>
              <a:t>Malinformation:</a:t>
            </a:r>
          </a:p>
          <a:p>
            <a:pPr marL="285750" indent="-285750" algn="l">
              <a:buFont typeface="Arial" panose="020B0604020202020204" pitchFamily="34" charset="0"/>
              <a:buChar char="•"/>
            </a:pPr>
            <a:r>
              <a:rPr lang="en-US" sz="2000" b="0" i="0" dirty="0">
                <a:solidFill>
                  <a:srgbClr val="000000"/>
                </a:solidFill>
                <a:effectLst/>
              </a:rPr>
              <a:t>genuine information that is shared with an intent to cause harm</a:t>
            </a:r>
          </a:p>
          <a:p>
            <a:pPr marL="285750" indent="-285750" algn="l">
              <a:buFont typeface="Arial" panose="020B0604020202020204" pitchFamily="34" charset="0"/>
              <a:buChar char="•"/>
            </a:pPr>
            <a:r>
              <a:rPr lang="en-US" sz="2000" b="0" i="0" dirty="0">
                <a:solidFill>
                  <a:srgbClr val="24292F"/>
                </a:solidFill>
                <a:effectLst/>
              </a:rPr>
              <a:t>refers to the dissemination of false or misleading information with the intent to harm an individual, organization, or group. </a:t>
            </a:r>
          </a:p>
          <a:p>
            <a:pPr marL="285750" indent="-285750" algn="l">
              <a:buFont typeface="Arial" panose="020B0604020202020204" pitchFamily="34" charset="0"/>
              <a:buChar char="•"/>
            </a:pPr>
            <a:r>
              <a:rPr lang="en-US" sz="2000" b="0" i="0" dirty="0">
                <a:solidFill>
                  <a:srgbClr val="24292F"/>
                </a:solidFill>
                <a:effectLst/>
              </a:rPr>
              <a:t>Examples of </a:t>
            </a:r>
            <a:r>
              <a:rPr lang="en-US" sz="2000" b="0" i="0" dirty="0" err="1">
                <a:solidFill>
                  <a:srgbClr val="24292F"/>
                </a:solidFill>
                <a:effectLst/>
              </a:rPr>
              <a:t>malinformation</a:t>
            </a:r>
            <a:r>
              <a:rPr lang="en-US" sz="2000" b="0" i="0" dirty="0">
                <a:solidFill>
                  <a:srgbClr val="24292F"/>
                </a:solidFill>
                <a:effectLst/>
              </a:rPr>
              <a:t> include spreading false rumors, creating fake news stories, and using clickbait headlines to mislead readers.</a:t>
            </a:r>
            <a:endParaRPr lang="en-US" sz="2000" dirty="0"/>
          </a:p>
        </p:txBody>
      </p:sp>
    </p:spTree>
    <p:custDataLst>
      <p:tags r:id="rId1"/>
    </p:custDataLst>
    <p:extLst>
      <p:ext uri="{BB962C8B-B14F-4D97-AF65-F5344CB8AC3E}">
        <p14:creationId xmlns:p14="http://schemas.microsoft.com/office/powerpoint/2010/main" val="23945507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fontScale="90000"/>
          </a:bodyPr>
          <a:lstStyle/>
          <a:p>
            <a:r>
              <a:rPr lang="en-US" dirty="0"/>
              <a:t>How can we differentiate between misinformation, disinformation and </a:t>
            </a:r>
            <a:r>
              <a:rPr lang="en-US" dirty="0" err="1"/>
              <a:t>malinformation</a:t>
            </a:r>
            <a:r>
              <a:rPr lang="en-US" dirty="0"/>
              <a:t>?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3" name="Google Shape;438;p11">
            <a:extLst>
              <a:ext uri="{FF2B5EF4-FFF2-40B4-BE49-F238E27FC236}">
                <a16:creationId xmlns:a16="http://schemas.microsoft.com/office/drawing/2014/main" id="{60BB3387-C4D5-8462-0798-FC083AED7ADA}"/>
              </a:ext>
            </a:extLst>
          </p:cNvPr>
          <p:cNvSpPr/>
          <p:nvPr/>
        </p:nvSpPr>
        <p:spPr>
          <a:xfrm>
            <a:off x="2785597" y="1012584"/>
            <a:ext cx="6618669" cy="485107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entury Gothic"/>
              <a:ea typeface="Century Gothic"/>
              <a:cs typeface="Century Gothic"/>
              <a:sym typeface="Century Gothic"/>
            </a:endParaRPr>
          </a:p>
        </p:txBody>
      </p:sp>
      <p:sp>
        <p:nvSpPr>
          <p:cNvPr id="7" name="Google Shape;439;p11">
            <a:extLst>
              <a:ext uri="{FF2B5EF4-FFF2-40B4-BE49-F238E27FC236}">
                <a16:creationId xmlns:a16="http://schemas.microsoft.com/office/drawing/2014/main" id="{35AAA98D-9C60-C76D-4F55-A4DE14D312FD}"/>
              </a:ext>
            </a:extLst>
          </p:cNvPr>
          <p:cNvSpPr txBox="1"/>
          <p:nvPr/>
        </p:nvSpPr>
        <p:spPr>
          <a:xfrm>
            <a:off x="425303" y="5901072"/>
            <a:ext cx="11341394"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1E4E79"/>
              </a:buClr>
              <a:buSzPts val="1800"/>
              <a:buFont typeface="Century Gothic"/>
              <a:buNone/>
            </a:pPr>
            <a:r>
              <a:rPr lang="en-US" sz="1200" b="0" i="0" u="none" strike="noStrike" cap="none" dirty="0">
                <a:solidFill>
                  <a:srgbClr val="1E4E79"/>
                </a:solidFill>
                <a:latin typeface="Century Gothic"/>
                <a:ea typeface="Century Gothic"/>
                <a:cs typeface="Century Gothic"/>
                <a:sym typeface="Century Gothic"/>
              </a:rPr>
              <a:t>Source: The Age of Information Disorder by Claire Wardle</a:t>
            </a:r>
            <a:endParaRPr sz="1200" b="0" i="0" u="none" strike="noStrike" cap="none" dirty="0">
              <a:solidFill>
                <a:srgbClr val="1E4E79"/>
              </a:solidFill>
              <a:latin typeface="Century Gothic"/>
              <a:ea typeface="Century Gothic"/>
              <a:cs typeface="Century Gothic"/>
              <a:sym typeface="Century Gothic"/>
            </a:endParaRPr>
          </a:p>
        </p:txBody>
      </p:sp>
    </p:spTree>
    <p:custDataLst>
      <p:tags r:id="rId1"/>
    </p:custDataLst>
    <p:extLst>
      <p:ext uri="{BB962C8B-B14F-4D97-AF65-F5344CB8AC3E}">
        <p14:creationId xmlns:p14="http://schemas.microsoft.com/office/powerpoint/2010/main" val="2303346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is meant by ‘information disorder spectrum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sp>
        <p:nvSpPr>
          <p:cNvPr id="8" name="Google Shape;439;p11">
            <a:extLst>
              <a:ext uri="{FF2B5EF4-FFF2-40B4-BE49-F238E27FC236}">
                <a16:creationId xmlns:a16="http://schemas.microsoft.com/office/drawing/2014/main" id="{DFB39C14-1109-D8E9-114C-32FF19720640}"/>
              </a:ext>
            </a:extLst>
          </p:cNvPr>
          <p:cNvSpPr txBox="1"/>
          <p:nvPr/>
        </p:nvSpPr>
        <p:spPr>
          <a:xfrm>
            <a:off x="425303" y="5901072"/>
            <a:ext cx="11341394"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1E4E79"/>
              </a:buClr>
              <a:buSzPts val="1800"/>
              <a:buFont typeface="Century Gothic"/>
              <a:buNone/>
            </a:pPr>
            <a:r>
              <a:rPr lang="en-US" sz="1200" b="0" i="0" u="none" strike="noStrike" cap="none" dirty="0">
                <a:solidFill>
                  <a:srgbClr val="1E4E79"/>
                </a:solidFill>
                <a:latin typeface="Century Gothic"/>
                <a:ea typeface="Century Gothic"/>
                <a:cs typeface="Century Gothic"/>
                <a:sym typeface="Century Gothic"/>
              </a:rPr>
              <a:t>Source: The Age of Information Disorder by Claire Wardle</a:t>
            </a:r>
            <a:endParaRPr sz="1200" b="0" i="0" u="none" strike="noStrike" cap="none" dirty="0">
              <a:solidFill>
                <a:srgbClr val="1E4E79"/>
              </a:solidFill>
              <a:latin typeface="Century Gothic"/>
              <a:ea typeface="Century Gothic"/>
              <a:cs typeface="Century Gothic"/>
              <a:sym typeface="Century Gothic"/>
            </a:endParaRPr>
          </a:p>
        </p:txBody>
      </p:sp>
      <p:pic>
        <p:nvPicPr>
          <p:cNvPr id="11" name="Picture 10">
            <a:extLst>
              <a:ext uri="{FF2B5EF4-FFF2-40B4-BE49-F238E27FC236}">
                <a16:creationId xmlns:a16="http://schemas.microsoft.com/office/drawing/2014/main" id="{6CC22FBD-6CE3-A63F-DF54-C537CC924356}"/>
              </a:ext>
            </a:extLst>
          </p:cNvPr>
          <p:cNvPicPr>
            <a:picLocks noChangeAspect="1"/>
          </p:cNvPicPr>
          <p:nvPr/>
        </p:nvPicPr>
        <p:blipFill rotWithShape="1">
          <a:blip r:embed="rId4"/>
          <a:srcRect l="15391" t="56451" r="63897" b="28921"/>
          <a:stretch/>
        </p:blipFill>
        <p:spPr>
          <a:xfrm>
            <a:off x="457881" y="4587720"/>
            <a:ext cx="1425424" cy="557560"/>
          </a:xfrm>
          <a:prstGeom prst="rect">
            <a:avLst/>
          </a:prstGeom>
        </p:spPr>
      </p:pic>
      <p:pic>
        <p:nvPicPr>
          <p:cNvPr id="12" name="Picture 11">
            <a:extLst>
              <a:ext uri="{FF2B5EF4-FFF2-40B4-BE49-F238E27FC236}">
                <a16:creationId xmlns:a16="http://schemas.microsoft.com/office/drawing/2014/main" id="{B94AE454-FB8B-A8D3-A46C-05ADF2854015}"/>
              </a:ext>
            </a:extLst>
          </p:cNvPr>
          <p:cNvPicPr>
            <a:picLocks noChangeAspect="1"/>
          </p:cNvPicPr>
          <p:nvPr/>
        </p:nvPicPr>
        <p:blipFill rotWithShape="1">
          <a:blip r:embed="rId4"/>
          <a:srcRect l="39018" t="58791" r="39562" b="28247"/>
          <a:stretch/>
        </p:blipFill>
        <p:spPr>
          <a:xfrm>
            <a:off x="447228" y="3369886"/>
            <a:ext cx="1450419" cy="494098"/>
          </a:xfrm>
          <a:prstGeom prst="rect">
            <a:avLst/>
          </a:prstGeom>
        </p:spPr>
      </p:pic>
      <p:pic>
        <p:nvPicPr>
          <p:cNvPr id="13" name="Picture 12">
            <a:extLst>
              <a:ext uri="{FF2B5EF4-FFF2-40B4-BE49-F238E27FC236}">
                <a16:creationId xmlns:a16="http://schemas.microsoft.com/office/drawing/2014/main" id="{8063AC2B-3D9B-8DED-54F2-6EA015C083C4}"/>
              </a:ext>
            </a:extLst>
          </p:cNvPr>
          <p:cNvPicPr>
            <a:picLocks noChangeAspect="1"/>
          </p:cNvPicPr>
          <p:nvPr/>
        </p:nvPicPr>
        <p:blipFill rotWithShape="1">
          <a:blip r:embed="rId4"/>
          <a:srcRect l="63436" t="55190" r="13722" b="29534"/>
          <a:stretch/>
        </p:blipFill>
        <p:spPr>
          <a:xfrm>
            <a:off x="460293" y="2112268"/>
            <a:ext cx="1400080" cy="526154"/>
          </a:xfrm>
          <a:prstGeom prst="rect">
            <a:avLst/>
          </a:prstGeom>
        </p:spPr>
      </p:pic>
      <p:pic>
        <p:nvPicPr>
          <p:cNvPr id="14" name="Picture 13">
            <a:extLst>
              <a:ext uri="{FF2B5EF4-FFF2-40B4-BE49-F238E27FC236}">
                <a16:creationId xmlns:a16="http://schemas.microsoft.com/office/drawing/2014/main" id="{DCFAE6E5-434E-2330-F99F-2BE2C828309C}"/>
              </a:ext>
            </a:extLst>
          </p:cNvPr>
          <p:cNvPicPr>
            <a:picLocks noChangeAspect="1"/>
          </p:cNvPicPr>
          <p:nvPr/>
        </p:nvPicPr>
        <p:blipFill rotWithShape="1">
          <a:blip r:embed="rId4"/>
          <a:srcRect l="3076" t="18278" r="76124" b="66435"/>
          <a:stretch/>
        </p:blipFill>
        <p:spPr>
          <a:xfrm>
            <a:off x="461572" y="5232232"/>
            <a:ext cx="1425424" cy="570049"/>
          </a:xfrm>
          <a:prstGeom prst="rect">
            <a:avLst/>
          </a:prstGeom>
        </p:spPr>
      </p:pic>
      <p:pic>
        <p:nvPicPr>
          <p:cNvPr id="15" name="Picture 14">
            <a:extLst>
              <a:ext uri="{FF2B5EF4-FFF2-40B4-BE49-F238E27FC236}">
                <a16:creationId xmlns:a16="http://schemas.microsoft.com/office/drawing/2014/main" id="{CB074470-E4F3-8882-F18B-CED3454391A2}"/>
              </a:ext>
            </a:extLst>
          </p:cNvPr>
          <p:cNvPicPr>
            <a:picLocks noChangeAspect="1"/>
          </p:cNvPicPr>
          <p:nvPr/>
        </p:nvPicPr>
        <p:blipFill rotWithShape="1">
          <a:blip r:embed="rId4"/>
          <a:srcRect l="27025" t="19082" r="50914" b="67650"/>
          <a:stretch/>
        </p:blipFill>
        <p:spPr>
          <a:xfrm>
            <a:off x="457880" y="3962775"/>
            <a:ext cx="1429117" cy="537993"/>
          </a:xfrm>
          <a:prstGeom prst="rect">
            <a:avLst/>
          </a:prstGeom>
        </p:spPr>
      </p:pic>
      <p:pic>
        <p:nvPicPr>
          <p:cNvPr id="16" name="Picture 15">
            <a:extLst>
              <a:ext uri="{FF2B5EF4-FFF2-40B4-BE49-F238E27FC236}">
                <a16:creationId xmlns:a16="http://schemas.microsoft.com/office/drawing/2014/main" id="{60C10F97-4E24-6692-A55E-24D4AB2AD9B4}"/>
              </a:ext>
            </a:extLst>
          </p:cNvPr>
          <p:cNvPicPr>
            <a:picLocks noChangeAspect="1"/>
          </p:cNvPicPr>
          <p:nvPr/>
        </p:nvPicPr>
        <p:blipFill rotWithShape="1">
          <a:blip r:embed="rId4"/>
          <a:srcRect l="51695" t="17380" r="26552" b="66378"/>
          <a:stretch/>
        </p:blipFill>
        <p:spPr>
          <a:xfrm>
            <a:off x="447616" y="2759586"/>
            <a:ext cx="1450031" cy="529168"/>
          </a:xfrm>
          <a:prstGeom prst="rect">
            <a:avLst/>
          </a:prstGeom>
        </p:spPr>
      </p:pic>
      <p:pic>
        <p:nvPicPr>
          <p:cNvPr id="17" name="Picture 16">
            <a:extLst>
              <a:ext uri="{FF2B5EF4-FFF2-40B4-BE49-F238E27FC236}">
                <a16:creationId xmlns:a16="http://schemas.microsoft.com/office/drawing/2014/main" id="{B5EF3B87-273C-DDA0-0148-E608B42A9AF1}"/>
              </a:ext>
            </a:extLst>
          </p:cNvPr>
          <p:cNvPicPr>
            <a:picLocks noChangeAspect="1"/>
          </p:cNvPicPr>
          <p:nvPr/>
        </p:nvPicPr>
        <p:blipFill rotWithShape="1">
          <a:blip r:embed="rId4"/>
          <a:srcRect l="76784" t="18705" r="1826" b="65585"/>
          <a:stretch/>
        </p:blipFill>
        <p:spPr>
          <a:xfrm>
            <a:off x="447227" y="1396697"/>
            <a:ext cx="1439769" cy="604941"/>
          </a:xfrm>
          <a:prstGeom prst="rect">
            <a:avLst/>
          </a:prstGeom>
        </p:spPr>
      </p:pic>
      <p:sp>
        <p:nvSpPr>
          <p:cNvPr id="20" name="TextBox 19">
            <a:extLst>
              <a:ext uri="{FF2B5EF4-FFF2-40B4-BE49-F238E27FC236}">
                <a16:creationId xmlns:a16="http://schemas.microsoft.com/office/drawing/2014/main" id="{F1338B43-F9A1-FFB6-584E-630A267C3BB6}"/>
              </a:ext>
            </a:extLst>
          </p:cNvPr>
          <p:cNvSpPr txBox="1"/>
          <p:nvPr/>
        </p:nvSpPr>
        <p:spPr>
          <a:xfrm>
            <a:off x="1860373" y="1551042"/>
            <a:ext cx="7185343" cy="400110"/>
          </a:xfrm>
          <a:prstGeom prst="rect">
            <a:avLst/>
          </a:prstGeom>
          <a:noFill/>
        </p:spPr>
        <p:txBody>
          <a:bodyPr wrap="square" rtlCol="0">
            <a:spAutoFit/>
          </a:bodyPr>
          <a:lstStyle/>
          <a:p>
            <a:r>
              <a:rPr lang="en-US" sz="2000" dirty="0"/>
              <a:t>New content that is 100% false, designed to deceive and to harm </a:t>
            </a:r>
          </a:p>
        </p:txBody>
      </p:sp>
      <p:sp>
        <p:nvSpPr>
          <p:cNvPr id="21" name="TextBox 20">
            <a:extLst>
              <a:ext uri="{FF2B5EF4-FFF2-40B4-BE49-F238E27FC236}">
                <a16:creationId xmlns:a16="http://schemas.microsoft.com/office/drawing/2014/main" id="{47EEA22A-DBA0-E790-CB54-382797267B7A}"/>
              </a:ext>
            </a:extLst>
          </p:cNvPr>
          <p:cNvSpPr txBox="1"/>
          <p:nvPr/>
        </p:nvSpPr>
        <p:spPr>
          <a:xfrm>
            <a:off x="1883305" y="2258637"/>
            <a:ext cx="7185343" cy="400110"/>
          </a:xfrm>
          <a:prstGeom prst="rect">
            <a:avLst/>
          </a:prstGeom>
          <a:noFill/>
        </p:spPr>
        <p:txBody>
          <a:bodyPr wrap="square" rtlCol="0">
            <a:spAutoFit/>
          </a:bodyPr>
          <a:lstStyle/>
          <a:p>
            <a:r>
              <a:rPr lang="en-US" sz="2000" dirty="0"/>
              <a:t>When genuine information or imagery is manipulated in deceive</a:t>
            </a:r>
          </a:p>
        </p:txBody>
      </p:sp>
      <p:sp>
        <p:nvSpPr>
          <p:cNvPr id="22" name="TextBox 21">
            <a:extLst>
              <a:ext uri="{FF2B5EF4-FFF2-40B4-BE49-F238E27FC236}">
                <a16:creationId xmlns:a16="http://schemas.microsoft.com/office/drawing/2014/main" id="{E2801F31-C2C1-8A9A-C330-1EA1BE4CD19F}"/>
              </a:ext>
            </a:extLst>
          </p:cNvPr>
          <p:cNvSpPr txBox="1"/>
          <p:nvPr/>
        </p:nvSpPr>
        <p:spPr>
          <a:xfrm>
            <a:off x="1897647" y="2891506"/>
            <a:ext cx="6385891" cy="400110"/>
          </a:xfrm>
          <a:prstGeom prst="rect">
            <a:avLst/>
          </a:prstGeom>
          <a:noFill/>
        </p:spPr>
        <p:txBody>
          <a:bodyPr wrap="square" rtlCol="0">
            <a:spAutoFit/>
          </a:bodyPr>
          <a:lstStyle/>
          <a:p>
            <a:r>
              <a:rPr lang="en-US" sz="2000" dirty="0"/>
              <a:t>When genuine sources are impersonated</a:t>
            </a:r>
          </a:p>
        </p:txBody>
      </p:sp>
      <p:sp>
        <p:nvSpPr>
          <p:cNvPr id="23" name="TextBox 22">
            <a:extLst>
              <a:ext uri="{FF2B5EF4-FFF2-40B4-BE49-F238E27FC236}">
                <a16:creationId xmlns:a16="http://schemas.microsoft.com/office/drawing/2014/main" id="{730CC9EB-BFCD-88E9-FAFC-3BE6EE91C410}"/>
              </a:ext>
            </a:extLst>
          </p:cNvPr>
          <p:cNvSpPr txBox="1"/>
          <p:nvPr/>
        </p:nvSpPr>
        <p:spPr>
          <a:xfrm>
            <a:off x="1897646" y="3531318"/>
            <a:ext cx="7451255" cy="400110"/>
          </a:xfrm>
          <a:prstGeom prst="rect">
            <a:avLst/>
          </a:prstGeom>
          <a:noFill/>
        </p:spPr>
        <p:txBody>
          <a:bodyPr wrap="square" rtlCol="0">
            <a:spAutoFit/>
          </a:bodyPr>
          <a:lstStyle/>
          <a:p>
            <a:r>
              <a:rPr lang="en-US" sz="2000" dirty="0"/>
              <a:t>When genuine Content is shared with false contextual information</a:t>
            </a:r>
          </a:p>
        </p:txBody>
      </p:sp>
      <p:sp>
        <p:nvSpPr>
          <p:cNvPr id="24" name="TextBox 23">
            <a:extLst>
              <a:ext uri="{FF2B5EF4-FFF2-40B4-BE49-F238E27FC236}">
                <a16:creationId xmlns:a16="http://schemas.microsoft.com/office/drawing/2014/main" id="{38140678-CF57-B5F9-C00F-562C7DF389CF}"/>
              </a:ext>
            </a:extLst>
          </p:cNvPr>
          <p:cNvSpPr txBox="1"/>
          <p:nvPr/>
        </p:nvSpPr>
        <p:spPr>
          <a:xfrm>
            <a:off x="1932948" y="4139621"/>
            <a:ext cx="6856060" cy="400110"/>
          </a:xfrm>
          <a:prstGeom prst="rect">
            <a:avLst/>
          </a:prstGeom>
          <a:noFill/>
        </p:spPr>
        <p:txBody>
          <a:bodyPr wrap="square" rtlCol="0">
            <a:spAutoFit/>
          </a:bodyPr>
          <a:lstStyle/>
          <a:p>
            <a:r>
              <a:rPr lang="en-US" sz="2000" dirty="0"/>
              <a:t>Misleading use of information to frame an issue or individual</a:t>
            </a:r>
          </a:p>
        </p:txBody>
      </p:sp>
      <p:sp>
        <p:nvSpPr>
          <p:cNvPr id="25" name="TextBox 24">
            <a:extLst>
              <a:ext uri="{FF2B5EF4-FFF2-40B4-BE49-F238E27FC236}">
                <a16:creationId xmlns:a16="http://schemas.microsoft.com/office/drawing/2014/main" id="{1A7AF491-41DD-87CD-BD1E-85BD607412F8}"/>
              </a:ext>
            </a:extLst>
          </p:cNvPr>
          <p:cNvSpPr txBox="1"/>
          <p:nvPr/>
        </p:nvSpPr>
        <p:spPr>
          <a:xfrm>
            <a:off x="1932948" y="4703118"/>
            <a:ext cx="6856060" cy="400110"/>
          </a:xfrm>
          <a:prstGeom prst="rect">
            <a:avLst/>
          </a:prstGeom>
          <a:noFill/>
        </p:spPr>
        <p:txBody>
          <a:bodyPr wrap="square" rtlCol="0">
            <a:spAutoFit/>
          </a:bodyPr>
          <a:lstStyle/>
          <a:p>
            <a:r>
              <a:rPr lang="en-US" sz="2000" dirty="0"/>
              <a:t>When headlines, visuals or captions don’t support the content </a:t>
            </a:r>
          </a:p>
        </p:txBody>
      </p:sp>
      <p:sp>
        <p:nvSpPr>
          <p:cNvPr id="26" name="TextBox 25">
            <a:extLst>
              <a:ext uri="{FF2B5EF4-FFF2-40B4-BE49-F238E27FC236}">
                <a16:creationId xmlns:a16="http://schemas.microsoft.com/office/drawing/2014/main" id="{DFA8C887-AFAC-3C84-C6A1-B2091616A30C}"/>
              </a:ext>
            </a:extLst>
          </p:cNvPr>
          <p:cNvSpPr txBox="1"/>
          <p:nvPr/>
        </p:nvSpPr>
        <p:spPr>
          <a:xfrm>
            <a:off x="1932948" y="5375046"/>
            <a:ext cx="6856060" cy="400110"/>
          </a:xfrm>
          <a:prstGeom prst="rect">
            <a:avLst/>
          </a:prstGeom>
          <a:noFill/>
        </p:spPr>
        <p:txBody>
          <a:bodyPr wrap="square" rtlCol="0">
            <a:spAutoFit/>
          </a:bodyPr>
          <a:lstStyle/>
          <a:p>
            <a:r>
              <a:rPr lang="en-US" sz="2000" dirty="0"/>
              <a:t>No intention to cause harm but has potential to fool </a:t>
            </a:r>
          </a:p>
        </p:txBody>
      </p:sp>
      <p:sp>
        <p:nvSpPr>
          <p:cNvPr id="27" name="Arrow: Up-Down 26">
            <a:extLst>
              <a:ext uri="{FF2B5EF4-FFF2-40B4-BE49-F238E27FC236}">
                <a16:creationId xmlns:a16="http://schemas.microsoft.com/office/drawing/2014/main" id="{E082D58D-9A11-5E22-370D-DEAA55BEDD4E}"/>
              </a:ext>
            </a:extLst>
          </p:cNvPr>
          <p:cNvSpPr/>
          <p:nvPr/>
        </p:nvSpPr>
        <p:spPr>
          <a:xfrm>
            <a:off x="9489688" y="1293541"/>
            <a:ext cx="512956" cy="450874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Information Disorder Spectrum</a:t>
            </a:r>
          </a:p>
        </p:txBody>
      </p:sp>
      <p:sp>
        <p:nvSpPr>
          <p:cNvPr id="28" name="TextBox 27">
            <a:extLst>
              <a:ext uri="{FF2B5EF4-FFF2-40B4-BE49-F238E27FC236}">
                <a16:creationId xmlns:a16="http://schemas.microsoft.com/office/drawing/2014/main" id="{6D19FD00-FB26-A9AD-2CCB-D2807A1104AB}"/>
              </a:ext>
            </a:extLst>
          </p:cNvPr>
          <p:cNvSpPr txBox="1"/>
          <p:nvPr/>
        </p:nvSpPr>
        <p:spPr>
          <a:xfrm>
            <a:off x="10143430" y="1362755"/>
            <a:ext cx="1039994" cy="369332"/>
          </a:xfrm>
          <a:prstGeom prst="rect">
            <a:avLst/>
          </a:prstGeom>
          <a:solidFill>
            <a:schemeClr val="accent1">
              <a:lumMod val="20000"/>
              <a:lumOff val="80000"/>
            </a:schemeClr>
          </a:solidFill>
        </p:spPr>
        <p:txBody>
          <a:bodyPr wrap="square" rtlCol="0">
            <a:spAutoFit/>
          </a:bodyPr>
          <a:lstStyle/>
          <a:p>
            <a:pPr algn="ctr"/>
            <a:r>
              <a:rPr lang="en-US" dirty="0"/>
              <a:t>HIGH</a:t>
            </a:r>
          </a:p>
        </p:txBody>
      </p:sp>
      <p:sp>
        <p:nvSpPr>
          <p:cNvPr id="29" name="TextBox 28">
            <a:extLst>
              <a:ext uri="{FF2B5EF4-FFF2-40B4-BE49-F238E27FC236}">
                <a16:creationId xmlns:a16="http://schemas.microsoft.com/office/drawing/2014/main" id="{7FE18FCF-88C2-4259-0784-D618A737343F}"/>
              </a:ext>
            </a:extLst>
          </p:cNvPr>
          <p:cNvSpPr txBox="1"/>
          <p:nvPr/>
        </p:nvSpPr>
        <p:spPr>
          <a:xfrm>
            <a:off x="10168800" y="5405389"/>
            <a:ext cx="1039994" cy="369332"/>
          </a:xfrm>
          <a:prstGeom prst="rect">
            <a:avLst/>
          </a:prstGeom>
          <a:solidFill>
            <a:schemeClr val="accent1">
              <a:lumMod val="20000"/>
              <a:lumOff val="80000"/>
            </a:schemeClr>
          </a:solidFill>
        </p:spPr>
        <p:txBody>
          <a:bodyPr wrap="square" rtlCol="0">
            <a:spAutoFit/>
          </a:bodyPr>
          <a:lstStyle/>
          <a:p>
            <a:pPr algn="ctr"/>
            <a:r>
              <a:rPr lang="en-US" dirty="0"/>
              <a:t>LOW</a:t>
            </a:r>
          </a:p>
        </p:txBody>
      </p:sp>
    </p:spTree>
    <p:custDataLst>
      <p:tags r:id="rId1"/>
    </p:custDataLst>
    <p:extLst>
      <p:ext uri="{BB962C8B-B14F-4D97-AF65-F5344CB8AC3E}">
        <p14:creationId xmlns:p14="http://schemas.microsoft.com/office/powerpoint/2010/main" val="189466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What are the seven forms of ‘information disorder’ ?  </a:t>
            </a:r>
          </a:p>
        </p:txBody>
      </p:sp>
      <p:sp>
        <p:nvSpPr>
          <p:cNvPr id="6" name="Text Placeholder 5"/>
          <p:cNvSpPr>
            <a:spLocks noGrp="1"/>
          </p:cNvSpPr>
          <p:nvPr>
            <p:ph type="body" sz="quarter" idx="16"/>
          </p:nvPr>
        </p:nvSpPr>
        <p:spPr>
          <a:xfrm>
            <a:off x="277188" y="1625768"/>
            <a:ext cx="11350208" cy="1162037"/>
          </a:xfrm>
        </p:spPr>
        <p:txBody>
          <a:bodyPr/>
          <a:lstStyle/>
          <a:p>
            <a:pPr algn="ctr"/>
            <a:endParaRPr lang="en-US" b="0" dirty="0"/>
          </a:p>
          <a:p>
            <a:pPr algn="ctr"/>
            <a:endParaRPr lang="en-US" b="0" dirty="0"/>
          </a:p>
        </p:txBody>
      </p:sp>
      <p:pic>
        <p:nvPicPr>
          <p:cNvPr id="13" name="Picture 12">
            <a:extLst>
              <a:ext uri="{FF2B5EF4-FFF2-40B4-BE49-F238E27FC236}">
                <a16:creationId xmlns:a16="http://schemas.microsoft.com/office/drawing/2014/main" id="{8063AC2B-3D9B-8DED-54F2-6EA015C083C4}"/>
              </a:ext>
            </a:extLst>
          </p:cNvPr>
          <p:cNvPicPr>
            <a:picLocks noChangeAspect="1"/>
          </p:cNvPicPr>
          <p:nvPr/>
        </p:nvPicPr>
        <p:blipFill rotWithShape="1">
          <a:blip r:embed="rId4"/>
          <a:srcRect l="63436" t="55190" r="13722" b="29534"/>
          <a:stretch/>
        </p:blipFill>
        <p:spPr>
          <a:xfrm>
            <a:off x="429483" y="3262518"/>
            <a:ext cx="2149205" cy="807678"/>
          </a:xfrm>
          <a:prstGeom prst="rect">
            <a:avLst/>
          </a:prstGeom>
        </p:spPr>
      </p:pic>
      <p:pic>
        <p:nvPicPr>
          <p:cNvPr id="17" name="Picture 16">
            <a:extLst>
              <a:ext uri="{FF2B5EF4-FFF2-40B4-BE49-F238E27FC236}">
                <a16:creationId xmlns:a16="http://schemas.microsoft.com/office/drawing/2014/main" id="{B5EF3B87-273C-DDA0-0148-E608B42A9AF1}"/>
              </a:ext>
            </a:extLst>
          </p:cNvPr>
          <p:cNvPicPr>
            <a:picLocks noChangeAspect="1"/>
          </p:cNvPicPr>
          <p:nvPr/>
        </p:nvPicPr>
        <p:blipFill rotWithShape="1">
          <a:blip r:embed="rId4"/>
          <a:srcRect l="76784" t="18705" r="1826" b="65585"/>
          <a:stretch/>
        </p:blipFill>
        <p:spPr>
          <a:xfrm>
            <a:off x="436586" y="897371"/>
            <a:ext cx="2149204" cy="903021"/>
          </a:xfrm>
          <a:prstGeom prst="rect">
            <a:avLst/>
          </a:prstGeom>
        </p:spPr>
      </p:pic>
      <p:sp>
        <p:nvSpPr>
          <p:cNvPr id="20" name="TextBox 19">
            <a:extLst>
              <a:ext uri="{FF2B5EF4-FFF2-40B4-BE49-F238E27FC236}">
                <a16:creationId xmlns:a16="http://schemas.microsoft.com/office/drawing/2014/main" id="{F1338B43-F9A1-FFB6-584E-630A267C3BB6}"/>
              </a:ext>
            </a:extLst>
          </p:cNvPr>
          <p:cNvSpPr txBox="1"/>
          <p:nvPr/>
        </p:nvSpPr>
        <p:spPr>
          <a:xfrm>
            <a:off x="333283" y="1844382"/>
            <a:ext cx="7706746" cy="707886"/>
          </a:xfrm>
          <a:prstGeom prst="rect">
            <a:avLst/>
          </a:prstGeom>
          <a:noFill/>
        </p:spPr>
        <p:txBody>
          <a:bodyPr wrap="square" rtlCol="0">
            <a:spAutoFit/>
          </a:bodyPr>
          <a:lstStyle/>
          <a:p>
            <a:r>
              <a:rPr lang="en-US" sz="2000" dirty="0"/>
              <a:t>New content that is 100% false, designed to deceive and to harm.  Example are fake social media accounts and deepfakes…etc.  </a:t>
            </a:r>
          </a:p>
        </p:txBody>
      </p:sp>
      <p:sp>
        <p:nvSpPr>
          <p:cNvPr id="21" name="TextBox 20">
            <a:extLst>
              <a:ext uri="{FF2B5EF4-FFF2-40B4-BE49-F238E27FC236}">
                <a16:creationId xmlns:a16="http://schemas.microsoft.com/office/drawing/2014/main" id="{47EEA22A-DBA0-E790-CB54-382797267B7A}"/>
              </a:ext>
            </a:extLst>
          </p:cNvPr>
          <p:cNvSpPr txBox="1"/>
          <p:nvPr/>
        </p:nvSpPr>
        <p:spPr>
          <a:xfrm>
            <a:off x="333283" y="4161475"/>
            <a:ext cx="6374236" cy="1631216"/>
          </a:xfrm>
          <a:prstGeom prst="rect">
            <a:avLst/>
          </a:prstGeom>
          <a:noFill/>
        </p:spPr>
        <p:txBody>
          <a:bodyPr wrap="square" rtlCol="0">
            <a:spAutoFit/>
          </a:bodyPr>
          <a:lstStyle/>
          <a:p>
            <a:r>
              <a:rPr lang="en-US" sz="2000" dirty="0"/>
              <a:t>When genuine information or imagery is manipulated in deceive. Using real images or videos to create a false narrative. Despite there being some truth, using an adaption of imagery to sensationalize a story that still misleads consumers by developing a false connection.</a:t>
            </a:r>
          </a:p>
        </p:txBody>
      </p:sp>
      <p:pic>
        <p:nvPicPr>
          <p:cNvPr id="2" name="Google Shape;497;p22">
            <a:extLst>
              <a:ext uri="{FF2B5EF4-FFF2-40B4-BE49-F238E27FC236}">
                <a16:creationId xmlns:a16="http://schemas.microsoft.com/office/drawing/2014/main" id="{283B211A-D26E-8101-EF09-90DD07B65D55}"/>
              </a:ext>
            </a:extLst>
          </p:cNvPr>
          <p:cNvPicPr preferRelativeResize="0"/>
          <p:nvPr/>
        </p:nvPicPr>
        <p:blipFill rotWithShape="1">
          <a:blip r:embed="rId5">
            <a:alphaModFix/>
          </a:blip>
          <a:srcRect/>
          <a:stretch/>
        </p:blipFill>
        <p:spPr>
          <a:xfrm>
            <a:off x="8314457" y="994692"/>
            <a:ext cx="3076272" cy="1787769"/>
          </a:xfrm>
          <a:prstGeom prst="rect">
            <a:avLst/>
          </a:prstGeom>
          <a:noFill/>
          <a:ln>
            <a:noFill/>
          </a:ln>
        </p:spPr>
      </p:pic>
      <p:sp>
        <p:nvSpPr>
          <p:cNvPr id="3" name="Google Shape;496;p22">
            <a:extLst>
              <a:ext uri="{FF2B5EF4-FFF2-40B4-BE49-F238E27FC236}">
                <a16:creationId xmlns:a16="http://schemas.microsoft.com/office/drawing/2014/main" id="{50C4F4FA-7B94-01A2-9762-9F40D3172CC6}"/>
              </a:ext>
            </a:extLst>
          </p:cNvPr>
          <p:cNvSpPr txBox="1"/>
          <p:nvPr/>
        </p:nvSpPr>
        <p:spPr>
          <a:xfrm>
            <a:off x="8199706" y="2862229"/>
            <a:ext cx="3562811"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b="0" i="0" u="none" strike="noStrike" cap="none" dirty="0">
                <a:solidFill>
                  <a:srgbClr val="1E4E79"/>
                </a:solidFill>
                <a:latin typeface="Century Gothic"/>
                <a:ea typeface="Century Gothic"/>
                <a:cs typeface="Century Gothic"/>
                <a:sym typeface="Century Gothic"/>
              </a:rPr>
              <a:t>Source: http://www.snopes.com/trump-saved-two-cats-after-hurricane-harvey/</a:t>
            </a:r>
            <a:endParaRPr sz="1000" b="0" i="0" u="none" strike="noStrike" cap="none" dirty="0">
              <a:solidFill>
                <a:srgbClr val="000000"/>
              </a:solidFill>
              <a:latin typeface="Arial"/>
              <a:ea typeface="Arial"/>
              <a:cs typeface="Arial"/>
              <a:sym typeface="Arial"/>
            </a:endParaRPr>
          </a:p>
        </p:txBody>
      </p:sp>
      <p:sp>
        <p:nvSpPr>
          <p:cNvPr id="7" name="Arrow: Right 6">
            <a:extLst>
              <a:ext uri="{FF2B5EF4-FFF2-40B4-BE49-F238E27FC236}">
                <a16:creationId xmlns:a16="http://schemas.microsoft.com/office/drawing/2014/main" id="{FB8C14A7-043B-F594-C939-BA37E8E2E5F5}"/>
              </a:ext>
            </a:extLst>
          </p:cNvPr>
          <p:cNvSpPr/>
          <p:nvPr/>
        </p:nvSpPr>
        <p:spPr>
          <a:xfrm>
            <a:off x="6707518" y="2151730"/>
            <a:ext cx="1515037" cy="2882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474;p18">
            <a:extLst>
              <a:ext uri="{FF2B5EF4-FFF2-40B4-BE49-F238E27FC236}">
                <a16:creationId xmlns:a16="http://schemas.microsoft.com/office/drawing/2014/main" id="{724984D1-31AB-0DFC-5EA9-CCEEC93BCCF3}"/>
              </a:ext>
            </a:extLst>
          </p:cNvPr>
          <p:cNvPicPr preferRelativeResize="0"/>
          <p:nvPr/>
        </p:nvPicPr>
        <p:blipFill rotWithShape="1">
          <a:blip r:embed="rId6">
            <a:alphaModFix/>
          </a:blip>
          <a:srcRect/>
          <a:stretch/>
        </p:blipFill>
        <p:spPr>
          <a:xfrm>
            <a:off x="7197378" y="3478470"/>
            <a:ext cx="4430018" cy="1968331"/>
          </a:xfrm>
          <a:prstGeom prst="rect">
            <a:avLst/>
          </a:prstGeom>
          <a:noFill/>
          <a:ln>
            <a:noFill/>
          </a:ln>
        </p:spPr>
      </p:pic>
      <p:sp>
        <p:nvSpPr>
          <p:cNvPr id="10" name="Google Shape;475;p18">
            <a:extLst>
              <a:ext uri="{FF2B5EF4-FFF2-40B4-BE49-F238E27FC236}">
                <a16:creationId xmlns:a16="http://schemas.microsoft.com/office/drawing/2014/main" id="{8900F43A-BA12-2947-F7F6-5FCE94DFAC8F}"/>
              </a:ext>
            </a:extLst>
          </p:cNvPr>
          <p:cNvSpPr txBox="1"/>
          <p:nvPr/>
        </p:nvSpPr>
        <p:spPr>
          <a:xfrm>
            <a:off x="7197379" y="5632195"/>
            <a:ext cx="4430018"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b="0" i="0" u="none" strike="noStrike" cap="none" dirty="0">
                <a:solidFill>
                  <a:srgbClr val="1E4E79"/>
                </a:solidFill>
                <a:latin typeface="Century Gothic"/>
                <a:ea typeface="Century Gothic"/>
                <a:cs typeface="Century Gothic"/>
                <a:sym typeface="Century Gothic"/>
              </a:rPr>
              <a:t>Source: https://www.elitereaders.com/wp-content/uploads/2015/09/funny-cropped-photos-2.jpg</a:t>
            </a:r>
            <a:endParaRPr sz="10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863682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8" ma:contentTypeDescription="Create a new document." ma:contentTypeScope="" ma:versionID="969d715efb601fe2e3e582c3b4f58360">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57e78e5457c51dae7a126fa1b5db5135"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ea937c-e0f5-48c9-8c2c-e5ecc0322dfb}"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799ec2-212c-48b5-b7ff-d14ec6cbce2b" xsi:nil="true"/>
    <lcf76f155ced4ddcb4097134ff3c332f xmlns="f8ef70f3-4e3d-42be-bd40-fbc1cacc15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7950D5-E4E1-46BC-A4A5-35894FDFF4D2}"/>
</file>

<file path=customXml/itemProps2.xml><?xml version="1.0" encoding="utf-8"?>
<ds:datastoreItem xmlns:ds="http://schemas.openxmlformats.org/officeDocument/2006/customXml" ds:itemID="{14646C1A-23BA-463B-BBE6-1769FB04C0F7}"/>
</file>

<file path=customXml/itemProps3.xml><?xml version="1.0" encoding="utf-8"?>
<ds:datastoreItem xmlns:ds="http://schemas.openxmlformats.org/officeDocument/2006/customXml" ds:itemID="{FEDBB87C-7531-4BAF-8AE6-C14A5D4AE6C9}"/>
</file>

<file path=docProps/app.xml><?xml version="1.0" encoding="utf-8"?>
<Properties xmlns="http://schemas.openxmlformats.org/officeDocument/2006/extended-properties" xmlns:vt="http://schemas.openxmlformats.org/officeDocument/2006/docPropsVTypes">
  <TotalTime>0</TotalTime>
  <Words>14732</Words>
  <Application>Microsoft Office PowerPoint</Application>
  <PresentationFormat>Widescreen</PresentationFormat>
  <Paragraphs>1233</Paragraphs>
  <Slides>131</Slides>
  <Notes>130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131</vt:i4>
      </vt:variant>
    </vt:vector>
  </HeadingPairs>
  <TitlesOfParts>
    <vt:vector size="146" baseType="lpstr">
      <vt:lpstr>-apple-system</vt:lpstr>
      <vt:lpstr>Arial</vt:lpstr>
      <vt:lpstr>Arial Unicode MS</vt:lpstr>
      <vt:lpstr>Calibri</vt:lpstr>
      <vt:lpstr>Calibri Light</vt:lpstr>
      <vt:lpstr>Century Gothic</vt:lpstr>
      <vt:lpstr>FirstHand</vt:lpstr>
      <vt:lpstr>Google Sans</vt:lpstr>
      <vt:lpstr>Noto Sans Symbols</vt:lpstr>
      <vt:lpstr>OpenSans</vt:lpstr>
      <vt:lpstr>Söhne</vt:lpstr>
      <vt:lpstr>Times New Roman</vt:lpstr>
      <vt:lpstr>Times Roman</vt:lpstr>
      <vt:lpstr>Wingdings</vt:lpstr>
      <vt:lpstr>Office Theme</vt:lpstr>
      <vt:lpstr>Media and Information Literacy through Conflict Sensitive Education (MIL-CSE)</vt:lpstr>
      <vt:lpstr>Media and Information Literacy through Conflict Sensitive Education (MIL-CSE)</vt:lpstr>
      <vt:lpstr>Learning Objectives</vt:lpstr>
      <vt:lpstr>Module Outcomes</vt:lpstr>
      <vt:lpstr>Competencies </vt:lpstr>
      <vt:lpstr>Competencies </vt:lpstr>
      <vt:lpstr>PowerPoint Presentation</vt:lpstr>
      <vt:lpstr>What is hate?  </vt:lpstr>
      <vt:lpstr>What is hate speech?</vt:lpstr>
      <vt:lpstr>What are the characteristics of ‘hate speech’?</vt:lpstr>
      <vt:lpstr>Why are hate speeches considered a highly negative practice?</vt:lpstr>
      <vt:lpstr>What  leads to hate speech?</vt:lpstr>
      <vt:lpstr>How can hate speech trigger conflict ?</vt:lpstr>
      <vt:lpstr>How can hate speech trigger conflict ? (Cont.)</vt:lpstr>
      <vt:lpstr>What does research tell us about the prevalence of Facebook ‘hate speech’?</vt:lpstr>
      <vt:lpstr>How can we, as individuals and societies, combat hate speech?</vt:lpstr>
      <vt:lpstr>How can we, as individuals and societies, combat hate speech? (Cont.)</vt:lpstr>
      <vt:lpstr>How can we, as individuals and societies, combat hate speech? (cont.) </vt:lpstr>
      <vt:lpstr>How does MIL help combat hate speech?  </vt:lpstr>
      <vt:lpstr>How can CSE help in combating hate speech?  </vt:lpstr>
      <vt:lpstr>Activity 1</vt:lpstr>
      <vt:lpstr>Activity 2</vt:lpstr>
      <vt:lpstr>Activity 3</vt:lpstr>
      <vt:lpstr>Activity 4</vt:lpstr>
      <vt:lpstr>Activity 5</vt:lpstr>
      <vt:lpstr>PowerPoint Presentation</vt:lpstr>
      <vt:lpstr>What can MTTs do to combat hate speech, bias and discrimination? </vt:lpstr>
      <vt:lpstr>Scenario 1: Integrate Multiple Perspectives</vt:lpstr>
      <vt:lpstr>Scenario 2: Promote Media and Information Literacy</vt:lpstr>
      <vt:lpstr>Scenario 3: Organize Student Activities for Collaboration</vt:lpstr>
      <vt:lpstr>Scenario 4: Organize Food Festivals </vt:lpstr>
      <vt:lpstr>Scenario 5: Encourage Commonalities Discovery</vt:lpstr>
      <vt:lpstr>Activity 6</vt:lpstr>
      <vt:lpstr>Activity 7 (Self Reflection )</vt:lpstr>
      <vt:lpstr>PowerPoint Presentation</vt:lpstr>
      <vt:lpstr>Reflection </vt:lpstr>
      <vt:lpstr>Summary  </vt:lpstr>
      <vt:lpstr>References </vt:lpstr>
      <vt:lpstr>References </vt:lpstr>
      <vt:lpstr>References </vt:lpstr>
      <vt:lpstr>PowerPoint Presentation</vt:lpstr>
      <vt:lpstr>Media and Information Literacy through Conflict Sensitive Education (MIL-CSE)</vt:lpstr>
      <vt:lpstr>Media and Information Literacy through Conflict Sensitive Education (MIL-CSE)</vt:lpstr>
      <vt:lpstr>Learning Objectives</vt:lpstr>
      <vt:lpstr>Module Outcomes</vt:lpstr>
      <vt:lpstr>Competencies </vt:lpstr>
      <vt:lpstr>Competencies </vt:lpstr>
      <vt:lpstr>PowerPoint Presentation</vt:lpstr>
      <vt:lpstr>What does bias mean? What are the different forms of bias? </vt:lpstr>
      <vt:lpstr>What are key features of a biased communication or behavior? </vt:lpstr>
      <vt:lpstr>What are key features of a biased communication or behavior? (Cont.)</vt:lpstr>
      <vt:lpstr>What does discrimination refer to? What are the different types of discrimination?</vt:lpstr>
      <vt:lpstr>What is the difference between bias and discrimination? </vt:lpstr>
      <vt:lpstr>PowerPoint Presentation</vt:lpstr>
      <vt:lpstr>Activity 1</vt:lpstr>
      <vt:lpstr>Activity 2</vt:lpstr>
      <vt:lpstr>PowerPoint Presentation</vt:lpstr>
      <vt:lpstr>What does media misrepresentation mean? </vt:lpstr>
      <vt:lpstr>What are the different forms of media misrepresentation? </vt:lpstr>
      <vt:lpstr>What are key characteristics of media misrepresentation? </vt:lpstr>
      <vt:lpstr>Why is media misrepresentation considered to be ‘everyone’s responsibility’? </vt:lpstr>
      <vt:lpstr>Activity 3</vt:lpstr>
      <vt:lpstr>Activity 4</vt:lpstr>
      <vt:lpstr>What is gender bias? Why is it considered to be detrimental?</vt:lpstr>
      <vt:lpstr>How did media misrepresentation lead to gender bias?</vt:lpstr>
      <vt:lpstr>Why is media misrepresentation considered to be ‘everyone’s responsibility’? </vt:lpstr>
      <vt:lpstr>How are women represented in news concerning politics?</vt:lpstr>
      <vt:lpstr>What are the actions that schools can undertake to combat gender bias? </vt:lpstr>
      <vt:lpstr>Activity 5</vt:lpstr>
      <vt:lpstr>Activity 6</vt:lpstr>
      <vt:lpstr>PowerPoint Presentation</vt:lpstr>
      <vt:lpstr>Scenario 1: Raise Awareness and Develop Competencies</vt:lpstr>
      <vt:lpstr>Scenario 2: Combating Gender Bias through “Respect Pledge”</vt:lpstr>
      <vt:lpstr>Scenario 2: Combating Gender Bias through “Respect Pledge” (Cont.)</vt:lpstr>
      <vt:lpstr>Scenario 3: Deconstructing Gender Stereotypes in Media (Cont.)</vt:lpstr>
      <vt:lpstr>Scenario 3: Deconstructing Gender Stereotypes in Media</vt:lpstr>
      <vt:lpstr>Activity 7</vt:lpstr>
      <vt:lpstr>Activity 8 (Self Reflection )</vt:lpstr>
      <vt:lpstr>Activity 9: (Self Reflection )</vt:lpstr>
      <vt:lpstr>Activity 10: (Self Reflection )</vt:lpstr>
      <vt:lpstr>Summary</vt:lpstr>
      <vt:lpstr>References</vt:lpstr>
      <vt:lpstr>References </vt:lpstr>
      <vt:lpstr>PowerPoint Presentation</vt:lpstr>
      <vt:lpstr>Media and Information Literacy through Conflict Sensitive Education (MIL-CSE)</vt:lpstr>
      <vt:lpstr>Media and Information Literacy through Conflict Sensitive Education (MIL-CSE)</vt:lpstr>
      <vt:lpstr>Learning Objectives</vt:lpstr>
      <vt:lpstr>Module Outcomes</vt:lpstr>
      <vt:lpstr>Competencies </vt:lpstr>
      <vt:lpstr>Competencies </vt:lpstr>
      <vt:lpstr>Competencies </vt:lpstr>
      <vt:lpstr>Competencies </vt:lpstr>
      <vt:lpstr>Competencies </vt:lpstr>
      <vt:lpstr>PowerPoint Presentation</vt:lpstr>
      <vt:lpstr>What is information disorder ?  </vt:lpstr>
      <vt:lpstr>What are the different types of information disorder ? </vt:lpstr>
      <vt:lpstr>How can we differentiate between misinformation, disinformation and malinformation?  </vt:lpstr>
      <vt:lpstr>What is meant by ‘information disorder spectrum ?  </vt:lpstr>
      <vt:lpstr>What are the seven forms of ‘information disorder’ ?  </vt:lpstr>
      <vt:lpstr>What are the seven forms of ‘information disorder’ ? </vt:lpstr>
      <vt:lpstr>What are the seven forms of ‘information disorder’ ? </vt:lpstr>
      <vt:lpstr>What is meant by the ‘information disorder spectrum ?  </vt:lpstr>
      <vt:lpstr>What are the seven forms of ‘information disorder’ ? </vt:lpstr>
      <vt:lpstr>PowerPoint Presentation</vt:lpstr>
      <vt:lpstr>Activity 1</vt:lpstr>
      <vt:lpstr>Activity 2</vt:lpstr>
      <vt:lpstr>PowerPoint Presentation</vt:lpstr>
      <vt:lpstr>Why is teaching about information disorder so important? </vt:lpstr>
      <vt:lpstr>Why is teaching about information disorder so important? (Cont.)</vt:lpstr>
      <vt:lpstr>Scenario 1: Teaching about Clickbait</vt:lpstr>
      <vt:lpstr>Scenario 1: Teaching about Clickbait (cont.)</vt:lpstr>
      <vt:lpstr>Scenario 1: Teaching about Clickbait (cont.)</vt:lpstr>
      <vt:lpstr>Scenario 1: Teaching about Clickbait (cont.)</vt:lpstr>
      <vt:lpstr>Scenario 2: Teaching about fabricated/manipulated content</vt:lpstr>
      <vt:lpstr>Scenario 2: Teaching about fabricated/manipulated content(cont.)</vt:lpstr>
      <vt:lpstr>Scenario 2: Teaching about fabricated/manipulated content(cont.)</vt:lpstr>
      <vt:lpstr>Scenario 2: Teaching about fabricated/manipulated content (cont.)</vt:lpstr>
      <vt:lpstr>Scenario 3: Teaching about fact-checking </vt:lpstr>
      <vt:lpstr>Scenario 3: Teaching about fact-checking (cont.)</vt:lpstr>
      <vt:lpstr>Scenario 3: Teaching about fact-checking (cont.)</vt:lpstr>
      <vt:lpstr>Activity 3: </vt:lpstr>
      <vt:lpstr>Activity 4</vt:lpstr>
      <vt:lpstr>Activity 5: (Self Reflection )</vt:lpstr>
      <vt:lpstr>Activity 6: (Self Reflection )</vt:lpstr>
      <vt:lpstr>Activity 7: (Self Reflection )</vt:lpstr>
      <vt:lpstr>Summary</vt:lpstr>
      <vt:lpstr>References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2024-11-12T08:18:39Z</dcterms:created>
  <dcterms:modified xsi:type="dcterms:W3CDTF">2024-11-12T08:18:48Z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