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Masters/slideMaster1.xml" ContentType="application/vnd.openxmlformats-officedocument.presentationml.slideMaster+xml"/>
  <Override PartName="/ppt/notesSlides/notesSlide5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39.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90.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89.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1.xml" ContentType="application/vnd.openxmlformats-officedocument.presentationml.tags+xml"/>
  <Override PartName="/ppt/tags/tag12.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19.xml" ContentType="application/vnd.openxmlformats-officedocument.presentationml.tags+xml"/>
  <Override PartName="/ppt/tags/tag13.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14.xml" ContentType="application/vnd.openxmlformats-officedocument.presentationml.tags+xml"/>
  <Override PartName="/ppt/tags/tag28.xml" ContentType="application/vnd.openxmlformats-officedocument.presentationml.tags+xml"/>
  <Override PartName="/ppt/tags/tag15.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16.xml" ContentType="application/vnd.openxmlformats-officedocument.presentationml.tags+xml"/>
  <Override PartName="/ppt/tags/tag7.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40.xml" ContentType="application/vnd.openxmlformats-officedocument.presentationml.tags+xml"/>
  <Override PartName="/ppt/tags/tag22.xml" ContentType="application/vnd.openxmlformats-officedocument.presentationml.tags+xml"/>
  <Override PartName="/ppt/tags/tag41.xml" ContentType="application/vnd.openxmlformats-officedocument.presentationml.tags+xml"/>
  <Override PartName="/ppt/tags/tag23.xml" ContentType="application/vnd.openxmlformats-officedocument.presentationml.tags+xml"/>
  <Override PartName="/ppt/tags/tag1.xml" ContentType="application/vnd.openxmlformats-officedocument.presentationml.tags+xml"/>
  <Override PartName="/ppt/tags/tag3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38.xml" ContentType="application/vnd.openxmlformats-officedocument.presentationml.tags+xml"/>
  <Override PartName="/ppt/tags/tag39.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42.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24"/>
  </p:notesMasterIdLst>
  <p:sldIdLst>
    <p:sldId id="443" r:id="rId2"/>
    <p:sldId id="444" r:id="rId3"/>
    <p:sldId id="445" r:id="rId4"/>
    <p:sldId id="412" r:id="rId5"/>
    <p:sldId id="413" r:id="rId6"/>
    <p:sldId id="441" r:id="rId7"/>
    <p:sldId id="442" r:id="rId8"/>
    <p:sldId id="436" r:id="rId9"/>
    <p:sldId id="281" r:id="rId10"/>
    <p:sldId id="282" r:id="rId11"/>
    <p:sldId id="264" r:id="rId12"/>
    <p:sldId id="316" r:id="rId13"/>
    <p:sldId id="414" r:id="rId14"/>
    <p:sldId id="415" r:id="rId15"/>
    <p:sldId id="416" r:id="rId16"/>
    <p:sldId id="437" r:id="rId17"/>
    <p:sldId id="438" r:id="rId18"/>
    <p:sldId id="439" r:id="rId19"/>
    <p:sldId id="440" r:id="rId20"/>
    <p:sldId id="266" r:id="rId21"/>
    <p:sldId id="425" r:id="rId22"/>
    <p:sldId id="419" r:id="rId23"/>
    <p:sldId id="420" r:id="rId24"/>
    <p:sldId id="421" r:id="rId25"/>
    <p:sldId id="267" r:id="rId26"/>
    <p:sldId id="423" r:id="rId27"/>
    <p:sldId id="424" r:id="rId28"/>
    <p:sldId id="422" r:id="rId29"/>
    <p:sldId id="417" r:id="rId30"/>
    <p:sldId id="429" r:id="rId31"/>
    <p:sldId id="430" r:id="rId32"/>
    <p:sldId id="426" r:id="rId33"/>
    <p:sldId id="427" r:id="rId34"/>
    <p:sldId id="428" r:id="rId35"/>
    <p:sldId id="448" r:id="rId36"/>
    <p:sldId id="447" r:id="rId37"/>
    <p:sldId id="279" r:id="rId38"/>
    <p:sldId id="276" r:id="rId39"/>
    <p:sldId id="257" r:id="rId40"/>
    <p:sldId id="468" r:id="rId41"/>
    <p:sldId id="280" r:id="rId42"/>
    <p:sldId id="469" r:id="rId43"/>
    <p:sldId id="470" r:id="rId44"/>
    <p:sldId id="471" r:id="rId45"/>
    <p:sldId id="472" r:id="rId46"/>
    <p:sldId id="343" r:id="rId47"/>
    <p:sldId id="340" r:id="rId48"/>
    <p:sldId id="344" r:id="rId49"/>
    <p:sldId id="345" r:id="rId50"/>
    <p:sldId id="346" r:id="rId51"/>
    <p:sldId id="347" r:id="rId52"/>
    <p:sldId id="350" r:id="rId53"/>
    <p:sldId id="473" r:id="rId54"/>
    <p:sldId id="474" r:id="rId55"/>
    <p:sldId id="362" r:id="rId56"/>
    <p:sldId id="318" r:id="rId57"/>
    <p:sldId id="363" r:id="rId58"/>
    <p:sldId id="364" r:id="rId59"/>
    <p:sldId id="261" r:id="rId60"/>
    <p:sldId id="365" r:id="rId61"/>
    <p:sldId id="366" r:id="rId62"/>
    <p:sldId id="475" r:id="rId63"/>
    <p:sldId id="476" r:id="rId64"/>
    <p:sldId id="367" r:id="rId65"/>
    <p:sldId id="477" r:id="rId66"/>
    <p:sldId id="450" r:id="rId67"/>
    <p:sldId id="452" r:id="rId68"/>
    <p:sldId id="455" r:id="rId69"/>
    <p:sldId id="453" r:id="rId70"/>
    <p:sldId id="454" r:id="rId71"/>
    <p:sldId id="461" r:id="rId72"/>
    <p:sldId id="463" r:id="rId73"/>
    <p:sldId id="456" r:id="rId74"/>
    <p:sldId id="478" r:id="rId75"/>
    <p:sldId id="467" r:id="rId76"/>
    <p:sldId id="348" r:id="rId77"/>
    <p:sldId id="349" r:id="rId78"/>
    <p:sldId id="479" r:id="rId79"/>
    <p:sldId id="480" r:id="rId80"/>
    <p:sldId id="481" r:id="rId81"/>
    <p:sldId id="370" r:id="rId82"/>
    <p:sldId id="371" r:id="rId83"/>
    <p:sldId id="482" r:id="rId84"/>
    <p:sldId id="483" r:id="rId85"/>
    <p:sldId id="484" r:id="rId86"/>
    <p:sldId id="485" r:id="rId87"/>
    <p:sldId id="486" r:id="rId88"/>
    <p:sldId id="487" r:id="rId89"/>
    <p:sldId id="488" r:id="rId90"/>
    <p:sldId id="489" r:id="rId91"/>
    <p:sldId id="490" r:id="rId92"/>
    <p:sldId id="491" r:id="rId93"/>
    <p:sldId id="492" r:id="rId94"/>
    <p:sldId id="493" r:id="rId95"/>
    <p:sldId id="494" r:id="rId96"/>
    <p:sldId id="354" r:id="rId97"/>
    <p:sldId id="403" r:id="rId98"/>
    <p:sldId id="404" r:id="rId99"/>
    <p:sldId id="405" r:id="rId100"/>
    <p:sldId id="406" r:id="rId101"/>
    <p:sldId id="407" r:id="rId102"/>
    <p:sldId id="408" r:id="rId103"/>
    <p:sldId id="409" r:id="rId104"/>
    <p:sldId id="410" r:id="rId105"/>
    <p:sldId id="495" r:id="rId106"/>
    <p:sldId id="451" r:id="rId107"/>
    <p:sldId id="496" r:id="rId108"/>
    <p:sldId id="497" r:id="rId109"/>
    <p:sldId id="498" r:id="rId110"/>
    <p:sldId id="446" r:id="rId111"/>
    <p:sldId id="449" r:id="rId112"/>
    <p:sldId id="369" r:id="rId113"/>
    <p:sldId id="499" r:id="rId114"/>
    <p:sldId id="500" r:id="rId115"/>
    <p:sldId id="501" r:id="rId116"/>
    <p:sldId id="502" r:id="rId117"/>
    <p:sldId id="503" r:id="rId118"/>
    <p:sldId id="504" r:id="rId119"/>
    <p:sldId id="505" r:id="rId120"/>
    <p:sldId id="506" r:id="rId121"/>
    <p:sldId id="507" r:id="rId122"/>
    <p:sldId id="508"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76" autoAdjust="0"/>
    <p:restoredTop sz="94660"/>
  </p:normalViewPr>
  <p:slideViewPr>
    <p:cSldViewPr snapToGrid="0">
      <p:cViewPr varScale="1">
        <p:scale>
          <a:sx n="78" d="100"/>
          <a:sy n="78" d="100"/>
        </p:scale>
        <p:origin x="29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microsoft.com/office/2018/10/relationships/authors" Targe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customXml" Target="../customXml/item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customXml" Target="../customXml/item2.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customXml" Target="../customXml/item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C100E4-2B75-42BC-8242-ED1399FF6832}" type="doc">
      <dgm:prSet loTypeId="urn:microsoft.com/office/officeart/2005/8/layout/pyramid1" loCatId="pyramid" qsTypeId="urn:microsoft.com/office/officeart/2005/8/quickstyle/simple1" qsCatId="simple" csTypeId="urn:microsoft.com/office/officeart/2005/8/colors/accent1_2" csCatId="accent1" phldr="1"/>
      <dgm:spPr/>
    </dgm:pt>
    <dgm:pt modelId="{5A2B7F68-5CDA-4217-9280-B7A7A2F662E0}">
      <dgm:prSet phldrT="[Text]" custT="1"/>
      <dgm:spPr/>
      <dgm:t>
        <a:bodyPr/>
        <a:lstStyle/>
        <a:p>
          <a:r>
            <a:rPr lang="en-US" sz="2800" dirty="0"/>
            <a:t>Goal</a:t>
          </a:r>
        </a:p>
      </dgm:t>
    </dgm:pt>
    <dgm:pt modelId="{E2589379-132B-44F9-863C-588254A46B86}" type="parTrans" cxnId="{24F1E2E4-8533-43C1-854C-2BE7A683B482}">
      <dgm:prSet/>
      <dgm:spPr/>
      <dgm:t>
        <a:bodyPr/>
        <a:lstStyle/>
        <a:p>
          <a:endParaRPr lang="en-US"/>
        </a:p>
      </dgm:t>
    </dgm:pt>
    <dgm:pt modelId="{2CE96BEE-49E4-45DB-B40E-7FF0DD58703D}" type="sibTrans" cxnId="{24F1E2E4-8533-43C1-854C-2BE7A683B482}">
      <dgm:prSet/>
      <dgm:spPr/>
      <dgm:t>
        <a:bodyPr/>
        <a:lstStyle/>
        <a:p>
          <a:endParaRPr lang="en-US"/>
        </a:p>
      </dgm:t>
    </dgm:pt>
    <dgm:pt modelId="{5DB83D84-3383-4852-823B-7EDE2D569328}">
      <dgm:prSet phldrT="[Text]" custT="1"/>
      <dgm:spPr/>
      <dgm:t>
        <a:bodyPr/>
        <a:lstStyle/>
        <a:p>
          <a:r>
            <a:rPr lang="en-US" sz="2800" dirty="0"/>
            <a:t>Approach</a:t>
          </a:r>
          <a:r>
            <a:rPr lang="en-US" sz="3600" dirty="0"/>
            <a:t> </a:t>
          </a:r>
        </a:p>
      </dgm:t>
    </dgm:pt>
    <dgm:pt modelId="{1FCA6162-5FC7-4D96-B4E6-BAA03FBE8272}" type="parTrans" cxnId="{11B7761F-9633-44A6-926E-7644E61D7CC3}">
      <dgm:prSet/>
      <dgm:spPr/>
      <dgm:t>
        <a:bodyPr/>
        <a:lstStyle/>
        <a:p>
          <a:endParaRPr lang="en-US"/>
        </a:p>
      </dgm:t>
    </dgm:pt>
    <dgm:pt modelId="{8FC9B6E3-9165-4660-9EF9-F697BA484B77}" type="sibTrans" cxnId="{11B7761F-9633-44A6-926E-7644E61D7CC3}">
      <dgm:prSet/>
      <dgm:spPr/>
      <dgm:t>
        <a:bodyPr/>
        <a:lstStyle/>
        <a:p>
          <a:endParaRPr lang="en-US"/>
        </a:p>
      </dgm:t>
    </dgm:pt>
    <dgm:pt modelId="{674B1835-3809-458B-BCA0-104DB5ABCC78}">
      <dgm:prSet custT="1"/>
      <dgm:spPr/>
      <dgm:t>
        <a:bodyPr/>
        <a:lstStyle/>
        <a:p>
          <a:r>
            <a:rPr lang="en-US" sz="2800" dirty="0"/>
            <a:t>Areas of focus</a:t>
          </a:r>
          <a:r>
            <a:rPr lang="en-US" sz="3600" dirty="0"/>
            <a:t> </a:t>
          </a:r>
        </a:p>
      </dgm:t>
    </dgm:pt>
    <dgm:pt modelId="{70702F2F-B16B-4A9D-A5ED-141747D1353B}" type="parTrans" cxnId="{6252693D-DBAD-4128-8E00-887B279AAEB2}">
      <dgm:prSet/>
      <dgm:spPr/>
      <dgm:t>
        <a:bodyPr/>
        <a:lstStyle/>
        <a:p>
          <a:endParaRPr lang="en-US"/>
        </a:p>
      </dgm:t>
    </dgm:pt>
    <dgm:pt modelId="{41D0DF4F-137F-41BD-922D-C1F00B0755AC}" type="sibTrans" cxnId="{6252693D-DBAD-4128-8E00-887B279AAEB2}">
      <dgm:prSet/>
      <dgm:spPr/>
      <dgm:t>
        <a:bodyPr/>
        <a:lstStyle/>
        <a:p>
          <a:endParaRPr lang="en-US"/>
        </a:p>
      </dgm:t>
    </dgm:pt>
    <dgm:pt modelId="{63905D83-3B13-4F79-8308-2E56F14FD3EE}" type="pres">
      <dgm:prSet presAssocID="{10C100E4-2B75-42BC-8242-ED1399FF6832}" presName="Name0" presStyleCnt="0">
        <dgm:presLayoutVars>
          <dgm:dir/>
          <dgm:animLvl val="lvl"/>
          <dgm:resizeHandles val="exact"/>
        </dgm:presLayoutVars>
      </dgm:prSet>
      <dgm:spPr/>
    </dgm:pt>
    <dgm:pt modelId="{0420A933-2C2B-484F-A39B-F8FD6995DC28}" type="pres">
      <dgm:prSet presAssocID="{5A2B7F68-5CDA-4217-9280-B7A7A2F662E0}" presName="Name8" presStyleCnt="0"/>
      <dgm:spPr/>
    </dgm:pt>
    <dgm:pt modelId="{1D040CCD-2B5A-42E6-ABD5-82FC71AD78DD}" type="pres">
      <dgm:prSet presAssocID="{5A2B7F68-5CDA-4217-9280-B7A7A2F662E0}" presName="level" presStyleLbl="node1" presStyleIdx="0" presStyleCnt="3">
        <dgm:presLayoutVars>
          <dgm:chMax val="1"/>
          <dgm:bulletEnabled val="1"/>
        </dgm:presLayoutVars>
      </dgm:prSet>
      <dgm:spPr/>
    </dgm:pt>
    <dgm:pt modelId="{A304EF3C-B9A4-4D65-B355-140B3E8DC689}" type="pres">
      <dgm:prSet presAssocID="{5A2B7F68-5CDA-4217-9280-B7A7A2F662E0}" presName="levelTx" presStyleLbl="revTx" presStyleIdx="0" presStyleCnt="0">
        <dgm:presLayoutVars>
          <dgm:chMax val="1"/>
          <dgm:bulletEnabled val="1"/>
        </dgm:presLayoutVars>
      </dgm:prSet>
      <dgm:spPr/>
    </dgm:pt>
    <dgm:pt modelId="{59B28059-7610-4EAB-B746-E08D62684748}" type="pres">
      <dgm:prSet presAssocID="{5DB83D84-3383-4852-823B-7EDE2D569328}" presName="Name8" presStyleCnt="0"/>
      <dgm:spPr/>
    </dgm:pt>
    <dgm:pt modelId="{CD02D453-DDF1-4181-8AAD-CD1D4C6B3AF5}" type="pres">
      <dgm:prSet presAssocID="{5DB83D84-3383-4852-823B-7EDE2D569328}" presName="level" presStyleLbl="node1" presStyleIdx="1" presStyleCnt="3">
        <dgm:presLayoutVars>
          <dgm:chMax val="1"/>
          <dgm:bulletEnabled val="1"/>
        </dgm:presLayoutVars>
      </dgm:prSet>
      <dgm:spPr/>
    </dgm:pt>
    <dgm:pt modelId="{CCCA13D4-C86A-4155-BB08-E408FAD848AA}" type="pres">
      <dgm:prSet presAssocID="{5DB83D84-3383-4852-823B-7EDE2D569328}" presName="levelTx" presStyleLbl="revTx" presStyleIdx="0" presStyleCnt="0">
        <dgm:presLayoutVars>
          <dgm:chMax val="1"/>
          <dgm:bulletEnabled val="1"/>
        </dgm:presLayoutVars>
      </dgm:prSet>
      <dgm:spPr/>
    </dgm:pt>
    <dgm:pt modelId="{63763C7E-4C80-4E52-B868-5EE8D8994D71}" type="pres">
      <dgm:prSet presAssocID="{674B1835-3809-458B-BCA0-104DB5ABCC78}" presName="Name8" presStyleCnt="0"/>
      <dgm:spPr/>
    </dgm:pt>
    <dgm:pt modelId="{7AC63F28-7B93-40ED-BAC8-3B10267FDB34}" type="pres">
      <dgm:prSet presAssocID="{674B1835-3809-458B-BCA0-104DB5ABCC78}" presName="level" presStyleLbl="node1" presStyleIdx="2" presStyleCnt="3">
        <dgm:presLayoutVars>
          <dgm:chMax val="1"/>
          <dgm:bulletEnabled val="1"/>
        </dgm:presLayoutVars>
      </dgm:prSet>
      <dgm:spPr/>
    </dgm:pt>
    <dgm:pt modelId="{D3C50D41-0FF0-4B83-921B-DBE843B2F2BC}" type="pres">
      <dgm:prSet presAssocID="{674B1835-3809-458B-BCA0-104DB5ABCC78}" presName="levelTx" presStyleLbl="revTx" presStyleIdx="0" presStyleCnt="0">
        <dgm:presLayoutVars>
          <dgm:chMax val="1"/>
          <dgm:bulletEnabled val="1"/>
        </dgm:presLayoutVars>
      </dgm:prSet>
      <dgm:spPr/>
    </dgm:pt>
  </dgm:ptLst>
  <dgm:cxnLst>
    <dgm:cxn modelId="{01082A06-89C1-4302-B2E8-43242B9C88EC}" type="presOf" srcId="{5A2B7F68-5CDA-4217-9280-B7A7A2F662E0}" destId="{1D040CCD-2B5A-42E6-ABD5-82FC71AD78DD}" srcOrd="0" destOrd="0" presId="urn:microsoft.com/office/officeart/2005/8/layout/pyramid1"/>
    <dgm:cxn modelId="{5C76AE0A-5048-48EC-8E3D-F5CA971F1F1D}" type="presOf" srcId="{674B1835-3809-458B-BCA0-104DB5ABCC78}" destId="{D3C50D41-0FF0-4B83-921B-DBE843B2F2BC}" srcOrd="1" destOrd="0" presId="urn:microsoft.com/office/officeart/2005/8/layout/pyramid1"/>
    <dgm:cxn modelId="{921E6E17-1F34-4E1E-8E18-12D1B555B036}" type="presOf" srcId="{5A2B7F68-5CDA-4217-9280-B7A7A2F662E0}" destId="{A304EF3C-B9A4-4D65-B355-140B3E8DC689}" srcOrd="1" destOrd="0" presId="urn:microsoft.com/office/officeart/2005/8/layout/pyramid1"/>
    <dgm:cxn modelId="{C9CFDC1A-ED49-4E05-BA18-20A52763A293}" type="presOf" srcId="{5DB83D84-3383-4852-823B-7EDE2D569328}" destId="{CCCA13D4-C86A-4155-BB08-E408FAD848AA}" srcOrd="1" destOrd="0" presId="urn:microsoft.com/office/officeart/2005/8/layout/pyramid1"/>
    <dgm:cxn modelId="{11B7761F-9633-44A6-926E-7644E61D7CC3}" srcId="{10C100E4-2B75-42BC-8242-ED1399FF6832}" destId="{5DB83D84-3383-4852-823B-7EDE2D569328}" srcOrd="1" destOrd="0" parTransId="{1FCA6162-5FC7-4D96-B4E6-BAA03FBE8272}" sibTransId="{8FC9B6E3-9165-4660-9EF9-F697BA484B77}"/>
    <dgm:cxn modelId="{6252693D-DBAD-4128-8E00-887B279AAEB2}" srcId="{10C100E4-2B75-42BC-8242-ED1399FF6832}" destId="{674B1835-3809-458B-BCA0-104DB5ABCC78}" srcOrd="2" destOrd="0" parTransId="{70702F2F-B16B-4A9D-A5ED-141747D1353B}" sibTransId="{41D0DF4F-137F-41BD-922D-C1F00B0755AC}"/>
    <dgm:cxn modelId="{4C93E244-0F04-49BF-9805-52CBA5265FAE}" type="presOf" srcId="{10C100E4-2B75-42BC-8242-ED1399FF6832}" destId="{63905D83-3B13-4F79-8308-2E56F14FD3EE}" srcOrd="0" destOrd="0" presId="urn:microsoft.com/office/officeart/2005/8/layout/pyramid1"/>
    <dgm:cxn modelId="{31C19A6C-1DCF-470F-A51D-3515883AAA90}" type="presOf" srcId="{674B1835-3809-458B-BCA0-104DB5ABCC78}" destId="{7AC63F28-7B93-40ED-BAC8-3B10267FDB34}" srcOrd="0" destOrd="0" presId="urn:microsoft.com/office/officeart/2005/8/layout/pyramid1"/>
    <dgm:cxn modelId="{21747B53-4267-433B-AE4E-64A074E255CF}" type="presOf" srcId="{5DB83D84-3383-4852-823B-7EDE2D569328}" destId="{CD02D453-DDF1-4181-8AAD-CD1D4C6B3AF5}" srcOrd="0" destOrd="0" presId="urn:microsoft.com/office/officeart/2005/8/layout/pyramid1"/>
    <dgm:cxn modelId="{24F1E2E4-8533-43C1-854C-2BE7A683B482}" srcId="{10C100E4-2B75-42BC-8242-ED1399FF6832}" destId="{5A2B7F68-5CDA-4217-9280-B7A7A2F662E0}" srcOrd="0" destOrd="0" parTransId="{E2589379-132B-44F9-863C-588254A46B86}" sibTransId="{2CE96BEE-49E4-45DB-B40E-7FF0DD58703D}"/>
    <dgm:cxn modelId="{4079E9F2-0256-471E-ABDA-210433DF496E}" type="presParOf" srcId="{63905D83-3B13-4F79-8308-2E56F14FD3EE}" destId="{0420A933-2C2B-484F-A39B-F8FD6995DC28}" srcOrd="0" destOrd="0" presId="urn:microsoft.com/office/officeart/2005/8/layout/pyramid1"/>
    <dgm:cxn modelId="{7C368445-79E6-4C2C-8192-7D320F610CDB}" type="presParOf" srcId="{0420A933-2C2B-484F-A39B-F8FD6995DC28}" destId="{1D040CCD-2B5A-42E6-ABD5-82FC71AD78DD}" srcOrd="0" destOrd="0" presId="urn:microsoft.com/office/officeart/2005/8/layout/pyramid1"/>
    <dgm:cxn modelId="{9BCF400C-102F-4D52-84C1-3D0B2CF862D7}" type="presParOf" srcId="{0420A933-2C2B-484F-A39B-F8FD6995DC28}" destId="{A304EF3C-B9A4-4D65-B355-140B3E8DC689}" srcOrd="1" destOrd="0" presId="urn:microsoft.com/office/officeart/2005/8/layout/pyramid1"/>
    <dgm:cxn modelId="{53A4C50F-E6EE-4E09-8586-704811017DF1}" type="presParOf" srcId="{63905D83-3B13-4F79-8308-2E56F14FD3EE}" destId="{59B28059-7610-4EAB-B746-E08D62684748}" srcOrd="1" destOrd="0" presId="urn:microsoft.com/office/officeart/2005/8/layout/pyramid1"/>
    <dgm:cxn modelId="{F4DDD34D-4C97-4D14-B115-54F7270B62E0}" type="presParOf" srcId="{59B28059-7610-4EAB-B746-E08D62684748}" destId="{CD02D453-DDF1-4181-8AAD-CD1D4C6B3AF5}" srcOrd="0" destOrd="0" presId="urn:microsoft.com/office/officeart/2005/8/layout/pyramid1"/>
    <dgm:cxn modelId="{0FDAB745-FD03-4BB8-A9AD-53339787DE2E}" type="presParOf" srcId="{59B28059-7610-4EAB-B746-E08D62684748}" destId="{CCCA13D4-C86A-4155-BB08-E408FAD848AA}" srcOrd="1" destOrd="0" presId="urn:microsoft.com/office/officeart/2005/8/layout/pyramid1"/>
    <dgm:cxn modelId="{2BE317E6-16AB-4EDF-9E7B-6EA1D7732C7B}" type="presParOf" srcId="{63905D83-3B13-4F79-8308-2E56F14FD3EE}" destId="{63763C7E-4C80-4E52-B868-5EE8D8994D71}" srcOrd="2" destOrd="0" presId="urn:microsoft.com/office/officeart/2005/8/layout/pyramid1"/>
    <dgm:cxn modelId="{F2955BD4-5CD7-4F0D-9CAE-CACC7615061F}" type="presParOf" srcId="{63763C7E-4C80-4E52-B868-5EE8D8994D71}" destId="{7AC63F28-7B93-40ED-BAC8-3B10267FDB34}" srcOrd="0" destOrd="0" presId="urn:microsoft.com/office/officeart/2005/8/layout/pyramid1"/>
    <dgm:cxn modelId="{97401901-E9F2-4634-B3C7-E93E68EA0FD7}" type="presParOf" srcId="{63763C7E-4C80-4E52-B868-5EE8D8994D71}" destId="{D3C50D41-0FF0-4B83-921B-DBE843B2F2BC}"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040CCD-2B5A-42E6-ABD5-82FC71AD78DD}">
      <dsp:nvSpPr>
        <dsp:cNvPr id="0" name=""/>
        <dsp:cNvSpPr/>
      </dsp:nvSpPr>
      <dsp:spPr>
        <a:xfrm>
          <a:off x="1600190" y="0"/>
          <a:ext cx="1600190" cy="1334710"/>
        </a:xfrm>
        <a:prstGeom prst="trapezoid">
          <a:avLst>
            <a:gd name="adj" fmla="val 5994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Goal</a:t>
          </a:r>
        </a:p>
      </dsp:txBody>
      <dsp:txXfrm>
        <a:off x="1600190" y="0"/>
        <a:ext cx="1600190" cy="1334710"/>
      </dsp:txXfrm>
    </dsp:sp>
    <dsp:sp modelId="{CD02D453-DDF1-4181-8AAD-CD1D4C6B3AF5}">
      <dsp:nvSpPr>
        <dsp:cNvPr id="0" name=""/>
        <dsp:cNvSpPr/>
      </dsp:nvSpPr>
      <dsp:spPr>
        <a:xfrm>
          <a:off x="800095" y="1334709"/>
          <a:ext cx="3200380" cy="1334710"/>
        </a:xfrm>
        <a:prstGeom prst="trapezoid">
          <a:avLst>
            <a:gd name="adj" fmla="val 5994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Approach</a:t>
          </a:r>
          <a:r>
            <a:rPr lang="en-US" sz="3600" kern="1200" dirty="0"/>
            <a:t> </a:t>
          </a:r>
        </a:p>
      </dsp:txBody>
      <dsp:txXfrm>
        <a:off x="1360161" y="1334709"/>
        <a:ext cx="2080247" cy="1334710"/>
      </dsp:txXfrm>
    </dsp:sp>
    <dsp:sp modelId="{7AC63F28-7B93-40ED-BAC8-3B10267FDB34}">
      <dsp:nvSpPr>
        <dsp:cNvPr id="0" name=""/>
        <dsp:cNvSpPr/>
      </dsp:nvSpPr>
      <dsp:spPr>
        <a:xfrm>
          <a:off x="0" y="2669419"/>
          <a:ext cx="4800570" cy="1334710"/>
        </a:xfrm>
        <a:prstGeom prst="trapezoid">
          <a:avLst>
            <a:gd name="adj" fmla="val 5994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Areas of focus</a:t>
          </a:r>
          <a:r>
            <a:rPr lang="en-US" sz="3600" kern="1200" dirty="0"/>
            <a:t> </a:t>
          </a:r>
        </a:p>
      </dsp:txBody>
      <dsp:txXfrm>
        <a:off x="840099" y="2669419"/>
        <a:ext cx="3120370" cy="133471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F97859-AE3A-4B78-8FCE-50CEA432D97A}"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911EED-A9AD-4775-BF29-A2EFD683DC0D}" type="slidenum">
              <a:rPr lang="en-US" smtClean="0"/>
              <a:t>‹#›</a:t>
            </a:fld>
            <a:endParaRPr lang="en-US"/>
          </a:p>
        </p:txBody>
      </p:sp>
    </p:spTree>
    <p:extLst>
      <p:ext uri="{BB962C8B-B14F-4D97-AF65-F5344CB8AC3E}">
        <p14:creationId xmlns:p14="http://schemas.microsoft.com/office/powerpoint/2010/main" val="1768344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90AB24-1F36-49BD-90D9-1384725B1E4F}" type="slidenum">
              <a:rPr lang="en-GB" smtClean="0"/>
              <a:t>1</a:t>
            </a:fld>
            <a:endParaRPr lang="en-GB"/>
          </a:p>
        </p:txBody>
      </p:sp>
    </p:spTree>
    <p:extLst>
      <p:ext uri="{BB962C8B-B14F-4D97-AF65-F5344CB8AC3E}">
        <p14:creationId xmlns:p14="http://schemas.microsoft.com/office/powerpoint/2010/main" val="33131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62148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102</a:t>
            </a:fld>
            <a:endParaRPr lang="en-GB"/>
          </a:p>
        </p:txBody>
      </p:sp>
    </p:spTree>
    <p:extLst>
      <p:ext uri="{BB962C8B-B14F-4D97-AF65-F5344CB8AC3E}">
        <p14:creationId xmlns:p14="http://schemas.microsoft.com/office/powerpoint/2010/main" val="38663394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103</a:t>
            </a:fld>
            <a:endParaRPr lang="en-GB"/>
          </a:p>
        </p:txBody>
      </p:sp>
    </p:spTree>
    <p:extLst>
      <p:ext uri="{BB962C8B-B14F-4D97-AF65-F5344CB8AC3E}">
        <p14:creationId xmlns:p14="http://schemas.microsoft.com/office/powerpoint/2010/main" val="17539157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104</a:t>
            </a:fld>
            <a:endParaRPr lang="en-GB"/>
          </a:p>
        </p:txBody>
      </p:sp>
    </p:spTree>
    <p:extLst>
      <p:ext uri="{BB962C8B-B14F-4D97-AF65-F5344CB8AC3E}">
        <p14:creationId xmlns:p14="http://schemas.microsoft.com/office/powerpoint/2010/main" val="34487710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67752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30195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22558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5072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109</a:t>
            </a:fld>
            <a:endParaRPr lang="en-GB"/>
          </a:p>
        </p:txBody>
      </p:sp>
    </p:spTree>
    <p:extLst>
      <p:ext uri="{BB962C8B-B14F-4D97-AF65-F5344CB8AC3E}">
        <p14:creationId xmlns:p14="http://schemas.microsoft.com/office/powerpoint/2010/main" val="342017144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110</a:t>
            </a:fld>
            <a:endParaRPr lang="en-GB"/>
          </a:p>
        </p:txBody>
      </p:sp>
    </p:spTree>
    <p:extLst>
      <p:ext uri="{BB962C8B-B14F-4D97-AF65-F5344CB8AC3E}">
        <p14:creationId xmlns:p14="http://schemas.microsoft.com/office/powerpoint/2010/main" val="16730599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111</a:t>
            </a:fld>
            <a:endParaRPr lang="en-GB"/>
          </a:p>
        </p:txBody>
      </p:sp>
    </p:spTree>
    <p:extLst>
      <p:ext uri="{BB962C8B-B14F-4D97-AF65-F5344CB8AC3E}">
        <p14:creationId xmlns:p14="http://schemas.microsoft.com/office/powerpoint/2010/main" val="1081142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0" name="Google Shape;2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112</a:t>
            </a:fld>
            <a:endParaRPr lang="fr-FR"/>
          </a:p>
        </p:txBody>
      </p:sp>
    </p:spTree>
    <p:extLst>
      <p:ext uri="{BB962C8B-B14F-4D97-AF65-F5344CB8AC3E}">
        <p14:creationId xmlns:p14="http://schemas.microsoft.com/office/powerpoint/2010/main" val="265008689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84215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75006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115</a:t>
            </a:fld>
            <a:endParaRPr lang="en-GB"/>
          </a:p>
        </p:txBody>
      </p:sp>
    </p:spTree>
    <p:extLst>
      <p:ext uri="{BB962C8B-B14F-4D97-AF65-F5344CB8AC3E}">
        <p14:creationId xmlns:p14="http://schemas.microsoft.com/office/powerpoint/2010/main" val="241705877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116</a:t>
            </a:fld>
            <a:endParaRPr lang="en-GB"/>
          </a:p>
        </p:txBody>
      </p:sp>
    </p:spTree>
    <p:extLst>
      <p:ext uri="{BB962C8B-B14F-4D97-AF65-F5344CB8AC3E}">
        <p14:creationId xmlns:p14="http://schemas.microsoft.com/office/powerpoint/2010/main" val="274764120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117</a:t>
            </a:fld>
            <a:endParaRPr lang="en-GB"/>
          </a:p>
        </p:txBody>
      </p:sp>
    </p:spTree>
    <p:extLst>
      <p:ext uri="{BB962C8B-B14F-4D97-AF65-F5344CB8AC3E}">
        <p14:creationId xmlns:p14="http://schemas.microsoft.com/office/powerpoint/2010/main" val="114544524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118</a:t>
            </a:fld>
            <a:endParaRPr lang="en-GB"/>
          </a:p>
        </p:txBody>
      </p:sp>
    </p:spTree>
    <p:extLst>
      <p:ext uri="{BB962C8B-B14F-4D97-AF65-F5344CB8AC3E}">
        <p14:creationId xmlns:p14="http://schemas.microsoft.com/office/powerpoint/2010/main" val="315240618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5" name="Google Shape;3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51406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907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810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312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4234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6775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662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7516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3167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495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326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1476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22</a:t>
            </a:fld>
            <a:endParaRPr lang="en-GB"/>
          </a:p>
        </p:txBody>
      </p:sp>
    </p:spTree>
    <p:extLst>
      <p:ext uri="{BB962C8B-B14F-4D97-AF65-F5344CB8AC3E}">
        <p14:creationId xmlns:p14="http://schemas.microsoft.com/office/powerpoint/2010/main" val="3236629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23</a:t>
            </a:fld>
            <a:endParaRPr lang="en-GB"/>
          </a:p>
        </p:txBody>
      </p:sp>
    </p:spTree>
    <p:extLst>
      <p:ext uri="{BB962C8B-B14F-4D97-AF65-F5344CB8AC3E}">
        <p14:creationId xmlns:p14="http://schemas.microsoft.com/office/powerpoint/2010/main" val="595807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85471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2" name="Google Shape;23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26</a:t>
            </a:fld>
            <a:endParaRPr lang="en-GB"/>
          </a:p>
        </p:txBody>
      </p:sp>
    </p:spTree>
    <p:extLst>
      <p:ext uri="{BB962C8B-B14F-4D97-AF65-F5344CB8AC3E}">
        <p14:creationId xmlns:p14="http://schemas.microsoft.com/office/powerpoint/2010/main" val="2978183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055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28</a:t>
            </a:fld>
            <a:endParaRPr lang="en-GB"/>
          </a:p>
        </p:txBody>
      </p:sp>
    </p:spTree>
    <p:extLst>
      <p:ext uri="{BB962C8B-B14F-4D97-AF65-F5344CB8AC3E}">
        <p14:creationId xmlns:p14="http://schemas.microsoft.com/office/powerpoint/2010/main" val="3909134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2" name="Google Shape;23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82422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480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2" name="Google Shape;23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0304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2" name="Google Shape;23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62542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32</a:t>
            </a:fld>
            <a:endParaRPr lang="en-GB"/>
          </a:p>
        </p:txBody>
      </p:sp>
    </p:spTree>
    <p:extLst>
      <p:ext uri="{BB962C8B-B14F-4D97-AF65-F5344CB8AC3E}">
        <p14:creationId xmlns:p14="http://schemas.microsoft.com/office/powerpoint/2010/main" val="1395773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25312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34</a:t>
            </a:fld>
            <a:endParaRPr lang="en-GB"/>
          </a:p>
        </p:txBody>
      </p:sp>
    </p:spTree>
    <p:extLst>
      <p:ext uri="{BB962C8B-B14F-4D97-AF65-F5344CB8AC3E}">
        <p14:creationId xmlns:p14="http://schemas.microsoft.com/office/powerpoint/2010/main" val="3477872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35</a:t>
            </a:fld>
            <a:endParaRPr lang="en-GB"/>
          </a:p>
        </p:txBody>
      </p:sp>
    </p:spTree>
    <p:extLst>
      <p:ext uri="{BB962C8B-B14F-4D97-AF65-F5344CB8AC3E}">
        <p14:creationId xmlns:p14="http://schemas.microsoft.com/office/powerpoint/2010/main" val="1145445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36</a:t>
            </a:fld>
            <a:endParaRPr lang="en-GB"/>
          </a:p>
        </p:txBody>
      </p:sp>
    </p:spTree>
    <p:extLst>
      <p:ext uri="{BB962C8B-B14F-4D97-AF65-F5344CB8AC3E}">
        <p14:creationId xmlns:p14="http://schemas.microsoft.com/office/powerpoint/2010/main" val="31524061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5" name="Google Shape;3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90AB24-1F36-49BD-90D9-1384725B1E4F}" type="slidenum">
              <a:rPr lang="en-GB" smtClean="0"/>
              <a:t>39</a:t>
            </a:fld>
            <a:endParaRPr lang="en-GB"/>
          </a:p>
        </p:txBody>
      </p:sp>
    </p:spTree>
    <p:extLst>
      <p:ext uri="{BB962C8B-B14F-4D97-AF65-F5344CB8AC3E}">
        <p14:creationId xmlns:p14="http://schemas.microsoft.com/office/powerpoint/2010/main" val="331317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32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4630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4806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4630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952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2271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4457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8097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47</a:t>
            </a:fld>
            <a:endParaRPr lang="en-GB"/>
          </a:p>
        </p:txBody>
      </p:sp>
    </p:spTree>
    <p:extLst>
      <p:ext uri="{BB962C8B-B14F-4D97-AF65-F5344CB8AC3E}">
        <p14:creationId xmlns:p14="http://schemas.microsoft.com/office/powerpoint/2010/main" val="33707848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4E90AB24-1F36-49BD-90D9-1384725B1E4F}" type="slidenum">
              <a:rPr lang="en-GB" smtClean="0"/>
              <a:t>48</a:t>
            </a:fld>
            <a:endParaRPr lang="en-GB"/>
          </a:p>
        </p:txBody>
      </p:sp>
    </p:spTree>
    <p:extLst>
      <p:ext uri="{BB962C8B-B14F-4D97-AF65-F5344CB8AC3E}">
        <p14:creationId xmlns:p14="http://schemas.microsoft.com/office/powerpoint/2010/main" val="1358015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49</a:t>
            </a:fld>
            <a:endParaRPr lang="en-GB"/>
          </a:p>
        </p:txBody>
      </p:sp>
    </p:spTree>
    <p:extLst>
      <p:ext uri="{BB962C8B-B14F-4D97-AF65-F5344CB8AC3E}">
        <p14:creationId xmlns:p14="http://schemas.microsoft.com/office/powerpoint/2010/main" val="11754803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50</a:t>
            </a:fld>
            <a:endParaRPr lang="en-GB"/>
          </a:p>
        </p:txBody>
      </p:sp>
    </p:spTree>
    <p:extLst>
      <p:ext uri="{BB962C8B-B14F-4D97-AF65-F5344CB8AC3E}">
        <p14:creationId xmlns:p14="http://schemas.microsoft.com/office/powerpoint/2010/main" val="3722855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952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51</a:t>
            </a:fld>
            <a:endParaRPr lang="en-GB"/>
          </a:p>
        </p:txBody>
      </p:sp>
    </p:spTree>
    <p:extLst>
      <p:ext uri="{BB962C8B-B14F-4D97-AF65-F5344CB8AC3E}">
        <p14:creationId xmlns:p14="http://schemas.microsoft.com/office/powerpoint/2010/main" val="13983465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52</a:t>
            </a:fld>
            <a:endParaRPr lang="en-GB"/>
          </a:p>
        </p:txBody>
      </p:sp>
    </p:spTree>
    <p:extLst>
      <p:ext uri="{BB962C8B-B14F-4D97-AF65-F5344CB8AC3E}">
        <p14:creationId xmlns:p14="http://schemas.microsoft.com/office/powerpoint/2010/main" val="33154422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53</a:t>
            </a:fld>
            <a:endParaRPr lang="en-GB"/>
          </a:p>
        </p:txBody>
      </p:sp>
    </p:spTree>
    <p:extLst>
      <p:ext uri="{BB962C8B-B14F-4D97-AF65-F5344CB8AC3E}">
        <p14:creationId xmlns:p14="http://schemas.microsoft.com/office/powerpoint/2010/main" val="28542168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7389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55</a:t>
            </a:fld>
            <a:endParaRPr lang="fr-FR"/>
          </a:p>
        </p:txBody>
      </p:sp>
    </p:spTree>
    <p:extLst>
      <p:ext uri="{BB962C8B-B14F-4D97-AF65-F5344CB8AC3E}">
        <p14:creationId xmlns:p14="http://schemas.microsoft.com/office/powerpoint/2010/main" val="30429256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56</a:t>
            </a:fld>
            <a:endParaRPr lang="en-GB"/>
          </a:p>
        </p:txBody>
      </p:sp>
    </p:spTree>
    <p:extLst>
      <p:ext uri="{BB962C8B-B14F-4D97-AF65-F5344CB8AC3E}">
        <p14:creationId xmlns:p14="http://schemas.microsoft.com/office/powerpoint/2010/main" val="42905614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57</a:t>
            </a:fld>
            <a:endParaRPr lang="en-GB"/>
          </a:p>
        </p:txBody>
      </p:sp>
    </p:spTree>
    <p:extLst>
      <p:ext uri="{BB962C8B-B14F-4D97-AF65-F5344CB8AC3E}">
        <p14:creationId xmlns:p14="http://schemas.microsoft.com/office/powerpoint/2010/main" val="41569250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58</a:t>
            </a:fld>
            <a:endParaRPr lang="en-GB"/>
          </a:p>
        </p:txBody>
      </p:sp>
    </p:spTree>
    <p:extLst>
      <p:ext uri="{BB962C8B-B14F-4D97-AF65-F5344CB8AC3E}">
        <p14:creationId xmlns:p14="http://schemas.microsoft.com/office/powerpoint/2010/main" val="20701026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59</a:t>
            </a:fld>
            <a:endParaRPr lang="en-GB"/>
          </a:p>
        </p:txBody>
      </p:sp>
    </p:spTree>
    <p:extLst>
      <p:ext uri="{BB962C8B-B14F-4D97-AF65-F5344CB8AC3E}">
        <p14:creationId xmlns:p14="http://schemas.microsoft.com/office/powerpoint/2010/main" val="18809776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60</a:t>
            </a:fld>
            <a:endParaRPr lang="fr-FR"/>
          </a:p>
        </p:txBody>
      </p:sp>
    </p:spTree>
    <p:extLst>
      <p:ext uri="{BB962C8B-B14F-4D97-AF65-F5344CB8AC3E}">
        <p14:creationId xmlns:p14="http://schemas.microsoft.com/office/powerpoint/2010/main" val="882701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2271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716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62</a:t>
            </a:fld>
            <a:endParaRPr lang="en-GB"/>
          </a:p>
        </p:txBody>
      </p:sp>
    </p:spTree>
    <p:extLst>
      <p:ext uri="{BB962C8B-B14F-4D97-AF65-F5344CB8AC3E}">
        <p14:creationId xmlns:p14="http://schemas.microsoft.com/office/powerpoint/2010/main" val="4169254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63</a:t>
            </a:fld>
            <a:endParaRPr lang="en-GB"/>
          </a:p>
        </p:txBody>
      </p:sp>
    </p:spTree>
    <p:extLst>
      <p:ext uri="{BB962C8B-B14F-4D97-AF65-F5344CB8AC3E}">
        <p14:creationId xmlns:p14="http://schemas.microsoft.com/office/powerpoint/2010/main" val="4169254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0248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7500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2255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291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9651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1482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8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4457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7043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5055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8231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0559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75</a:t>
            </a:fld>
            <a:endParaRPr lang="en-GB"/>
          </a:p>
        </p:txBody>
      </p:sp>
    </p:spTree>
    <p:extLst>
      <p:ext uri="{BB962C8B-B14F-4D97-AF65-F5344CB8AC3E}">
        <p14:creationId xmlns:p14="http://schemas.microsoft.com/office/powerpoint/2010/main" val="24170587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76</a:t>
            </a:fld>
            <a:endParaRPr lang="en-GB"/>
          </a:p>
        </p:txBody>
      </p:sp>
    </p:spTree>
    <p:extLst>
      <p:ext uri="{BB962C8B-B14F-4D97-AF65-F5344CB8AC3E}">
        <p14:creationId xmlns:p14="http://schemas.microsoft.com/office/powerpoint/2010/main" val="27476412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77</a:t>
            </a:fld>
            <a:endParaRPr lang="en-GB"/>
          </a:p>
        </p:txBody>
      </p:sp>
    </p:spTree>
    <p:extLst>
      <p:ext uri="{BB962C8B-B14F-4D97-AF65-F5344CB8AC3E}">
        <p14:creationId xmlns:p14="http://schemas.microsoft.com/office/powerpoint/2010/main" val="6306414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78</a:t>
            </a:fld>
            <a:endParaRPr lang="en-GB"/>
          </a:p>
        </p:txBody>
      </p:sp>
    </p:spTree>
    <p:extLst>
      <p:ext uri="{BB962C8B-B14F-4D97-AF65-F5344CB8AC3E}">
        <p14:creationId xmlns:p14="http://schemas.microsoft.com/office/powerpoint/2010/main" val="30192125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79</a:t>
            </a:fld>
            <a:endParaRPr lang="en-GB"/>
          </a:p>
        </p:txBody>
      </p:sp>
    </p:spTree>
    <p:extLst>
      <p:ext uri="{BB962C8B-B14F-4D97-AF65-F5344CB8AC3E}">
        <p14:creationId xmlns:p14="http://schemas.microsoft.com/office/powerpoint/2010/main" val="30192125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80</a:t>
            </a:fld>
            <a:endParaRPr lang="en-GB"/>
          </a:p>
        </p:txBody>
      </p:sp>
    </p:spTree>
    <p:extLst>
      <p:ext uri="{BB962C8B-B14F-4D97-AF65-F5344CB8AC3E}">
        <p14:creationId xmlns:p14="http://schemas.microsoft.com/office/powerpoint/2010/main" val="3872962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0613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5140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9078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0640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4E90AB24-1F36-49BD-90D9-1384725B1E4F}" type="slidenum">
              <a:rPr lang="en-GB" smtClean="0"/>
              <a:t>85</a:t>
            </a:fld>
            <a:endParaRPr lang="en-GB"/>
          </a:p>
        </p:txBody>
      </p:sp>
    </p:spTree>
    <p:extLst>
      <p:ext uri="{BB962C8B-B14F-4D97-AF65-F5344CB8AC3E}">
        <p14:creationId xmlns:p14="http://schemas.microsoft.com/office/powerpoint/2010/main" val="331317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3265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4806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4630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1991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952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443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2929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2271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6537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4457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0AB24-1F36-49BD-90D9-1384725B1E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6331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96</a:t>
            </a:fld>
            <a:endParaRPr lang="fr-FR"/>
          </a:p>
        </p:txBody>
      </p:sp>
    </p:spTree>
    <p:extLst>
      <p:ext uri="{BB962C8B-B14F-4D97-AF65-F5344CB8AC3E}">
        <p14:creationId xmlns:p14="http://schemas.microsoft.com/office/powerpoint/2010/main" val="24450882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97</a:t>
            </a:fld>
            <a:endParaRPr lang="en-GB"/>
          </a:p>
        </p:txBody>
      </p:sp>
    </p:spTree>
    <p:extLst>
      <p:ext uri="{BB962C8B-B14F-4D97-AF65-F5344CB8AC3E}">
        <p14:creationId xmlns:p14="http://schemas.microsoft.com/office/powerpoint/2010/main" val="37289406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98</a:t>
            </a:fld>
            <a:endParaRPr lang="en-GB"/>
          </a:p>
        </p:txBody>
      </p:sp>
    </p:spTree>
    <p:extLst>
      <p:ext uri="{BB962C8B-B14F-4D97-AF65-F5344CB8AC3E}">
        <p14:creationId xmlns:p14="http://schemas.microsoft.com/office/powerpoint/2010/main" val="31642888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99</a:t>
            </a:fld>
            <a:endParaRPr lang="en-GB"/>
          </a:p>
        </p:txBody>
      </p:sp>
    </p:spTree>
    <p:extLst>
      <p:ext uri="{BB962C8B-B14F-4D97-AF65-F5344CB8AC3E}">
        <p14:creationId xmlns:p14="http://schemas.microsoft.com/office/powerpoint/2010/main" val="11195198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100</a:t>
            </a:fld>
            <a:endParaRPr lang="en-GB"/>
          </a:p>
        </p:txBody>
      </p:sp>
    </p:spTree>
    <p:extLst>
      <p:ext uri="{BB962C8B-B14F-4D97-AF65-F5344CB8AC3E}">
        <p14:creationId xmlns:p14="http://schemas.microsoft.com/office/powerpoint/2010/main" val="23752896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0AB24-1F36-49BD-90D9-1384725B1E4F}" type="slidenum">
              <a:rPr lang="en-GB" smtClean="0"/>
              <a:t>101</a:t>
            </a:fld>
            <a:endParaRPr lang="en-GB"/>
          </a:p>
        </p:txBody>
      </p:sp>
    </p:spTree>
    <p:extLst>
      <p:ext uri="{BB962C8B-B14F-4D97-AF65-F5344CB8AC3E}">
        <p14:creationId xmlns:p14="http://schemas.microsoft.com/office/powerpoint/2010/main" val="2505139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C78C5-D28B-0C4A-4B9A-B437DE6CE2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545D9A-6CE5-7F14-3D4D-072C0F4302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A3DD0A-D5B3-4E82-54A1-B51EB43CC8AA}"/>
              </a:ext>
            </a:extLst>
          </p:cNvPr>
          <p:cNvSpPr>
            <a:spLocks noGrp="1"/>
          </p:cNvSpPr>
          <p:nvPr>
            <p:ph type="dt" sz="half" idx="10"/>
          </p:nvPr>
        </p:nvSpPr>
        <p:spPr/>
        <p:txBody>
          <a:bodyPr/>
          <a:lstStyle/>
          <a:p>
            <a:fld id="{B6AC9054-1A37-42F4-9792-C299722D6202}" type="datetimeFigureOut">
              <a:rPr lang="en-US" smtClean="0"/>
              <a:t>11/8/2024</a:t>
            </a:fld>
            <a:endParaRPr lang="en-US"/>
          </a:p>
        </p:txBody>
      </p:sp>
      <p:sp>
        <p:nvSpPr>
          <p:cNvPr id="5" name="Footer Placeholder 4">
            <a:extLst>
              <a:ext uri="{FF2B5EF4-FFF2-40B4-BE49-F238E27FC236}">
                <a16:creationId xmlns:a16="http://schemas.microsoft.com/office/drawing/2014/main" id="{BCC3F4F9-82E6-BCD1-EE8D-DBA9667086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6B1E7-7597-1D9B-0CC8-748FAAC108C1}"/>
              </a:ext>
            </a:extLst>
          </p:cNvPr>
          <p:cNvSpPr>
            <a:spLocks noGrp="1"/>
          </p:cNvSpPr>
          <p:nvPr>
            <p:ph type="sldNum" sz="quarter" idx="12"/>
          </p:nvPr>
        </p:nvSpPr>
        <p:spPr/>
        <p:txBody>
          <a:bodyPr/>
          <a:lstStyle/>
          <a:p>
            <a:fld id="{8D6C4239-94D4-4830-A2E3-6D4FFECB1C86}" type="slidenum">
              <a:rPr lang="en-US" smtClean="0"/>
              <a:t>‹#›</a:t>
            </a:fld>
            <a:endParaRPr lang="en-US"/>
          </a:p>
        </p:txBody>
      </p:sp>
    </p:spTree>
    <p:extLst>
      <p:ext uri="{BB962C8B-B14F-4D97-AF65-F5344CB8AC3E}">
        <p14:creationId xmlns:p14="http://schemas.microsoft.com/office/powerpoint/2010/main" val="1243116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880B-65DF-2A29-9EF9-8F338EE237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4F8491-6813-0791-6A70-1243A8BB26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50CD6-F1AC-61DF-F4DE-DB52D8FF38E6}"/>
              </a:ext>
            </a:extLst>
          </p:cNvPr>
          <p:cNvSpPr>
            <a:spLocks noGrp="1"/>
          </p:cNvSpPr>
          <p:nvPr>
            <p:ph type="dt" sz="half" idx="10"/>
          </p:nvPr>
        </p:nvSpPr>
        <p:spPr/>
        <p:txBody>
          <a:bodyPr/>
          <a:lstStyle/>
          <a:p>
            <a:fld id="{B6AC9054-1A37-42F4-9792-C299722D6202}" type="datetimeFigureOut">
              <a:rPr lang="en-US" smtClean="0"/>
              <a:t>11/8/2024</a:t>
            </a:fld>
            <a:endParaRPr lang="en-US"/>
          </a:p>
        </p:txBody>
      </p:sp>
      <p:sp>
        <p:nvSpPr>
          <p:cNvPr id="5" name="Footer Placeholder 4">
            <a:extLst>
              <a:ext uri="{FF2B5EF4-FFF2-40B4-BE49-F238E27FC236}">
                <a16:creationId xmlns:a16="http://schemas.microsoft.com/office/drawing/2014/main" id="{E5C3CBD1-47B8-B81C-E586-1439924D7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F0E882-BA63-52CC-A5FA-A534C7FE2D6C}"/>
              </a:ext>
            </a:extLst>
          </p:cNvPr>
          <p:cNvSpPr>
            <a:spLocks noGrp="1"/>
          </p:cNvSpPr>
          <p:nvPr>
            <p:ph type="sldNum" sz="quarter" idx="12"/>
          </p:nvPr>
        </p:nvSpPr>
        <p:spPr/>
        <p:txBody>
          <a:bodyPr/>
          <a:lstStyle/>
          <a:p>
            <a:fld id="{8D6C4239-94D4-4830-A2E3-6D4FFECB1C86}" type="slidenum">
              <a:rPr lang="en-US" smtClean="0"/>
              <a:t>‹#›</a:t>
            </a:fld>
            <a:endParaRPr lang="en-US"/>
          </a:p>
        </p:txBody>
      </p:sp>
    </p:spTree>
    <p:extLst>
      <p:ext uri="{BB962C8B-B14F-4D97-AF65-F5344CB8AC3E}">
        <p14:creationId xmlns:p14="http://schemas.microsoft.com/office/powerpoint/2010/main" val="233538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D93315-A025-4D52-58ED-C0F8E2F036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3B7829-4559-9CB1-D825-7F77BE734E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CF5DD-2DD9-FEDE-8D10-C8ACD63B133A}"/>
              </a:ext>
            </a:extLst>
          </p:cNvPr>
          <p:cNvSpPr>
            <a:spLocks noGrp="1"/>
          </p:cNvSpPr>
          <p:nvPr>
            <p:ph type="dt" sz="half" idx="10"/>
          </p:nvPr>
        </p:nvSpPr>
        <p:spPr/>
        <p:txBody>
          <a:bodyPr/>
          <a:lstStyle/>
          <a:p>
            <a:fld id="{B6AC9054-1A37-42F4-9792-C299722D6202}" type="datetimeFigureOut">
              <a:rPr lang="en-US" smtClean="0"/>
              <a:t>11/8/2024</a:t>
            </a:fld>
            <a:endParaRPr lang="en-US"/>
          </a:p>
        </p:txBody>
      </p:sp>
      <p:sp>
        <p:nvSpPr>
          <p:cNvPr id="5" name="Footer Placeholder 4">
            <a:extLst>
              <a:ext uri="{FF2B5EF4-FFF2-40B4-BE49-F238E27FC236}">
                <a16:creationId xmlns:a16="http://schemas.microsoft.com/office/drawing/2014/main" id="{0335F0A5-2013-C3F4-D2F6-B348AC6A28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A07154-57E6-D97A-31E4-BDD6C9718137}"/>
              </a:ext>
            </a:extLst>
          </p:cNvPr>
          <p:cNvSpPr>
            <a:spLocks noGrp="1"/>
          </p:cNvSpPr>
          <p:nvPr>
            <p:ph type="sldNum" sz="quarter" idx="12"/>
          </p:nvPr>
        </p:nvSpPr>
        <p:spPr/>
        <p:txBody>
          <a:bodyPr/>
          <a:lstStyle/>
          <a:p>
            <a:fld id="{8D6C4239-94D4-4830-A2E3-6D4FFECB1C86}" type="slidenum">
              <a:rPr lang="en-US" smtClean="0"/>
              <a:t>‹#›</a:t>
            </a:fld>
            <a:endParaRPr lang="en-US"/>
          </a:p>
        </p:txBody>
      </p:sp>
    </p:spTree>
    <p:extLst>
      <p:ext uri="{BB962C8B-B14F-4D97-AF65-F5344CB8AC3E}">
        <p14:creationId xmlns:p14="http://schemas.microsoft.com/office/powerpoint/2010/main" val="960355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C1422C-A4FA-45ED-BD29-9E6ACF047CFD}"/>
              </a:ext>
            </a:extLst>
          </p:cNvPr>
          <p:cNvSpPr/>
          <p:nvPr userDrawn="1"/>
        </p:nvSpPr>
        <p:spPr>
          <a:xfrm>
            <a:off x="0" y="949152"/>
            <a:ext cx="12192000" cy="5973131"/>
          </a:xfrm>
          <a:prstGeom prst="rect">
            <a:avLst/>
          </a:prstGeom>
          <a:gradFill flip="none" rotWithShape="1">
            <a:gsLst>
              <a:gs pos="0">
                <a:srgbClr val="0077D4">
                  <a:shade val="30000"/>
                  <a:satMod val="115000"/>
                </a:srgbClr>
              </a:gs>
              <a:gs pos="50000">
                <a:srgbClr val="0077D4">
                  <a:shade val="67500"/>
                  <a:satMod val="115000"/>
                </a:srgbClr>
              </a:gs>
              <a:gs pos="100000">
                <a:srgbClr val="0077D4">
                  <a:shade val="100000"/>
                  <a:satMod val="115000"/>
                </a:srgb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1" name="Title 1">
            <a:extLst>
              <a:ext uri="{FF2B5EF4-FFF2-40B4-BE49-F238E27FC236}">
                <a16:creationId xmlns:a16="http://schemas.microsoft.com/office/drawing/2014/main" id="{A9A7EDBE-D01B-4254-BDF5-4D04579FF374}"/>
              </a:ext>
            </a:extLst>
          </p:cNvPr>
          <p:cNvSpPr>
            <a:spLocks noGrp="1"/>
          </p:cNvSpPr>
          <p:nvPr>
            <p:ph type="ctrTitle" hasCustomPrompt="1"/>
          </p:nvPr>
        </p:nvSpPr>
        <p:spPr>
          <a:xfrm>
            <a:off x="293828" y="1462927"/>
            <a:ext cx="10584108" cy="800302"/>
          </a:xfrm>
          <a:prstGeom prst="rect">
            <a:avLst/>
          </a:prstGeom>
        </p:spPr>
        <p:txBody>
          <a:bodyPr lIns="0" tIns="0" rIns="0" bIns="0" anchor="ctr">
            <a:normAutofit/>
          </a:bodyPr>
          <a:lstStyle>
            <a:lvl1pPr algn="l">
              <a:lnSpc>
                <a:spcPts val="2775"/>
              </a:lnSpc>
              <a:defRPr sz="3200" b="1">
                <a:solidFill>
                  <a:schemeClr val="bg1"/>
                </a:solidFill>
              </a:defRPr>
            </a:lvl1pPr>
          </a:lstStyle>
          <a:p>
            <a:r>
              <a:rPr lang="en-GB" dirty="0"/>
              <a:t>CLICK TO ADD TITLE OF YEAR AND SEMESTER: TITLE OF PRESENTATION</a:t>
            </a:r>
            <a:endParaRPr lang="en-US" dirty="0"/>
          </a:p>
        </p:txBody>
      </p:sp>
      <p:sp>
        <p:nvSpPr>
          <p:cNvPr id="12" name="Subtitle 2">
            <a:extLst>
              <a:ext uri="{FF2B5EF4-FFF2-40B4-BE49-F238E27FC236}">
                <a16:creationId xmlns:a16="http://schemas.microsoft.com/office/drawing/2014/main" id="{6E1186C3-0B50-4241-BA29-82E76CE77184}"/>
              </a:ext>
            </a:extLst>
          </p:cNvPr>
          <p:cNvSpPr>
            <a:spLocks noGrp="1"/>
          </p:cNvSpPr>
          <p:nvPr>
            <p:ph type="subTitle" idx="1" hasCustomPrompt="1"/>
          </p:nvPr>
        </p:nvSpPr>
        <p:spPr>
          <a:xfrm>
            <a:off x="293828" y="2464403"/>
            <a:ext cx="9112560" cy="397532"/>
          </a:xfrm>
          <a:prstGeom prst="rect">
            <a:avLst/>
          </a:prstGeom>
        </p:spPr>
        <p:txBody>
          <a:bodyPr lIns="0" tIns="0" rIns="0" bIns="0" anchor="ctr">
            <a:normAutofit/>
          </a:bodyPr>
          <a:lstStyle>
            <a:lvl1pPr marL="0" indent="0" algn="l">
              <a:buNone/>
              <a:defRPr sz="2800" baseline="0">
                <a:solidFill>
                  <a:srgbClr val="FFFFFF"/>
                </a:solidFill>
              </a:defRPr>
            </a:lvl1pPr>
            <a:lvl2pPr marL="342848" indent="0" algn="ctr">
              <a:buNone/>
              <a:defRPr>
                <a:solidFill>
                  <a:schemeClr val="tx1">
                    <a:tint val="75000"/>
                  </a:schemeClr>
                </a:solidFill>
              </a:defRPr>
            </a:lvl2pPr>
            <a:lvl3pPr marL="685698" indent="0" algn="ctr">
              <a:buNone/>
              <a:defRPr>
                <a:solidFill>
                  <a:schemeClr val="tx1">
                    <a:tint val="75000"/>
                  </a:schemeClr>
                </a:solidFill>
              </a:defRPr>
            </a:lvl3pPr>
            <a:lvl4pPr marL="1028547" indent="0" algn="ctr">
              <a:buNone/>
              <a:defRPr>
                <a:solidFill>
                  <a:schemeClr val="tx1">
                    <a:tint val="75000"/>
                  </a:schemeClr>
                </a:solidFill>
              </a:defRPr>
            </a:lvl4pPr>
            <a:lvl5pPr marL="1371396" indent="0" algn="ctr">
              <a:buNone/>
              <a:defRPr>
                <a:solidFill>
                  <a:schemeClr val="tx1">
                    <a:tint val="75000"/>
                  </a:schemeClr>
                </a:solidFill>
              </a:defRPr>
            </a:lvl5pPr>
            <a:lvl6pPr marL="1714247" indent="0" algn="ctr">
              <a:buNone/>
              <a:defRPr>
                <a:solidFill>
                  <a:schemeClr val="tx1">
                    <a:tint val="75000"/>
                  </a:schemeClr>
                </a:solidFill>
              </a:defRPr>
            </a:lvl6pPr>
            <a:lvl7pPr marL="2057093" indent="0" algn="ctr">
              <a:buNone/>
              <a:defRPr>
                <a:solidFill>
                  <a:schemeClr val="tx1">
                    <a:tint val="75000"/>
                  </a:schemeClr>
                </a:solidFill>
              </a:defRPr>
            </a:lvl7pPr>
            <a:lvl8pPr marL="2399940" indent="0" algn="ctr">
              <a:buNone/>
              <a:defRPr>
                <a:solidFill>
                  <a:schemeClr val="tx1">
                    <a:tint val="75000"/>
                  </a:schemeClr>
                </a:solidFill>
              </a:defRPr>
            </a:lvl8pPr>
            <a:lvl9pPr marL="2742788" indent="0" algn="ctr">
              <a:buNone/>
              <a:defRPr>
                <a:solidFill>
                  <a:schemeClr val="tx1">
                    <a:tint val="75000"/>
                  </a:schemeClr>
                </a:solidFill>
              </a:defRPr>
            </a:lvl9pPr>
          </a:lstStyle>
          <a:p>
            <a:r>
              <a:rPr lang="en-GB" dirty="0"/>
              <a:t>Click to add subtitle</a:t>
            </a:r>
          </a:p>
        </p:txBody>
      </p:sp>
      <p:sp>
        <p:nvSpPr>
          <p:cNvPr id="13" name="Espace réservé pour une image  2">
            <a:extLst>
              <a:ext uri="{FF2B5EF4-FFF2-40B4-BE49-F238E27FC236}">
                <a16:creationId xmlns:a16="http://schemas.microsoft.com/office/drawing/2014/main" id="{D0B637B1-A9C8-4913-8C41-59CF46A14632}"/>
              </a:ext>
            </a:extLst>
          </p:cNvPr>
          <p:cNvSpPr>
            <a:spLocks noGrp="1"/>
          </p:cNvSpPr>
          <p:nvPr>
            <p:ph type="pic" sz="quarter" idx="10" hasCustomPrompt="1"/>
          </p:nvPr>
        </p:nvSpPr>
        <p:spPr>
          <a:xfrm>
            <a:off x="-14990" y="3162238"/>
            <a:ext cx="12192000" cy="3760045"/>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aseline="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FR" dirty="0"/>
              <a:t>CLICK ON THE ICON TO ADD AN IMAGE. THIS IS A TITLE SLIDE, DO NOT USE THIS SLIDE TO WRITE CONTENT. ONLY THE TITLE &amp; IMAGE.</a:t>
            </a:r>
          </a:p>
        </p:txBody>
      </p:sp>
      <p:grpSp>
        <p:nvGrpSpPr>
          <p:cNvPr id="4" name="Group 3">
            <a:extLst>
              <a:ext uri="{FF2B5EF4-FFF2-40B4-BE49-F238E27FC236}">
                <a16:creationId xmlns:a16="http://schemas.microsoft.com/office/drawing/2014/main" id="{801B6017-81D5-4BA7-909F-458F71E37B46}"/>
              </a:ext>
            </a:extLst>
          </p:cNvPr>
          <p:cNvGrpSpPr/>
          <p:nvPr userDrawn="1"/>
        </p:nvGrpSpPr>
        <p:grpSpPr>
          <a:xfrm>
            <a:off x="215077" y="82056"/>
            <a:ext cx="11761846" cy="824891"/>
            <a:chOff x="215077" y="82056"/>
            <a:chExt cx="11761846" cy="824891"/>
          </a:xfrm>
        </p:grpSpPr>
        <p:pic>
          <p:nvPicPr>
            <p:cNvPr id="3" name="Picture 2"/>
            <p:cNvPicPr>
              <a:picLocks noChangeAspect="1"/>
            </p:cNvPicPr>
            <p:nvPr userDrawn="1"/>
          </p:nvPicPr>
          <p:blipFill>
            <a:blip r:embed="rId2"/>
            <a:stretch>
              <a:fillRect/>
            </a:stretch>
          </p:blipFill>
          <p:spPr>
            <a:xfrm>
              <a:off x="10104017" y="82056"/>
              <a:ext cx="1872906" cy="794614"/>
            </a:xfrm>
            <a:prstGeom prst="rect">
              <a:avLst/>
            </a:prstGeom>
          </p:spPr>
        </p:pic>
        <p:grpSp>
          <p:nvGrpSpPr>
            <p:cNvPr id="2" name="Group 1">
              <a:extLst>
                <a:ext uri="{FF2B5EF4-FFF2-40B4-BE49-F238E27FC236}">
                  <a16:creationId xmlns:a16="http://schemas.microsoft.com/office/drawing/2014/main" id="{0AAD906B-13A5-4B63-B2A8-69BA134E7C3D}"/>
                </a:ext>
              </a:extLst>
            </p:cNvPr>
            <p:cNvGrpSpPr/>
            <p:nvPr userDrawn="1"/>
          </p:nvGrpSpPr>
          <p:grpSpPr>
            <a:xfrm>
              <a:off x="215077" y="160595"/>
              <a:ext cx="4754317" cy="746352"/>
              <a:chOff x="215077" y="160595"/>
              <a:chExt cx="4754317" cy="746352"/>
            </a:xfrm>
          </p:grpSpPr>
          <p:pic>
            <p:nvPicPr>
              <p:cNvPr id="9" name="Picture 8">
                <a:extLst>
                  <a:ext uri="{FF2B5EF4-FFF2-40B4-BE49-F238E27FC236}">
                    <a16:creationId xmlns:a16="http://schemas.microsoft.com/office/drawing/2014/main" id="{C48B74A0-31C4-4959-900C-410DB1515AB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542" y="160595"/>
                <a:ext cx="2599852" cy="746352"/>
              </a:xfrm>
              <a:prstGeom prst="rect">
                <a:avLst/>
              </a:prstGeom>
            </p:spPr>
          </p:pic>
          <p:pic>
            <p:nvPicPr>
              <p:cNvPr id="10" name="Picture 9">
                <a:extLst>
                  <a:ext uri="{FF2B5EF4-FFF2-40B4-BE49-F238E27FC236}">
                    <a16:creationId xmlns:a16="http://schemas.microsoft.com/office/drawing/2014/main" id="{A2195C4A-C714-4BD3-A984-49817A4E75C0}"/>
                  </a:ext>
                </a:extLst>
              </p:cNvPr>
              <p:cNvPicPr>
                <a:picLocks noChangeAspect="1"/>
              </p:cNvPicPr>
              <p:nvPr userDrawn="1"/>
            </p:nvPicPr>
            <p:blipFill>
              <a:blip r:embed="rId4"/>
              <a:stretch>
                <a:fillRect/>
              </a:stretch>
            </p:blipFill>
            <p:spPr>
              <a:xfrm>
                <a:off x="215077" y="229902"/>
                <a:ext cx="2179865" cy="498923"/>
              </a:xfrm>
              <a:prstGeom prst="rect">
                <a:avLst/>
              </a:prstGeom>
            </p:spPr>
          </p:pic>
        </p:grpSp>
      </p:grpSp>
    </p:spTree>
    <p:extLst>
      <p:ext uri="{BB962C8B-B14F-4D97-AF65-F5344CB8AC3E}">
        <p14:creationId xmlns:p14="http://schemas.microsoft.com/office/powerpoint/2010/main" val="2401917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821C45-9C17-4B09-A58B-94A9B8A2058C}"/>
              </a:ext>
            </a:extLst>
          </p:cNvPr>
          <p:cNvSpPr/>
          <p:nvPr userDrawn="1"/>
        </p:nvSpPr>
        <p:spPr>
          <a:xfrm>
            <a:off x="0" y="6336080"/>
            <a:ext cx="12192000" cy="521921"/>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B7D9E65D-2E58-4CF1-80D7-A1321325AF62}"/>
              </a:ext>
            </a:extLst>
          </p:cNvPr>
          <p:cNvSpPr/>
          <p:nvPr userDrawn="1"/>
        </p:nvSpPr>
        <p:spPr>
          <a:xfrm>
            <a:off x="-1065" y="28"/>
            <a:ext cx="12191997" cy="758619"/>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8" name="Title 1">
            <a:extLst>
              <a:ext uri="{FF2B5EF4-FFF2-40B4-BE49-F238E27FC236}">
                <a16:creationId xmlns:a16="http://schemas.microsoft.com/office/drawing/2014/main" id="{E49AEBCB-52F6-45B2-A57F-885004950E1E}"/>
              </a:ext>
            </a:extLst>
          </p:cNvPr>
          <p:cNvSpPr>
            <a:spLocks noGrp="1"/>
          </p:cNvSpPr>
          <p:nvPr>
            <p:ph type="ctrTitle" hasCustomPrompt="1"/>
          </p:nvPr>
        </p:nvSpPr>
        <p:spPr>
          <a:xfrm>
            <a:off x="420894" y="151609"/>
            <a:ext cx="11350193" cy="455408"/>
          </a:xfrm>
          <a:prstGeom prst="rect">
            <a:avLst/>
          </a:prstGeom>
        </p:spPr>
        <p:txBody>
          <a:bodyPr lIns="0" tIns="0" rIns="0" bIns="0">
            <a:normAutofit/>
          </a:bodyPr>
          <a:lstStyle>
            <a:lvl1pPr algn="l">
              <a:lnSpc>
                <a:spcPts val="2775"/>
              </a:lnSpc>
              <a:defRPr sz="2800" b="1">
                <a:solidFill>
                  <a:schemeClr val="bg1"/>
                </a:solidFill>
              </a:defRPr>
            </a:lvl1pPr>
          </a:lstStyle>
          <a:p>
            <a:r>
              <a:rPr lang="en-GB" dirty="0"/>
              <a:t>Insert title of the slide</a:t>
            </a:r>
            <a:endParaRPr lang="en-US" dirty="0"/>
          </a:p>
        </p:txBody>
      </p:sp>
      <p:sp>
        <p:nvSpPr>
          <p:cNvPr id="9" name="Text Placeholder 2">
            <a:extLst>
              <a:ext uri="{FF2B5EF4-FFF2-40B4-BE49-F238E27FC236}">
                <a16:creationId xmlns:a16="http://schemas.microsoft.com/office/drawing/2014/main" id="{57C7FD5E-15F4-43A5-8E6C-29529CD2A767}"/>
              </a:ext>
            </a:extLst>
          </p:cNvPr>
          <p:cNvSpPr>
            <a:spLocks noGrp="1"/>
          </p:cNvSpPr>
          <p:nvPr>
            <p:ph type="body" sz="quarter" idx="16"/>
          </p:nvPr>
        </p:nvSpPr>
        <p:spPr>
          <a:xfrm>
            <a:off x="420879" y="959562"/>
            <a:ext cx="11350208" cy="4463043"/>
          </a:xfrm>
          <a:prstGeom prst="rect">
            <a:avLst/>
          </a:prstGeom>
          <a:effectLst/>
        </p:spPr>
        <p:txBody>
          <a:bodyPr/>
          <a:lstStyle>
            <a:lvl1pPr marL="0" indent="0" algn="l">
              <a:buClr>
                <a:srgbClr val="024A84"/>
              </a:buClr>
              <a:buFont typeface="Arial" panose="020B0604020202020204" pitchFamily="34" charset="0"/>
              <a:buNone/>
              <a:defRPr sz="2400" b="1">
                <a:solidFill>
                  <a:schemeClr val="bg2">
                    <a:lumMod val="10000"/>
                  </a:schemeClr>
                </a:solidFill>
              </a:defRPr>
            </a:lvl1pPr>
            <a:lvl2pPr marL="0" indent="0" algn="l">
              <a:buClr>
                <a:srgbClr val="024A84"/>
              </a:buClr>
              <a:buFont typeface="Arial" panose="020B0604020202020204" pitchFamily="34" charset="0"/>
              <a:buNone/>
              <a:defRPr sz="2200" b="1">
                <a:solidFill>
                  <a:srgbClr val="0077D4"/>
                </a:solidFill>
              </a:defRPr>
            </a:lvl2pPr>
            <a:lvl3pPr marL="0" indent="0" algn="l">
              <a:buClr>
                <a:srgbClr val="024A84"/>
              </a:buClr>
              <a:buFont typeface="Arial" panose="020B0604020202020204" pitchFamily="34" charset="0"/>
              <a:buNone/>
              <a:defRPr sz="20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dirty="0"/>
              <a:t>Edit Master text styles</a:t>
            </a:r>
          </a:p>
          <a:p>
            <a:pPr lvl="1"/>
            <a:r>
              <a:rPr lang="en-US" dirty="0"/>
              <a:t>Second level</a:t>
            </a:r>
          </a:p>
          <a:p>
            <a:pPr lvl="2"/>
            <a:r>
              <a:rPr lang="en-US" dirty="0"/>
              <a:t>Third level</a:t>
            </a:r>
          </a:p>
          <a:p>
            <a:pPr lvl="2"/>
            <a:endParaRPr lang="en-US" dirty="0"/>
          </a:p>
        </p:txBody>
      </p:sp>
      <p:sp>
        <p:nvSpPr>
          <p:cNvPr id="10" name="TextBox 24">
            <a:extLst>
              <a:ext uri="{FF2B5EF4-FFF2-40B4-BE49-F238E27FC236}">
                <a16:creationId xmlns:a16="http://schemas.microsoft.com/office/drawing/2014/main" id="{17336C9A-B076-4656-8BBA-963E90A9405C}"/>
              </a:ext>
            </a:extLst>
          </p:cNvPr>
          <p:cNvSpPr txBox="1"/>
          <p:nvPr userDrawn="1"/>
        </p:nvSpPr>
        <p:spPr>
          <a:xfrm>
            <a:off x="9995157" y="4419115"/>
            <a:ext cx="380267" cy="300724"/>
          </a:xfrm>
          <a:prstGeom prst="rect">
            <a:avLst/>
          </a:prstGeom>
          <a:noFill/>
        </p:spPr>
        <p:txBody>
          <a:bodyPr wrap="square" lIns="0" tIns="0" rIns="0" bIns="0" rtlCol="0" anchor="ctr" anchorCtr="0">
            <a:noAutofit/>
          </a:bodyPr>
          <a:lstStyle/>
          <a:p>
            <a:pPr algn="r"/>
            <a:endParaRPr lang="en-US" sz="1000" dirty="0">
              <a:solidFill>
                <a:srgbClr val="C5192D"/>
              </a:solidFill>
            </a:endParaRPr>
          </a:p>
        </p:txBody>
      </p:sp>
      <p:sp>
        <p:nvSpPr>
          <p:cNvPr id="12"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8515774" y="6485281"/>
            <a:ext cx="3255313" cy="223515"/>
          </a:xfrm>
          <a:prstGeom prst="rect">
            <a:avLst/>
          </a:prstGeom>
        </p:spPr>
        <p:txBody>
          <a:bodyPr/>
          <a:lstStyle>
            <a:lvl1pPr marL="0" indent="0" algn="r">
              <a:buNone/>
              <a:defRPr sz="1000">
                <a:solidFill>
                  <a:schemeClr val="bg1"/>
                </a:solidFill>
              </a:defRPr>
            </a:lvl1pPr>
          </a:lstStyle>
          <a:p>
            <a:pPr lvl="0"/>
            <a:r>
              <a:rPr lang="fr-FR" dirty="0"/>
              <a:t>Insert the </a:t>
            </a:r>
            <a:r>
              <a:rPr lang="fr-FR" dirty="0" err="1"/>
              <a:t>title</a:t>
            </a:r>
            <a:r>
              <a:rPr lang="fr-FR" dirty="0"/>
              <a:t> of the </a:t>
            </a:r>
            <a:r>
              <a:rPr lang="fr-FR" dirty="0" err="1"/>
              <a:t>presentation</a:t>
            </a:r>
            <a:endParaRPr lang="fr-FR" dirty="0"/>
          </a:p>
        </p:txBody>
      </p:sp>
      <p:pic>
        <p:nvPicPr>
          <p:cNvPr id="13" name="Picture 12" descr="A black and white logo&#10;&#10;Description automatically generated with medium confidence">
            <a:extLst>
              <a:ext uri="{FF2B5EF4-FFF2-40B4-BE49-F238E27FC236}">
                <a16:creationId xmlns:a16="http://schemas.microsoft.com/office/drawing/2014/main" id="{96210B95-FEB4-44B5-9739-F23E710DD2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156" y="6367184"/>
            <a:ext cx="2181802" cy="459711"/>
          </a:xfrm>
          <a:prstGeom prst="rect">
            <a:avLst/>
          </a:prstGeom>
        </p:spPr>
      </p:pic>
    </p:spTree>
    <p:extLst>
      <p:ext uri="{BB962C8B-B14F-4D97-AF65-F5344CB8AC3E}">
        <p14:creationId xmlns:p14="http://schemas.microsoft.com/office/powerpoint/2010/main" val="3952752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Slide">
  <p:cSld name="Table Slide">
    <p:spTree>
      <p:nvGrpSpPr>
        <p:cNvPr id="1" name="Shape 21"/>
        <p:cNvGrpSpPr/>
        <p:nvPr/>
      </p:nvGrpSpPr>
      <p:grpSpPr>
        <a:xfrm>
          <a:off x="0" y="0"/>
          <a:ext cx="0" cy="0"/>
          <a:chOff x="0" y="0"/>
          <a:chExt cx="0" cy="0"/>
        </a:xfrm>
      </p:grpSpPr>
      <p:sp>
        <p:nvSpPr>
          <p:cNvPr id="22" name="Google Shape;22;p28"/>
          <p:cNvSpPr/>
          <p:nvPr/>
        </p:nvSpPr>
        <p:spPr>
          <a:xfrm>
            <a:off x="0" y="6336080"/>
            <a:ext cx="12192000" cy="521921"/>
          </a:xfrm>
          <a:prstGeom prst="rect">
            <a:avLst/>
          </a:prstGeom>
          <a:gradFill>
            <a:gsLst>
              <a:gs pos="0">
                <a:srgbClr val="004983"/>
              </a:gs>
              <a:gs pos="100000">
                <a:srgbClr val="0077D4"/>
              </a:gs>
            </a:gsLst>
            <a:lin ang="135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28"/>
          <p:cNvSpPr/>
          <p:nvPr/>
        </p:nvSpPr>
        <p:spPr>
          <a:xfrm>
            <a:off x="-1065" y="28"/>
            <a:ext cx="12191997" cy="758619"/>
          </a:xfrm>
          <a:prstGeom prst="rect">
            <a:avLst/>
          </a:prstGeom>
          <a:gradFill>
            <a:gsLst>
              <a:gs pos="0">
                <a:srgbClr val="0077D4"/>
              </a:gs>
              <a:gs pos="100000">
                <a:srgbClr val="004983"/>
              </a:gs>
            </a:gsLst>
            <a:lin ang="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baseline="-25000">
              <a:solidFill>
                <a:schemeClr val="dk1"/>
              </a:solidFill>
              <a:latin typeface="Calibri"/>
              <a:ea typeface="Calibri"/>
              <a:cs typeface="Calibri"/>
              <a:sym typeface="Calibri"/>
            </a:endParaRPr>
          </a:p>
        </p:txBody>
      </p:sp>
      <p:sp>
        <p:nvSpPr>
          <p:cNvPr id="24" name="Google Shape;24;p28"/>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a:bodyPr>
          <a:lstStyle>
            <a:lvl1pPr lvl="0" algn="l">
              <a:lnSpc>
                <a:spcPct val="115625"/>
              </a:lnSpc>
              <a:spcBef>
                <a:spcPts val="0"/>
              </a:spcBef>
              <a:spcAft>
                <a:spcPts val="0"/>
              </a:spcAft>
              <a:buClr>
                <a:schemeClr val="lt1"/>
              </a:buClr>
              <a:buSzPts val="2400"/>
              <a:buFont typeface="Calibri"/>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body" idx="1"/>
          </p:nvPr>
        </p:nvSpPr>
        <p:spPr>
          <a:xfrm>
            <a:off x="420879" y="959562"/>
            <a:ext cx="11350208" cy="9717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4A84"/>
              </a:buClr>
              <a:buSzPts val="1350"/>
              <a:buFont typeface="Arial"/>
              <a:buNone/>
              <a:defRPr sz="1350" b="1">
                <a:solidFill>
                  <a:srgbClr val="171616"/>
                </a:solidFill>
              </a:defRPr>
            </a:lvl1pPr>
            <a:lvl2pPr marL="914400" lvl="1" indent="-228600" algn="l">
              <a:lnSpc>
                <a:spcPct val="90000"/>
              </a:lnSpc>
              <a:spcBef>
                <a:spcPts val="500"/>
              </a:spcBef>
              <a:spcAft>
                <a:spcPts val="0"/>
              </a:spcAft>
              <a:buClr>
                <a:srgbClr val="024A84"/>
              </a:buClr>
              <a:buSzPts val="1050"/>
              <a:buFont typeface="Arial"/>
              <a:buNone/>
              <a:defRPr sz="1050" b="1">
                <a:solidFill>
                  <a:srgbClr val="0077D4"/>
                </a:solidFill>
              </a:defRPr>
            </a:lvl2pPr>
            <a:lvl3pPr marL="1371600" lvl="2" indent="-228600" algn="l">
              <a:lnSpc>
                <a:spcPct val="90000"/>
              </a:lnSpc>
              <a:spcBef>
                <a:spcPts val="500"/>
              </a:spcBef>
              <a:spcAft>
                <a:spcPts val="0"/>
              </a:spcAft>
              <a:buClr>
                <a:srgbClr val="024A84"/>
              </a:buClr>
              <a:buSzPts val="900"/>
              <a:buFont typeface="Arial"/>
              <a:buNone/>
              <a:defRPr sz="900"/>
            </a:lvl3pPr>
            <a:lvl4pPr marL="1828800" lvl="3" indent="-280987" algn="just">
              <a:lnSpc>
                <a:spcPct val="90000"/>
              </a:lnSpc>
              <a:spcBef>
                <a:spcPts val="500"/>
              </a:spcBef>
              <a:spcAft>
                <a:spcPts val="0"/>
              </a:spcAft>
              <a:buClr>
                <a:srgbClr val="024A84"/>
              </a:buClr>
              <a:buSzPts val="825"/>
              <a:buFont typeface="Arial"/>
              <a:buChar char="•"/>
              <a:defRPr sz="825"/>
            </a:lvl4pPr>
            <a:lvl5pPr marL="2286000" lvl="4" indent="-276225" algn="just">
              <a:lnSpc>
                <a:spcPct val="90000"/>
              </a:lnSpc>
              <a:spcBef>
                <a:spcPts val="500"/>
              </a:spcBef>
              <a:spcAft>
                <a:spcPts val="0"/>
              </a:spcAft>
              <a:buClr>
                <a:srgbClr val="024A84"/>
              </a:buClr>
              <a:buSzPts val="750"/>
              <a:buFont typeface="Arial"/>
              <a:buChar char="•"/>
              <a:defRPr sz="7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8"/>
          <p:cNvSpPr txBox="1"/>
          <p:nvPr/>
        </p:nvSpPr>
        <p:spPr>
          <a:xfrm>
            <a:off x="11602576" y="6552000"/>
            <a:ext cx="287024" cy="30072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675"/>
              <a:buFont typeface="Arial"/>
              <a:buNone/>
            </a:pPr>
            <a:endParaRPr sz="675" b="0" i="0" u="none" strike="noStrike" cap="none">
              <a:solidFill>
                <a:srgbClr val="C5192D"/>
              </a:solidFill>
              <a:latin typeface="Calibri"/>
              <a:ea typeface="Calibri"/>
              <a:cs typeface="Calibri"/>
              <a:sym typeface="Calibri"/>
            </a:endParaRPr>
          </a:p>
        </p:txBody>
      </p:sp>
      <p:sp>
        <p:nvSpPr>
          <p:cNvPr id="27" name="Google Shape;27;p28"/>
          <p:cNvSpPr txBox="1"/>
          <p:nvPr/>
        </p:nvSpPr>
        <p:spPr>
          <a:xfrm>
            <a:off x="11602576" y="6552000"/>
            <a:ext cx="287024" cy="30072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675"/>
              <a:buFont typeface="Arial"/>
              <a:buNone/>
            </a:pPr>
            <a:endParaRPr sz="675" b="0" i="0" u="none" strike="noStrike" cap="none">
              <a:solidFill>
                <a:srgbClr val="C5192D"/>
              </a:solidFill>
              <a:latin typeface="Calibri"/>
              <a:ea typeface="Calibri"/>
              <a:cs typeface="Calibri"/>
              <a:sym typeface="Calibri"/>
            </a:endParaRPr>
          </a:p>
        </p:txBody>
      </p:sp>
      <p:sp>
        <p:nvSpPr>
          <p:cNvPr id="28" name="Google Shape;28;p28"/>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900"/>
              <a:buNone/>
              <a:defRPr sz="9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 name="Google Shape;29;p28" descr="A black and white logo&#10;&#10;Description automatically generated with medium confidence"/>
          <p:cNvPicPr preferRelativeResize="0"/>
          <p:nvPr/>
        </p:nvPicPr>
        <p:blipFill rotWithShape="1">
          <a:blip r:embed="rId2">
            <a:alphaModFix/>
          </a:blip>
          <a:srcRect/>
          <a:stretch/>
        </p:blipFill>
        <p:spPr>
          <a:xfrm>
            <a:off x="212156" y="6367184"/>
            <a:ext cx="2181802" cy="459711"/>
          </a:xfrm>
          <a:prstGeom prst="rect">
            <a:avLst/>
          </a:prstGeom>
          <a:noFill/>
          <a:ln>
            <a:noFill/>
          </a:ln>
        </p:spPr>
      </p:pic>
    </p:spTree>
    <p:extLst>
      <p:ext uri="{BB962C8B-B14F-4D97-AF65-F5344CB8AC3E}">
        <p14:creationId xmlns:p14="http://schemas.microsoft.com/office/powerpoint/2010/main" val="3979715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0008D9-C6FD-4824-A2C9-CC0555A4E37A}"/>
              </a:ext>
            </a:extLst>
          </p:cNvPr>
          <p:cNvSpPr/>
          <p:nvPr userDrawn="1"/>
        </p:nvSpPr>
        <p:spPr>
          <a:xfrm>
            <a:off x="-1066" y="-6166"/>
            <a:ext cx="12191997" cy="5727002"/>
          </a:xfrm>
          <a:prstGeom prst="rect">
            <a:avLst/>
          </a:prstGeom>
          <a:gradFill flip="none" rotWithShape="1">
            <a:gsLst>
              <a:gs pos="0">
                <a:srgbClr val="004983"/>
              </a:gs>
              <a:gs pos="100000">
                <a:srgbClr val="0077D4"/>
              </a:gs>
            </a:gsLst>
            <a:lin ang="1350000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cxnSp>
        <p:nvCxnSpPr>
          <p:cNvPr id="7" name="Straight Connector 14">
            <a:extLst>
              <a:ext uri="{FF2B5EF4-FFF2-40B4-BE49-F238E27FC236}">
                <a16:creationId xmlns:a16="http://schemas.microsoft.com/office/drawing/2014/main" id="{A9EBAC2D-9312-4A68-8BB3-1DB25802C369}"/>
              </a:ext>
            </a:extLst>
          </p:cNvPr>
          <p:cNvCxnSpPr/>
          <p:nvPr userDrawn="1"/>
        </p:nvCxnSpPr>
        <p:spPr>
          <a:xfrm>
            <a:off x="3061471" y="6324867"/>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8" name="Straight Connector 14">
            <a:extLst>
              <a:ext uri="{FF2B5EF4-FFF2-40B4-BE49-F238E27FC236}">
                <a16:creationId xmlns:a16="http://schemas.microsoft.com/office/drawing/2014/main" id="{6A0B8AAE-2554-4F6F-AB8C-76934783612C}"/>
              </a:ext>
            </a:extLst>
          </p:cNvPr>
          <p:cNvCxnSpPr/>
          <p:nvPr userDrawn="1"/>
        </p:nvCxnSpPr>
        <p:spPr>
          <a:xfrm>
            <a:off x="10560519" y="6314540"/>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9" name="Content Placeholder 2"/>
          <p:cNvSpPr txBox="1">
            <a:spLocks/>
          </p:cNvSpPr>
          <p:nvPr userDrawn="1"/>
        </p:nvSpPr>
        <p:spPr>
          <a:xfrm>
            <a:off x="0" y="2364283"/>
            <a:ext cx="12192000" cy="1672262"/>
          </a:xfrm>
          <a:prstGeom prst="rect">
            <a:avLst/>
          </a:prstGeom>
        </p:spPr>
        <p:txBody>
          <a:bodyPr wrap="square"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en-GB" sz="8800" dirty="0">
                <a:solidFill>
                  <a:schemeClr val="bg1"/>
                </a:solidFill>
              </a:rPr>
              <a:t>Thank you</a:t>
            </a:r>
          </a:p>
        </p:txBody>
      </p:sp>
      <p:sp>
        <p:nvSpPr>
          <p:cNvPr id="4" name="AutoShape 4" descr="data:image/png;base64,iVBORw0KGgoAAAANSUhEUgAACy8AAAWJCAYAAADNe8m8AAAAAXNSR0IArs4c6QAAAARnQU1BAACxjwv8YQUAAAAJcEhZcwAAFiUAABYlAUlSJPAAAAAZdEVYdFNvZnR3YXJlAEFkb2JlIEltYWdlUmVhZHlxyWU8AACSCUlEQVR4XuzdT4yV5d3w8WMT3Qh9gA1Px5BOS+LABqbpuChpwkhSk6Z5BTbtQhs1bnAlLOyuArqrC3ClGwOmumg3gG8aE5vgkDS+C6bp4EZogo4homyA5wE3duHL73CdduTv/Dnnd6773J9PMpnrmirOnHPf97Hj9/6dB769oQMAAAAAAAAAAAAAMGDfK58BAAAAAAAAAAAAAAZK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CvEyAAAAAAAAAAAAAJBCvAwAAAAAAAAAAAAApBAvAwAAAAAAAAAAAAApxMsAAAAAAAAAAAAAQArxMgAAAAAAAAAAAACQQrwMAAAAAAAAAAAAAKQQLwMAAAAAAAAAAAAAKcTLAAAAAAAAAAAAAEAK8TIAAAAAAAAAAAAAkEK8DAAAAAAAAAAAAACkEC8DAAAAAAAAAAAAACnEywAAAAAAAAAAAABAige+vaGsAYA+uHrtm87cuStlBwAAtNma1Q92JifWlR1Af8zMXrr5+fRX3c/hVPnaQr2/7lbTU+vL6j+2l6+tWf1QZ3LTzevWnf46oD3mL16/8fF1Z/6L+Hy9+7VbrzXxe9D4fehC42Orbnw8XHY3rivff6iz9dG13XX8e1HsJyfWdq83AAAAQDuJlwGgz+I/DD7+/AdlBwAAtFmEfx++9UTZASxe7+boCJQ///JmPHi3GHmQujHzxNrO+COruvFhhM2iQxg9cX2ZO3u5c+afV9KuN73rS1xX4voy/dj6bvgMAAAAjD7xMgD0mXgZAADoES8DixVTTWdOX+qc+nsEhFc6c+cul/+lTjE9dXLT2s72n64XHEIDxTXm+MkL3UnKw7gx4m4iaI5rys7pDa4tAAAAMMLEywDQZ+JlAACgR7wM3EvEg2+/92k3IIx4uckiMFwYHDZxMvOBN850Dr75cdnV59szvy2rutT+u7B4HY7XYzrda82JmQvdzzHdvQniRom4pjzz5I+76zZ7YOsfyypfXNM/e3+3qftFXPOGGf3v37Olc+CFrWU3WMM87kZN5vMGAABN8L3yGQAAAAAAGLAIlve9Ntv50S+PdX7y6790Dr/zSePD5RA/w9ET5zu798101v78T93PsW9KIAmjKq45z738UWPPy/j+4zoZ18veNdN1JV885vHYc/OGjZqmlQMAADSVycsA0Gd3mjZj0hr0j8nm7TY5sbZz6HePlR0A1OftE+c7R987X3YmLwM3RfQVweDr754diVB5qXbt2NB55v9s7H6umcnLy2Pycp1615yIf0fRszs3dp55cmOrntsaJuDG9OWYtN9mw566HExebiaTlwEA4LvEywDQZ3f6Dza1/sclaCK/MG83ARgAtYvoLeK3Hq9d0G69acQREJoU2ukGb888+ePO3qc3d9asfqh8tR7i5eURL9ejNx23TdeceG73v7C1Fc9xDb8Ti2j8yCvbyq59arneiZebSbwMAADf9b3yGQAAAAAA6IOIBp97+aPOj355rBvDCpdvipg7Ho+1P/9T9/Fp4xRqGJSI79t4zenFpDVMw22DuCGnzdfufX+YLSsAAABWSrwMAAAAAAB9EMFgLyCMwIu7i8cnHicRM6xM71xq+40SCyNm15TBqnlC/SDFuTZ37nLZAQAAsFLiZQAAAAAAWKHjJy90fvLrv5i0vEQiZlieOF8i1HXufFdEzHFNiRtJXIsHI67bbZxy3dZoGwAAYFDEywAAAAAAsEwRx+3eN9P9EBAuX8RwEX9HcAjcW2/CexsD0sWK0DSuKR6jwTjYsmt1vEZ5jQcAAOgv8TIAAAAAACxDb8JnTF1m5SIEj+BQlAl3FvFkb8I799ebTr3vtdnyFfolrtFtuU73XpsAAADoL/EyAAAAAAAs0eF3PulGcRE10V8Lg0OPL9wUN0lEuDx37nL5CosV1+t47EzO7a+2TF+O48exAwAA0H/iZQAAAAAAWKSIaZ97+SOTPBPcDMT/Ktak9Q68caaze9+MmH8F4joSAbOp7v0Tj+Wov/NAnHOvv3u27AAAAOgn8TIAAAAAACxCREwR0x49cb58hUGL4HDmtNiQdurdLHHwzY/LV1iJm9fwD1zD+2jUb+SJm2jcNAAAADAY4mUAAAAAALiPXrhsCnC+XTs2lBW0h5slBieC8IhSWbn5i9dH9hiNn83UZQAAgMERLwMAAAAAwD0Il4dnemp9Z3xsVdlBO7jmDF5MDI6ImZUb1cng8XOZugwAADA44mUAAAAAALgLEeFwPfPkxrKCdnDNyRMTgwXMKxcTig+8cabsRsMoT5QGAACohXgZAAAAAADuIsI2EeFwrFn9UGfXjg1lB6NPuJxPwNwfr797dqSmFI/qNGkAAICaiJcBAAAAAOAO9r022zl+8kLZkS3C5QiYoQ2Ey8MTAbMpuysTx+/hdz4pu2aLc9DxAAAAMHjiZQAAAAAAuEVEy6MSYjXVM09uLCsYfXGzhHB5eGL6smB1ZUZl+vK+P8yWFQAAAIMkXgYAAAAAgAXmL17vhmwMz/jYqs701Pqyg9EW4bJwdvgE5CsT4fLBNz8uu2aamb3U/QAAAGDwxMsAAAAAALDAc7//aCSmRzbZrh0bygpGW0TLprzXIa77jz//V9f/FYhjOW4AaqqDb5wpKwAAAAZNvAwAAAAAAEWEhKYuDt+LT20qKxhdMeU3pv1SjwiXd++dKTuWo6nTl01dBgAAyCVeBgAAAACAGyJaExIO3+TEus742Kqyg9H13O//nym/FYqA9YAJvMsWNwE1cfpyvOsCAAAAecTLAAAAAABwQ0yLFBIOn6nLtEHEsTF5mTrF64HnZ/madiNQU4NrAACAJhMvAwAAAADQehEtHX7nk7JjmHbt2FBWMJoiio04lrrFZGyW5/jJC90J1k3hfAQAAMgnXgYAAAAAoPWES3V4dufGzprVD5UdjCZRbDNEZB4Tslmegw157ExdBgAAGA7xMgAAAAAArRbRUsRLDN/OaVOXGW1xrYkolmZ4/d2znavXvik7liImL9c+fTme232vzZYdAAAAmcTLAAAAAAC0WsRpDN/42KrOrh3iZUaXULJ5PGcrU/v05cPvfCJOBwAAGBLxMgAAAAAArRXRkqnLdRAuM+qEks0UrxExoZ+li8nLtb7Gxrno5iUAAIDhES8DAAAAANBax09eEBNW4sWnNpUVjB6hZLMdfPPjsmKpan3s3EwAAAAwXOJlAAAAAABa6+33TF2uweTEus742Kqyg9EjlGw205eXLx632qYvx/ckSAcAABgu8TIAAAAAAK0U8VK8pT3DZ+oyo+7t9z4tK5pK7Lp88djVFO97LgEAAIbvgW9vKGsAoA/iP3o+/vwHZXfTt2d+W1bASj2w9Y9lRRtNT63vfPjWE2UHAPWJEOLAG2fKzmsX1C4moe57bbbsmiuuNZOb1nV++IOHu597X1usiLjnL37dXc+c/qr7+dTspe7XsiaNXvnbbzprVj9UdsMR1++ag7Zaf790p9+F1SReh5dyPgxCTJ197uWPym50LHxct99Y/8/1f3Xmzl7u7q9eu7E+d3M9KuIa9dn7u4d2rWr678T279nSOfDC1rIbnnhd+9Evj5VdM2U+loO6vs+du1LtNPp4N4g1qx8su/555smNnWd3biw7AABAvAwAfSZehsESL7ebAAyA2omXoVl275vpHD95oeyaY3xsVWfXjg2dnY9vSIky43cdESSe+eeVzszpiJr7GzRHyHPklW1lNzzi5eURL99fPD7xODVZBLtx3dn+0/Wd6cfWd69DixEBc1w3Tv39UiOvt7eKa9Ww4sOm/05s2PF3T9xIEDcUNFktIfhK1HxdrOF1AwAA2uB75TMAAAAAALRK00K6COb+8edfdeOvQy9NpYU18c/Z+/TmbrQX/+z4iHWEjP2I0HZObygrGD0R+zc5XI7z/Nih6e509F64u9hwOcQE07h+LPwzlvL31+b1d8+WFUsVU3bjHQ+GKc7FpofLAAAAo0K8DAAAAABA6zQpJoxYsBcMRwg4bBEexvfUixHjc+yXEzL3prnCqGpq7Bo3LcR1J87vfp2jcb4vvJ41MWKOSdLxwfLE+RAR87AcXPAOKQAAAAyXeBkAAAAAgNaZOf1VWdUrwr546/LaI78IG+N77IXMSwkdI2SEUda0Ce8RGMd5HNeeQV534tyPSfIxlblp3n7v07JiqSJc3vfabNnlipuWmjwFHQAAYNSIlwEAAAAAaJ1TlQdMMfU0wr743CQRLvcmMu/fs+W+8eMzT/64rGD0xITe+YvXy65+Mdk9piJnTUOPUPrQS1PdUHo5k9uHpWlBem2Onjg/lPPC1GUAAIC6iJcBAAAAAGiduXNXyqo+MZG0aTHfreJ7P/DC1m4IGVOZI4q8VXztTl+HUdGkCb29ScjDuO7ETRofvvWLqifMLxThbYTpLN/BNz8uqxwRnJu6DAAAUBfxMgAAAAAArRLhWbx1fY0i5o1JpKOkF0VGkL1wkrSpy2SYnFhbVvlmTjcjloxzNG4yGKa49g0rnl6Opjy3tcqevrzvtdmyAgAAoBbiZQAAAAAAWmX+4tdlVZeI9o4d3t7oicv3cnO66hP/jpgjmIRBG9b51JTpvHEuDjtc7onnKiYwN+EaeOLDC2XFcj33+4/KarCyQ2kAAAAWR7wMAAAAAECrzJ2tMyh88alNnfGxVWU3unoR86hG2hCaMJk3rjfHDk+XXR1iAnMtMfW9zMxeqnaCf1PEYxgfg3bwzY/LCgAAgJqIlwEAAAAAaJUag7MIefc+vbnsgKY79ff64+Ujr26r8iaCXTs2NOJ62IRAvXYH3zhTVoNx+J1PTF0GAAColHgZAAAAAIBWOZUw6XGpnt250SRiGCG1h61xzYkp6LXav2dL9dfEuXN1TvFvkkFOX44blUxdBgAAqJd4GQAAAAAAhuyZJ39cVkDTxaTXmqe9RhQccXDN4ns89NJU2dWpxhthmmjfH2bLqr9i6nKN77QAAADATeJlAAAAAAAYssmJdWUFNN3c2StlVaddOzZ0xsdWlV29Yjp0zd/noCYGt01MsD564nzZ9UdEy6+/e7bsAAAAqJF4GQAAAACAVqktOJueWl9WwCg49fe6o9bapy4vVPtU+ghvWbmDb35cVv0Rf56pywAAAHUTLwMAAAAAAECfzJ2tN2htytTlnr1Pby6rOs2cNn25H+YvXu/b9OX4sw6/80nZAQAAUCvxMgAAAAAAAPTJ3LkrZVWfndMbyqoZ1qx+qBtc1+rzL78uK1Zq32uzfZmW3O8pzgAAAAyGeBkAAAAAAAD6IKa+9iPAHJSaQ+C72f7T9WVVn5qnbDdNnDcrnZjczwnOAAAADJZ4GQAAAAAAAPpg/mK9k3gnJ9Z1Jxk3Tc3B9czspbKiH15/9+yK4v+Y3gwAAEAziJcBAAAAAGCIao4dgaWZOf1VWdVn+rF6Jxjfy/jYqqqj65j2S3+sZPpyhOTHT14oOwAAAGonXgYAAAAAgCGK8G0lkyaBenz+Zb03I2x9dG1ZNc/kRL3fuxtQ+iumLy8nCD/4xpmyAgAAoAnEywAAAAAAMGQzpy+VFdBk81/UO4V3/JFVZdU826fqnRo9d/ZyWdEPcTPPwTc/LrvFianL8QEAAEBziJcBAAAAAGDITsx4q3sYBXPnrpRVfaYrDoDvZ83qh8qqPibn99/RE+eXNH3Z1GUAAIDmES8DAAAAANAqNUZwEWoJ4LibyYl1ZUXtnMeDMbmp3nPglIm/A7HY6cvx+mnqMgAAQPOIlwEAAAAAaJXJibVlVZfD73xSVvBda1Y/WFbUrOaAcnxsVVlBM0SUPHfuctnd3WIjZwAAAOoiXgYAAAAAgApEgLWYUAtgqcbHHi6rZqo54Df1d3D2/WG2rO4sAuf5i9fLDgAAgCYRLwMAAAAA0CqTm9aVVX127z3VuXrtm7IDmmTurJsPBmVyot7rNoMTYfjd4vB4rTR1GQAAoLnEywAAAAAAtMp/rap3gmdMkHz8+b8KmKGBnLftZWr+4Bx840xZfdfhdz4xdRkAAKDBxMsAAAAAALTK9GP/XVZ1igjuR788dtdpk0CdPv/y67Kqz/ap9WXFIFy99q+yot/itfD4yQtld1PcKPD6u2fLDgAAgCYSLwMAAAAA0CrjYw+XVb0izHr8+Q86z738kcmS0BDzXzhXB2l8bFVZ1efq/5q6PUj7Xpv9zmTzW/cAAAA0j3gZAAAAAIBWiQBuzeqHyq5uR0+c705h3r1v5rbJkwBtUvONJzExn8GJm3h+8uu/dA68caZ7Y0+8NgIAANBs4mUAAAAAAFpn+rH1ZdUMES5HwPzA1j92w60IuOKt9E1lhnrMnbtSVvVpyg0bcDfxenfwzY+7r30AAAA0n3gZAAAAAIDW2f7TZsXLC0W4FQFXRMwxlTmC5vgc++de/qgbNsdUSnEz5Lp67Zuyqs/kpnVlxSD8z/V/lRUAAACwGOJlAAAAAABap2mTl+8nIuWIlSNajrA5IuZ7xc0xydn0SqBJxh9ZVVb1mTt7uawAAACAxRAvAwAAAADQOpMT6zrjY/WGcP12a9y8e99MN2aOsPknv/5LN2o+/M4nnblzAjxYjpqnLo+KH/7g4bICAAAAmk68DAAAAABAK+3asaGs2i2C5Yia97022w2Z1/78T924OWLmiJ6B+5s7d6WsAAAAALgf8TIAAAAAAK30zJM/LisWigmyx09e6MbMP/rlsW7QHGshMzTX5MTasmIQxOsAAACwNOJlAAAAAABaaXJiXWd8bFXZcTcxmTmmMPdC5lhH4Aw0x5rVD5UVg+CaCAAAAEsjXgYAAAAAoLVefGpTWbEYETLHFOa1P/9T57mXPzKNGUjjZhMAAAAYHeJlAAAAAABa69mdG00kXaajJ853pzE//vwHnZnZS+Wr0E4zp78qKwZl/BHxMgAAAIwK8TIAAAAAAK0V4fKuHRvKjuWIcDkC5viIycwAAAAAAPciXgYAAAAAoNX279lSVqxERMw/+fVfOs+9/FHn6rVvylcB2sHNGwAAALB44mUAAAAAAFptfGyVgLmPjp443/nRL491PwPDNzmxrqwYpKvX/lVWAAAAwP2IlwEAAAAAaL29T2/urFn9UNmxUjF5OSYwP/78B6Yww5CtWf1gWQEAAADUQbwMAAAAAEDrRbh86KWpsqNfZmYvdacwx2cAmi9eL+MdC9qmjT8zAADAIImXAQAAAADghmd3buxMT60vO/olJi/HBOYDb5wpXwFYOhOkh2/Xjg2dz97f3f2I18w2mJxY17nyt990f+Yjr2wrXwUAAGClxMsAAAAAAFAceXVbd6ok/XfwzY87z738UTdmhlFzynTxgYuIlOF68anN/36NjJC3DdOIj7z6s3//zBFsm8AMAADQH+JlAAAAAAAoIkoyWXFwjp4433n8+b8KmEnhRgQYrEMvTZXVaNr79ObbonmvXwAAAP0hXgYAAAAAgAXibfEjWGIw5s5dFjCTYnJibVkB/TB39nJZ3RSvl9NT68tutMTND/v3bCm7m+J1y2sXAABAf4iXAQAAAADgFjFNclSDrBoImAGa5/Mvvy6r/zj0u9GcvhzvwnDr9Pa5c1fKCgAAgJUSLwMAAAAAwB0cOzx929vF0z8CZoBmuXXycojXyWd3biy70RA3L8VU6Vvd6ecHAABgecTLAAAAAABwBzFx8cO3fiFgHqAImPe9Nlt2ANRs/uLtk5fD/j1bbptS3FTxcxx5dVvZfZebbQAAAPpHvAwAAAAAAHchYB68oyfOdw68cabsAKjV/MXrZfVd42OrOi8+tansmi1+jvh57uTU7KWyAgAAYKXEywAAAAAAcA8C5sE7+ObHneMnL5QdALWauUvAu/fpzXeNfpsivv8DL2wtu9vdbfI0AAAASydeBgAAAACA++gFzM/u3Fi+Qr899/JH3pIfoHLzX9x5+nK8Tu7fs6XsmunIq9vK6s7uNnkaAACApRMvAwAAAADAIkSYdeSVbZ1DL02Vr9BPES7v3jtTdgDU6F4Bb9zgMz21vuya5X7f+90mTgMAALA84mUAAAAAAFiCeGv8D996ovFvj1+jiMOOnjhfdgDU5sw/r5TVne1/YWtZNUfcnHS/G5PuNnEaAACA5REvAwAAAADAEsV0xn/8+VedXTs2lK/QL/tem+1OYQagPvNffF1WdxavjzHFuEkiXI6A+V7uNXEaAACApRMvAwAAAADAMkTodOzQtCnMfRbh8sE3Py47AGoyd+5yWd3d/j1b7hsD12KxsfX9Jk4DAACwNOJlAAAAAABYgQifPnt/d6NirdodfucTUy4BKnW/gDlu6HnxqU1lV7dDv5sqq3u738RpAAAAlka8DAAAAAAAfXDgha0i5j4yfRmgTosJefc+vbn618J4vZ6cWFd297aYidMAAAAsnngZAAAAAAD6JEItEXN/HD1x3vRlgAotJuSN179DLy1uqvEwxHToCKwXQ7gMAADQf+JlAAAAAADos4UR85FXti16siPfZfoyTTG5yTk+aFevfVNWDNvnX95/8nJ4dufGal//jry6bdE3GC1m0jQAAABLI14GAAAAAIABiTAq4q1//PlX3Y+Y8hjTHlmc4ycvCBZphP9a9WBZMShz566UFcM2/8Xip+If+l1905d37djQmZ5aX3b3Z/IyAABA/4mXAQAAAAAgQUyfjLfQj2nMQubFiXD56InzZQdADWZmL5XV/UUkHLFwLeKmonhHhKVY7KRpAAAAFk+8DAAAAAAAyRaGzPERIVVMaBYz3+7t9z4tKwBqMX9xCdOXb7ze1WL/ni3dgHkpljJpGgAAgMURLwMAAAAAwBBFsBzhcgTMETJf+dtvOh++9UQ3sIpplRE6t1m8Xf9SIjngu5YyJRcWa/7i4qcRx+tcvKYNW7yexrseLJVzCAAAoP/EywAAAAAAUJGYCBlvs3/gha2dY4emO//486863575bTdsjqg5Jlj2wub469rg+MkLZQVQp7Zcj3vmzl4uq8WJaHipE4/77cirPyurxXPzDAAAwGCIlwEAAAAAoAFicmXEcRGA9cLmiJkjbI6PWMfXImyOSc6jNLH57fc+LSsAanD12jdltTgRLsfNN8MSr53LeV1cyoRpAAAAFk+8DAAAAAAAIyDC5pjGHGHzkVe2/XticwTNEW1F/NxUc+cum35J1Zp8fkGWuLFmGOdK/DPjxh4AAADqIV4GAAAAAIARFkFzTLv87P3d3enMsW+imdOXygrqM/6IeHnQZk5/VVY02ZFXt5VVnngNjMnPAAAA1EO8DAAAAAAALRHTmWMSc4TMsW6SU38XLwM0Xbz2ZL7+9N6VAAAAgLqIlwEAAAAAoGXiLfRjCnOEzE2ZRjl39kpZAUs1Myv+H6Sm3QwybFnTl+P1bRiTngEAALg/8TIAAAAAALRUTKOMKcyTE+vKV+o1d+5yWUF91qx+sKyA+4kbaPY+vbnsBufFpzZ1/1kAAADUR7wMAAAAAAAtFpMpP3zrF40ImE2PpVZNOH+gJvv3bBno5P84Jw+8sLXsAAAAqI14GQAAAAAAWq4pAfPcWdOXoa1OVXzzwprvDy7CHVXxuhMB86Ac+t1UWQEAAFAj8TIAAAAAAPDvgHmQkzBX6uq1b8oKWIqr/+vcGaStj64tK5Zi79ObO+Njq8quf57dubEzPbW+7AAAAKiReBkAAAAAAOiKcPnIK9vKrj41T16FmmPJuXOmllOnI6/29zUnXscOvWTqMgAAQO3EywAAAAAAwL/t2rHBxEqAJah5Yn3t4vWmn685ES57PgAAAOonXgYAAAAAAL5j/wtby6ouMyYvU7E13xdMDlLN5//kpnVlxXL0a/pyRNDP7txYdgAAANRMvAwAAAAAAHxHBGCTE2I8WIqtj64tq/p8/uXXZQX1GR9b1ZfouF8RNAAAAIMnXgYAAAAAAG7zzJM/Liug6ea/uF5WDMLkRL3helMcemmqs2b18qeX79+zpRtBAwAA0AziZQAAAAAA4DbTj60vq7rMzF4qK6iLaeWDM3+x7vh6JdEtN8Vj+OJTm8puaSJa3vv05rIDAACgCcTLAAAAAADAbSLEFOTVYc33PQ9NUPPzdPXav8qqmeYvfl1W9THtt38OvLC1s2vHhs701PolfRx5dZvXKwAAgIYRLwMAAAAAAHc0ObG2rBimrY96Hpqg5vNl7tzlsqLfxsceLiv64dih6c6Hbz2xpI8ImAEAAGgW8TIAAAAAAHBHk5vWlRVwPya/Ds78F9fLqj7jj5i8DAAAAEslXgYAAAAAAO7ov1Y9WFbAYkxO1Bv8z1+sNwC+n5q/9x/+wORlAAAAWCrxMgAAAAAAACNnGBNx16yuN/ifv/h1WTXP51/W+73XHKwDAABArcTLAAAAAAAAFTvzzytlxVIMYyLu9qn1ZVWfmdNflVXzzJ2t9xwYf8TkZQAAAFgq8TIAAAAAAEDFrv7vN2VVn5q/t2EYH8uf9rxYTY3gr177pjN37nLZ1cfkZQAAAFg68TIAAAAAAADLUnNUOgzjj9QbL8+cvlRWzVLz9y1cBgAAgOURLwMAAAAAAHd0ara+aHB87OGy6q+aJ+bOVPg89Hz+5ddlRZieWl9W9YkJxjUfS3dzYuZCWdVn/JHBXI8AAABg1ImXAQAAAACAO5q/WF+YOqjIuOaJuWH+4vWyqsvc2StlVZ9hTcWteRrviQ/rDYHv5vjJer/nrY+uLSsAAABgKcTLAAAAAADAbWJKa63BbBvNnK5vYm4cI3PnLpddfdZ8/6GyyjW5qd6g9eiJ82XVDBEux3FWq+nH/rusAAAAgKUQLwMAAAAAALepcdrpmtWDi1EnJ+qeoHpipr7no+aJuGF87OGyylXzNN4IgZsUML/+7idlVafarxsAAABQK/EyAAAAAAAsENOGmzaddBBqjGUHGQoOMozuhxon0NZ4jCw0PraqrHJNP7a+rOp08M2Py6puM7OXuh+1iuOr9usGAAAA1Eq8DAAAAAAAC0Qk+tzLH3V+8uu/VB3ODVIE3FVOXv7+YEPB6am6o9PD79QzhbbWY6RncmJdWeUb5j97MZpyg8bBN86UVZ1qj9QBAACgZuJlAAAAAABY4O33Pu1+njt3ufP48x90du+b6cZ+bVLrZNatjw5u8nIYf2Q4k3oX6/V3z1Yzfbn26b3jjzxcVsNRewi/77XZ6iZ5LxRhfO03j2z/qXgZAAAAlku8DAAAAAAARQTL8bFQRHQ/+uWx6mO/fomfv9aprONjg42Lf/iD4Qav9xPHXw3Tl2s+RnoGHbrfz/bK4+U4lmLCfI1q/t4WMnkZAAAAlk+8DAAAAAAARW/q8p1ENBoR84E3zoxsxNyNBn///8quPoOejDz92H+XVb1i4vGtgX22mo+RnmE/l7t2bCiresWNGTXE8LfavXem+mts3Egx6JspAAAAYJSJlwEAAAAAoIiY714iqIt4dFQj5pguPeww9l6mBzzNdtB/fr/s3ntqaMde7cdIz+TEcCcvT06s66xZ/VDZ1Suez/td9zLFxOWZ2UtlV68mxOkAAABQM/EyAAAAAADcEAHf/MXrZXdvoxgxRzR49MT5sqtP1pTTiE5rF8fp48//Nf24i+Ojxkm9t6olHG5K4FpLMFz7NWih7T9txo0OAAAAUCvxMgAAAAAA3HBiZunTRxdGzBHeLTZ+rkn8DE2IBqcfy4kFs/45KxXTjzMD5jg+4jhpglqew53TzYiX4xh6/PkPhnYNaMo1qCfCeJOXAQAAYGXEywAAAAAAtF7EczF5ebni74/wLiLmYUaAS9ULYJvw/W59dG1ZDdbOx5sTJcbz95Nf/6X7eVB6YWlTwuVQy1TcpoTwPfEc73tttvucZ2nSNahHuAwAAAArJ14GAAAAAKD1IlzuV7A3M3upGwGu/fmfup9XEkUPSvysESkOOnztp7TJy1Pru5NVmyKmfcfzeOCNM32PTuNYjj+7SWFpTVNx43t5dufGsmuGw+980n3O47kfpDhW45ht0jWopykTtQEAAKBm4mUAAAAAAFrv7ff6H2dGnBfR5+59M/8OmWPf78B0KSJ0jWg5JkRHpNgU42OrOpMT68pu8Jo4WfXgmx93n9cIQuN5XokIV2OCeHys9M/KVttz18TQNZ7z3vPf75sv4voX1544VuOYbZqa4ngAAABoMvEyAAAAAACtFqFexpTRCJd7E5lj2mgvZh701NH4+XrTVHvR8jAD6uXImrrc09TJqvG89iLmCE/juV7MsR1/X0SqvbA9/t5BnxODUttzF6FrkyZ5LxTHQNx8EcdEHBvLvVb1jq+45vX+rKZdg3qaNkkbAAAAavXAtzeUNQDQB73JNAt9e+a3ZQWs1ANb/1hWtFG8ffOHbz1RdgBQnwjGYuJlj9cuaIYIPCOmG7aYLLxm9YOd7TeuHWH6sf/ufg6TE2vvG0BGpDx/8evO/Bfx+XrnzD+vdGZOX2psJLjQsUPT6dNOI7KMx3FUxPTq8bGHy+4/5s5dGYljJMQ5cuVvvym7esS/GzRxyvCdxGMc16O4TnXXm+48EX3m9Fed/7n+r+41aNA3aGT67P3d3XNpGGr7ndj+PVs6B17YWnaj606/7x+2zMd+4f+36ae33/u02tfYuEnhhz+4/fVypeLf6+L/HwIAADeJlwGgz8TLMFji5XYTgAFQO/EyNNOoRaqjZlhBagTtEbbTHHuf3tw59NJU2dUjri9xnaHZhv3vdeLl4Wh7vOx3sf3TlnMGAAAW63vlMwAAAAAAtE5MBBUu1y174nLPi09tKiuaotbnLCb1xiRPmu3FpzaXFQAAALBS4mUAAAAAAFor3racuj3z5HCiT8Fps8RU3HjOaiWGb7Y4toZ1IwUAAACMIvEyAAAAAACtdfTE+bKiRhEMRpQ6LMMKp1m6/ZW/Ff/kxLqhHsuszP49W8oKAAAA6AfxMgAAAAAArXT85IXO1WvflB01Gva02ohNBaf1a8rzdOh3U2VFk5jCDgAAAP0nXgYAAAAAoJVOzFwoK2q0ZvVDVQSDtU/0pTnPUUxfFsE2z5FXt5UVAAAA0C/iZQAAAAAAWicmLh89cb7sqFFMXY6Aedhioq/gtF5Nm469f8+WKo5rFqdpxxcAAAA0hXgZAAAAAIDWOX7S1OWaRdy59+nNZTd8gtN6NW0q7vjYqu7xRP3inDd1GQAAAAZDvAwAAAAAQOu8/Z6pyzWrZepyTwSn8T1Rl4iA47lpmgjzJyfWlR21aurxBQAAAE0gXgYAAAAAoFXmL17vzMxeKjtqE7HggRe2ll094nsSnNYjjpOapnMv1ZFXf2aad8Wmp9Y3+vgCAACA2omXAQAAAABoleMnL5QVNTry6rayqk8Ep9QhjpMmx78RwsdkX+oTx1XN1yEAAAAYBeJlAAAAAABa5fV3z5YVtdm1Y0N34mmtIjg99NJU2TEsMRG35uNkseLneHbnxrKjFkde2dad7A0AAAAMjngZAAAAAIDWmDt3uTN/8XrZUZPutNNX6p92GsFpRNYMx6gF5PGzxM9EHWIatvMbAAAABk+8DAAAAABAa7z93qdlRW2OHZ7uBsxNEJG14DRfHB8fvvWLshsN8TMdO7y9Mcf+KIsp2Ade2Fp2AAAAwCCJlwEAAAAAaI2jJ86XFTWJaafTU+vLrn7dKdGv/kxwmizC5VF8zMfHVo3sz9YUozbRGwAAAGonXgYAAAAAoBWOn7zQuXrtm7KjFk2ddhqxo+A0z6hPu46fLaaPk8+5DAAAAPnEywAAAAAAtMLb/9fU5do0fdppfP8R1TJY8RhH5D7qYvq44ymXcBkAAACGQ7wMAAAAAMDIi4nLMXmZeoxKNLhrxwbB6QC1JVzuiZ/V8ZRDuAwAAADDI14GAAAAAKAVYqopdRi1aDCC0w/fekIE2WdtC5d7egGz42lwhMsAAAAwXOJlAAAAAABGXgRqEZcKAodvVKPBiOPFkP3T1nC552YQ73gaBOEyAAAADJ94GQAAAACA1ogg8LP3d3f2Pr25fIVMox5kRhT5jz//qvuZ5YljI240aHO43NOLbB1P/RPHVZyjwmUAAAAYLvEyAAAAAACtEtHaoZemugFbTMslx/49W1ox+Xp8bFU3ON21Y0P5CovVi3Wdl//Re0wcTysX1/24BgEAAADDJ14GAAAAAKCVbkaBT3SOHZruBqcMRsTK8RgfeGFr+cro6/3MEUuyOL2p3KYM3653PMUNACxdXN/jZhUT9wEAAKAe4mUAAAAAAFotJpp+9v7u7kROEXN/9R7btk6NjVgyoklB7t31wtw2TOVeqbgBII4n16nFi2uPcxAAAADqI14GAAAAAIAbYvKriLk/ekFqfLQ9SI1oMuLJmJorzv2utsfty7HweOLu4hruGgQAAAD1Ei8DAAAAAMACIuaViWnDgtTb9abmelxuhqUfvvWEsHSZ4jHrHU/TU+vLV+mJsNu5BgAAAHUTLwMAAAAAwB30IuYILAWC99d7vA69NCVIvYveNNgId9t4TMVxEcdHHCfOqZWLKcy9CNyNFv+Z5B1ht2sQAAAA1E28DAAAAAAA9xBBXASCEcXFVGFR3HeZVL10Ee7GMdWWiDnOmZiG2zuH6K9etNvWc7B3Pom4AQAA/j979xNb1Xku/n6nUpkE+gMmSYmiugcpNhPsKmZwo0o4kW6kqlJJJj2DUBWUCRkFD8isAZpZGJiMwiQKVcmgnQQqVUfKTyK2dMRvAKiGCbgS97jihiYT4B7IhDPIzbN53ZDEgP/s/e5nrf35SJbfN6ftCdtrrb29+a5nQ3OIlwEAAAAAYAUiioupsbf+89+7kVwEg8MqHouIUeOxEC2v3YMRc0TgbRPHRRwfpuHW8eCNBMMQxS/9eYflJgAAAABoE/EyAAAAAACsUoTLETAvxbvDEDJHeBqxYPy5xai9FeHlUuQbgXzTY/A4TiIojT9PrB0ndS09/n/78y9b9/g/eBOJGycAAACgucTLAAAAAACwRg8GvV9d+k33+8G9OzoTo1vLf6LZIgxc+vMNU6g9KPF4x/ET0W+Ep7FuSpwZx0UcH0vHiUm4gxfXoaUovsnn7tJ5EedE/FliLYgHAACAZnviq6+VNQDQA7MXvui8+PonZXdf/OUl0BtPjP+xrBhGSx+pDABZHT1xuXPk/Utl57kLht3tO/c6s+e/6Mwv3OzMXfii+55BdhEJToxt6ex+/qnO1K6nWhNhN93ijbud02evd+Yufn0cfX1MxbE1aHFsxDESx4qgvTmWrktnZq93v8exldHS8fXbX/2b61Dx4GvMDKZ2PT0UNynEOXLyzLWyy6HmY5/tuGuyYTlnAABgpcTLANBjy8XL8TGqQG94w3y4TYxu6cy8tavsACCfP5y51jn5l2/iBvEy8F0RQc1fvdUNmi/9/Vbn9n/fG1jUHNeokWc2dn7y4ye7QU283jbNtBni+InjKI6h+atfrxe+Ppb6GDQvRe3jz235V1TqWGmHpWMpwvila9MgxPVoYmzrv26ccHwBAABAu4mXAaDHlouXAQCA4SReBlYjosHbd/6nGzQ/GBDG1Oa1WAqTQ4SAEQYGU//aKeLlbsT8wPHzj39+2Vn8bOWTdeMY+V8bf/iv42Xzph+aejuE4v3NOG7iZoulmyx6EchHBD+y7cl/XZvi2Bp55v53AAAAYLiIlwGgx8TLAADAEvEyANA2q5kW342Vt20sOwAAAID7xMsA0GPiZQAAYIl4GQAAAAAA4Nt+UL4DAAAAAAAAAAAAAPSVeBkAAAAAAAAAAAAAqEK8DAAAAAAAAAAAAABUIV4GAAAAAAAAAAAAAKoQLwMAAAAAAAAAAAAAVYiXAQAAAAAAAAAAAIAqxMsAAAAAAAAAAAAAQBXiZQAAAAAAAAAAAACgCvEyAAAAAAAAAAAAAFCFeBkAAAAAAAAAAAAAqEK8DAAAAAAAAAAAAABUIV4GAAAAAAAAAAAAAKoQLwMAAAAAAAAAAAAAVYiXAQAAAAAAAAAAAIAqxMsAAAAAAAAAAAAAQBXiZQAAAAAAAAAAAACgCvEyAAAAAAAAAAAAAFCFeBkAAAAAAAAAAAAAqEK8DAAAAAAAAAAAAABUIV4GAAAAAAAAAAAAAKoQLwMAAAAAAAAAAAAAVYiXAQAAAAAAAAAAAIAqxMsAAAAAAAAAAAAAQBXiZQAAAAAAAAAAAACgCvEyAAAAAAAAAAAAAFCFeBkAAAAAAAAAAAAAqEK8DAAAAAAAAAAAAABUIV4GAAAAAAAAAAAAAKoQLwMAAAAAAAAAAAAAVYiXAQAAAAAAAAAAAIAqxMsAAAAAAAAAAAAAQBXiZQAAAAAAAAAAAACgCvEyAAAAAAAAAAAAAFCFeBkAAAAAAAAAAAAAqEK8DAAAAAAAAAAAAABUIV4GAAAAAAAAAAAAAKoQLwMAAAAAAAAAAAAAVYiXAQAAAAAAAAAAAIAqxMsAAAAAAAAAAAAAQBXiZQAAAAAAAAAAAACgCvEyAAAAAAAAAAAAAFCFeBkAAAAAAAAAAAAAqEK8DAAAAAAAAAAAAABUIV4GAAAAAAAAAAAAAKoQLwMAAAAAAAAAAAAAVYiXAQAAAAAAAAAAAIAqxMsAAAAAAAAAAAAAQBXiZQAAAAAAAAAAAACgCvEyAAAAAAAAAAAAAFCFeBkAAAAAAAAAAAAAqEK8DAAAAAAAAAAAAABUIV4GAAAAAAAAAAAAAKoQLwMAAAAAAAAAAAAAVYiXAQAAAAAAAAAAAIAqxMsAAAAAAAAAAAAAQBXiZQAAAAAAAAAAAACgCvEyAAAAAAAAAAAAAFCFeBkAAAAAAAAAAAAAqEK8DAAAAAAAAAAAAABUIV4GAAAAAAAAAAAAAKoQLwMAAAAAAAAAAAAAVYiXAQAAAAAAAAAAAIAqxMsAAAAAAAAAAAAAQBXiZQAAAAAAAAAAAACgCvEyAAAAAAAAAAAAAFCFeBkAAAAAAAAAAAAAqEK8DAAAAAAAAAAAAABUIV4GAAAAAAAAAAAAAKoQLwMAAAAAAAAAAAAAVYiXAQAAAAAAAAAAAIAqxMsAAAAAAAAAAAAAQBXiZQAAAAAAAAAAAACgCvEyAAAAAAAAAAAAAFCFeBkAAAAAAAAAAAAAqEK8DAAAAAAAAAAAAABUIV4GAAAAAAAAAAAAAKoQLwMAAAAAAAAAAAAAVYiXAQAAAAAAAAAAAIAqxMsAAAAAAAAAAAAAQBXiZQAAAAAAAAAAAACgCvEyAAAAAAAAAAAAAFCFeBkAAAAAAAAAAAAAqEK8DAAAAAAAAAAAAABUIV4GAAAAAAAAAAAAAKoQLwMAAAAAAAAAAAAAVYiXAQAAAAAAAAAAAIAqxMsAAAAAAAAAAAAAQBXiZQAAAAAAAAAAAACgCvEyAAAAAAAAAAAAAFCFeBkAAAAAAAAAAAAAqEK8DAAAAAAAAAAAAABUIV4GAAAAAAAAAAAAAKoQLwMAAAAAAAAAAAAAVYiXAQAAAAAAAAAAAIAqxMsAAAAAAAAAAAAAQBXiZQAAAAAAAAAAAACgCvEyAAAAAAAAAAAAAFCFeBkAAAAAAAAAAAAAqEK8DAAAAAAAAAAAAABUIV4GAAAAAAAAAAAAAKoQLwMAAAAAAAAAAAAAVYiXAQAAAAAAAAAAAIAqxMsAAAAAAAAAAAAAQBXiZQAAAAAAAAAAAACgCvEyAAAAAAAAAAAAAFCFeBkAAAAAAAAAAAAAqEK8DAAAAAAAAAAAAABUIV4GAAAAAAAAAAAAAKoQLwMAAAAAAAAAAAAAVYiXAQAAAAAAAAAAAIAqxMsAAAAAAAAAAAAAQBXiZQAAAAAAAAAAAACgCvEyAAAAAAAAAAAAAFCFeBkAAAAAAAAAAAAAqEK8DAAAAAAAAAAAAABUIV4GAAAAAAAAAAAAAKoQLwMAAAAAAAAAAAAAVYiXAQAAAAAAAAAAAIAqxMsAAAAAAAAAAAAAQBXiZQAAAAAAAAAAAACgCvEyAAAAAAAAAAAAAFCFeBkAAAAAAAAAAAAAqEK8DAAAAAAAAAAAAABUIV4GAAAAAAAAAAAAAKoQLwMAAAAAAAAAAAAAVTzx1dfKGgDogdkLX3RefP2Tsrvvq0u/KStgveL8ivOM4fXpBy+XFQDk84cz1zon/3Kt7DqdqcmnPHcBAAAAAAA8QLwMAD0mXob+Ei/jmgpAZkdPXO4cef9S2YmXoQkWb9ztnDzzzU0H5DO16+nu9bRfHAO9tW/P9s7Ito1l11/x/sDs+c/Lrr5+H5uDMOjHdDk1j6klcU2Ia0NGg3g8mijzzzC7Nl7bljPoY+SVl57tTIxuLbt2yPgccuSN8bKqp+3Xn82bNnQmxr45didGt3T/GQDAaomXAaDHxMvQX+JlXFMByEy8DM2z3O/x5HL4wM6+hieOgd6K571a0Vs858Zz76BEqPNf//Fqq4KdQT+my6l5TC3J/P7TIB6PJvIe4toNy+8wgz5G2vg4Z3wOGcR7ycN6/Ykba0a2PdkZeWZj5yc/frIb5488c/87AMByflC+AwAAAAAAACt0+869zvFTV8oOoB1E33XE43z67PWyg+aLadNxXMfk6YjYX52e7fzs13/tPDH+x+73/W+f675uml+4Wf4bAMCwEy8DAAAAAADAGkSc0+aPhgeGk4C5juljF8oK2i2C5Yia45iPkHnLz//UjZsjZvY6CgCGl3gZAAAAAAAA1kh8BrTN/FWTUWuIaPPI+5fKDoZHfHpFTB6P11A//cXH3aA51qYyA8BwES8DAAAAAADAGkV8Y0op0CZzF13Tannvo6vdkBOGWUTLMYU5IuaImU1kBoDhIF4GAAAAAACAdZh+1/RloD1mz4uXa4lw2QR/+EZEy0sTmfe/fc4NYgDQYuJlAAAAAAAAWIeYGHjyzLWyA2i2CGrjukYd8fzh8Ybvi3Pjxdc/6U5k9joLANpHvAwAAAAAAADrFFMCffQ/0BamL9dlgj88XMT9MYU5pjGLmAGgPcTLAAAAAAAAsE4RLh8/daXsAJpt7qJ4uabZC190Tp+9XnbAchZv3O1GzDGNOc4ZAKDZxMsAAAAAAADQA0dPXO6GNQBNZ/JyfTHBH3i8CJcjYI6Q2adeAEBziZcBAAAAAACgR8RnQBtEEDi/cLPsqCFufjny/qWyAx7n5JlrnZ/+4mNTywGgocTLAAAAAAAA0CMR0Pgoc6AN5q/eKitqee+jqybJwirE+fLq9Gz3y7kDAM0iXgYAAAAAAIAeOmpyJtACcxfdiFFbxJcm+MPqxc1jP/v1X02MB4AGES8DAAAAAABAD8Xk5fgoc4Ammz0vXh6EeP4QYMLqLd642w2YvQYDgGYQLwMAAAAAAECPHT1x2ceXA40WIWB8Ud/0u6Yvw1rtf/tc9wsAyE28DAAAAAAAAD0Wwd/xU1fKDqCZTF8ejJjgf/rs9bIDViumL0fA7EYyAMhLvAwAAAAAAAB98N5HV00tBRpt7qJ4eVCmj5m+DOsRAfOLr/9vATMAJCVeBgAAAAAAgD6IWOboictlB9A8Ji8PTtz8cuT9S2UHrMX8wk0BMwAkJV4GAAAAAACAPompf/Hx/wBNFAGtCfKDExP8RZewPhEwv3pwtuwAgCzEywAAAAAAANBHR03OBBrM9OXBiXB5+tiFsgPWKm4k2//2ubIDADIQLwMAAAAAAEAfRTATE5gBmujS32+VFYMQzx8xORZYnziXjrihDADSEC8DAAAAAABAnx09cdlH/wONZPLy4E2/a/oy9EK8Hjt99nrZAQCDJF4GAAAAAACAPlu8cbdz/NSVsgNojpj66+aLwYoJ/oJL6I39b5/rvi4DAAZLvAwAAAAAAAAVvPfRVbEM0EimLw/e9DHTl6EX4maMVw/OlR0AMCjiZQAAAAAAAKggYpn4uHKAppm7KF4etLj55cj7l8oOWI+YKO98AoDBEi8DAAAAAABAJSfPXOt+/D9Ak5i8nENM8I8bYYD1ixvKImIGAAZDvAwAAAAAAAAVHTXpD2iYCPxEs4MXP4PpYxfKDliv/b/7P2UFANQmXgYAAAAAAICKYvJyTGAGaBLTl3OI5w/TYqE34lzymgwABkO8DAAAAAAAAJXFR5WbYgo0iWA2j+l3TV+GXolp5l6TAUB94mUAAAAAAACobPHG3c7xU1fKDiC/uQsmL2cRE/xPn71edsB6RLjsNRkA1CdeBgAAAAAAgAF476Or3YgZoAkimCWPmBYL9Ea8JjN9GQDqeuKrr5U1ANAD8ebdi69/Unb3fXXpN2UFrFecX94kH26uqQBkFh//fuT9S2XX6UxNPtX59IOXyw7IaLnf48nl8IGdnSNvjJdd70WkML9wq+x6K/Ox1a/np4nRLZ3NmzaUXX/Fc2489zbdvj3bOx/+/oWyG6yMj2kcq/GaqqbM7z8N4vFoovmFm19f3/+n7NZm8bO7nf1vnyu7wRnZtrHz21/9W+fMp/9v9881aG05BtvyPnO/XyetRsbnkEG8l5z52IrXHL/91fayW5nb/x2vle9fe/7xzy+718Z47dzG0DfT+QQAw0C8DAA9ttxfegrtoHfa8qYya+eaCkBm4mVonuV+jyeXJkcET4z/sazyacPvVm2Jl0OWGFC8fF/m95/Ey/WcPHNt4PFyhMt/+/Mv/3VTSIZjsy1xX1veZ45j47/+49VqNw49inj5vszHVi/P3/jkiNnzX3TmLn7R/d6GT5LIdD4BwDAQLwNAjy33l55CO+idtrypzNq5pgKQmXgZmme53+MzEah1utPhYkpcE4mX+6tN8XKW1wzi5fsyv/8kXq4nwuUImAfp4N4dnZlDk2XX6Zw+e73z6vRs2Q1GW37HadP7zN89TgZFvHxf5mOrnzcfxHTm9z662r1ONXkqc3waRlN/9wCAphEvA0CPLfeXnkI76J02vanM2rimApCZeBmaZ7nf4zPx+rfZxMv91aZ4OWSIZcTL92V+/0m8XM9Pf/HxwCeJfjc0zPK6pQ3PIW17nzmmxcak7kESL9+X+diqMTk9wuW48SNC5iZOY47zKM4nAKD/flC+AwAAAAAAAAMSwVeTJxVCm0RwlyG6mxjdWlb3jWx7sqwGq03Rb1vs/925soLB2rxpQ3ca+N/+/MtuLB37Jolrv2scANQhXgYAAAAAAIABi1jm+KkrZQcM0uz5HOHa5h99O/ob9GTdJbPnPy8rsojYUnBJJhEtx5TniJib9okBf/jLtbICAPpJvAwAAAAAAAAJNPUj1qFtLv39VlkN1nKTljNMMZ0TyaZk+jIZxU0Xn37wcncKc1OcPnu9rACAfhIvAwAAAAAAQAK379zrHD1xueyAQckyeXm5ScsTo1vKanDmF3LE3XybCf5kFlOYP/z9C2WXW7weEzADQP+JlwEAAAAAACCJk2eu+eh/GKCI1uYXbpbd4GSYsPwwWR4jvi9ugImfD2S0b8/2zt/+/MvU17clZ2bFywDQb+JlAAAAAAAASOTo+5fKCqgty9Tlh01Y3j35VFkNVpbHiW8zwZ/sJka3dmYOTZZdXiYvA0D/iZcBAAAAAAAgkZi8HBOYgfrmLopyV8LjlNfxU1c6izfulh3kExOYP/z9C2WXU9wI4JMwAKC/xMsAAAAAAACQjMmZMBhZJgo/bMJyTC3NwOTl3Pb/7lxZQU4RMMdXZrPnPy8rAKAfxMsAAAAAAACQTEzNPPL+pbIDaohJm/MLN8sup80/2lBWg9WEx2qYxcRYU2PJbubQZGdk28ayy2fOOQQAfSVeBgAAAAAAgITe++hqNxAE6sg0TfhhE5ZHtj1ZVoNn+nJupi+T3eZNGzofvvNC2eXjBgAA6C/xMgAAAAAAACQU4fL0sQtlB/RbpknCD5uwnGlK6dxFYV9mMcH/+KkrZQc5TU0+1f3KSsAMAP0jXgYAAAAAAICkTp65liqohDabSxSpPWrCckwrzWD+6q2yIqujJy6b4E96macvz1/1GgwA+kW8DAAAAAAAAIlNv2v6MtSQacLmoyYsT4xuKavBism+8UVeES5HwAyZxfVu357tZZfLpb+7SQMA+kW8DAAAAAAAAIlFUHn67PWyA/ohU7icZbLySsyez/O4sbzjp66IzEnvt7/KGS8vfubcAYB+ES8DAAAAAABActPHTF+Gfpo9/3lZDd7jJivvnnyqrAZv7qJ4uQn2/+5cWUFOU19f1yZGt5ZdHplubAGAthEvAwAAAAAAQHIxNfPI+5fKDui1uUSB2uPi5EyBn8nLzRABpgiT7H77q38rq1xMLgeA/hAvAwAAAAAAQAO899HVzu0798oO6KVMYefj4uSpXXkmL0fUJ+xrBtOXye6Vl54tq1wWb3xZVgBAL4mXAQAAAAAAoAEiXJ4+dqHsgF7JNpF2YmxLWS1v86YNnZFtG8tu8ExfboaIzI+fulJ2kE9c1zJNll+y+JkbNACgH8TLAAAAAAAA0BAnz1zrzC/cLDugF+av5jmnVhomPy5wrmnuoni5KY6euGyCP6llmiy/xHR5AOgP8TIAAAAAAAA0yPS7pi9DL2WKb1ca7u1+Pk/gZ/Jyc0S4HAEzZJXp2gYA9Jd4GQAAAAAAABpk9sIXndNnr5cdsF6Z4tvx51Y2UXlibGtZDV5MJTXNtzmOn7pikixpZZy8PPf16y4AoPfEywAAAAAAANAw08dMX4ZemF+4mSq8ndr1dFk92tRkrsDP9OVm2f+7c2UFuWzetKEzsm1j2QEAbSZeBgAAAAAAgIaJqZlH3r9UdsBaZYtuJ0ZXNnk5TIzmmb48d1G83CQxwT++IKORbU+WFQDQZuJlAAAAAAAAaKD3PrqaamIsNFGm6DamjcbU0ZWa2pVn+rLJy81j+jJZ7c42WV7oDwB9IV4GAAAAAACABopwefrYhbID1iJTdDsxtvKpy2H8udX95/tpfuGmmykaJib4Hz91pewAAKAu8TIAAAAAAAA01Mkz17rRILB62YLb3c+vbtroamPnfjN9uXmOnrgsOiedqV1PlxUA0GbiZQAAAAAAAGiw6XdNX4a1mL96q6xymBjbWlYrMzG6tbN504ayG7y5i+LlpolwOQJm4NFE/gDQe+JlAAAAAAAAaLDZC190Tp+9XnbASmWLbacmVzd5OUyM5pm+bPJyMx0/daWzeONu2cHgbd70w7LKY34h180uANAG4mUAAAAAAABouOljpi/DamWKbWOK8lrsXkPw3C/zCzfLiqbxHEIma70eAgDNIl4GAAAAAACAhoupmUfev1R2wOPEOZNp2uzE2NomKGeL/GISPM0T0/v97AAAqEm8DAAAAAAAAC3w3kdXO7fv3Cs74FEyTV0Ou59f2wTlqV15Ji+H2fOflxVNM/2u6cvksXnThrICANpKvAwAAAAAAAAtEOGyj/6HlZm7mCteXuvk5Qj8RrZtLLvBmzO9t7HmF252Tp65VnYwWBOja7sm9osbMwCg95746mtlDQD0QHys1ouvf1J293116TdlBaxXnF8+vm64uaYCkNnRE5e/9XHtU5NPdT794OWyAzJa7vf4TA4f2FlWw2Nq19Pd62cbPDH+x7LKpw2/W8Vzbjz38n1/+/MvOxOjW8tu5TI+pvFaqvY1IfP7T4N4PNrqp7/4uLN4427ZDd56rsuvTs92Tp+9XnaD14TnGO8zLy9i+P/6j1fXNPU243PIII7FzMdW/G5x5I3xssst2+PYpMcOAJpCvAwAPbbcX3oK7aB3vKmMayoAmYmXoXmW+z2ewWpTGCBe7i/x8sOt9TWIePm+zO8/iZd7I6LliJezWO/vDcdPXUk1db0Jx6n3mR9ura/FxMv3ZT62xMtrJ14GgN77QfkOAAAAAAAAtEDEPpmmsEI281dvlVUOE2Orn5T+oPX+93tt9vznZUUTRYCcaSo5w2nzj1Y//RsAaBbxMgAAAAAAALTMWqawjmzbWFbQbnMXc01F3f38+qYUZ5tyPGeiceNlmuTNcBp/bktZAQBtJV4GAAAAAACAlompmfER/qsx8ox4meEwez5XXDsxtv5Ib2I0z/TlmP5Os8X0/tX+HN0AQ5v9459flhUA0CviZQAAAAAAAGih9z662rl9517ZPV626a3QD3FOzC/cLLvB27xpQ0+iz6lduc5fAXPzTb+7uunLboChzRY/u1tWAECviJcBAAAAAACghSLSXO1H/2ea3gr9kG7q8uj6py6H8ed687/TK/NX8wTirE1E/ifPXCu7x3MDDAAAqyFeBgAAAAAAgJaK8GzxxsqnBY4882RZQTvNXcwVL+/uUfA5MZYrXs72OLM2cQPMaib492KKOAAAw0G8DAAAAAAAAGsUkyY//eDlzuEDO8s/yWf/786V1eNlm94KvZZv8nJvpp3H/87mTRvKbvCyPc5ZvfLSs93nkPieUYTLx09dKbvHG9nmBhgAAFZGvAwAAAAAAABrEKHgx8enugHzkTfGOwf37ij/l1xmL3zR/VqJXoWUkNX8ws2yymFqV28mL4eJ0Tw3H0T0mu2xziautx/P3H8OWfqe0dETl1c8wb9Xk8QBAGg/8TIAAAAAAACsQYSCD046jenLmSafPmil05dHnjE1k/ZaacRfy8i2jT29ZmQLR01ffrTvhuszb02WVT7Txy6U1aPFMQ294FgCgPYTLwMAAAAAAMAafDeEjAgxAuaMYmrmSj763+Rl2mz2/OdllcPEWG8nJWc7f+cuipcfZf7qtydTx89v357tZZfL6bPXVxT/jzwjOKU3HEsA0H7iZQAAAAAAAFij23fuldV9B/fuSDstMD76/7v/vssRMNNWc8kmL48/19t4+buTfAfN5OVHm1+4VVbfmDk0mXaC//S7j5++PJVs+jcAAHmJlwEAAAAAAGCNlovPPnznhbLKJcLlCJgfZ+SZJ8sK2mUlk2Nrmtr1dFn1RkSvmW6eiGvO/MK3pwvzjXh8vntDSfwM33xtrOxyiZ/lyTPXyu7h3AADAMBKiJcBAAAAAABgjb77sf8hJk9mnT55/NSVzuKNu2W3vF5Pg4UMsoXLoR/XiYmxXOfv/NXv3+DBN5a7AebIG+NpJ/hPH7vw2An+boABAGAlxMsAAAAAAACwRv/455dl9W1Zpy+H/b87V1bLMzWTNpo9/3lZ5dCv82z387lunJi7mC8az2Txs+VvJpk5NFlWuUS4HDfBPIobYGijxRvLv94DANZOvAwAAAAAAABrtNzk5RBTMw/u3VF2ucQE2kdNoTU1kzaaSzZ5uV8TkifGct18MHtevPwoD5uE/8pLz6ad4H/0xOVHTvB3Awxt9LhPrQAAVk+8DAAAAAAAAGv0qEl8hw/s7GzetKHscnnU9GXhGW30qGB/EPo1nTZb8BrBn+jv4R4V1R9+Y7ys8pk+dqGsvs8NMAAArIR4GQAAAAAAANboUVFehMsRMGcU/96P+uj/rBM/YS3mF5afkD5IU7v6d45lO39NX364R90AEz/HfXu2l10up89ef+gNAW6AAQBgJcTLAAAAAAAAsA6Pmuh6cO+Ozsi2jWWXS3z0/+0798ru20aeyfnvDGuRMZ7tZ+A5MZYrHp27KF5+mMdNpc48wX/63YdPXxYw0zZZz0MAaDLxMgAAAAAAAKzD4mePjs9mDk2WVS4RLkfAvJyf/NjH/tMe2eLZfk9GHn9uS1nlYPLyoz1qMnjc/PLma2Nll0v8e588c63svm3kGc8htMvEaK7rKgC0gXgZAAAAAAAA1uFxkzNfeenZvseKa3X81JVl//2ndj1dVtB82eLZfk9GntqV63oT15jHXSeH2eJnX5bV8jJP8J8+dmHZCf7ZAnoAAPIRLwMAAAAAAMA6zF14fBg581bO6cth/+/OldU3RraZmkk7xHTY5eLKQep32Bmh6+ZNG8ouB9OXH+5Rk5dD/CwPH9hZdrnEuRU3wXzXxGh/A30AAJpPvAwAAAAAAADrcPvO/5TVw0XItW/P9rLLZfbCF92vB2Wd8gmrlTGanRjr/1TaidFck28v/f1WWfFdK3ls4vkj6wT/oycuf2+y9sgzboABAODRxMsAAAAAAACwDo+bmrlk5tBkummoS5abvpw1lIPVmLuYK16Oa0CNqbS7k52/Ji8/3OJnX5bVox1+Y7ys8pk+dqGs7jN5GQCAxxEvAwAAAAAAwDqtJGCOaPHN18bKLpeYmvndj/5fyURpyC5bNFtrIvLUrqfLKoe4Rt6+c6/seNBKb4CJG0qyTvA/ffb6tyb4+1mzXrPnPy8rAKCtxMsAAAAAAACwTiudnHnkjfHOyLaNZZdLfPT/UnwWIfNKgzrIKqL8bBFlrYnItSLp1TB9+eHiWF2Jwwd2llU+0+9e+Fek/t1JzAAA8F3iZQAAAAAAAFin1YS+M4cmyyqXCM5efP2TzhPjfxSe0QoZY9mJ0a1l1V8x6T3bjRJzF8XLD7N4Y2U3wMTPNGvAHM+DP/v1Xztbfv6nzskz18o/BQCA5YmXAQAAAAAAYJ3+8c+VhWfhlZee7X78P9BfGWPZibF6E5GnduW6zpi8/HCz5z8vq8c7uHdHN04HAIAmEy8DAAAAAADAOi1+trKP/F8y81bO6cvQJtli2ZiaW3Ma8vhz9ULplYjJvDHhne9bzQ0wES5nneAPAAArJV4GAAAAAACAdZq9sLpIcmJ0a2ffnu1lB/Ta4o273a9Mak5dDhNjW8sqD9OXl7faG2Di+SOeR4A6Nv/ItHMA6DXxMgAAAAAAAPTAakPJwwd2+uh/6JOMkezt/77XOfL+pWpfs+c/L/+f84jpy3zf/MKtslo5E/yhnmyT7AGgDcTLAAAAAAAA0AOLN1b+sf9hZNvGzpuvjZUd0EtzF/PFyzGh/eiJy1W/splb5ZT6YXH7zr2yWrmpyac6r7z0bNlBu/x/d/+nrACAthIvAwAAAAAAwIAc3LujGzEDvTV/dfWTbOm/CLjpnZlDpi/TTvNXTWkHgLZ74quvlTUA0APxxtuLr39Sdvd9dek3ZQWsV5xf3uAebq6pAGQWk83i45mXxCSsTz94ueyAjJb7PT6TuI4Mm9/+antn357tZddsT4z/sazyacPvVvGcm22qaDzvr+W8PXnmWmf/2+fKjget9TFdj8zvPw3i8WiimGK75ed/KjuyyXAcZzzP1/rcnPH5MItBvN7J/Bxy+MDOzpE3xssut2yPY5MeOwBoCvEyAPTYcn/pKbSD3sn8xh91uKYCkJl4GZpnud/jM/H6t9nEy/3Vpng5eM9jeeLlbxMvr8zps9c7r07Plh3ZZIgAM57na31ujlj/p7/4uPudbxvE653MzyHi5bUTLwNA7/2gfAcAAAAAAAAG5LAgBnpm7qIbATKbc6NGT23etKEzc2iy7KAdFm98WVY5TIxuLSsAoFfEywAAAAAAADBgMU13357tZQesx+x5cWxmpsz3Xjx/jGzbWHbQfIs37pZVDpt/tKGsAIBeES8DAAAAAABAAvGR5DFBE1i723fudeYXbpYdWQmYe+/Dd14oKwAAyE+8DAAAAAAAAAnE1Mw3XxsrO2AtTF1uhtnzn5cVvRIT/OMLmi7b1GUAoD/EywAAAAAAAJDEwb07TF+GdZi7KF5ugjmTl/vC9GXaYPHGl2WVx8i2J8sKAOgV8TIAAAAAAAAkEeHyzKHJsgNWa/7qzbIis/mFW2VFL8UE/7gJBuitOLcAgN4SLwMAAAAAAEAi+/Zs70yMbi07YDVmTfRthNt37nXmF4Tm/XD4wE4T/Gm02fOflxUA0GbiZQAAAAAAAEhm5i3Tl2G1hMvNMnvez6sfIlyOgBkAADITLwMAAAAAAEAyU5NPdV556dmyA1bCtM5mmbsoXu6Xg3t3dEa2bSw7aJa5ZDei+DQMAOgP8TIAAAAAAAAkNHPI9GVYjWzBG49m8nJ/ffjOC2UFzbJ448uyymHzph+WFQDQS+JlAAAAAAAASCimZvrof1i5WfFyo9y+c68zv3Cz7Oi1mOAfX9AkcV1YvHG37ACANhMvAwAAAAAAQFLx0f+bN20oO+BhhMvNZPpyf828ZYI/zZLxmjDyzMayAgB6SbwMAAAAAAAASUW4PHNIfAaPM3v+87KiSeYuipf7aWJ0a2ffnu1lB/llvCb85MdPlhUA0EviZQAAAAAAAEgswrORbab+waPMmbzcSPNXb5UV/RI3wJjgT1OYxg4Aw0O8DAAAAAAAAMl9+M4LZQUsZ35BBNtEizfudr/onwiX33xtrOwgr7gWzC/cLLs8pnY9XVYAQC+JlwEAAAAAACC5qcmnul/A90XsdvvOvbKjaUxa7b8jb4yb4E96p89eLysAYBiIlwEAAAAAAKABTF+G5Ylfm23uop9fDTOHJssKcvrDX/6fssrFzWMA0B/iZQAAAAAAAGiAmJp5cO+OsgOWiF+bTXxexysvPSvCJK3ZC190p+hnY2I5APSPeBkAAAAAAAAa4vCBnZ3NmzaUHRDEr822eONu94v+m3nL9GVy+sNfrpVVLiPbniwrAKDXxMsAAAAAAADQEBEuR8AM3BeTOm/fuVd2NJUAvY6J0a2dfXu2lx3kEDcvnDyTM17ebVo5APSNeBkAAAAAAAAa5ODeHT7GHArRazvMXfRzrMUEf7I5euJyWeUTwT8A0B/iZQAAAAAAAGiYD995oaxguF36+62yoslE6PXEzS9vvjZWdjBYsxe+SDt1OUyMbSkrAKDXxMsAAAAAAADQMFOTT3W/YNiJXtth8cbdzu0798qOfjPBnyym371QVvnEOeI8AYD+ES8DAAAAAABAA828NVlWMJwieI0v2kGIXs/mTRs6hw/sLDsYjOljFzrzCzfLLp+pXW4SA4B+Ei8DAAAAAABAA02Mbu3s27O97GD4iF3bZe6in2dN8fxhgj+Dcvrs9c7xU1fKLqfdzzs/AKCfxMsAAAAAAADQUDOHJrsTNGEYiV3bRYxe3+E3xssK6olpy/vfPld2eZm8DAD9JV4GAAAAAACAhopw+c3XxsoOhovYtV0iaLx9517ZUUNMXjbBn5riPH/x9f+d/lyPT7cY2bax7ACAfnjiq6+VNQDQA7MXvvj6l+5Pyu6+ry79pqyA9YrzK84zhpdrKgCZHT1xuXPk/Utld/8vgj/94OWyAzJa7vf4TLz+bbYnxv9YVvm04diK59x47s0knvcH9RH8P/3Fx53FG3fLrj0G8Zhmfv9pkMdYNnG8x3GfTfx8djfgZ/SPf37ZOXnmWtnl8fHMVOeVl54tu/7JeJ4P6rk5zqWf/fqvrQzHB/GYZn4OOXxgZ+fIAKdtNyVcDoN+rABgGIiXAaDHlvtLT3/RCL2T+Y0/6nBNBSAz8TI0z3K/x2fi9W+ziZf7S7z8bafPXu+8Oj1bdu0hXv428fI3Irzd//a5ssvjw9+/0IhJtlnj74N7d3RmDk2WXf9kPM8H+dyc8Tm1FwbxmGZ+DhlkkBuvU+Ka3ZRI/m9//mV3+jIA0D8/KN8BAAAAAACAhopJpaJWhsmlv98qq1wmxraUVW4j2zZ2Nm/aUHZ5zJ43uGIQIhrPeDzQDtPHLnRvsGpKuBzRsnAZAPpPvAwAAAAAAAAtMPNW/6eVQhYZI9eIP5sUvE2M5gut5xdulhU1xbFbY+I1wyUmUP/s13/tHD91pfyTZvjtr/6trACAfhIvAwAAAAAAQAtENLlvz/ayg/aK6Z0ZI9eMMfCj7E46rT2CR+qL5w/TZumFuD7HpOUXX/+kkTckeC0FAHU88dXXyhoA6IF4Uy1+GX/QV5d+U1bAesX55c3r4eaaCkBmR09c7hx5/1LZdbof3f7pBy+XHZDRcr/HZ+L1b7M9Mf7HssqnDcdWPOfGc28m8bwfz/+DFFHnT3/xcWM+mv1xBvGYZn7/KYKqn/z4ybJrlqldT/fsZ3n67PVuGJfN4QM7O0feGC+7/Ib5ccx4nmd4bs7+2ni1BvGYZn4O6fe5dfLMtc4f/nIt7Z9/JeJ59sPfv1B2AEA/iZcBoMeWe2PHXzRC72R+4486XFMByEy8DM2TPdDw+rfZxMv9JV5+uIyPzVqJl9ujl9Hc9LELneOnrpRdHh/PTHVeeenZsssvbnLY8vM/lV0eNX6PynieZ3lujqA9wvY2GMRjmvk5pNfxclxDZs9/0Tkze717zLThxqksr+UAYBj8oHwHAAAAAAAAWuDg3h2dkW0byw7aJ2K5jCbGtpRVM2zetCHltcLNA4M1c2iyrOC++YWb3fMyAuW4QSoC9/iUh7j5IdYxcbkN4XJEy8JlAKjH5GUA6LH45f27E5tMSYLeMfkG11QAMjN5GZpnud/jM/H6t/+yHwNNU3NancnLjxYh0f63z5Vdcw3iMfX+U3/0auJn1mnBEQLf+s9/L7vmyDplt9/nfsbzPNPrvrZM8Dd5mdXI9DoOAIaBycsAAAAAAADQMvv2bBfg0EpZpy5P7Wrm+Tb+XM5p0bPnPy8rBiEm+EeQD8MiXjN53QQAdYmXAQAAAAAAoIUO92DKLWQzv3CzrHLJGgE/ztSup8sqlzmTawcqwuWZQ5NlB+3nNRMA1CdeBgAAAAAAgBaKCYIxgRnaJGvUmjUCfpyJ0aSTl8XLAxfPHyPbNpYdtNcrLz1r6jIADIB4GQAAAAAAAFrq8IGdPvqfVskatWaNgB8nrg8To1vLLhcB8+B9+M4LZQXtZMo4AAyOeBkAAAAAAABaKqZmvvnaWNlBs2WNWeM8a/JNAhNjOcPr+as3y4pBiWm0JtLSZnGTlwnjADAY4mUAAAAAAABosYN7dwhzaIXZ85+XVS5Tu5odd44/lzNenrto8nIGpi/TVjF1Pl4jAQCDIV4GAAAAAACAFouJsDFZEJpuLunk5azx70pNjG0tq1xmz4uXM4ibXwSetE28Nvrwnf+r7ACAQRAvAwAAAAAAQMvt27O9O2EQmmw2abycNf5dqanJnJOjb9+515lfuFl2DFLcABOxJ7TFzKFJr4sAYMDEywAAAAAAADAEZt6aLCtonqzhcsga/65G1j+D6cs5mOBPm8QNXfEFAAyWeBkAAAAAAACGQMSJr7z0bNlBs8xfzTmBty2TO7NOj567KF7O4uDeHZ2RbRvLDpoprtkxdRkAGDzxMgAAAAAAAAwJwQ5NlTVindrV/KnLYfy5LWWVi8nLuXz4zgtlBc0TE8Q//eD/7n4HAAZPvAwAAAAAAABDIqZm+uh/mihrxJo1+l2tibGcf47bd+515hdyTt0eRjHBP76gaYTLAJCPeBkAAAAAAACGSHz0v3iHJol4NSLWjLJGv6s1Mbo17XVh/uqtsiID05dpmqVwOa5zAEAe4mUAAAAAAAAYIhHxzByaLDvIL+vU5dCmGG5iNGeIPXcx789/GMUE/317tpcd5CZcBoC8xMsAAAAAAAAwZCI8E/LQFFnj1anJp8qqHXYn/fNkjteHVdwAY4I/2QmXASA38TIAAAAAAAAMoZm3TF+mGbLGq1lj37XKGvgt3rjb/SKPiELffG2s7CCfuJ4JlwEgN/EyAAAAAAAADKGYGtu2ybG0z/zCzc7tO/fKLpe2RXETY1vKKh/Tl/M58sZ4Z2TbxrKDPOK1jXAZAPITLwMAAAAAAMCQ+vCdF8oKcpq/equs8skc+65FhKhZY9S5i+LljGYOmeBPLgf37uh8+sHL3engAEBu4mUAAAAAAAAYUhEqRugDWWWNViOMa+PU2axBtsnLOb3y0rMm+JNCXJM/npkS1ANAg4iXAQAAAAAAYIgdPrDThELSyhqtToy2a+rykvHncv65Fm/c7X6Rz8xbYlEGKyL6//qPV7vfAYDmEC8DAAAAAADAEItwOQJmyCZzsLq7pdNmp3Y9XVb5mL6c08To1s6+PdvLDupZmrYcX27CAoDmES8DAAAAAADAkDu4d0dnZNvGsoMcMseqmSPf9cg8UfrS32+VFdnMHJoUj1JV3HRl2jIANJt4GQAAAAAAAOh8+M4LZQU5zF3MGy9njnzXIwLUrDcymLycVxw3b742VnbQPzHlO6LlI2+MC+YBoOHEywAAAAAAAEBnavKp7hdkkTVWjbi3zdHc1K6c14H5hZud23fulR3ZmOBPPy1Fyx/+/gXHGQC0hHgZAAAAAAAA6DJ9mSwWb9ztfmU0MdbOqctLxp/L++czfTmvCPoPH9hZdrB+cUxFFC9aBoB2Ei8DAAAAAAAAXREGxXRDGLT5q7fKKp/dz7d7QvnE2Nayymfuong5s3j+MMGf9YpjKGLlW//5752ZQ5OiZQBoKfEyAAAAAAAA8C8RCsW0QxikzJFq5ri3FzLHpyYv53f4jfGygpWbGN3aff0RU5Y//eBlN1IBwBAQLwMAAAAAAAD/EuHym6+NlR0MRuZIdRgmy0ZImNH8ws3O7Tv3yo6M4vwQnvI48VrjlZee7U5YjmD5b3/+Zefg3h2mLAPAEHniq6+VNQDQA7MXvui8+PonZXffEXeZQ8+cPHOts3jjbtkxjFxTAchs9vzn3d8JlsRf2sbEICCv5X6Pz+SrS78pK/ol+zHQNPG8VyvqO/L+pc7RE5fLLoeaf/4afvqLjwf+PswgHtO4Jjz4mo7eOHxg54rf14k4dcvP/1R2uUTUG5Fd200fu9A5fupK2eXy8cxUN3pcj4zneZte98Vzx89+/deBh+aDeEw9hywvouSJsS2d3c8/1Zna9VTaGyQAgHrEywDQY/7CCwAAWCJehvyy/x4vXu4/7+X0lni5XfHy6bPXO69Oz5bdYIiX22M18XKGY+9hYqJsTAptuxgisf/tc2WXy2qOpYfJeJ637XVfhudp8XJ9MVF5YnRLZ+SZjZ2f/PjJztSup7v7+OcAAA8SLwNAj/kLLwAAYIl4GfKLjx6ffvdC2eXjGtJ/2Y+Bppl5a7LaJL0I6/7wl2tll0PNP38tES8ufja46cuDeExj4uz81ZtlR6/89lfbu+HvSmQ8v5e8+dqOdU/9bYLMz48TY1s7M4cmy25tMp7nbXvdF1OX4znk9n8PbvryIB7TYXgO2f3ATUUxUTlC5c2bfti610AAQH+JlwGgx8TLAADAEvEyAAAAAADAt4mXAaDHTOsBAACW9GIiGAAAAAAAQJuIlwEAAAAAAAAAAACAKn5QvgMAAAAAAAAAAAAA9J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AAAAAAAKAK8TIAAAAAAAAAAAAAUIV4GQAAAAAAAAAAAACoQrwMAAAAAAAAAAAAAFQhXgYAAAAAAAAAAAAAqhAvAwAAAAAAAAAAAABViJcBAAAAAAAAAAAAgCrEywAAAAAAAAAAAABAFeJlAAAAAAD+/3btmAAAAABhkP1T22IX5AAAAAAAABLyMgAAAAAAAAAAAACQkJcBAAAAAAAAAAAAgIS8DAAAAAAAAAAAAAAk5GUAAAAAAAAAAAAAICEvAwAAAAAAAAAAAAAJeRkAAAAAAAAAAAAASMjLAAAAAAAAAAAAAEBCXgYAAAAAAAAAAAAAEvIyAAAAAAAAAAAAAJCQlwEAAAAAAAAAAACAhLwMAAAAAAAAAAAAACTkZQAAAAAAAAAAAAAgIS8DAAAAAAAAAAAAAAl5GQAAAAAAAAAAAABIyMsAAAAAAAAAAAAAQEJeBgAAAAAAAAAAAAAS8jIAAAAAAAAAAAAAkJCXAQAAAAAAAAAAAICEvAwAAAAAAAAAAAAAJORlAAAAAAAAAAAAACAhLwMAAAAAAAAAAAAACXkZAAAAAAAAAAAAAEjIywAAAAAAAAAAAABAQl4GAAAAAAAAAAAAABLyMgAAAAAAAAAAAACQkJcBAAAAAAAAAAAAgIS8DAAAAAAAAAAAAAAk5GUAAAAAAAAAAAAAICEvAwAAAAAAAAAAAAAJeRkAAAAAAAAAAAAASMjLAAAAAAAAAAAAAEBCXgYAAAAAAAAAAAAAEvIyAAAAAAAAAAAAAJCQlwEAAAAAAAAAAACAhLwMAAAAAAAAAAAAACTkZQAAAAAAAAAAAAAgIS8DAAAAAAAAAAAAAAl5GQAAAAAAAAAAAABIyMsAAAAAAAAAAAAAQEJeBgAAAAAAAAAAAAAS8jIAAAAAAAAAAAAAkJCXAQAAAAAAAAAAAICEvAwAAAAAAAAAAAAAJORlAAAAAAAAAAAAACAhLwMAAAAAAAAAAAAACXkZAAAAAAAAAAAAAEjIywAAAAAAAAAAAABAQl4GAAAAAAAAAAAAABLyMgAAAAAAAAAAAACQkJcBAAAAAAAAAAAAgIS8DAAAAAAAAAAAAAAk5GUAAAAAAAAAAAAAICEvAwAAAAAAAAAAAAAJeRkAAAAAAAAAAAAASMjLAAAAAAAAAAAAAEBCXgYAAAAAAAAAAAAAEvIyAAAAAAAAAAAAAJCQlwEAAAAAAAAAAACAhLwMAAAAAAAAAAAAACTkZQAAAAAAAAAAAAAgIS8DAAAAAAAAAAAAAAl5GQAAAAAAAAAAAABIyMsAAAAAAAAAAAAAQEJeBgAAAAAAAAAAAAAS8jIAAAAAAAAAAAAAkJCXAQAAAAAAAAAAAICEvAwAAAAAAAAAAAAAJORlAAAAAAAAAAAAACAhLwMAAAAAAAAAAAAACXkZAAAAAAAAAAAAAEjIywAAAAAAAAAAAABAQl4GAAAAAAAAAAAAABLyMgAAAAAAAAAAAACQkJcBAAAAAAAAAAAAgIS8DAAAAAAAAAAAAAAk5GUAAAAAAAAAAAAAICEvAwAAAAAAAAAAAAAJeRkAAAAAAAAAAAAASMjLAAAAAAAAAAAAAEBCXgYAAAAAAAAAAAAAEvIyAAAAAAAAAAAAAJCQlwEAAAAAAAAAAACAhLwMAAAAAAAAAAAAACTkZQAAAAAAAAAAAAAgIS8DAAAAAAAAAAAAAAl5GQAAAAAAAAAAAABIyMsAAAAAAAAAAAAAQEJeBgAAAAAAAAAAAAAS8jIAAAAAAAAAAAAAkJCXAQAAAAAAAAAAAICEvAwAAAAAAAAAAAAAJORlAAAAAAAAAAAAACAhLwMAAAAAAAAAAAAACXkZAAAAAAAAAAAAAEjIywAAAAAAAAAAAABAQl4GAAAAAAAAAAAAABLyMgAAAAAAAAAAAACQkJcBAAAAAAAAAAAAgIS8DAAAAAAAAAAAAAAk5GUAAAAAAAAAAAAAICEvAwAAAAAAAAAAAAAJeRkAAAAAAAAAAAAASMjLAAAAAAAAAAAAAEBCXgYAAAAAAAAAAAAAEvIyAAAAAAAAAAAAAJCQlwEAAAAAAAAAAACAhLwMAAAAAAAAAAAAACTkZQAAAAAAAAAAAAAgIS8DAAAAAAAAAAAAAAl5GQAAAAAAAAAAAABIyMsAAAAAAAAAAAAAQEJeBgAAAAAAAAAAAAAS8jIAAAAAAAAAAAAAkJCXAQAAAAAAAAAAAICEvAwAAAAAAAAAAAAAJORlAAAAAAAAAAAAACAhLwMAAAAAAAAAAAAACXkZAAAAAAAAAAAAAEjIywAAAAAAAAAAAABAQl4GAAAAAAAAAAAAABLyMgAAAAAAAAAAAACQkJcBAAAAAAAAAAAAgIS8DAAAAAAAAAAAAAAk5GUAAAAAAAAAAAAAICEvAwAAAAAAAAAAAAAJeRkAAAAAAAAAAAAASMjLAAAAAAAAAAAAAEBCXgYAAAAAAAAAAAAAEvIyAAAAAAAAAAAAAJCQlwEAAAAAAAAAAACAhLwMAAAAAAAAAAAAACTkZQAAAAAAAAAAAAAgIS8DAAAAAAAAAAAAAAl5GQAAAAAAAAAAAABIyMsAAAAAAAAAAAAAQEJeBgAAAAAAAAAAAAAS8jIAAAAAAAAAAAAAkJCXAQAAAAAAAAAAAICEvAwAAAAAAAAAAAAAJORlAAAAAAAAAAAAACAhLwMAAAAAAAAAAAAACXkZAAAAAAAAAAAAAEjIywAAAAAAAAAAAABAQl4GAAAAAAAAAAAAABLyMgAAAAAAAAAAAACQkJcBAAAAAAAAAAAAgIS8DAAAAAAAAAAAAAAk5GUAAAAAAAAAAAAAICEvAwAAAAAAAAAAAAAJeRkAAAAAAAAAAAAACGwHLTr3wG59/CMAAAAASUVORK5CYII="/>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 name="Group 1">
            <a:extLst>
              <a:ext uri="{FF2B5EF4-FFF2-40B4-BE49-F238E27FC236}">
                <a16:creationId xmlns:a16="http://schemas.microsoft.com/office/drawing/2014/main" id="{7D14D672-B21B-4C51-9465-089AD34C81D8}"/>
              </a:ext>
            </a:extLst>
          </p:cNvPr>
          <p:cNvGrpSpPr/>
          <p:nvPr userDrawn="1"/>
        </p:nvGrpSpPr>
        <p:grpSpPr>
          <a:xfrm>
            <a:off x="2571496" y="5769021"/>
            <a:ext cx="7922717" cy="1094031"/>
            <a:chOff x="2571496" y="5769021"/>
            <a:chExt cx="7922717" cy="1094031"/>
          </a:xfrm>
        </p:grpSpPr>
        <p:grpSp>
          <p:nvGrpSpPr>
            <p:cNvPr id="14" name="Group 13">
              <a:extLst>
                <a:ext uri="{FF2B5EF4-FFF2-40B4-BE49-F238E27FC236}">
                  <a16:creationId xmlns:a16="http://schemas.microsoft.com/office/drawing/2014/main" id="{4029CD32-63A2-4602-8C48-A8ACF3960401}"/>
                </a:ext>
              </a:extLst>
            </p:cNvPr>
            <p:cNvGrpSpPr/>
            <p:nvPr userDrawn="1"/>
          </p:nvGrpSpPr>
          <p:grpSpPr>
            <a:xfrm>
              <a:off x="2571496" y="5891745"/>
              <a:ext cx="5329643" cy="971307"/>
              <a:chOff x="215077" y="157420"/>
              <a:chExt cx="4779717" cy="746352"/>
            </a:xfrm>
          </p:grpSpPr>
          <p:pic>
            <p:nvPicPr>
              <p:cNvPr id="15" name="Picture 14">
                <a:extLst>
                  <a:ext uri="{FF2B5EF4-FFF2-40B4-BE49-F238E27FC236}">
                    <a16:creationId xmlns:a16="http://schemas.microsoft.com/office/drawing/2014/main" id="{4B3CC949-31B5-4A19-A042-C1C28BC55A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4942" y="157420"/>
                <a:ext cx="2599852" cy="746352"/>
              </a:xfrm>
              <a:prstGeom prst="rect">
                <a:avLst/>
              </a:prstGeom>
            </p:spPr>
          </p:pic>
          <p:pic>
            <p:nvPicPr>
              <p:cNvPr id="16" name="Picture 15">
                <a:extLst>
                  <a:ext uri="{FF2B5EF4-FFF2-40B4-BE49-F238E27FC236}">
                    <a16:creationId xmlns:a16="http://schemas.microsoft.com/office/drawing/2014/main" id="{58666385-CC1C-4F22-A80D-5854E2E3D9A0}"/>
                  </a:ext>
                </a:extLst>
              </p:cNvPr>
              <p:cNvPicPr>
                <a:picLocks noChangeAspect="1"/>
              </p:cNvPicPr>
              <p:nvPr userDrawn="1"/>
            </p:nvPicPr>
            <p:blipFill>
              <a:blip r:embed="rId3"/>
              <a:stretch>
                <a:fillRect/>
              </a:stretch>
            </p:blipFill>
            <p:spPr>
              <a:xfrm>
                <a:off x="215077" y="229902"/>
                <a:ext cx="2179865" cy="498923"/>
              </a:xfrm>
              <a:prstGeom prst="rect">
                <a:avLst/>
              </a:prstGeom>
            </p:spPr>
          </p:pic>
        </p:grpSp>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01" t="14765" r="8497" b="12639"/>
            <a:stretch/>
          </p:blipFill>
          <p:spPr>
            <a:xfrm>
              <a:off x="7901139" y="5769021"/>
              <a:ext cx="2593074" cy="1062752"/>
            </a:xfrm>
            <a:prstGeom prst="rect">
              <a:avLst/>
            </a:prstGeom>
          </p:spPr>
        </p:pic>
      </p:grpSp>
    </p:spTree>
    <p:extLst>
      <p:ext uri="{BB962C8B-B14F-4D97-AF65-F5344CB8AC3E}">
        <p14:creationId xmlns:p14="http://schemas.microsoft.com/office/powerpoint/2010/main" val="1348581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ab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7821C45-9C17-4B09-A58B-94A9B8A2058C}"/>
              </a:ext>
            </a:extLst>
          </p:cNvPr>
          <p:cNvSpPr/>
          <p:nvPr userDrawn="1"/>
        </p:nvSpPr>
        <p:spPr>
          <a:xfrm>
            <a:off x="0" y="6336080"/>
            <a:ext cx="12192000" cy="521921"/>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B7D9E65D-2E58-4CF1-80D7-A1321325AF62}"/>
              </a:ext>
            </a:extLst>
          </p:cNvPr>
          <p:cNvSpPr/>
          <p:nvPr userDrawn="1"/>
        </p:nvSpPr>
        <p:spPr>
          <a:xfrm>
            <a:off x="-1065" y="28"/>
            <a:ext cx="12191997" cy="758619"/>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21" name="Title 1">
            <a:extLst>
              <a:ext uri="{FF2B5EF4-FFF2-40B4-BE49-F238E27FC236}">
                <a16:creationId xmlns:a16="http://schemas.microsoft.com/office/drawing/2014/main" id="{E49AEBCB-52F6-45B2-A57F-885004950E1E}"/>
              </a:ext>
            </a:extLst>
          </p:cNvPr>
          <p:cNvSpPr>
            <a:spLocks noGrp="1"/>
          </p:cNvSpPr>
          <p:nvPr>
            <p:ph type="ctrTitle" hasCustomPrompt="1"/>
          </p:nvPr>
        </p:nvSpPr>
        <p:spPr>
          <a:xfrm>
            <a:off x="420894" y="151609"/>
            <a:ext cx="11350193" cy="455408"/>
          </a:xfrm>
          <a:prstGeom prst="rect">
            <a:avLst/>
          </a:prstGeom>
        </p:spPr>
        <p:txBody>
          <a:bodyPr lIns="0" tIns="0" rIns="0" bIns="0"/>
          <a:lstStyle>
            <a:lvl1pPr algn="l">
              <a:lnSpc>
                <a:spcPts val="2775"/>
              </a:lnSpc>
              <a:defRPr sz="2400">
                <a:solidFill>
                  <a:schemeClr val="bg1"/>
                </a:solidFill>
              </a:defRPr>
            </a:lvl1pPr>
          </a:lstStyle>
          <a:p>
            <a:r>
              <a:rPr lang="en-GB" dirty="0"/>
              <a:t>Insert title of the slide</a:t>
            </a:r>
            <a:endParaRPr lang="en-US" dirty="0"/>
          </a:p>
        </p:txBody>
      </p:sp>
      <p:sp>
        <p:nvSpPr>
          <p:cNvPr id="23" name="Text Placeholder 2">
            <a:extLst>
              <a:ext uri="{FF2B5EF4-FFF2-40B4-BE49-F238E27FC236}">
                <a16:creationId xmlns:a16="http://schemas.microsoft.com/office/drawing/2014/main" id="{57C7FD5E-15F4-43A5-8E6C-29529CD2A767}"/>
              </a:ext>
            </a:extLst>
          </p:cNvPr>
          <p:cNvSpPr>
            <a:spLocks noGrp="1"/>
          </p:cNvSpPr>
          <p:nvPr>
            <p:ph type="body" sz="quarter" idx="16"/>
          </p:nvPr>
        </p:nvSpPr>
        <p:spPr>
          <a:xfrm>
            <a:off x="420879" y="959562"/>
            <a:ext cx="11350208" cy="971789"/>
          </a:xfrm>
          <a:prstGeom prst="rect">
            <a:avLst/>
          </a:prstGeom>
          <a:effectLst/>
        </p:spPr>
        <p:txBody>
          <a:bodyPr/>
          <a:lstStyle>
            <a:lvl1pPr marL="0" indent="0" algn="l">
              <a:buClr>
                <a:srgbClr val="024A84"/>
              </a:buClr>
              <a:buFont typeface="Arial" panose="020B0604020202020204" pitchFamily="34" charset="0"/>
              <a:buNone/>
              <a:defRPr sz="1350" b="1">
                <a:solidFill>
                  <a:schemeClr val="bg2">
                    <a:lumMod val="10000"/>
                  </a:schemeClr>
                </a:solidFill>
              </a:defRPr>
            </a:lvl1pPr>
            <a:lvl2pPr marL="0" indent="0" algn="l">
              <a:buClr>
                <a:srgbClr val="024A84"/>
              </a:buClr>
              <a:buFont typeface="Arial" panose="020B0604020202020204" pitchFamily="34" charset="0"/>
              <a:buNone/>
              <a:defRPr sz="1050" b="1">
                <a:solidFill>
                  <a:srgbClr val="0077D4"/>
                </a:solidFill>
              </a:defRPr>
            </a:lvl2pPr>
            <a:lvl3pPr marL="0" indent="0" algn="l">
              <a:buClr>
                <a:srgbClr val="024A84"/>
              </a:buClr>
              <a:buFont typeface="Arial" panose="020B0604020202020204" pitchFamily="34" charset="0"/>
              <a:buNone/>
              <a:defRPr sz="9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dirty="0"/>
              <a:t>Edit Master text styles</a:t>
            </a:r>
          </a:p>
          <a:p>
            <a:pPr lvl="1"/>
            <a:r>
              <a:rPr lang="en-US" dirty="0"/>
              <a:t>Second level</a:t>
            </a:r>
          </a:p>
          <a:p>
            <a:pPr lvl="2"/>
            <a:r>
              <a:rPr lang="en-US" dirty="0"/>
              <a:t>Third level</a:t>
            </a:r>
          </a:p>
          <a:p>
            <a:pPr lvl="2"/>
            <a:endParaRPr lang="en-US" dirty="0"/>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4467277" y="6488753"/>
            <a:ext cx="3255313" cy="223515"/>
          </a:xfrm>
          <a:prstGeom prst="rect">
            <a:avLst/>
          </a:prstGeom>
        </p:spPr>
        <p:txBody>
          <a:bodyPr/>
          <a:lstStyle>
            <a:lvl1pPr marL="0" indent="0" algn="ctr">
              <a:buNone/>
              <a:defRPr sz="900">
                <a:solidFill>
                  <a:schemeClr val="bg1"/>
                </a:solidFill>
              </a:defRPr>
            </a:lvl1pPr>
          </a:lstStyle>
          <a:p>
            <a:pPr lvl="0"/>
            <a:r>
              <a:rPr lang="fr-FR" dirty="0"/>
              <a:t>Insert the </a:t>
            </a:r>
            <a:r>
              <a:rPr lang="fr-FR" dirty="0" err="1"/>
              <a:t>title</a:t>
            </a:r>
            <a:r>
              <a:rPr lang="fr-FR" dirty="0"/>
              <a:t> of the </a:t>
            </a:r>
            <a:r>
              <a:rPr lang="fr-FR" dirty="0" err="1"/>
              <a:t>presentation</a:t>
            </a:r>
            <a:endParaRPr lang="fr-FR" dirty="0"/>
          </a:p>
        </p:txBody>
      </p:sp>
      <p:pic>
        <p:nvPicPr>
          <p:cNvPr id="10" name="Picture 9" descr="A black and white logo&#10;&#10;Description automatically generated with medium confidence">
            <a:extLst>
              <a:ext uri="{FF2B5EF4-FFF2-40B4-BE49-F238E27FC236}">
                <a16:creationId xmlns:a16="http://schemas.microsoft.com/office/drawing/2014/main" id="{96210B95-FEB4-44B5-9739-F23E710DD2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156" y="6367184"/>
            <a:ext cx="2181802" cy="459711"/>
          </a:xfrm>
          <a:prstGeom prst="rect">
            <a:avLst/>
          </a:prstGeom>
        </p:spPr>
      </p:pic>
    </p:spTree>
    <p:extLst>
      <p:ext uri="{BB962C8B-B14F-4D97-AF65-F5344CB8AC3E}">
        <p14:creationId xmlns:p14="http://schemas.microsoft.com/office/powerpoint/2010/main" val="3052114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Number Slide BLUE">
    <p:spTree>
      <p:nvGrpSpPr>
        <p:cNvPr id="1" name=""/>
        <p:cNvGrpSpPr/>
        <p:nvPr/>
      </p:nvGrpSpPr>
      <p:grpSpPr>
        <a:xfrm>
          <a:off x="0" y="0"/>
          <a:ext cx="0" cy="0"/>
          <a:chOff x="0" y="0"/>
          <a:chExt cx="0" cy="0"/>
        </a:xfrm>
      </p:grpSpPr>
      <p:sp>
        <p:nvSpPr>
          <p:cNvPr id="8" name="Rectangle 7"/>
          <p:cNvSpPr/>
          <p:nvPr userDrawn="1"/>
        </p:nvSpPr>
        <p:spPr>
          <a:xfrm>
            <a:off x="-1065" y="0"/>
            <a:ext cx="12191997" cy="6858000"/>
          </a:xfrm>
          <a:prstGeom prst="rect">
            <a:avLst/>
          </a:prstGeom>
          <a:gradFill>
            <a:gsLst>
              <a:gs pos="0">
                <a:srgbClr val="004983"/>
              </a:gs>
              <a:gs pos="100000">
                <a:srgbClr val="0077D4"/>
              </a:gs>
            </a:gsLst>
            <a:lin ang="135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27" name="Text Placeholder 26"/>
          <p:cNvSpPr>
            <a:spLocks noGrp="1"/>
          </p:cNvSpPr>
          <p:nvPr>
            <p:ph type="body" sz="quarter" idx="14" hasCustomPrompt="1"/>
          </p:nvPr>
        </p:nvSpPr>
        <p:spPr>
          <a:xfrm>
            <a:off x="7052615" y="4627245"/>
            <a:ext cx="3326669" cy="547688"/>
          </a:xfrm>
          <a:prstGeom prst="rect">
            <a:avLst/>
          </a:prstGeom>
        </p:spPr>
        <p:txBody>
          <a:bodyPr/>
          <a:lstStyle>
            <a:lvl1pPr marL="0" indent="0" algn="r">
              <a:buNone/>
              <a:defRPr sz="1500" baseline="0">
                <a:solidFill>
                  <a:srgbClr val="EEF3FA"/>
                </a:solidFill>
              </a:defRPr>
            </a:lvl1pPr>
          </a:lstStyle>
          <a:p>
            <a:pPr lvl="0"/>
            <a:r>
              <a:rPr lang="fr-FR" dirty="0"/>
              <a:t>Source Name</a:t>
            </a:r>
          </a:p>
        </p:txBody>
      </p:sp>
      <p:sp>
        <p:nvSpPr>
          <p:cNvPr id="3" name="Text Placeholder 2"/>
          <p:cNvSpPr>
            <a:spLocks noGrp="1"/>
          </p:cNvSpPr>
          <p:nvPr>
            <p:ph type="body" sz="quarter" idx="15" hasCustomPrompt="1"/>
          </p:nvPr>
        </p:nvSpPr>
        <p:spPr>
          <a:xfrm>
            <a:off x="1595137" y="1860095"/>
            <a:ext cx="8784167" cy="581321"/>
          </a:xfrm>
          <a:prstGeom prst="rect">
            <a:avLst/>
          </a:prstGeom>
        </p:spPr>
        <p:txBody>
          <a:bodyPr/>
          <a:lstStyle>
            <a:lvl1pPr marL="0" indent="0" algn="ctr">
              <a:buNone/>
              <a:defRPr baseline="0">
                <a:solidFill>
                  <a:srgbClr val="EEF3FA"/>
                </a:solidFill>
              </a:defRPr>
            </a:lvl1pPr>
          </a:lstStyle>
          <a:p>
            <a:pPr lvl="0"/>
            <a:r>
              <a:rPr lang="fr-FR" dirty="0"/>
              <a:t>USE BIG NUMBERS FOR BIG IMPACT</a:t>
            </a:r>
          </a:p>
        </p:txBody>
      </p:sp>
      <p:sp>
        <p:nvSpPr>
          <p:cNvPr id="9" name="Text Placeholder 2"/>
          <p:cNvSpPr>
            <a:spLocks noGrp="1"/>
          </p:cNvSpPr>
          <p:nvPr>
            <p:ph type="body" sz="quarter" idx="16" hasCustomPrompt="1"/>
          </p:nvPr>
        </p:nvSpPr>
        <p:spPr>
          <a:xfrm>
            <a:off x="1150854" y="2700941"/>
            <a:ext cx="9605473" cy="1401071"/>
          </a:xfrm>
          <a:prstGeom prst="rect">
            <a:avLst/>
          </a:prstGeom>
          <a:effectLst/>
        </p:spPr>
        <p:txBody>
          <a:bodyPr/>
          <a:lstStyle>
            <a:lvl1pPr marL="0" indent="0" algn="ctr">
              <a:buNone/>
              <a:defRPr lang="fr-FR" sz="7200" b="1" kern="1200" baseline="0" dirty="0" smtClean="0">
                <a:solidFill>
                  <a:srgbClr val="EEF3FA"/>
                </a:solidFill>
                <a:latin typeface="+mn-lt"/>
                <a:ea typeface="+mn-ea"/>
                <a:cs typeface="+mn-cs"/>
              </a:defRPr>
            </a:lvl1pPr>
          </a:lstStyle>
          <a:p>
            <a:pPr lvl="0"/>
            <a:r>
              <a:rPr lang="fr-FR" dirty="0"/>
              <a:t>$ 500.030.001</a:t>
            </a:r>
          </a:p>
        </p:txBody>
      </p:sp>
      <p:sp>
        <p:nvSpPr>
          <p:cNvPr id="14" name="Espace réservé du texte 4">
            <a:extLst>
              <a:ext uri="{FF2B5EF4-FFF2-40B4-BE49-F238E27FC236}">
                <a16:creationId xmlns:a16="http://schemas.microsoft.com/office/drawing/2014/main" id="{095B87B6-6F0C-4D5E-90BD-8E421833DB88}"/>
              </a:ext>
            </a:extLst>
          </p:cNvPr>
          <p:cNvSpPr>
            <a:spLocks noGrp="1"/>
          </p:cNvSpPr>
          <p:nvPr>
            <p:ph type="body" sz="quarter" idx="17" hasCustomPrompt="1"/>
          </p:nvPr>
        </p:nvSpPr>
        <p:spPr>
          <a:xfrm>
            <a:off x="4467277" y="6488753"/>
            <a:ext cx="3255313" cy="223515"/>
          </a:xfrm>
          <a:prstGeom prst="rect">
            <a:avLst/>
          </a:prstGeom>
        </p:spPr>
        <p:txBody>
          <a:bodyPr/>
          <a:lstStyle>
            <a:lvl1pPr marL="0" indent="0" algn="ctr">
              <a:buNone/>
              <a:defRPr sz="900">
                <a:solidFill>
                  <a:schemeClr val="bg1"/>
                </a:solidFill>
              </a:defRPr>
            </a:lvl1pPr>
          </a:lstStyle>
          <a:p>
            <a:pPr lvl="0"/>
            <a:r>
              <a:rPr lang="fr-FR" dirty="0"/>
              <a:t>Insert the </a:t>
            </a:r>
            <a:r>
              <a:rPr lang="fr-FR" dirty="0" err="1"/>
              <a:t>title</a:t>
            </a:r>
            <a:r>
              <a:rPr lang="fr-FR" dirty="0"/>
              <a:t> of the </a:t>
            </a:r>
            <a:r>
              <a:rPr lang="fr-FR" dirty="0" err="1"/>
              <a:t>presentation</a:t>
            </a:r>
            <a:endParaRPr lang="fr-FR" dirty="0"/>
          </a:p>
        </p:txBody>
      </p:sp>
      <p:pic>
        <p:nvPicPr>
          <p:cNvPr id="10" name="Picture 9" descr="A black and white logo&#10;&#10;Description automatically generated with medium confidence">
            <a:extLst>
              <a:ext uri="{FF2B5EF4-FFF2-40B4-BE49-F238E27FC236}">
                <a16:creationId xmlns:a16="http://schemas.microsoft.com/office/drawing/2014/main" id="{713B19EF-3355-4334-B0CB-3E14BE9630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156" y="6367184"/>
            <a:ext cx="2181802" cy="459711"/>
          </a:xfrm>
          <a:prstGeom prst="rect">
            <a:avLst/>
          </a:prstGeom>
        </p:spPr>
      </p:pic>
    </p:spTree>
    <p:extLst>
      <p:ext uri="{BB962C8B-B14F-4D97-AF65-F5344CB8AC3E}">
        <p14:creationId xmlns:p14="http://schemas.microsoft.com/office/powerpoint/2010/main" val="3102367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Slide 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7821C45-9C17-4B09-A58B-94A9B8A2058C}"/>
              </a:ext>
            </a:extLst>
          </p:cNvPr>
          <p:cNvSpPr/>
          <p:nvPr userDrawn="1"/>
        </p:nvSpPr>
        <p:spPr>
          <a:xfrm>
            <a:off x="0" y="6336080"/>
            <a:ext cx="12192000" cy="521921"/>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Picture Placeholder 7">
            <a:extLst>
              <a:ext uri="{FF2B5EF4-FFF2-40B4-BE49-F238E27FC236}">
                <a16:creationId xmlns:a16="http://schemas.microsoft.com/office/drawing/2014/main" id="{C8B59B52-C699-4CE7-97BA-027ACF8FB42E}"/>
              </a:ext>
            </a:extLst>
          </p:cNvPr>
          <p:cNvSpPr>
            <a:spLocks noGrp="1" noChangeAspect="1"/>
          </p:cNvSpPr>
          <p:nvPr>
            <p:ph type="pic" sz="quarter" idx="17" hasCustomPrompt="1"/>
          </p:nvPr>
        </p:nvSpPr>
        <p:spPr>
          <a:xfrm>
            <a:off x="6890876" y="971034"/>
            <a:ext cx="4711701" cy="5129355"/>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15" name="Rectangle 14">
            <a:extLst>
              <a:ext uri="{FF2B5EF4-FFF2-40B4-BE49-F238E27FC236}">
                <a16:creationId xmlns:a16="http://schemas.microsoft.com/office/drawing/2014/main" id="{2CFE5920-4B6F-486E-9F0D-C1AE18D062F5}"/>
              </a:ext>
            </a:extLst>
          </p:cNvPr>
          <p:cNvSpPr/>
          <p:nvPr userDrawn="1"/>
        </p:nvSpPr>
        <p:spPr>
          <a:xfrm>
            <a:off x="-1065" y="28"/>
            <a:ext cx="12191997" cy="758619"/>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19" name="Text Placeholder 2">
            <a:extLst>
              <a:ext uri="{FF2B5EF4-FFF2-40B4-BE49-F238E27FC236}">
                <a16:creationId xmlns:a16="http://schemas.microsoft.com/office/drawing/2014/main" id="{B82461B7-A290-474F-927F-9060159C8956}"/>
              </a:ext>
            </a:extLst>
          </p:cNvPr>
          <p:cNvSpPr>
            <a:spLocks noGrp="1"/>
          </p:cNvSpPr>
          <p:nvPr>
            <p:ph type="body" sz="quarter" idx="16"/>
          </p:nvPr>
        </p:nvSpPr>
        <p:spPr>
          <a:xfrm>
            <a:off x="420877" y="959561"/>
            <a:ext cx="5675123" cy="5140820"/>
          </a:xfrm>
          <a:prstGeom prst="rect">
            <a:avLst/>
          </a:prstGeom>
          <a:effectLst/>
        </p:spPr>
        <p:txBody>
          <a:bodyPr/>
          <a:lstStyle>
            <a:lvl1pPr marL="0" indent="0" algn="l">
              <a:buClr>
                <a:srgbClr val="024A84"/>
              </a:buClr>
              <a:buFont typeface="Arial" panose="020B0604020202020204" pitchFamily="34" charset="0"/>
              <a:buNone/>
              <a:defRPr sz="1350" b="1">
                <a:solidFill>
                  <a:schemeClr val="tx1"/>
                </a:solidFill>
              </a:defRPr>
            </a:lvl1pPr>
            <a:lvl2pPr marL="0" indent="0" algn="l">
              <a:buClr>
                <a:srgbClr val="024A84"/>
              </a:buClr>
              <a:buFont typeface="Arial" panose="020B0604020202020204" pitchFamily="34" charset="0"/>
              <a:buNone/>
              <a:defRPr sz="1050" b="1">
                <a:solidFill>
                  <a:srgbClr val="0077D4"/>
                </a:solidFill>
              </a:defRPr>
            </a:lvl2pPr>
            <a:lvl3pPr marL="0" indent="0" algn="l">
              <a:buClr>
                <a:srgbClr val="024A84"/>
              </a:buClr>
              <a:buFont typeface="Arial" panose="020B0604020202020204" pitchFamily="34" charset="0"/>
              <a:buNone/>
              <a:defRPr sz="9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dirty="0"/>
              <a:t>Edit Master text styles</a:t>
            </a:r>
          </a:p>
          <a:p>
            <a:pPr lvl="1"/>
            <a:r>
              <a:rPr lang="en-US" dirty="0"/>
              <a:t>Second level</a:t>
            </a:r>
          </a:p>
          <a:p>
            <a:pPr lvl="2"/>
            <a:r>
              <a:rPr lang="en-US" dirty="0"/>
              <a:t>Third level</a:t>
            </a:r>
          </a:p>
          <a:p>
            <a:pPr lvl="2"/>
            <a:endParaRPr lang="en-US" dirty="0"/>
          </a:p>
        </p:txBody>
      </p:sp>
      <p:sp>
        <p:nvSpPr>
          <p:cNvPr id="22" name="Title 1">
            <a:extLst>
              <a:ext uri="{FF2B5EF4-FFF2-40B4-BE49-F238E27FC236}">
                <a16:creationId xmlns:a16="http://schemas.microsoft.com/office/drawing/2014/main" id="{A00971C8-FA64-4742-8A38-BC2A6D7AB16A}"/>
              </a:ext>
            </a:extLst>
          </p:cNvPr>
          <p:cNvSpPr>
            <a:spLocks noGrp="1"/>
          </p:cNvSpPr>
          <p:nvPr>
            <p:ph type="ctrTitle" hasCustomPrompt="1"/>
          </p:nvPr>
        </p:nvSpPr>
        <p:spPr>
          <a:xfrm>
            <a:off x="420894" y="151609"/>
            <a:ext cx="11350193" cy="455408"/>
          </a:xfrm>
          <a:prstGeom prst="rect">
            <a:avLst/>
          </a:prstGeom>
        </p:spPr>
        <p:txBody>
          <a:bodyPr lIns="0" tIns="0" rIns="0" bIns="0"/>
          <a:lstStyle>
            <a:lvl1pPr algn="l">
              <a:lnSpc>
                <a:spcPts val="2775"/>
              </a:lnSpc>
              <a:defRPr sz="2400">
                <a:solidFill>
                  <a:schemeClr val="bg1"/>
                </a:solidFill>
              </a:defRPr>
            </a:lvl1pPr>
          </a:lstStyle>
          <a:p>
            <a:r>
              <a:rPr lang="en-GB" dirty="0"/>
              <a:t>Insert title of the slide</a:t>
            </a:r>
            <a:endParaRPr lang="en-US" dirty="0"/>
          </a:p>
        </p:txBody>
      </p:sp>
      <p:sp>
        <p:nvSpPr>
          <p:cNvPr id="13" name="TextBox 24">
            <a:extLst>
              <a:ext uri="{FF2B5EF4-FFF2-40B4-BE49-F238E27FC236}">
                <a16:creationId xmlns:a16="http://schemas.microsoft.com/office/drawing/2014/main" id="{DD1032CB-C952-47D3-91F1-1B8184F497BD}"/>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16" name="TextBox 24">
            <a:extLst>
              <a:ext uri="{FF2B5EF4-FFF2-40B4-BE49-F238E27FC236}">
                <a16:creationId xmlns:a16="http://schemas.microsoft.com/office/drawing/2014/main" id="{1B16DB7F-771E-420A-851F-0FA465E115CA}"/>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24" name="Espace réservé du texte 4">
            <a:extLst>
              <a:ext uri="{FF2B5EF4-FFF2-40B4-BE49-F238E27FC236}">
                <a16:creationId xmlns:a16="http://schemas.microsoft.com/office/drawing/2014/main" id="{62C62350-66C0-43CB-B125-42F2FF7750AA}"/>
              </a:ext>
            </a:extLst>
          </p:cNvPr>
          <p:cNvSpPr>
            <a:spLocks noGrp="1"/>
          </p:cNvSpPr>
          <p:nvPr>
            <p:ph type="body" sz="quarter" idx="14" hasCustomPrompt="1"/>
          </p:nvPr>
        </p:nvSpPr>
        <p:spPr>
          <a:xfrm>
            <a:off x="4467277" y="6488753"/>
            <a:ext cx="3255313" cy="223515"/>
          </a:xfrm>
          <a:prstGeom prst="rect">
            <a:avLst/>
          </a:prstGeom>
        </p:spPr>
        <p:txBody>
          <a:bodyPr/>
          <a:lstStyle>
            <a:lvl1pPr marL="0" indent="0" algn="ctr">
              <a:buNone/>
              <a:defRPr sz="900">
                <a:solidFill>
                  <a:schemeClr val="bg1"/>
                </a:solidFill>
              </a:defRPr>
            </a:lvl1pPr>
          </a:lstStyle>
          <a:p>
            <a:pPr lvl="0"/>
            <a:r>
              <a:rPr lang="fr-FR" dirty="0"/>
              <a:t>Insert the </a:t>
            </a:r>
            <a:r>
              <a:rPr lang="fr-FR" dirty="0" err="1"/>
              <a:t>title</a:t>
            </a:r>
            <a:r>
              <a:rPr lang="fr-FR" dirty="0"/>
              <a:t> of the </a:t>
            </a:r>
            <a:r>
              <a:rPr lang="fr-FR" dirty="0" err="1"/>
              <a:t>presentation</a:t>
            </a:r>
            <a:endParaRPr lang="fr-FR" dirty="0"/>
          </a:p>
        </p:txBody>
      </p:sp>
      <p:pic>
        <p:nvPicPr>
          <p:cNvPr id="11" name="Picture 10" descr="A black and white logo&#10;&#10;Description automatically generated with medium confidence">
            <a:extLst>
              <a:ext uri="{FF2B5EF4-FFF2-40B4-BE49-F238E27FC236}">
                <a16:creationId xmlns:a16="http://schemas.microsoft.com/office/drawing/2014/main" id="{FF1CAC44-A7FF-467C-B581-9EC03F36C9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156" y="6367184"/>
            <a:ext cx="2181802" cy="459711"/>
          </a:xfrm>
          <a:prstGeom prst="rect">
            <a:avLst/>
          </a:prstGeom>
        </p:spPr>
      </p:pic>
    </p:spTree>
    <p:extLst>
      <p:ext uri="{BB962C8B-B14F-4D97-AF65-F5344CB8AC3E}">
        <p14:creationId xmlns:p14="http://schemas.microsoft.com/office/powerpoint/2010/main" val="3406102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Slide 3">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7821C45-9C17-4B09-A58B-94A9B8A2058C}"/>
              </a:ext>
            </a:extLst>
          </p:cNvPr>
          <p:cNvSpPr/>
          <p:nvPr userDrawn="1"/>
        </p:nvSpPr>
        <p:spPr>
          <a:xfrm>
            <a:off x="0" y="6336080"/>
            <a:ext cx="12192000" cy="521921"/>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Picture Placeholder 7"/>
          <p:cNvSpPr>
            <a:spLocks noGrp="1" noChangeAspect="1"/>
          </p:cNvSpPr>
          <p:nvPr>
            <p:ph type="pic" sz="quarter" idx="17" hasCustomPrompt="1"/>
          </p:nvPr>
        </p:nvSpPr>
        <p:spPr>
          <a:xfrm>
            <a:off x="420880" y="981103"/>
            <a:ext cx="4711701" cy="2470849"/>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8" name="Picture Placeholder 7"/>
          <p:cNvSpPr>
            <a:spLocks noGrp="1" noChangeAspect="1"/>
          </p:cNvSpPr>
          <p:nvPr>
            <p:ph type="pic" sz="quarter" idx="18" hasCustomPrompt="1"/>
          </p:nvPr>
        </p:nvSpPr>
        <p:spPr>
          <a:xfrm>
            <a:off x="420880" y="3651073"/>
            <a:ext cx="4711701" cy="2470849"/>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11" name="Rectangle 10">
            <a:extLst>
              <a:ext uri="{FF2B5EF4-FFF2-40B4-BE49-F238E27FC236}">
                <a16:creationId xmlns:a16="http://schemas.microsoft.com/office/drawing/2014/main" id="{08B383AD-DD56-4514-B88F-9FBAE5DBC3CC}"/>
              </a:ext>
            </a:extLst>
          </p:cNvPr>
          <p:cNvSpPr/>
          <p:nvPr userDrawn="1"/>
        </p:nvSpPr>
        <p:spPr>
          <a:xfrm>
            <a:off x="-1065" y="28"/>
            <a:ext cx="12191997" cy="758619"/>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dirty="0">
              <a:ln>
                <a:solidFill>
                  <a:srgbClr val="363636"/>
                </a:solidFill>
              </a:ln>
              <a:solidFill>
                <a:schemeClr val="tx1"/>
              </a:solidFill>
            </a:endParaRPr>
          </a:p>
        </p:txBody>
      </p:sp>
      <p:sp>
        <p:nvSpPr>
          <p:cNvPr id="24" name="Text Placeholder 2">
            <a:extLst>
              <a:ext uri="{FF2B5EF4-FFF2-40B4-BE49-F238E27FC236}">
                <a16:creationId xmlns:a16="http://schemas.microsoft.com/office/drawing/2014/main" id="{700133AC-DDBB-4206-8D75-4349F225F60E}"/>
              </a:ext>
            </a:extLst>
          </p:cNvPr>
          <p:cNvSpPr>
            <a:spLocks noGrp="1"/>
          </p:cNvSpPr>
          <p:nvPr>
            <p:ph type="body" sz="quarter" idx="16"/>
          </p:nvPr>
        </p:nvSpPr>
        <p:spPr>
          <a:xfrm>
            <a:off x="5962618" y="981102"/>
            <a:ext cx="5808469" cy="5140820"/>
          </a:xfrm>
          <a:prstGeom prst="rect">
            <a:avLst/>
          </a:prstGeom>
          <a:effectLst/>
        </p:spPr>
        <p:txBody>
          <a:bodyPr/>
          <a:lstStyle>
            <a:lvl1pPr marL="0" indent="0" algn="l">
              <a:buClr>
                <a:srgbClr val="024A84"/>
              </a:buClr>
              <a:buFont typeface="Arial" panose="020B0604020202020204" pitchFamily="34" charset="0"/>
              <a:buNone/>
              <a:defRPr sz="1350" b="1">
                <a:solidFill>
                  <a:schemeClr val="tx1"/>
                </a:solidFill>
              </a:defRPr>
            </a:lvl1pPr>
            <a:lvl2pPr marL="0" indent="0" algn="l">
              <a:buClr>
                <a:srgbClr val="024A84"/>
              </a:buClr>
              <a:buFont typeface="Arial" panose="020B0604020202020204" pitchFamily="34" charset="0"/>
              <a:buNone/>
              <a:defRPr sz="1050" b="1">
                <a:solidFill>
                  <a:srgbClr val="0077D4"/>
                </a:solidFill>
              </a:defRPr>
            </a:lvl2pPr>
            <a:lvl3pPr marL="0" indent="0" algn="l">
              <a:buClr>
                <a:srgbClr val="024A84"/>
              </a:buClr>
              <a:buFont typeface="Arial" panose="020B0604020202020204" pitchFamily="34" charset="0"/>
              <a:buNone/>
              <a:defRPr sz="9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dirty="0"/>
              <a:t>Edit Master text styles</a:t>
            </a:r>
          </a:p>
          <a:p>
            <a:pPr lvl="1"/>
            <a:r>
              <a:rPr lang="en-US" dirty="0"/>
              <a:t>Second level</a:t>
            </a:r>
          </a:p>
          <a:p>
            <a:pPr lvl="2"/>
            <a:r>
              <a:rPr lang="en-US" dirty="0"/>
              <a:t>Third level</a:t>
            </a:r>
          </a:p>
          <a:p>
            <a:pPr lvl="2"/>
            <a:endParaRPr lang="en-US" dirty="0"/>
          </a:p>
        </p:txBody>
      </p:sp>
      <p:sp>
        <p:nvSpPr>
          <p:cNvPr id="19" name="Title 1">
            <a:extLst>
              <a:ext uri="{FF2B5EF4-FFF2-40B4-BE49-F238E27FC236}">
                <a16:creationId xmlns:a16="http://schemas.microsoft.com/office/drawing/2014/main" id="{5934230B-549F-46D1-9B93-93D16169A082}"/>
              </a:ext>
            </a:extLst>
          </p:cNvPr>
          <p:cNvSpPr>
            <a:spLocks noGrp="1"/>
          </p:cNvSpPr>
          <p:nvPr>
            <p:ph type="ctrTitle" hasCustomPrompt="1"/>
          </p:nvPr>
        </p:nvSpPr>
        <p:spPr>
          <a:xfrm>
            <a:off x="420894" y="151609"/>
            <a:ext cx="11350193" cy="455408"/>
          </a:xfrm>
          <a:prstGeom prst="rect">
            <a:avLst/>
          </a:prstGeom>
        </p:spPr>
        <p:txBody>
          <a:bodyPr lIns="0" tIns="0" rIns="0" bIns="0"/>
          <a:lstStyle>
            <a:lvl1pPr algn="l">
              <a:lnSpc>
                <a:spcPts val="2775"/>
              </a:lnSpc>
              <a:defRPr sz="2400">
                <a:solidFill>
                  <a:schemeClr val="bg1"/>
                </a:solidFill>
              </a:defRPr>
            </a:lvl1pPr>
          </a:lstStyle>
          <a:p>
            <a:r>
              <a:rPr lang="en-GB" dirty="0"/>
              <a:t>Insert title of the slide</a:t>
            </a:r>
            <a:endParaRPr lang="en-US" dirty="0"/>
          </a:p>
        </p:txBody>
      </p:sp>
      <p:sp>
        <p:nvSpPr>
          <p:cNvPr id="18" name="TextBox 24">
            <a:extLst>
              <a:ext uri="{FF2B5EF4-FFF2-40B4-BE49-F238E27FC236}">
                <a16:creationId xmlns:a16="http://schemas.microsoft.com/office/drawing/2014/main" id="{AD7A9F1F-CF37-41F9-B8FE-69F76CD96FE6}"/>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20" name="TextBox 24">
            <a:extLst>
              <a:ext uri="{FF2B5EF4-FFF2-40B4-BE49-F238E27FC236}">
                <a16:creationId xmlns:a16="http://schemas.microsoft.com/office/drawing/2014/main" id="{33261559-98DE-4289-BCF4-BAF79724E900}"/>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dirty="0">
              <a:solidFill>
                <a:srgbClr val="C5192D"/>
              </a:solidFill>
            </a:endParaRPr>
          </a:p>
        </p:txBody>
      </p:sp>
      <p:sp>
        <p:nvSpPr>
          <p:cNvPr id="23" name="Espace réservé du texte 4">
            <a:extLst>
              <a:ext uri="{FF2B5EF4-FFF2-40B4-BE49-F238E27FC236}">
                <a16:creationId xmlns:a16="http://schemas.microsoft.com/office/drawing/2014/main" id="{FCF83B81-2C42-4B0C-9858-5C6E1E7E255E}"/>
              </a:ext>
            </a:extLst>
          </p:cNvPr>
          <p:cNvSpPr>
            <a:spLocks noGrp="1"/>
          </p:cNvSpPr>
          <p:nvPr>
            <p:ph type="body" sz="quarter" idx="14" hasCustomPrompt="1"/>
          </p:nvPr>
        </p:nvSpPr>
        <p:spPr>
          <a:xfrm>
            <a:off x="4467277" y="6488753"/>
            <a:ext cx="3255313" cy="223515"/>
          </a:xfrm>
          <a:prstGeom prst="rect">
            <a:avLst/>
          </a:prstGeom>
        </p:spPr>
        <p:txBody>
          <a:bodyPr/>
          <a:lstStyle>
            <a:lvl1pPr marL="0" indent="0" algn="ctr">
              <a:buNone/>
              <a:defRPr sz="900">
                <a:solidFill>
                  <a:schemeClr val="bg1"/>
                </a:solidFill>
              </a:defRPr>
            </a:lvl1pPr>
          </a:lstStyle>
          <a:p>
            <a:pPr lvl="0"/>
            <a:r>
              <a:rPr lang="fr-FR" dirty="0"/>
              <a:t>Insert the </a:t>
            </a:r>
            <a:r>
              <a:rPr lang="fr-FR" dirty="0" err="1"/>
              <a:t>title</a:t>
            </a:r>
            <a:r>
              <a:rPr lang="fr-FR" dirty="0"/>
              <a:t> of the </a:t>
            </a:r>
            <a:r>
              <a:rPr lang="fr-FR" dirty="0" err="1"/>
              <a:t>presentation</a:t>
            </a:r>
            <a:endParaRPr lang="fr-FR" dirty="0"/>
          </a:p>
        </p:txBody>
      </p:sp>
      <p:pic>
        <p:nvPicPr>
          <p:cNvPr id="12" name="Picture 11" descr="A black and white logo&#10;&#10;Description automatically generated with medium confidence">
            <a:extLst>
              <a:ext uri="{FF2B5EF4-FFF2-40B4-BE49-F238E27FC236}">
                <a16:creationId xmlns:a16="http://schemas.microsoft.com/office/drawing/2014/main" id="{3FBD763E-CAA1-4035-BD1F-7D103E0FA8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156" y="6367184"/>
            <a:ext cx="2181802" cy="459711"/>
          </a:xfrm>
          <a:prstGeom prst="rect">
            <a:avLst/>
          </a:prstGeom>
        </p:spPr>
      </p:pic>
    </p:spTree>
    <p:extLst>
      <p:ext uri="{BB962C8B-B14F-4D97-AF65-F5344CB8AC3E}">
        <p14:creationId xmlns:p14="http://schemas.microsoft.com/office/powerpoint/2010/main" val="4010182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705A7-88A1-5867-5A9B-1A2104EA8C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54840A-E2EA-F993-65BC-B3DBB0321D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3DD1C-9299-990A-82E0-A74A65787D48}"/>
              </a:ext>
            </a:extLst>
          </p:cNvPr>
          <p:cNvSpPr>
            <a:spLocks noGrp="1"/>
          </p:cNvSpPr>
          <p:nvPr>
            <p:ph type="dt" sz="half" idx="10"/>
          </p:nvPr>
        </p:nvSpPr>
        <p:spPr/>
        <p:txBody>
          <a:bodyPr/>
          <a:lstStyle/>
          <a:p>
            <a:fld id="{B6AC9054-1A37-42F4-9792-C299722D6202}" type="datetimeFigureOut">
              <a:rPr lang="en-US" smtClean="0"/>
              <a:t>11/8/2024</a:t>
            </a:fld>
            <a:endParaRPr lang="en-US"/>
          </a:p>
        </p:txBody>
      </p:sp>
      <p:sp>
        <p:nvSpPr>
          <p:cNvPr id="5" name="Footer Placeholder 4">
            <a:extLst>
              <a:ext uri="{FF2B5EF4-FFF2-40B4-BE49-F238E27FC236}">
                <a16:creationId xmlns:a16="http://schemas.microsoft.com/office/drawing/2014/main" id="{F0879EED-1BB3-F2DF-108E-5F03AAD8C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47926C-1FD4-4ABB-1B73-2DE0B76111EE}"/>
              </a:ext>
            </a:extLst>
          </p:cNvPr>
          <p:cNvSpPr>
            <a:spLocks noGrp="1"/>
          </p:cNvSpPr>
          <p:nvPr>
            <p:ph type="sldNum" sz="quarter" idx="12"/>
          </p:nvPr>
        </p:nvSpPr>
        <p:spPr/>
        <p:txBody>
          <a:bodyPr/>
          <a:lstStyle/>
          <a:p>
            <a:fld id="{8D6C4239-94D4-4830-A2E3-6D4FFECB1C86}" type="slidenum">
              <a:rPr lang="en-US" smtClean="0"/>
              <a:t>‹#›</a:t>
            </a:fld>
            <a:endParaRPr lang="en-US"/>
          </a:p>
        </p:txBody>
      </p:sp>
    </p:spTree>
    <p:extLst>
      <p:ext uri="{BB962C8B-B14F-4D97-AF65-F5344CB8AC3E}">
        <p14:creationId xmlns:p14="http://schemas.microsoft.com/office/powerpoint/2010/main" val="3370083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31C71-1DD4-EC3E-9E8B-6889B7410C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20D2A6-5CB9-64BF-B306-426F841E66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F1875A-0D2C-F0B7-7BF8-8698FCA99B77}"/>
              </a:ext>
            </a:extLst>
          </p:cNvPr>
          <p:cNvSpPr>
            <a:spLocks noGrp="1"/>
          </p:cNvSpPr>
          <p:nvPr>
            <p:ph type="dt" sz="half" idx="10"/>
          </p:nvPr>
        </p:nvSpPr>
        <p:spPr/>
        <p:txBody>
          <a:bodyPr/>
          <a:lstStyle/>
          <a:p>
            <a:fld id="{B6AC9054-1A37-42F4-9792-C299722D6202}" type="datetimeFigureOut">
              <a:rPr lang="en-US" smtClean="0"/>
              <a:t>11/8/2024</a:t>
            </a:fld>
            <a:endParaRPr lang="en-US"/>
          </a:p>
        </p:txBody>
      </p:sp>
      <p:sp>
        <p:nvSpPr>
          <p:cNvPr id="5" name="Footer Placeholder 4">
            <a:extLst>
              <a:ext uri="{FF2B5EF4-FFF2-40B4-BE49-F238E27FC236}">
                <a16:creationId xmlns:a16="http://schemas.microsoft.com/office/drawing/2014/main" id="{43077ECD-98F6-7650-6336-8EA1EE41C4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83AE2-F30A-7367-4A82-EBC7E7CE9184}"/>
              </a:ext>
            </a:extLst>
          </p:cNvPr>
          <p:cNvSpPr>
            <a:spLocks noGrp="1"/>
          </p:cNvSpPr>
          <p:nvPr>
            <p:ph type="sldNum" sz="quarter" idx="12"/>
          </p:nvPr>
        </p:nvSpPr>
        <p:spPr/>
        <p:txBody>
          <a:bodyPr/>
          <a:lstStyle/>
          <a:p>
            <a:fld id="{8D6C4239-94D4-4830-A2E3-6D4FFECB1C86}" type="slidenum">
              <a:rPr lang="en-US" smtClean="0"/>
              <a:t>‹#›</a:t>
            </a:fld>
            <a:endParaRPr lang="en-US"/>
          </a:p>
        </p:txBody>
      </p:sp>
    </p:spTree>
    <p:extLst>
      <p:ext uri="{BB962C8B-B14F-4D97-AF65-F5344CB8AC3E}">
        <p14:creationId xmlns:p14="http://schemas.microsoft.com/office/powerpoint/2010/main" val="1711067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25BE6-BBB5-860E-4C40-34157681C2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8E10F7-0D88-9E5A-086D-FDCDC0191F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15C966-E9F0-8149-CC7B-6FCDC2B471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35B816-C107-45AA-9B3E-E747DF76A8D1}"/>
              </a:ext>
            </a:extLst>
          </p:cNvPr>
          <p:cNvSpPr>
            <a:spLocks noGrp="1"/>
          </p:cNvSpPr>
          <p:nvPr>
            <p:ph type="dt" sz="half" idx="10"/>
          </p:nvPr>
        </p:nvSpPr>
        <p:spPr/>
        <p:txBody>
          <a:bodyPr/>
          <a:lstStyle/>
          <a:p>
            <a:fld id="{B6AC9054-1A37-42F4-9792-C299722D6202}" type="datetimeFigureOut">
              <a:rPr lang="en-US" smtClean="0"/>
              <a:t>11/8/2024</a:t>
            </a:fld>
            <a:endParaRPr lang="en-US"/>
          </a:p>
        </p:txBody>
      </p:sp>
      <p:sp>
        <p:nvSpPr>
          <p:cNvPr id="6" name="Footer Placeholder 5">
            <a:extLst>
              <a:ext uri="{FF2B5EF4-FFF2-40B4-BE49-F238E27FC236}">
                <a16:creationId xmlns:a16="http://schemas.microsoft.com/office/drawing/2014/main" id="{6B3CB52E-95E4-E1DC-870E-A0CDDD559A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A6D109-F016-078E-3DD8-6256A8B0018D}"/>
              </a:ext>
            </a:extLst>
          </p:cNvPr>
          <p:cNvSpPr>
            <a:spLocks noGrp="1"/>
          </p:cNvSpPr>
          <p:nvPr>
            <p:ph type="sldNum" sz="quarter" idx="12"/>
          </p:nvPr>
        </p:nvSpPr>
        <p:spPr/>
        <p:txBody>
          <a:bodyPr/>
          <a:lstStyle/>
          <a:p>
            <a:fld id="{8D6C4239-94D4-4830-A2E3-6D4FFECB1C86}" type="slidenum">
              <a:rPr lang="en-US" smtClean="0"/>
              <a:t>‹#›</a:t>
            </a:fld>
            <a:endParaRPr lang="en-US"/>
          </a:p>
        </p:txBody>
      </p:sp>
    </p:spTree>
    <p:extLst>
      <p:ext uri="{BB962C8B-B14F-4D97-AF65-F5344CB8AC3E}">
        <p14:creationId xmlns:p14="http://schemas.microsoft.com/office/powerpoint/2010/main" val="1767229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03A2-F03D-F2DB-72DC-2914539B41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6268E3-A7DB-44AD-948E-D56483D1D8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D5646D-7A87-1D52-4E9A-884F3FD7C0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9A4EF1-0554-404C-1FD0-7C60CEF1C2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8CECC2-B5A8-167D-2684-9D044397A9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340A12-221B-DC10-1711-2AEC69DF3254}"/>
              </a:ext>
            </a:extLst>
          </p:cNvPr>
          <p:cNvSpPr>
            <a:spLocks noGrp="1"/>
          </p:cNvSpPr>
          <p:nvPr>
            <p:ph type="dt" sz="half" idx="10"/>
          </p:nvPr>
        </p:nvSpPr>
        <p:spPr/>
        <p:txBody>
          <a:bodyPr/>
          <a:lstStyle/>
          <a:p>
            <a:fld id="{B6AC9054-1A37-42F4-9792-C299722D6202}" type="datetimeFigureOut">
              <a:rPr lang="en-US" smtClean="0"/>
              <a:t>11/8/2024</a:t>
            </a:fld>
            <a:endParaRPr lang="en-US"/>
          </a:p>
        </p:txBody>
      </p:sp>
      <p:sp>
        <p:nvSpPr>
          <p:cNvPr id="8" name="Footer Placeholder 7">
            <a:extLst>
              <a:ext uri="{FF2B5EF4-FFF2-40B4-BE49-F238E27FC236}">
                <a16:creationId xmlns:a16="http://schemas.microsoft.com/office/drawing/2014/main" id="{1A2DC39A-A48C-E420-A4E7-E5C7A2E97A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441BA4-AD29-6D33-1290-C7D937602373}"/>
              </a:ext>
            </a:extLst>
          </p:cNvPr>
          <p:cNvSpPr>
            <a:spLocks noGrp="1"/>
          </p:cNvSpPr>
          <p:nvPr>
            <p:ph type="sldNum" sz="quarter" idx="12"/>
          </p:nvPr>
        </p:nvSpPr>
        <p:spPr/>
        <p:txBody>
          <a:bodyPr/>
          <a:lstStyle/>
          <a:p>
            <a:fld id="{8D6C4239-94D4-4830-A2E3-6D4FFECB1C86}" type="slidenum">
              <a:rPr lang="en-US" smtClean="0"/>
              <a:t>‹#›</a:t>
            </a:fld>
            <a:endParaRPr lang="en-US"/>
          </a:p>
        </p:txBody>
      </p:sp>
    </p:spTree>
    <p:extLst>
      <p:ext uri="{BB962C8B-B14F-4D97-AF65-F5344CB8AC3E}">
        <p14:creationId xmlns:p14="http://schemas.microsoft.com/office/powerpoint/2010/main" val="998291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59BDD-68A3-CD8A-EE9C-525CD8CF1E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2EA780-793A-619A-8543-C5E0A326DB61}"/>
              </a:ext>
            </a:extLst>
          </p:cNvPr>
          <p:cNvSpPr>
            <a:spLocks noGrp="1"/>
          </p:cNvSpPr>
          <p:nvPr>
            <p:ph type="dt" sz="half" idx="10"/>
          </p:nvPr>
        </p:nvSpPr>
        <p:spPr/>
        <p:txBody>
          <a:bodyPr/>
          <a:lstStyle/>
          <a:p>
            <a:fld id="{B6AC9054-1A37-42F4-9792-C299722D6202}" type="datetimeFigureOut">
              <a:rPr lang="en-US" smtClean="0"/>
              <a:t>11/8/2024</a:t>
            </a:fld>
            <a:endParaRPr lang="en-US"/>
          </a:p>
        </p:txBody>
      </p:sp>
      <p:sp>
        <p:nvSpPr>
          <p:cNvPr id="4" name="Footer Placeholder 3">
            <a:extLst>
              <a:ext uri="{FF2B5EF4-FFF2-40B4-BE49-F238E27FC236}">
                <a16:creationId xmlns:a16="http://schemas.microsoft.com/office/drawing/2014/main" id="{CC63AA09-DFE7-D092-0EB8-094654567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DF0D78-5BE0-74E3-B78F-F881332050CA}"/>
              </a:ext>
            </a:extLst>
          </p:cNvPr>
          <p:cNvSpPr>
            <a:spLocks noGrp="1"/>
          </p:cNvSpPr>
          <p:nvPr>
            <p:ph type="sldNum" sz="quarter" idx="12"/>
          </p:nvPr>
        </p:nvSpPr>
        <p:spPr/>
        <p:txBody>
          <a:bodyPr/>
          <a:lstStyle/>
          <a:p>
            <a:fld id="{8D6C4239-94D4-4830-A2E3-6D4FFECB1C86}" type="slidenum">
              <a:rPr lang="en-US" smtClean="0"/>
              <a:t>‹#›</a:t>
            </a:fld>
            <a:endParaRPr lang="en-US"/>
          </a:p>
        </p:txBody>
      </p:sp>
    </p:spTree>
    <p:extLst>
      <p:ext uri="{BB962C8B-B14F-4D97-AF65-F5344CB8AC3E}">
        <p14:creationId xmlns:p14="http://schemas.microsoft.com/office/powerpoint/2010/main" val="521489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3DD052-8D07-0CC7-3087-78CD732E277D}"/>
              </a:ext>
            </a:extLst>
          </p:cNvPr>
          <p:cNvSpPr>
            <a:spLocks noGrp="1"/>
          </p:cNvSpPr>
          <p:nvPr>
            <p:ph type="dt" sz="half" idx="10"/>
          </p:nvPr>
        </p:nvSpPr>
        <p:spPr/>
        <p:txBody>
          <a:bodyPr/>
          <a:lstStyle/>
          <a:p>
            <a:fld id="{B6AC9054-1A37-42F4-9792-C299722D6202}" type="datetimeFigureOut">
              <a:rPr lang="en-US" smtClean="0"/>
              <a:t>11/8/2024</a:t>
            </a:fld>
            <a:endParaRPr lang="en-US"/>
          </a:p>
        </p:txBody>
      </p:sp>
      <p:sp>
        <p:nvSpPr>
          <p:cNvPr id="3" name="Footer Placeholder 2">
            <a:extLst>
              <a:ext uri="{FF2B5EF4-FFF2-40B4-BE49-F238E27FC236}">
                <a16:creationId xmlns:a16="http://schemas.microsoft.com/office/drawing/2014/main" id="{4055BB7E-5943-FCBC-9001-0522B7934F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949F38-4E78-AAAD-CA6F-E31913BC120F}"/>
              </a:ext>
            </a:extLst>
          </p:cNvPr>
          <p:cNvSpPr>
            <a:spLocks noGrp="1"/>
          </p:cNvSpPr>
          <p:nvPr>
            <p:ph type="sldNum" sz="quarter" idx="12"/>
          </p:nvPr>
        </p:nvSpPr>
        <p:spPr/>
        <p:txBody>
          <a:bodyPr/>
          <a:lstStyle/>
          <a:p>
            <a:fld id="{8D6C4239-94D4-4830-A2E3-6D4FFECB1C86}" type="slidenum">
              <a:rPr lang="en-US" smtClean="0"/>
              <a:t>‹#›</a:t>
            </a:fld>
            <a:endParaRPr lang="en-US"/>
          </a:p>
        </p:txBody>
      </p:sp>
    </p:spTree>
    <p:extLst>
      <p:ext uri="{BB962C8B-B14F-4D97-AF65-F5344CB8AC3E}">
        <p14:creationId xmlns:p14="http://schemas.microsoft.com/office/powerpoint/2010/main" val="3123576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852F-D0AD-70D9-4FB6-E7CB8732F0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9216BF-AE5F-8D93-3409-8F91A46D67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C43BD9-7A50-049F-D2E4-DB922B5EAC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D3DA49-2D7F-C7F3-2949-00B38EC90CC9}"/>
              </a:ext>
            </a:extLst>
          </p:cNvPr>
          <p:cNvSpPr>
            <a:spLocks noGrp="1"/>
          </p:cNvSpPr>
          <p:nvPr>
            <p:ph type="dt" sz="half" idx="10"/>
          </p:nvPr>
        </p:nvSpPr>
        <p:spPr/>
        <p:txBody>
          <a:bodyPr/>
          <a:lstStyle/>
          <a:p>
            <a:fld id="{B6AC9054-1A37-42F4-9792-C299722D6202}" type="datetimeFigureOut">
              <a:rPr lang="en-US" smtClean="0"/>
              <a:t>11/8/2024</a:t>
            </a:fld>
            <a:endParaRPr lang="en-US"/>
          </a:p>
        </p:txBody>
      </p:sp>
      <p:sp>
        <p:nvSpPr>
          <p:cNvPr id="6" name="Footer Placeholder 5">
            <a:extLst>
              <a:ext uri="{FF2B5EF4-FFF2-40B4-BE49-F238E27FC236}">
                <a16:creationId xmlns:a16="http://schemas.microsoft.com/office/drawing/2014/main" id="{B760D207-DCB2-B13C-6B90-F714918FB1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CE9AB0-9C80-D5D0-0465-8E04CEC72CF8}"/>
              </a:ext>
            </a:extLst>
          </p:cNvPr>
          <p:cNvSpPr>
            <a:spLocks noGrp="1"/>
          </p:cNvSpPr>
          <p:nvPr>
            <p:ph type="sldNum" sz="quarter" idx="12"/>
          </p:nvPr>
        </p:nvSpPr>
        <p:spPr/>
        <p:txBody>
          <a:bodyPr/>
          <a:lstStyle/>
          <a:p>
            <a:fld id="{8D6C4239-94D4-4830-A2E3-6D4FFECB1C86}" type="slidenum">
              <a:rPr lang="en-US" smtClean="0"/>
              <a:t>‹#›</a:t>
            </a:fld>
            <a:endParaRPr lang="en-US"/>
          </a:p>
        </p:txBody>
      </p:sp>
    </p:spTree>
    <p:extLst>
      <p:ext uri="{BB962C8B-B14F-4D97-AF65-F5344CB8AC3E}">
        <p14:creationId xmlns:p14="http://schemas.microsoft.com/office/powerpoint/2010/main" val="3144872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04ADE-7045-DA92-CD2E-0EB08CBD7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87290D-2193-D2F4-16F0-63BE170A51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06AB4E-6491-125D-B60A-ECEEB33E8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733F46-5F52-08E9-1A12-DD6C52070258}"/>
              </a:ext>
            </a:extLst>
          </p:cNvPr>
          <p:cNvSpPr>
            <a:spLocks noGrp="1"/>
          </p:cNvSpPr>
          <p:nvPr>
            <p:ph type="dt" sz="half" idx="10"/>
          </p:nvPr>
        </p:nvSpPr>
        <p:spPr/>
        <p:txBody>
          <a:bodyPr/>
          <a:lstStyle/>
          <a:p>
            <a:fld id="{B6AC9054-1A37-42F4-9792-C299722D6202}" type="datetimeFigureOut">
              <a:rPr lang="en-US" smtClean="0"/>
              <a:t>11/8/2024</a:t>
            </a:fld>
            <a:endParaRPr lang="en-US"/>
          </a:p>
        </p:txBody>
      </p:sp>
      <p:sp>
        <p:nvSpPr>
          <p:cNvPr id="6" name="Footer Placeholder 5">
            <a:extLst>
              <a:ext uri="{FF2B5EF4-FFF2-40B4-BE49-F238E27FC236}">
                <a16:creationId xmlns:a16="http://schemas.microsoft.com/office/drawing/2014/main" id="{4D2F381C-EC3B-6C33-482D-AB77696484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9E1420-D1DD-F753-5261-332F8706334E}"/>
              </a:ext>
            </a:extLst>
          </p:cNvPr>
          <p:cNvSpPr>
            <a:spLocks noGrp="1"/>
          </p:cNvSpPr>
          <p:nvPr>
            <p:ph type="sldNum" sz="quarter" idx="12"/>
          </p:nvPr>
        </p:nvSpPr>
        <p:spPr/>
        <p:txBody>
          <a:bodyPr/>
          <a:lstStyle/>
          <a:p>
            <a:fld id="{8D6C4239-94D4-4830-A2E3-6D4FFECB1C86}" type="slidenum">
              <a:rPr lang="en-US" smtClean="0"/>
              <a:t>‹#›</a:t>
            </a:fld>
            <a:endParaRPr lang="en-US"/>
          </a:p>
        </p:txBody>
      </p:sp>
    </p:spTree>
    <p:extLst>
      <p:ext uri="{BB962C8B-B14F-4D97-AF65-F5344CB8AC3E}">
        <p14:creationId xmlns:p14="http://schemas.microsoft.com/office/powerpoint/2010/main" val="3673088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3544D7-8013-032A-6148-1E3440E083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96DE32-9D89-8DB4-38C5-BB27D187DA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F0351E-0E03-F695-C715-D450D50860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C9054-1A37-42F4-9792-C299722D6202}" type="datetimeFigureOut">
              <a:rPr lang="en-US" smtClean="0"/>
              <a:t>11/8/2024</a:t>
            </a:fld>
            <a:endParaRPr lang="en-US"/>
          </a:p>
        </p:txBody>
      </p:sp>
      <p:sp>
        <p:nvSpPr>
          <p:cNvPr id="5" name="Footer Placeholder 4">
            <a:extLst>
              <a:ext uri="{FF2B5EF4-FFF2-40B4-BE49-F238E27FC236}">
                <a16:creationId xmlns:a16="http://schemas.microsoft.com/office/drawing/2014/main" id="{B6592FBB-1FF7-B7A6-5BD9-EEC5736D0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0FB87C-DE35-02F8-87BE-99D1A0C9E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6C4239-94D4-4830-A2E3-6D4FFECB1C86}" type="slidenum">
              <a:rPr lang="en-US" smtClean="0"/>
              <a:t>‹#›</a:t>
            </a:fld>
            <a:endParaRPr lang="en-US"/>
          </a:p>
        </p:txBody>
      </p:sp>
    </p:spTree>
    <p:extLst>
      <p:ext uri="{BB962C8B-B14F-4D97-AF65-F5344CB8AC3E}">
        <p14:creationId xmlns:p14="http://schemas.microsoft.com/office/powerpoint/2010/main" val="1977666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0.xml"/></Relationships>
</file>

<file path=ppt/slides/_rels/slide10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8.xml"/><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0.xml"/><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3.xml"/><Relationship Id="rId1" Type="http://schemas.openxmlformats.org/officeDocument/2006/relationships/tags" Target="../tags/tag42.xml"/></Relationships>
</file>

<file path=ppt/slides/_rels/slide10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8.xml"/><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1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9.xml"/><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0.xml"/><Relationship Id="rId1" Type="http://schemas.openxmlformats.org/officeDocument/2006/relationships/slideLayout" Target="../slideLayouts/slideLayout16.xml"/><Relationship Id="rId5" Type="http://schemas.openxmlformats.org/officeDocument/2006/relationships/image" Target="../media/image47.png"/><Relationship Id="rId4" Type="http://schemas.openxmlformats.org/officeDocument/2006/relationships/image" Target="../media/image46.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hyperlink" Target="https://unesdoc.unesco.org/ark:/48223/pf0000377068" TargetMode="External"/><Relationship Id="rId2" Type="http://schemas.openxmlformats.org/officeDocument/2006/relationships/notesSlide" Target="../notesSlides/notesSlide117.xml"/><Relationship Id="rId1" Type="http://schemas.openxmlformats.org/officeDocument/2006/relationships/slideLayout" Target="../slideLayouts/slideLayout14.xml"/><Relationship Id="rId4" Type="http://schemas.openxmlformats.org/officeDocument/2006/relationships/hyperlink" Target="https://mmteacherplatform.net/en"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120.xml.rels><?xml version="1.0" encoding="UTF-8" standalone="yes"?>
<Relationships xmlns="http://schemas.openxmlformats.org/package/2006/relationships"><Relationship Id="rId3" Type="http://schemas.openxmlformats.org/officeDocument/2006/relationships/hyperlink" Target="http://www.unicef-irc.org/publications/pdf/insight4.pdf" TargetMode="External"/><Relationship Id="rId7" Type="http://schemas.openxmlformats.org/officeDocument/2006/relationships/hyperlink" Target="https://inee.org/sites/default/files/resources/INEE_CSE_Guiding_Principles_EN.pdf" TargetMode="External"/><Relationship Id="rId2" Type="http://schemas.openxmlformats.org/officeDocument/2006/relationships/notesSlide" Target="../notesSlides/notesSlide118.xml"/><Relationship Id="rId1" Type="http://schemas.openxmlformats.org/officeDocument/2006/relationships/slideLayout" Target="../slideLayouts/slideLayout16.xml"/><Relationship Id="rId6" Type="http://schemas.openxmlformats.org/officeDocument/2006/relationships/hyperlink" Target="https://inee.org/sites/default/files/resources/INEE_CSE_Guidance_Note_EN.pdf" TargetMode="External"/><Relationship Id="rId5" Type="http://schemas.openxmlformats.org/officeDocument/2006/relationships/hyperlink" Target="https://inee.org/sites/default/files/resources/EAA_Conflict_sensitive_education_Policy_2012_ENG.pdf" TargetMode="External"/><Relationship Id="rId4" Type="http://schemas.openxmlformats.org/officeDocument/2006/relationships/hyperlink" Target="https://www.edu-links.org/resources/conflict-sensitive-education-indicators"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s://view.officeapps.live.com/op/view.aspx?src=https%3A%2F%2Fwww.edu-links.org%2Fsites%2Fdefault%2Ffiles%2Fmedia%2Ffile%2FINEE-CSE-Training-Day-1-Modules-1-4_0.pptx&amp;wdOrigin=BROWSELINK" TargetMode="External"/><Relationship Id="rId7" Type="http://schemas.openxmlformats.org/officeDocument/2006/relationships/hyperlink" Target="https://pdf.usaid.gov/pdf_docs/PBAAA582.pdf" TargetMode="External"/><Relationship Id="rId2" Type="http://schemas.openxmlformats.org/officeDocument/2006/relationships/notesSlide" Target="../notesSlides/notesSlide119.xml"/><Relationship Id="rId1" Type="http://schemas.openxmlformats.org/officeDocument/2006/relationships/slideLayout" Target="../slideLayouts/slideLayout16.xml"/><Relationship Id="rId6" Type="http://schemas.openxmlformats.org/officeDocument/2006/relationships/hyperlink" Target="https://www.unicef.org/media/96576/file/Programming-Guide-Conflict-Sensitivity-and-Peacebuilding.pdf" TargetMode="External"/><Relationship Id="rId5" Type="http://schemas.openxmlformats.org/officeDocument/2006/relationships/hyperlink" Target="https://www.unesco.org/en/articles/conflict-sensitive-education-why-and-how" TargetMode="External"/><Relationship Id="rId4" Type="http://schemas.openxmlformats.org/officeDocument/2006/relationships/hyperlink" Target="https://inee.org/collections/inee-conflict-sensitive-education-pack"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unesdoc.unesco.org/ark:/48223/pf0000377068"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13.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https://unesdoc.unesco.org/ark:/48223/pf0000377068"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hyperlink" Target="https://unesdoc.unesco.org/ark:/48223/pf0000377068" TargetMode="External"/><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hyperlink" Target="https://mmteacherplatform.net/en"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tags" Target="../tags/tag1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3.xml"/><Relationship Id="rId1" Type="http://schemas.openxmlformats.org/officeDocument/2006/relationships/tags" Target="../tags/tag1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3.xml"/><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xml"/><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tags" Target="../tags/tag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tags" Target="../tags/tag22.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3.xml"/><Relationship Id="rId1" Type="http://schemas.openxmlformats.org/officeDocument/2006/relationships/tags" Target="../tags/tag23.xml"/></Relationships>
</file>

<file path=ppt/slides/_rels/slide5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5.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16.xml"/><Relationship Id="rId4" Type="http://schemas.openxmlformats.org/officeDocument/2006/relationships/image" Target="../media/image23.svg"/></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1.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6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3.xml"/><Relationship Id="rId1" Type="http://schemas.openxmlformats.org/officeDocument/2006/relationships/tags" Target="../tags/tag24.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3.xml"/><Relationship Id="rId1" Type="http://schemas.openxmlformats.org/officeDocument/2006/relationships/tags" Target="../tags/tag25.xml"/><Relationship Id="rId5" Type="http://schemas.openxmlformats.org/officeDocument/2006/relationships/image" Target="../media/image31.png"/><Relationship Id="rId4" Type="http://schemas.openxmlformats.org/officeDocument/2006/relationships/image" Target="../media/image30.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3.xml"/><Relationship Id="rId1" Type="http://schemas.openxmlformats.org/officeDocument/2006/relationships/tags" Target="../tags/tag26.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3.xml"/><Relationship Id="rId1" Type="http://schemas.openxmlformats.org/officeDocument/2006/relationships/tags" Target="../tags/tag27.xml"/><Relationship Id="rId5" Type="http://schemas.openxmlformats.org/officeDocument/2006/relationships/image" Target="../media/image31.png"/><Relationship Id="rId4" Type="http://schemas.openxmlformats.org/officeDocument/2006/relationships/image" Target="../media/image32.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3.xml"/><Relationship Id="rId1" Type="http://schemas.openxmlformats.org/officeDocument/2006/relationships/tags" Target="../tags/tag28.xml"/><Relationship Id="rId4" Type="http://schemas.openxmlformats.org/officeDocument/2006/relationships/image" Target="../media/image33.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3.xml"/><Relationship Id="rId1" Type="http://schemas.openxmlformats.org/officeDocument/2006/relationships/tags" Target="../tags/tag29.xml"/><Relationship Id="rId4" Type="http://schemas.openxmlformats.org/officeDocument/2006/relationships/image" Target="../media/image33.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3.xml"/><Relationship Id="rId1" Type="http://schemas.openxmlformats.org/officeDocument/2006/relationships/tags" Target="../tags/tag30.xml"/><Relationship Id="rId4" Type="http://schemas.openxmlformats.org/officeDocument/2006/relationships/image" Target="../media/image33.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hyperlink" Target="http://www.unicef-irc.org/publications/pdf/insight4.pdf" TargetMode="External"/><Relationship Id="rId7" Type="http://schemas.openxmlformats.org/officeDocument/2006/relationships/hyperlink" Target="https://inee.org/sites/default/files/resources/INEE_CSE_Guiding_Principles_EN.pdf" TargetMode="External"/><Relationship Id="rId2" Type="http://schemas.openxmlformats.org/officeDocument/2006/relationships/notesSlide" Target="../notesSlides/notesSlide80.xml"/><Relationship Id="rId1" Type="http://schemas.openxmlformats.org/officeDocument/2006/relationships/slideLayout" Target="../slideLayouts/slideLayout16.xml"/><Relationship Id="rId6" Type="http://schemas.openxmlformats.org/officeDocument/2006/relationships/hyperlink" Target="https://inee.org/sites/default/files/resources/INEE_CSE_Guidance_Note_EN.pdf" TargetMode="External"/><Relationship Id="rId5" Type="http://schemas.openxmlformats.org/officeDocument/2006/relationships/hyperlink" Target="https://inee.org/sites/default/files/resources/EAA_Conflict_sensitive_education_Policy_2012_ENG.pdf" TargetMode="External"/><Relationship Id="rId4" Type="http://schemas.openxmlformats.org/officeDocument/2006/relationships/hyperlink" Target="https://www.edu-links.org/resources/conflict-sensitive-education-indicators"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www.iiep.unesco.org/sites/default/files/inee_cse_graphics.pdf" TargetMode="External"/><Relationship Id="rId7" Type="http://schemas.openxmlformats.org/officeDocument/2006/relationships/hyperlink" Target="https://www.unesco.org/en/articles/conflict-sensitive-education-why-and-how" TargetMode="External"/><Relationship Id="rId2" Type="http://schemas.openxmlformats.org/officeDocument/2006/relationships/notesSlide" Target="../notesSlides/notesSlide81.xml"/><Relationship Id="rId1" Type="http://schemas.openxmlformats.org/officeDocument/2006/relationships/slideLayout" Target="../slideLayouts/slideLayout16.xml"/><Relationship Id="rId6" Type="http://schemas.openxmlformats.org/officeDocument/2006/relationships/hyperlink" Target="https://resourcecentre.savethechildren.net/pdf/stop-the-war-on-children-the-forgotten-ones.pdf/?_ga=2.263945732.903166809.1689959758-306196044.1689959758&amp;_gl=1*zb0kou*_ga*MzA2MTk2MDQ0LjE2ODk5NTk3NTg.*_ga_646SWQJ0VB*MTY4OTk1OTc1OS4xLjAuMTY4OTk1OTc1OS42MC4wLjA.*_ga_GRKVSTV36C*MTY4OTk1OTc1OS4xLjAuMTY4OTk1OTc1OS42MC4wLjA." TargetMode="External"/><Relationship Id="rId5" Type="http://schemas.openxmlformats.org/officeDocument/2006/relationships/hyperlink" Target="https://inee.org/collections/inee-conflict-sensitive-education-pack" TargetMode="External"/><Relationship Id="rId4" Type="http://schemas.openxmlformats.org/officeDocument/2006/relationships/hyperlink" Target="https://view.officeapps.live.com/op/view.aspx?src=https%3A%2F%2Fwww.edu-links.org%2Fsites%2Fdefault%2Ffiles%2Fmedia%2Ffile%2FINEE-CSE-Training-Day-1-Modules-1-4_0.pptx&amp;wdOrigin=BROWSELINK"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www.unicef.org/media/96576/file/Programming-Guide-Conflict-Sensitivity-and-Peacebuilding.pdf" TargetMode="External"/><Relationship Id="rId2" Type="http://schemas.openxmlformats.org/officeDocument/2006/relationships/notesSlide" Target="../notesSlides/notesSlide82.xml"/><Relationship Id="rId1" Type="http://schemas.openxmlformats.org/officeDocument/2006/relationships/slideLayout" Target="../slideLayouts/slideLayout16.xml"/><Relationship Id="rId4" Type="http://schemas.openxmlformats.org/officeDocument/2006/relationships/hyperlink" Target="https://pdf.usaid.gov/pdf_docs/PBAAA582.pdf"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2.xml"/><Relationship Id="rId1" Type="http://schemas.openxmlformats.org/officeDocument/2006/relationships/tags" Target="../tags/tag31.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3.xml"/><Relationship Id="rId1" Type="http://schemas.openxmlformats.org/officeDocument/2006/relationships/tags" Target="../tags/tag3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3.xml"/><Relationship Id="rId1" Type="http://schemas.openxmlformats.org/officeDocument/2006/relationships/tags" Target="../tags/tag33.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3.xml"/><Relationship Id="rId1" Type="http://schemas.openxmlformats.org/officeDocument/2006/relationships/tags" Target="../tags/tag34.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3.xml"/><Relationship Id="rId1" Type="http://schemas.openxmlformats.org/officeDocument/2006/relationships/tags" Target="../tags/tag35.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3.xml"/><Relationship Id="rId1" Type="http://schemas.openxmlformats.org/officeDocument/2006/relationships/tags" Target="../tags/tag36.xml"/><Relationship Id="rId5" Type="http://schemas.openxmlformats.org/officeDocument/2006/relationships/image" Target="../media/image9.png"/><Relationship Id="rId4" Type="http://schemas.openxmlformats.org/officeDocument/2006/relationships/image" Target="../media/image8.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3.xml"/><Relationship Id="rId1" Type="http://schemas.openxmlformats.org/officeDocument/2006/relationships/tags" Target="../tags/tag37.xml"/><Relationship Id="rId5" Type="http://schemas.openxmlformats.org/officeDocument/2006/relationships/image" Target="../media/image9.png"/><Relationship Id="rId4" Type="http://schemas.openxmlformats.org/officeDocument/2006/relationships/image" Target="../media/image8.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3.xml"/><Relationship Id="rId1" Type="http://schemas.openxmlformats.org/officeDocument/2006/relationships/tags" Target="../tags/tag38.xml"/><Relationship Id="rId5" Type="http://schemas.openxmlformats.org/officeDocument/2006/relationships/image" Target="../media/image9.png"/><Relationship Id="rId4" Type="http://schemas.openxmlformats.org/officeDocument/2006/relationships/image" Target="../media/image8.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3.xml"/><Relationship Id="rId1" Type="http://schemas.openxmlformats.org/officeDocument/2006/relationships/tags" Target="../tags/tag3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3.xml"/><Relationship Id="rId1" Type="http://schemas.openxmlformats.org/officeDocument/2006/relationships/tags" Target="../tags/tag4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3.xml"/><Relationship Id="rId1" Type="http://schemas.openxmlformats.org/officeDocument/2006/relationships/tags" Target="../tags/tag41.xml"/></Relationships>
</file>

<file path=ppt/slides/_rels/slide9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4.xml"/><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42762" y="1813776"/>
            <a:ext cx="8306475" cy="2268814"/>
          </a:xfrm>
        </p:spPr>
        <p:txBody>
          <a:bodyPr>
            <a:normAutofit/>
          </a:bodyPr>
          <a:lstStyle/>
          <a:p>
            <a:pPr algn="ctr">
              <a:lnSpc>
                <a:spcPct val="100000"/>
              </a:lnSpc>
            </a:pPr>
            <a:r>
              <a:rPr lang="en-US" dirty="0"/>
              <a:t>Media and Information Literacy through Conflict Sensitive Education (MIL-CSE)</a:t>
            </a:r>
          </a:p>
        </p:txBody>
      </p:sp>
      <p:sp>
        <p:nvSpPr>
          <p:cNvPr id="3" name="TextBox 2">
            <a:extLst>
              <a:ext uri="{FF2B5EF4-FFF2-40B4-BE49-F238E27FC236}">
                <a16:creationId xmlns:a16="http://schemas.microsoft.com/office/drawing/2014/main" id="{15EB3E30-9BA6-3FB5-AE23-E1813C44576F}"/>
              </a:ext>
            </a:extLst>
          </p:cNvPr>
          <p:cNvSpPr txBox="1"/>
          <p:nvPr/>
        </p:nvSpPr>
        <p:spPr>
          <a:xfrm>
            <a:off x="3158695" y="3836783"/>
            <a:ext cx="5874608" cy="1877437"/>
          </a:xfrm>
          <a:prstGeom prst="rect">
            <a:avLst/>
          </a:prstGeom>
          <a:noFill/>
        </p:spPr>
        <p:txBody>
          <a:bodyPr wrap="square">
            <a:spAutoFit/>
          </a:bodyPr>
          <a:lstStyle/>
          <a:p>
            <a:pPr algn="ctr"/>
            <a:r>
              <a:rPr lang="en-US" sz="3200" b="1" dirty="0">
                <a:solidFill>
                  <a:schemeClr val="bg1"/>
                </a:solidFill>
                <a:latin typeface="+mj-lt"/>
              </a:rPr>
              <a:t>MODULE 1.1</a:t>
            </a:r>
          </a:p>
          <a:p>
            <a:pPr algn="ctr"/>
            <a:r>
              <a:rPr lang="en-US" sz="2800" b="0" dirty="0">
                <a:solidFill>
                  <a:schemeClr val="bg1"/>
                </a:solidFill>
              </a:rPr>
              <a:t>Media and Information Literacy (MIL): Its Definition, Importance and Implementation Scenarios</a:t>
            </a:r>
            <a:endParaRPr lang="en-US" sz="2800" dirty="0">
              <a:solidFill>
                <a:schemeClr val="bg1"/>
              </a:solidFill>
            </a:endParaRPr>
          </a:p>
        </p:txBody>
      </p:sp>
    </p:spTree>
    <p:custDataLst>
      <p:tags r:id="rId1"/>
    </p:custDataLst>
    <p:extLst>
      <p:ext uri="{BB962C8B-B14F-4D97-AF65-F5344CB8AC3E}">
        <p14:creationId xmlns:p14="http://schemas.microsoft.com/office/powerpoint/2010/main" val="3307173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What are different information resources?</a:t>
            </a:r>
          </a:p>
        </p:txBody>
      </p:sp>
      <p:sp>
        <p:nvSpPr>
          <p:cNvPr id="6" name="Text Placeholder 5"/>
          <p:cNvSpPr>
            <a:spLocks noGrp="1"/>
          </p:cNvSpPr>
          <p:nvPr>
            <p:ph type="body" sz="quarter" idx="16"/>
          </p:nvPr>
        </p:nvSpPr>
        <p:spPr>
          <a:xfrm>
            <a:off x="420879" y="1608667"/>
            <a:ext cx="11350208" cy="3813938"/>
          </a:xfrm>
        </p:spPr>
        <p:txBody>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b="0" i="0" u="none" strike="noStrike" kern="0" cap="none" spc="0" normalizeH="0" baseline="0" noProof="0" dirty="0">
                <a:ln>
                  <a:noFill/>
                </a:ln>
                <a:solidFill>
                  <a:srgbClr val="000000"/>
                </a:solidFill>
                <a:effectLst/>
                <a:uLnTx/>
                <a:uFillTx/>
                <a:latin typeface="Calibri"/>
                <a:ea typeface="Calibri"/>
                <a:cs typeface="Calibri"/>
                <a:sym typeface="Calibri"/>
              </a:rPr>
              <a:t>Information refers to data which is processed, organized and structured to have meaning and use.</a:t>
            </a: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lang="en-US"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520"/>
              </a:spcBef>
              <a:spcAft>
                <a:spcPts val="0"/>
              </a:spcAft>
              <a:buClr>
                <a:srgbClr val="000000"/>
              </a:buClr>
              <a:buSzPts val="2600"/>
              <a:buFont typeface="Arial"/>
              <a:buNone/>
              <a:tabLst/>
              <a:defRPr/>
            </a:pPr>
            <a:r>
              <a:rPr kumimoji="0" lang="en-US" b="0" i="0" u="none" strike="noStrike" kern="0" cap="none" spc="0" normalizeH="0" baseline="0" noProof="0" dirty="0">
                <a:ln>
                  <a:noFill/>
                </a:ln>
                <a:solidFill>
                  <a:srgbClr val="000000"/>
                </a:solidFill>
                <a:effectLst/>
                <a:uLnTx/>
                <a:uFillTx/>
                <a:latin typeface="Calibri"/>
                <a:ea typeface="Calibri"/>
                <a:cs typeface="Calibri"/>
                <a:sym typeface="Calibri"/>
              </a:rPr>
              <a:t>Information resources include offline or online publications such as books and journals, websites, internet communications companies, etc. They also include the so-called memory institutions such as libraries, museums, and archives. </a:t>
            </a:r>
            <a:endParaRPr kumimoji="0" lang="en-US" b="0" i="0" u="none" strike="noStrike" kern="0" cap="none" spc="0" normalizeH="0" baseline="0" noProof="0" dirty="0">
              <a:ln>
                <a:noFill/>
              </a:ln>
              <a:solidFill>
                <a:srgbClr val="000000"/>
              </a:solidFill>
              <a:effectLst/>
              <a:uLnTx/>
              <a:uFillTx/>
              <a:latin typeface="Arial"/>
              <a:ea typeface="Arial"/>
              <a:cs typeface="Arial"/>
              <a:sym typeface="Arial"/>
            </a:endParaRPr>
          </a:p>
          <a:p>
            <a:endParaRPr lang="en-US" dirty="0"/>
          </a:p>
        </p:txBody>
      </p:sp>
    </p:spTree>
    <p:custDataLst>
      <p:tags r:id="rId1"/>
    </p:custDataLst>
    <p:extLst>
      <p:ext uri="{BB962C8B-B14F-4D97-AF65-F5344CB8AC3E}">
        <p14:creationId xmlns:p14="http://schemas.microsoft.com/office/powerpoint/2010/main" val="29637040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r-FR" sz="2800" b="1" dirty="0"/>
              <a:t>How are CSE and MIL </a:t>
            </a:r>
            <a:r>
              <a:rPr lang="fr-FR" sz="2800" b="1" dirty="0" err="1"/>
              <a:t>related</a:t>
            </a:r>
            <a:r>
              <a:rPr lang="fr-FR" sz="2800" b="1" dirty="0"/>
              <a:t>? (</a:t>
            </a:r>
            <a:r>
              <a:rPr lang="fr-FR" sz="2800" b="1" dirty="0" err="1"/>
              <a:t>cont</a:t>
            </a:r>
            <a:r>
              <a:rPr lang="fr-FR" sz="2800" b="1" dirty="0"/>
              <a:t>.)</a:t>
            </a:r>
            <a:endParaRPr lang="en-GB" sz="2800" b="1" dirty="0"/>
          </a:p>
        </p:txBody>
      </p:sp>
      <p:sp>
        <p:nvSpPr>
          <p:cNvPr id="6" name="Content Placeholder 2"/>
          <p:cNvSpPr txBox="1">
            <a:spLocks/>
          </p:cNvSpPr>
          <p:nvPr/>
        </p:nvSpPr>
        <p:spPr>
          <a:xfrm>
            <a:off x="783771" y="947750"/>
            <a:ext cx="10299198" cy="4945708"/>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A61CE539-D84A-A810-E571-A8A52BEC0311}"/>
              </a:ext>
            </a:extLst>
          </p:cNvPr>
          <p:cNvSpPr txBox="1"/>
          <p:nvPr/>
        </p:nvSpPr>
        <p:spPr>
          <a:xfrm>
            <a:off x="664029" y="1992425"/>
            <a:ext cx="10885713"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i="0" dirty="0">
                <a:solidFill>
                  <a:schemeClr val="accent1"/>
                </a:solidFill>
                <a:effectLst/>
              </a:rPr>
              <a:t>CSE</a:t>
            </a:r>
            <a:r>
              <a:rPr lang="en-US" sz="2000" b="0" i="0" dirty="0">
                <a:solidFill>
                  <a:srgbClr val="374151"/>
                </a:solidFill>
                <a:effectLst/>
              </a:rPr>
              <a:t> uses </a:t>
            </a:r>
            <a:r>
              <a:rPr lang="en-US" sz="2000" b="0" i="0" dirty="0">
                <a:solidFill>
                  <a:schemeClr val="accent1"/>
                </a:solidFill>
                <a:effectLst/>
              </a:rPr>
              <a:t>MIL</a:t>
            </a:r>
            <a:r>
              <a:rPr lang="en-US" sz="2000" b="0" i="0" dirty="0">
                <a:solidFill>
                  <a:srgbClr val="374151"/>
                </a:solidFill>
                <a:effectLst/>
              </a:rPr>
              <a:t> to teach students effective communication and conflict resolution skills. This includes understanding the power of language and narratives in shaping perceptions and attitudes, as well as using media platforms to promote peaceful dialogue among conflicting parties.</a:t>
            </a:r>
            <a:endParaRPr lang="en-US" sz="2000" dirty="0">
              <a:solidFill>
                <a:srgbClr val="37415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5" name="TextBox 4">
            <a:extLst>
              <a:ext uri="{FF2B5EF4-FFF2-40B4-BE49-F238E27FC236}">
                <a16:creationId xmlns:a16="http://schemas.microsoft.com/office/drawing/2014/main" id="{56B8DD2F-24B9-C169-D18A-F955AAEBBCE1}"/>
              </a:ext>
            </a:extLst>
          </p:cNvPr>
          <p:cNvSpPr txBox="1"/>
          <p:nvPr/>
        </p:nvSpPr>
        <p:spPr>
          <a:xfrm>
            <a:off x="2590799" y="1008422"/>
            <a:ext cx="7032171" cy="461665"/>
          </a:xfrm>
          <a:prstGeom prst="rect">
            <a:avLst/>
          </a:prstGeom>
          <a:noFill/>
        </p:spPr>
        <p:txBody>
          <a:bodyPr wrap="square" rtlCol="0">
            <a:spAutoFit/>
          </a:bodyPr>
          <a:lstStyle/>
          <a:p>
            <a:pPr algn="ctr" fontAlgn="base">
              <a:defRPr/>
            </a:pPr>
            <a:r>
              <a:rPr lang="en-US" sz="2400" b="1" dirty="0">
                <a:solidFill>
                  <a:srgbClr val="002060"/>
                </a:solidFill>
              </a:rPr>
              <a:t>Promoting Peaceful Dialogue </a:t>
            </a:r>
          </a:p>
        </p:txBody>
      </p:sp>
      <p:pic>
        <p:nvPicPr>
          <p:cNvPr id="11" name="Picture 10">
            <a:extLst>
              <a:ext uri="{FF2B5EF4-FFF2-40B4-BE49-F238E27FC236}">
                <a16:creationId xmlns:a16="http://schemas.microsoft.com/office/drawing/2014/main" id="{17180FE4-DC41-D69A-4AD1-2BB45E9B5878}"/>
              </a:ext>
            </a:extLst>
          </p:cNvPr>
          <p:cNvPicPr>
            <a:picLocks noChangeAspect="1"/>
          </p:cNvPicPr>
          <p:nvPr/>
        </p:nvPicPr>
        <p:blipFill rotWithShape="1">
          <a:blip r:embed="rId3"/>
          <a:srcRect l="45804" t="29053" r="29464" b="32063"/>
          <a:stretch/>
        </p:blipFill>
        <p:spPr>
          <a:xfrm>
            <a:off x="4724399" y="3567529"/>
            <a:ext cx="3015343" cy="2666662"/>
          </a:xfrm>
          <a:prstGeom prst="rect">
            <a:avLst/>
          </a:prstGeom>
        </p:spPr>
      </p:pic>
    </p:spTree>
    <p:extLst>
      <p:ext uri="{BB962C8B-B14F-4D97-AF65-F5344CB8AC3E}">
        <p14:creationId xmlns:p14="http://schemas.microsoft.com/office/powerpoint/2010/main" val="578829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r-FR" sz="2800" b="1" dirty="0"/>
              <a:t>How are CSE and MIL </a:t>
            </a:r>
            <a:r>
              <a:rPr lang="fr-FR" sz="2800" b="1" dirty="0" err="1"/>
              <a:t>related</a:t>
            </a:r>
            <a:r>
              <a:rPr lang="fr-FR" sz="2800" b="1" dirty="0"/>
              <a:t>? (</a:t>
            </a:r>
            <a:r>
              <a:rPr lang="fr-FR" sz="2800" b="1" dirty="0" err="1"/>
              <a:t>cont</a:t>
            </a:r>
            <a:r>
              <a:rPr lang="fr-FR" sz="2800" b="1" dirty="0"/>
              <a:t>.)</a:t>
            </a:r>
            <a:endParaRPr lang="en-GB" sz="2800" b="1" dirty="0"/>
          </a:p>
        </p:txBody>
      </p:sp>
      <p:sp>
        <p:nvSpPr>
          <p:cNvPr id="6" name="Content Placeholder 2"/>
          <p:cNvSpPr txBox="1">
            <a:spLocks/>
          </p:cNvSpPr>
          <p:nvPr/>
        </p:nvSpPr>
        <p:spPr>
          <a:xfrm>
            <a:off x="783771" y="947750"/>
            <a:ext cx="10299198" cy="4945708"/>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A61CE539-D84A-A810-E571-A8A52BEC0311}"/>
              </a:ext>
            </a:extLst>
          </p:cNvPr>
          <p:cNvSpPr txBox="1"/>
          <p:nvPr/>
        </p:nvSpPr>
        <p:spPr>
          <a:xfrm>
            <a:off x="664029" y="1992425"/>
            <a:ext cx="10885713"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i="0" dirty="0">
                <a:solidFill>
                  <a:schemeClr val="accent1"/>
                </a:solidFill>
                <a:effectLst/>
              </a:rPr>
              <a:t>The CSE </a:t>
            </a:r>
            <a:r>
              <a:rPr lang="en-US" sz="2000" b="0" i="0" dirty="0" err="1">
                <a:solidFill>
                  <a:schemeClr val="accent1"/>
                </a:solidFill>
                <a:effectLst/>
              </a:rPr>
              <a:t>AoF</a:t>
            </a:r>
            <a:r>
              <a:rPr lang="en-US" sz="2000" b="0" i="0" dirty="0">
                <a:solidFill>
                  <a:schemeClr val="accent1"/>
                </a:solidFill>
                <a:effectLst/>
              </a:rPr>
              <a:t> </a:t>
            </a:r>
            <a:r>
              <a:rPr lang="en-US" sz="2000" b="0" i="0" dirty="0">
                <a:solidFill>
                  <a:schemeClr val="tx2">
                    <a:lumMod val="75000"/>
                  </a:schemeClr>
                </a:solidFill>
                <a:effectLst/>
              </a:rPr>
              <a:t>guide</a:t>
            </a:r>
            <a:r>
              <a:rPr lang="en-US" sz="2000" b="0" i="0" dirty="0">
                <a:solidFill>
                  <a:schemeClr val="accent1"/>
                </a:solidFill>
                <a:effectLst/>
              </a:rPr>
              <a:t> </a:t>
            </a:r>
            <a:r>
              <a:rPr lang="en-US" sz="2000" b="0" i="0" dirty="0">
                <a:solidFill>
                  <a:srgbClr val="374151"/>
                </a:solidFill>
                <a:effectLst/>
              </a:rPr>
              <a:t>teachers to incorporate discussions on responsible, and safe </a:t>
            </a:r>
            <a:r>
              <a:rPr lang="en-US" sz="2000" b="0" i="0" dirty="0">
                <a:solidFill>
                  <a:schemeClr val="accent1"/>
                </a:solidFill>
                <a:effectLst/>
              </a:rPr>
              <a:t>media engagement</a:t>
            </a:r>
            <a:r>
              <a:rPr lang="en-US" sz="2000" b="0" i="0" dirty="0">
                <a:solidFill>
                  <a:srgbClr val="374151"/>
                </a:solidFill>
                <a:effectLst/>
              </a:rPr>
              <a:t>, helping students understand the ethical implications of media consumption and dissemination.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dirty="0">
              <a:solidFill>
                <a:srgbClr val="37415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i="0" dirty="0">
                <a:solidFill>
                  <a:srgbClr val="374151"/>
                </a:solidFill>
                <a:effectLst/>
              </a:rPr>
              <a:t>This includes considering how media can spread hate speech, biases and stereotypes. CSE empowers teachers and students to react responsibly, safely and ethically against </a:t>
            </a:r>
            <a:r>
              <a:rPr lang="en-US" sz="2000" dirty="0">
                <a:solidFill>
                  <a:srgbClr val="374151"/>
                </a:solidFill>
              </a:rPr>
              <a:t>conflict-triggering/perpetuating actions. </a:t>
            </a:r>
            <a:endParaRPr kumimoji="0" lang="en-US" sz="2000" b="0" i="0" u="none" strike="noStrike" kern="1200" cap="none" spc="0" normalizeH="0" baseline="0" noProof="0" dirty="0">
              <a:ln>
                <a:noFill/>
              </a:ln>
              <a:solidFill>
                <a:prstClr val="black"/>
              </a:solidFill>
              <a:effectLst/>
              <a:uLnTx/>
              <a:uFillTx/>
              <a:ea typeface="+mn-ea"/>
              <a:cs typeface="+mn-cs"/>
            </a:endParaRPr>
          </a:p>
        </p:txBody>
      </p:sp>
      <p:sp>
        <p:nvSpPr>
          <p:cNvPr id="5" name="TextBox 4">
            <a:extLst>
              <a:ext uri="{FF2B5EF4-FFF2-40B4-BE49-F238E27FC236}">
                <a16:creationId xmlns:a16="http://schemas.microsoft.com/office/drawing/2014/main" id="{56B8DD2F-24B9-C169-D18A-F955AAEBBCE1}"/>
              </a:ext>
            </a:extLst>
          </p:cNvPr>
          <p:cNvSpPr txBox="1"/>
          <p:nvPr/>
        </p:nvSpPr>
        <p:spPr>
          <a:xfrm>
            <a:off x="2579904" y="1129561"/>
            <a:ext cx="7032171" cy="492443"/>
          </a:xfrm>
          <a:prstGeom prst="rect">
            <a:avLst/>
          </a:prstGeom>
          <a:noFill/>
        </p:spPr>
        <p:txBody>
          <a:bodyPr wrap="square" rtlCol="0">
            <a:spAutoFit/>
          </a:bodyPr>
          <a:lstStyle/>
          <a:p>
            <a:pPr algn="ctr" fontAlgn="base">
              <a:defRPr/>
            </a:pPr>
            <a:r>
              <a:rPr lang="en-US" sz="2600" b="1" dirty="0">
                <a:solidFill>
                  <a:srgbClr val="002060"/>
                </a:solidFill>
              </a:rPr>
              <a:t>Empowering Ethical </a:t>
            </a:r>
            <a:r>
              <a:rPr lang="en-US" sz="2400" b="1" dirty="0">
                <a:solidFill>
                  <a:srgbClr val="002060"/>
                </a:solidFill>
              </a:rPr>
              <a:t>&amp;</a:t>
            </a:r>
            <a:r>
              <a:rPr lang="en-US" sz="2600" b="1" dirty="0">
                <a:solidFill>
                  <a:srgbClr val="002060"/>
                </a:solidFill>
              </a:rPr>
              <a:t> Responsible Engagement </a:t>
            </a:r>
          </a:p>
        </p:txBody>
      </p:sp>
    </p:spTree>
    <p:extLst>
      <p:ext uri="{BB962C8B-B14F-4D97-AF65-F5344CB8AC3E}">
        <p14:creationId xmlns:p14="http://schemas.microsoft.com/office/powerpoint/2010/main" val="5375332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r-FR" sz="2800" b="1" dirty="0"/>
              <a:t>How are CSE and MIL </a:t>
            </a:r>
            <a:r>
              <a:rPr lang="fr-FR" sz="2800" b="1" dirty="0" err="1"/>
              <a:t>related</a:t>
            </a:r>
            <a:r>
              <a:rPr lang="fr-FR" sz="2800" b="1" dirty="0"/>
              <a:t>? (</a:t>
            </a:r>
            <a:r>
              <a:rPr lang="fr-FR" sz="2800" b="1" dirty="0" err="1"/>
              <a:t>cont</a:t>
            </a:r>
            <a:r>
              <a:rPr lang="fr-FR" sz="2800" b="1" dirty="0"/>
              <a:t>.)</a:t>
            </a:r>
            <a:endParaRPr lang="en-GB" sz="2800" b="1" dirty="0"/>
          </a:p>
        </p:txBody>
      </p:sp>
      <p:sp>
        <p:nvSpPr>
          <p:cNvPr id="6" name="Content Placeholder 2"/>
          <p:cNvSpPr txBox="1">
            <a:spLocks/>
          </p:cNvSpPr>
          <p:nvPr/>
        </p:nvSpPr>
        <p:spPr>
          <a:xfrm>
            <a:off x="783771" y="947750"/>
            <a:ext cx="10299198" cy="4945708"/>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A61CE539-D84A-A810-E571-A8A52BEC0311}"/>
              </a:ext>
            </a:extLst>
          </p:cNvPr>
          <p:cNvSpPr txBox="1"/>
          <p:nvPr/>
        </p:nvSpPr>
        <p:spPr>
          <a:xfrm>
            <a:off x="664029" y="1992425"/>
            <a:ext cx="10885713" cy="1426031"/>
          </a:xfrm>
          <a:prstGeom prst="rect">
            <a:avLst/>
          </a:prstGeom>
          <a:noFill/>
        </p:spPr>
        <p:txBody>
          <a:bodyPr wrap="square" rtlCol="0">
            <a:spAutoFit/>
          </a:bodyPr>
          <a:lstStyle/>
          <a:p>
            <a:pPr lvl="0" algn="ctr">
              <a:spcAft>
                <a:spcPts val="800"/>
              </a:spcAft>
              <a:tabLst>
                <a:tab pos="457200" algn="l"/>
              </a:tabLst>
            </a:pPr>
            <a:r>
              <a:rPr lang="en-US" sz="2000" dirty="0">
                <a:solidFill>
                  <a:schemeClr val="accent1"/>
                </a:solidFill>
              </a:rPr>
              <a:t>CSE</a:t>
            </a:r>
            <a:r>
              <a:rPr lang="en-US" sz="2000" dirty="0">
                <a:solidFill>
                  <a:srgbClr val="374151"/>
                </a:solidFill>
              </a:rPr>
              <a:t> and </a:t>
            </a:r>
            <a:r>
              <a:rPr lang="en-US" sz="2000" dirty="0">
                <a:solidFill>
                  <a:schemeClr val="accent1"/>
                </a:solidFill>
              </a:rPr>
              <a:t>MIL </a:t>
            </a:r>
            <a:r>
              <a:rPr lang="en-US" sz="2000" dirty="0">
                <a:solidFill>
                  <a:srgbClr val="374151"/>
                </a:solidFill>
              </a:rPr>
              <a:t>emphasize the importance of understanding diverse perspectives and respecting different cultures and identities. </a:t>
            </a:r>
          </a:p>
          <a:p>
            <a:pPr lvl="0" algn="ctr">
              <a:spcAft>
                <a:spcPts val="800"/>
              </a:spcAft>
              <a:tabLst>
                <a:tab pos="457200" algn="l"/>
              </a:tabLst>
            </a:pPr>
            <a:r>
              <a:rPr lang="en-US" sz="2000" dirty="0">
                <a:solidFill>
                  <a:srgbClr val="374151"/>
                </a:solidFill>
              </a:rPr>
              <a:t>By incorporating MIL in CSE, students can learn to empathize with others' experiences and challenge preconceived notions, fostering tolerance and mutual respect.</a:t>
            </a:r>
          </a:p>
        </p:txBody>
      </p:sp>
      <p:sp>
        <p:nvSpPr>
          <p:cNvPr id="5" name="TextBox 4">
            <a:extLst>
              <a:ext uri="{FF2B5EF4-FFF2-40B4-BE49-F238E27FC236}">
                <a16:creationId xmlns:a16="http://schemas.microsoft.com/office/drawing/2014/main" id="{56B8DD2F-24B9-C169-D18A-F955AAEBBCE1}"/>
              </a:ext>
            </a:extLst>
          </p:cNvPr>
          <p:cNvSpPr txBox="1"/>
          <p:nvPr/>
        </p:nvSpPr>
        <p:spPr>
          <a:xfrm>
            <a:off x="2579904" y="1129561"/>
            <a:ext cx="7032171" cy="461665"/>
          </a:xfrm>
          <a:prstGeom prst="rect">
            <a:avLst/>
          </a:prstGeom>
          <a:noFill/>
        </p:spPr>
        <p:txBody>
          <a:bodyPr wrap="square" rtlCol="0">
            <a:spAutoFit/>
          </a:bodyPr>
          <a:lstStyle/>
          <a:p>
            <a:pPr algn="ctr" fontAlgn="base">
              <a:defRPr/>
            </a:pPr>
            <a:r>
              <a:rPr lang="en-US" sz="2400" b="1" dirty="0">
                <a:solidFill>
                  <a:srgbClr val="002060"/>
                </a:solidFill>
              </a:rPr>
              <a:t>Fostering Understanding and Tolerance </a:t>
            </a:r>
          </a:p>
        </p:txBody>
      </p:sp>
      <p:pic>
        <p:nvPicPr>
          <p:cNvPr id="7" name="Picture 6">
            <a:extLst>
              <a:ext uri="{FF2B5EF4-FFF2-40B4-BE49-F238E27FC236}">
                <a16:creationId xmlns:a16="http://schemas.microsoft.com/office/drawing/2014/main" id="{2AF323D8-80A0-A1E3-D8FA-3496D1B79778}"/>
              </a:ext>
            </a:extLst>
          </p:cNvPr>
          <p:cNvPicPr>
            <a:picLocks noChangeAspect="1"/>
          </p:cNvPicPr>
          <p:nvPr/>
        </p:nvPicPr>
        <p:blipFill rotWithShape="1">
          <a:blip r:embed="rId3"/>
          <a:srcRect l="54643" t="35238" r="26786" b="40713"/>
          <a:stretch/>
        </p:blipFill>
        <p:spPr>
          <a:xfrm>
            <a:off x="4289626" y="3749711"/>
            <a:ext cx="2982031" cy="2172091"/>
          </a:xfrm>
          <a:prstGeom prst="rect">
            <a:avLst/>
          </a:prstGeom>
        </p:spPr>
      </p:pic>
    </p:spTree>
    <p:extLst>
      <p:ext uri="{BB962C8B-B14F-4D97-AF65-F5344CB8AC3E}">
        <p14:creationId xmlns:p14="http://schemas.microsoft.com/office/powerpoint/2010/main" val="35031656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What is the role of media in education during conflicts and crises? </a:t>
            </a:r>
          </a:p>
        </p:txBody>
      </p:sp>
      <p:sp>
        <p:nvSpPr>
          <p:cNvPr id="6" name="Content Placeholder 2"/>
          <p:cNvSpPr txBox="1">
            <a:spLocks/>
          </p:cNvSpPr>
          <p:nvPr/>
        </p:nvSpPr>
        <p:spPr>
          <a:xfrm>
            <a:off x="783771" y="947750"/>
            <a:ext cx="10299198" cy="4945708"/>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A61CE539-D84A-A810-E571-A8A52BEC0311}"/>
              </a:ext>
            </a:extLst>
          </p:cNvPr>
          <p:cNvSpPr txBox="1"/>
          <p:nvPr/>
        </p:nvSpPr>
        <p:spPr>
          <a:xfrm>
            <a:off x="653132" y="2558482"/>
            <a:ext cx="10885713" cy="1118255"/>
          </a:xfrm>
          <a:prstGeom prst="rect">
            <a:avLst/>
          </a:prstGeom>
          <a:noFill/>
        </p:spPr>
        <p:txBody>
          <a:bodyPr wrap="square" rtlCol="0">
            <a:spAutoFit/>
          </a:bodyPr>
          <a:lstStyle/>
          <a:p>
            <a:pPr lvl="0" algn="ctr">
              <a:spcAft>
                <a:spcPts val="800"/>
              </a:spcAft>
              <a:tabLst>
                <a:tab pos="457200" algn="l"/>
              </a:tabLst>
            </a:pPr>
            <a:r>
              <a:rPr lang="en-US" sz="2000" b="0" i="0" dirty="0">
                <a:solidFill>
                  <a:srgbClr val="374151"/>
                </a:solidFill>
                <a:effectLst/>
              </a:rPr>
              <a:t>In conflict zones, traditional forms of education may be disrupted. </a:t>
            </a:r>
          </a:p>
          <a:p>
            <a:pPr lvl="0" algn="ctr">
              <a:spcAft>
                <a:spcPts val="800"/>
              </a:spcAft>
              <a:tabLst>
                <a:tab pos="457200" algn="l"/>
              </a:tabLst>
            </a:pPr>
            <a:r>
              <a:rPr lang="en-US" sz="2000" b="0" i="0" dirty="0">
                <a:solidFill>
                  <a:srgbClr val="374151"/>
                </a:solidFill>
                <a:effectLst/>
              </a:rPr>
              <a:t>MIL can enable learners to access alternative educational resources through digital platforms, enabling continued learning even in challenging circumstances.</a:t>
            </a:r>
            <a:endParaRPr lang="en-US" sz="2000" dirty="0">
              <a:solidFill>
                <a:srgbClr val="374151"/>
              </a:solidFill>
            </a:endParaRPr>
          </a:p>
        </p:txBody>
      </p:sp>
      <p:sp>
        <p:nvSpPr>
          <p:cNvPr id="5" name="TextBox 4">
            <a:extLst>
              <a:ext uri="{FF2B5EF4-FFF2-40B4-BE49-F238E27FC236}">
                <a16:creationId xmlns:a16="http://schemas.microsoft.com/office/drawing/2014/main" id="{56B8DD2F-24B9-C169-D18A-F955AAEBBCE1}"/>
              </a:ext>
            </a:extLst>
          </p:cNvPr>
          <p:cNvSpPr txBox="1"/>
          <p:nvPr/>
        </p:nvSpPr>
        <p:spPr>
          <a:xfrm>
            <a:off x="1779136" y="1506895"/>
            <a:ext cx="8633704" cy="461665"/>
          </a:xfrm>
          <a:prstGeom prst="rect">
            <a:avLst/>
          </a:prstGeom>
          <a:noFill/>
        </p:spPr>
        <p:txBody>
          <a:bodyPr wrap="square" rtlCol="0">
            <a:spAutoFit/>
          </a:bodyPr>
          <a:lstStyle/>
          <a:p>
            <a:pPr algn="ctr" fontAlgn="base">
              <a:defRPr/>
            </a:pPr>
            <a:r>
              <a:rPr lang="en-US" sz="2400" b="1" dirty="0">
                <a:solidFill>
                  <a:srgbClr val="002060"/>
                </a:solidFill>
              </a:rPr>
              <a:t>Providing Alternative Routes for Learning in Conflict Settings </a:t>
            </a:r>
          </a:p>
        </p:txBody>
      </p:sp>
    </p:spTree>
    <p:extLst>
      <p:ext uri="{BB962C8B-B14F-4D97-AF65-F5344CB8AC3E}">
        <p14:creationId xmlns:p14="http://schemas.microsoft.com/office/powerpoint/2010/main" val="14738861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Summary</a:t>
            </a:r>
          </a:p>
        </p:txBody>
      </p:sp>
      <p:sp>
        <p:nvSpPr>
          <p:cNvPr id="6" name="Content Placeholder 2"/>
          <p:cNvSpPr txBox="1">
            <a:spLocks/>
          </p:cNvSpPr>
          <p:nvPr/>
        </p:nvSpPr>
        <p:spPr>
          <a:xfrm>
            <a:off x="783771" y="947750"/>
            <a:ext cx="10299198" cy="4945708"/>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A61CE539-D84A-A810-E571-A8A52BEC0311}"/>
              </a:ext>
            </a:extLst>
          </p:cNvPr>
          <p:cNvSpPr txBox="1"/>
          <p:nvPr/>
        </p:nvSpPr>
        <p:spPr>
          <a:xfrm>
            <a:off x="653132" y="1936283"/>
            <a:ext cx="10885713" cy="2308324"/>
          </a:xfrm>
          <a:prstGeom prst="rect">
            <a:avLst/>
          </a:prstGeom>
          <a:noFill/>
        </p:spPr>
        <p:txBody>
          <a:bodyPr wrap="square" rtlCol="0">
            <a:spAutoFit/>
          </a:bodyPr>
          <a:lstStyle/>
          <a:p>
            <a:pPr lvl="0">
              <a:spcAft>
                <a:spcPts val="800"/>
              </a:spcAft>
              <a:tabLst>
                <a:tab pos="457200" algn="l"/>
              </a:tabLst>
            </a:pPr>
            <a:r>
              <a:rPr lang="en-US" sz="2000" b="0" i="0" dirty="0">
                <a:solidFill>
                  <a:srgbClr val="374151"/>
                </a:solidFill>
                <a:effectLst/>
              </a:rPr>
              <a:t>In essence, the intersection between CSE and MIL underscores </a:t>
            </a:r>
          </a:p>
          <a:p>
            <a:pPr lvl="0">
              <a:spcAft>
                <a:spcPts val="800"/>
              </a:spcAft>
              <a:tabLst>
                <a:tab pos="457200" algn="l"/>
              </a:tabLst>
            </a:pPr>
            <a:r>
              <a:rPr lang="en-US" sz="2000" b="0" i="0" dirty="0">
                <a:solidFill>
                  <a:srgbClr val="374151"/>
                </a:solidFill>
                <a:effectLst/>
              </a:rPr>
              <a:t>the importance of equipping individuals with skills that promote </a:t>
            </a:r>
            <a:r>
              <a:rPr lang="en-US" sz="2000" b="0" i="1" u="sng" dirty="0">
                <a:solidFill>
                  <a:srgbClr val="374151"/>
                </a:solidFill>
                <a:effectLst/>
              </a:rPr>
              <a:t>critical thinking</a:t>
            </a:r>
            <a:r>
              <a:rPr lang="en-US" sz="2000" b="0" i="0" dirty="0">
                <a:solidFill>
                  <a:srgbClr val="374151"/>
                </a:solidFill>
                <a:effectLst/>
              </a:rPr>
              <a:t>, </a:t>
            </a:r>
            <a:r>
              <a:rPr lang="en-US" sz="2000" i="1" u="sng" dirty="0">
                <a:solidFill>
                  <a:srgbClr val="374151"/>
                </a:solidFill>
              </a:rPr>
              <a:t>ethical engagement </a:t>
            </a:r>
            <a:r>
              <a:rPr lang="en-US" sz="2000" b="0" i="0" dirty="0">
                <a:solidFill>
                  <a:srgbClr val="374151"/>
                </a:solidFill>
                <a:effectLst/>
              </a:rPr>
              <a:t>with media, and </a:t>
            </a:r>
            <a:r>
              <a:rPr lang="en-US" sz="2000" i="1" u="sng" dirty="0">
                <a:solidFill>
                  <a:srgbClr val="374151"/>
                </a:solidFill>
              </a:rPr>
              <a:t>a deeper understanding of conflicts</a:t>
            </a:r>
            <a:r>
              <a:rPr lang="en-US" sz="2000" b="0" i="0" dirty="0">
                <a:solidFill>
                  <a:srgbClr val="374151"/>
                </a:solidFill>
                <a:effectLst/>
              </a:rPr>
              <a:t> and their underlying factors. </a:t>
            </a:r>
          </a:p>
          <a:p>
            <a:pPr lvl="0">
              <a:spcAft>
                <a:spcPts val="800"/>
              </a:spcAft>
              <a:tabLst>
                <a:tab pos="457200" algn="l"/>
              </a:tabLst>
            </a:pPr>
            <a:endParaRPr lang="en-US" sz="2000" dirty="0">
              <a:solidFill>
                <a:srgbClr val="374151"/>
              </a:solidFill>
            </a:endParaRPr>
          </a:p>
          <a:p>
            <a:pPr lvl="0">
              <a:spcAft>
                <a:spcPts val="800"/>
              </a:spcAft>
              <a:tabLst>
                <a:tab pos="457200" algn="l"/>
              </a:tabLst>
            </a:pPr>
            <a:r>
              <a:rPr lang="en-US" sz="2000" b="0" i="0" dirty="0">
                <a:solidFill>
                  <a:srgbClr val="374151"/>
                </a:solidFill>
                <a:effectLst/>
              </a:rPr>
              <a:t>This integration can contribute to more informed, responsible, and engaged citizens within conflict-affected contexts</a:t>
            </a:r>
            <a:r>
              <a:rPr lang="en-US" sz="2400" b="0" i="0" dirty="0">
                <a:solidFill>
                  <a:srgbClr val="374151"/>
                </a:solidFill>
                <a:effectLst/>
              </a:rPr>
              <a:t>.</a:t>
            </a:r>
            <a:endParaRPr lang="en-US" sz="2400" dirty="0">
              <a:solidFill>
                <a:srgbClr val="374151"/>
              </a:solidFill>
            </a:endParaRPr>
          </a:p>
        </p:txBody>
      </p:sp>
    </p:spTree>
    <p:extLst>
      <p:ext uri="{BB962C8B-B14F-4D97-AF65-F5344CB8AC3E}">
        <p14:creationId xmlns:p14="http://schemas.microsoft.com/office/powerpoint/2010/main" val="9151710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420895" y="931970"/>
            <a:ext cx="11350192" cy="3109414"/>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r>
              <a:rPr kumimoji="0" lang="en-US" sz="2400" b="1" i="0" u="none" strike="noStrike" kern="1200" cap="none" spc="0" normalizeH="0" baseline="0" noProof="0" dirty="0">
                <a:ln>
                  <a:noFill/>
                </a:ln>
                <a:solidFill>
                  <a:prstClr val="black"/>
                </a:solidFill>
                <a:effectLst/>
                <a:uLnTx/>
                <a:uFillTx/>
                <a:latin typeface="Calibri"/>
                <a:ea typeface="Calibri"/>
                <a:cs typeface="Calibri"/>
                <a:sym typeface="Calibri"/>
              </a:rPr>
              <a:t>Fill in the blanks using the suitable words </a:t>
            </a:r>
          </a:p>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r>
              <a:rPr kumimoji="0" lang="en-US" sz="2400" b="1" i="0" u="none" strike="noStrike" kern="1200" cap="none" spc="0" normalizeH="0" baseline="0" noProof="0" dirty="0">
                <a:ln>
                  <a:noFill/>
                </a:ln>
                <a:solidFill>
                  <a:prstClr val="black"/>
                </a:solidFill>
                <a:effectLst/>
                <a:uLnTx/>
                <a:uFillTx/>
                <a:latin typeface="Calibri"/>
                <a:ea typeface="Calibri"/>
                <a:cs typeface="Calibri"/>
                <a:sym typeface="Calibri"/>
              </a:rPr>
              <a:t> </a:t>
            </a:r>
            <a:endParaRPr kumimoji="0" sz="2400" b="1"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560"/>
              </a:spcBef>
              <a:spcAft>
                <a:spcPts val="0"/>
              </a:spcAft>
              <a:buClr>
                <a:prstClr val="black"/>
              </a:buClr>
              <a:buSzPts val="2800"/>
              <a:buFont typeface="Arial"/>
              <a:buNone/>
              <a:tabLst/>
              <a:defRPr/>
            </a:pPr>
            <a:endParaRPr kumimoji="0" sz="24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fontScale="90000"/>
          </a:bodyPr>
          <a:lstStyle/>
          <a:p>
            <a:pPr marL="0" lvl="0" indent="0" algn="l" rtl="0">
              <a:lnSpc>
                <a:spcPct val="115625"/>
              </a:lnSpc>
              <a:spcBef>
                <a:spcPts val="0"/>
              </a:spcBef>
              <a:spcAft>
                <a:spcPts val="0"/>
              </a:spcAft>
              <a:buClr>
                <a:schemeClr val="lt1"/>
              </a:buClr>
              <a:buSzPts val="2400"/>
              <a:buFont typeface="Calibri"/>
              <a:buNone/>
            </a:pPr>
            <a:r>
              <a:rPr lang="en-PH" sz="2800" b="1" dirty="0"/>
              <a:t>Activity 1</a:t>
            </a:r>
            <a:endParaRPr sz="2800" b="1" dirty="0"/>
          </a:p>
        </p:txBody>
      </p:sp>
      <p:sp>
        <p:nvSpPr>
          <p:cNvPr id="2" name="TextBox 1">
            <a:extLst>
              <a:ext uri="{FF2B5EF4-FFF2-40B4-BE49-F238E27FC236}">
                <a16:creationId xmlns:a16="http://schemas.microsoft.com/office/drawing/2014/main" id="{7B25FA5C-FD68-E9E1-9701-C0F66060F6F0}"/>
              </a:ext>
            </a:extLst>
          </p:cNvPr>
          <p:cNvSpPr txBox="1"/>
          <p:nvPr/>
        </p:nvSpPr>
        <p:spPr>
          <a:xfrm>
            <a:off x="610448" y="1560852"/>
            <a:ext cx="11160639" cy="4401205"/>
          </a:xfrm>
          <a:prstGeom prst="rect">
            <a:avLst/>
          </a:prstGeom>
          <a:noFill/>
        </p:spPr>
        <p:txBody>
          <a:bodyPr wrap="square" rtlCol="0">
            <a:spAutoFit/>
          </a:bodyPr>
          <a:lstStyle/>
          <a:p>
            <a:pPr marL="457200" indent="-457200">
              <a:buFont typeface="+mj-lt"/>
              <a:buAutoNum type="arabicPeriod"/>
            </a:pPr>
            <a:r>
              <a:rPr lang="en-US" sz="2000" dirty="0"/>
              <a:t>-------------- consists of a set of competencies that empowers individuals to access, retrieve, understand, evaluate and use, create as well as share media, information, and digital content.</a:t>
            </a:r>
          </a:p>
          <a:p>
            <a:pPr marL="457200" indent="-457200">
              <a:buFont typeface="+mj-lt"/>
              <a:buAutoNum type="arabicPeriod"/>
            </a:pPr>
            <a:r>
              <a:rPr lang="en-US" sz="2000" dirty="0"/>
              <a:t>Through the implementation of ---------------------------------------- of Focus teachers analyze the material, curriculum and media to mitigate any conflict, biases, stereotypes or tension in a critical manner. </a:t>
            </a:r>
          </a:p>
          <a:p>
            <a:pPr marL="457200" indent="-457200">
              <a:buFont typeface="+mj-lt"/>
              <a:buAutoNum type="arabicPeriod"/>
            </a:pPr>
            <a:r>
              <a:rPr lang="en-US" sz="2000" b="0" i="0" dirty="0">
                <a:effectLst/>
              </a:rPr>
              <a:t>MIL equips individuals with the skills to identify and counteract------------------------.</a:t>
            </a:r>
          </a:p>
          <a:p>
            <a:pPr marL="457200" indent="-457200">
              <a:buFont typeface="+mj-lt"/>
              <a:buAutoNum type="arabicPeriod"/>
            </a:pPr>
            <a:r>
              <a:rPr lang="en-US" sz="2000" b="0" i="0" dirty="0">
                <a:effectLst/>
              </a:rPr>
              <a:t>Both MIL and CSE competencies help students understand the ------------------------of media consumption and dissemination.</a:t>
            </a:r>
          </a:p>
          <a:p>
            <a:pPr marL="457200" indent="-457200">
              <a:buFont typeface="+mj-lt"/>
              <a:buAutoNum type="arabicPeriod"/>
            </a:pPr>
            <a:r>
              <a:rPr lang="en-US" sz="2000" dirty="0"/>
              <a:t>By incorporating MIL in CSE, students can learn to --------------------with others' experiences and challenge preconceived notions, fostering -------------------and mutual respect.</a:t>
            </a:r>
          </a:p>
          <a:p>
            <a:pPr marL="457200" indent="-457200">
              <a:buFont typeface="+mj-lt"/>
              <a:buAutoNum type="arabicPeriod"/>
            </a:pPr>
            <a:r>
              <a:rPr lang="en-US" sz="2000" b="0" i="0" dirty="0">
                <a:effectLst/>
              </a:rPr>
              <a:t>Students should learn to become digital detectives who -------------------and critically assess information before believing or sharing it.</a:t>
            </a:r>
            <a:endParaRPr kumimoji="0" lang="en-US" sz="2000" b="0" i="0" u="none" strike="noStrike" kern="1200" cap="none" spc="0" normalizeH="0" baseline="0" noProof="0" dirty="0">
              <a:ln>
                <a:noFill/>
              </a:ln>
              <a:effectLst/>
              <a:uLnTx/>
              <a:uFillTx/>
              <a:ea typeface="+mn-ea"/>
              <a:cs typeface="+mn-cs"/>
            </a:endParaRPr>
          </a:p>
          <a:p>
            <a:pPr marL="457200" indent="-457200">
              <a:buFont typeface="+mj-lt"/>
              <a:buAutoNum type="arabicPeriod"/>
            </a:pPr>
            <a:endParaRPr lang="en-US" sz="2000" dirty="0">
              <a:solidFill>
                <a:srgbClr val="374151"/>
              </a:solidFill>
              <a:latin typeface="Söhne"/>
            </a:endParaRPr>
          </a:p>
          <a:p>
            <a:pPr marL="457200" indent="-457200">
              <a:buFont typeface="+mj-lt"/>
              <a:buAutoNum type="arabicPeriod"/>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81AE9D2-FBE4-987B-8498-2FB373B157BA}"/>
              </a:ext>
            </a:extLst>
          </p:cNvPr>
          <p:cNvSpPr txBox="1"/>
          <p:nvPr/>
        </p:nvSpPr>
        <p:spPr>
          <a:xfrm>
            <a:off x="675486" y="5295232"/>
            <a:ext cx="4119538" cy="461665"/>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Media and Information Literacy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 name="TextBox 4">
            <a:extLst>
              <a:ext uri="{FF2B5EF4-FFF2-40B4-BE49-F238E27FC236}">
                <a16:creationId xmlns:a16="http://schemas.microsoft.com/office/drawing/2014/main" id="{13ABBEC2-091B-9E87-6EA8-C13E9BA66E16}"/>
              </a:ext>
            </a:extLst>
          </p:cNvPr>
          <p:cNvSpPr txBox="1"/>
          <p:nvPr/>
        </p:nvSpPr>
        <p:spPr>
          <a:xfrm>
            <a:off x="7396978" y="5306759"/>
            <a:ext cx="4251464" cy="461665"/>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Conflict Sensitive Areas of Focus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5EDB95D-1C04-4AF5-A425-667E0D05D8FE}"/>
              </a:ext>
            </a:extLst>
          </p:cNvPr>
          <p:cNvSpPr txBox="1"/>
          <p:nvPr/>
        </p:nvSpPr>
        <p:spPr>
          <a:xfrm>
            <a:off x="4952104" y="5306759"/>
            <a:ext cx="2287793" cy="461665"/>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a:effectLst/>
                <a:latin typeface="Söhne"/>
              </a:rPr>
              <a:t>misinformation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0B66885-BD79-DC0C-9DAB-5EE3E48CFA0D}"/>
              </a:ext>
            </a:extLst>
          </p:cNvPr>
          <p:cNvSpPr txBox="1"/>
          <p:nvPr/>
        </p:nvSpPr>
        <p:spPr>
          <a:xfrm>
            <a:off x="7827000" y="5818104"/>
            <a:ext cx="3719300" cy="461665"/>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a:effectLst/>
                <a:latin typeface="Söhne"/>
              </a:rPr>
              <a:t>ethical implications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B61E8431-28B8-8A0A-17CC-A13508879F7A}"/>
              </a:ext>
            </a:extLst>
          </p:cNvPr>
          <p:cNvSpPr txBox="1"/>
          <p:nvPr/>
        </p:nvSpPr>
        <p:spPr>
          <a:xfrm>
            <a:off x="3486355" y="5836292"/>
            <a:ext cx="1766160" cy="461665"/>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Söhne"/>
              </a:rPr>
              <a:t>tolerance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7B2A5FB-F5B3-AED0-4225-3EC931B9419F}"/>
              </a:ext>
            </a:extLst>
          </p:cNvPr>
          <p:cNvSpPr txBox="1"/>
          <p:nvPr/>
        </p:nvSpPr>
        <p:spPr>
          <a:xfrm>
            <a:off x="5382126" y="5819073"/>
            <a:ext cx="2287793" cy="461665"/>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a:effectLst/>
                <a:latin typeface="Söhne"/>
              </a:rPr>
              <a:t>Fact-check</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791572D-87C7-3AC2-27AC-FBD0D503CF47}"/>
              </a:ext>
            </a:extLst>
          </p:cNvPr>
          <p:cNvSpPr txBox="1"/>
          <p:nvPr/>
        </p:nvSpPr>
        <p:spPr>
          <a:xfrm>
            <a:off x="670029" y="5836292"/>
            <a:ext cx="2287793" cy="461665"/>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a:effectLst/>
                <a:latin typeface="Söhne"/>
              </a:rPr>
              <a:t>emphasize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1509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420895" y="931970"/>
            <a:ext cx="11350192" cy="3109414"/>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r>
              <a:rPr kumimoji="0" lang="en-US" sz="2400" b="1" i="0" u="none" strike="noStrike" kern="1200" cap="none" spc="0" normalizeH="0" baseline="0" noProof="0" dirty="0">
                <a:ln>
                  <a:noFill/>
                </a:ln>
                <a:solidFill>
                  <a:prstClr val="black"/>
                </a:solidFill>
                <a:effectLst/>
                <a:uLnTx/>
                <a:uFillTx/>
                <a:latin typeface="Calibri"/>
                <a:ea typeface="Calibri"/>
                <a:cs typeface="Calibri"/>
                <a:sym typeface="Calibri"/>
              </a:rPr>
              <a:t>MIL and CSE competencies-----------------  (select all that apply) </a:t>
            </a:r>
          </a:p>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r>
              <a:rPr kumimoji="0" lang="en-US" sz="2400" b="1" i="0" u="none" strike="noStrike" kern="1200" cap="none" spc="0" normalizeH="0" baseline="0" noProof="0" dirty="0">
                <a:ln>
                  <a:noFill/>
                </a:ln>
                <a:solidFill>
                  <a:prstClr val="black"/>
                </a:solidFill>
                <a:effectLst/>
                <a:uLnTx/>
                <a:uFillTx/>
                <a:latin typeface="Calibri"/>
                <a:ea typeface="Calibri"/>
                <a:cs typeface="Calibri"/>
                <a:sym typeface="Calibri"/>
              </a:rPr>
              <a:t> </a:t>
            </a:r>
            <a:endParaRPr kumimoji="0" sz="2400" b="1"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560"/>
              </a:spcBef>
              <a:spcAft>
                <a:spcPts val="0"/>
              </a:spcAft>
              <a:buClr>
                <a:prstClr val="black"/>
              </a:buClr>
              <a:buSzPts val="2800"/>
              <a:buFont typeface="Arial"/>
              <a:buNone/>
              <a:tabLst/>
              <a:defRPr/>
            </a:pPr>
            <a:endParaRPr kumimoji="0" sz="24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fontScale="90000"/>
          </a:bodyPr>
          <a:lstStyle/>
          <a:p>
            <a:pPr marL="0" lvl="0" indent="0" algn="l" rtl="0">
              <a:lnSpc>
                <a:spcPct val="115625"/>
              </a:lnSpc>
              <a:spcBef>
                <a:spcPts val="0"/>
              </a:spcBef>
              <a:spcAft>
                <a:spcPts val="0"/>
              </a:spcAft>
              <a:buClr>
                <a:schemeClr val="lt1"/>
              </a:buClr>
              <a:buSzPts val="2400"/>
              <a:buFont typeface="Calibri"/>
              <a:buNone/>
            </a:pPr>
            <a:r>
              <a:rPr lang="en-PH" sz="2800" b="1" dirty="0"/>
              <a:t>Activity 2</a:t>
            </a:r>
            <a:endParaRPr sz="2800" b="1" dirty="0"/>
          </a:p>
        </p:txBody>
      </p:sp>
      <p:sp>
        <p:nvSpPr>
          <p:cNvPr id="2" name="TextBox 1">
            <a:extLst>
              <a:ext uri="{FF2B5EF4-FFF2-40B4-BE49-F238E27FC236}">
                <a16:creationId xmlns:a16="http://schemas.microsoft.com/office/drawing/2014/main" id="{7B25FA5C-FD68-E9E1-9701-C0F66060F6F0}"/>
              </a:ext>
            </a:extLst>
          </p:cNvPr>
          <p:cNvSpPr txBox="1"/>
          <p:nvPr/>
        </p:nvSpPr>
        <p:spPr>
          <a:xfrm>
            <a:off x="610448" y="1560852"/>
            <a:ext cx="11160639" cy="3539430"/>
          </a:xfrm>
          <a:prstGeom prst="rect">
            <a:avLst/>
          </a:prstGeom>
          <a:noFill/>
        </p:spPr>
        <p:txBody>
          <a:bodyPr wrap="square" rtlCol="0">
            <a:spAutoFit/>
          </a:bodyPr>
          <a:lstStyle/>
          <a:p>
            <a:pPr marL="342900" marR="0" lvl="0" indent="-342900" defTabSz="457200" rtl="0" eaLnBrk="1" fontAlgn="auto" latinLnBrk="0" hangingPunct="1">
              <a:lnSpc>
                <a:spcPct val="100000"/>
              </a:lnSpc>
              <a:spcBef>
                <a:spcPts val="0"/>
              </a:spcBef>
              <a:spcAft>
                <a:spcPts val="0"/>
              </a:spcAft>
              <a:buClrTx/>
              <a:buSzTx/>
              <a:buFont typeface="+mj-lt"/>
              <a:buAutoNum type="alphaLcParenR"/>
              <a:tabLst/>
              <a:defRPr/>
            </a:pPr>
            <a:r>
              <a:rPr lang="en-US" sz="2000" dirty="0">
                <a:effectLst/>
                <a:ea typeface="Calibri" panose="020F0502020204030204" pitchFamily="34" charset="0"/>
                <a:cs typeface="Arial" panose="020B0604020202020204" pitchFamily="34" charset="0"/>
              </a:rPr>
              <a:t>emphasize a critical approach to literacy</a:t>
            </a:r>
          </a:p>
          <a:p>
            <a:pPr marL="342900" marR="0" lvl="0" indent="-342900" defTabSz="457200" rtl="0" eaLnBrk="1" fontAlgn="auto" latinLnBrk="0" hangingPunct="1">
              <a:lnSpc>
                <a:spcPct val="100000"/>
              </a:lnSpc>
              <a:spcBef>
                <a:spcPts val="0"/>
              </a:spcBef>
              <a:spcAft>
                <a:spcPts val="0"/>
              </a:spcAft>
              <a:buClrTx/>
              <a:buSzTx/>
              <a:buFont typeface="+mj-lt"/>
              <a:buAutoNum type="alphaLcParenR"/>
              <a:tabLst/>
              <a:defRPr/>
            </a:pPr>
            <a:r>
              <a:rPr lang="en-US" sz="2000" b="0" i="0" dirty="0">
                <a:effectLst/>
              </a:rPr>
              <a:t>complement each other in promoting peaceful and inclusive societies</a:t>
            </a:r>
          </a:p>
          <a:p>
            <a:pPr marL="342900" indent="-342900" defTabSz="457200">
              <a:buFont typeface="+mj-lt"/>
              <a:buAutoNum type="alphaLcParenR"/>
              <a:defRPr/>
            </a:pPr>
            <a:r>
              <a:rPr lang="en-US" sz="2000" dirty="0"/>
              <a:t>emphasize the importance of understanding diverse perspectives and respecting different cultures and identities. </a:t>
            </a:r>
          </a:p>
          <a:p>
            <a:pPr marL="342900" indent="-342900" defTabSz="457200">
              <a:buFont typeface="+mj-lt"/>
              <a:buAutoNum type="alphaLcParenR"/>
              <a:defRPr/>
            </a:pPr>
            <a:r>
              <a:rPr lang="en-US" sz="2000" b="0" i="0" dirty="0">
                <a:effectLst/>
              </a:rPr>
              <a:t>teach students effective communication and conflict resolution skills. </a:t>
            </a:r>
          </a:p>
          <a:p>
            <a:pPr marL="342900" indent="-342900" defTabSz="457200">
              <a:buFont typeface="+mj-lt"/>
              <a:buAutoNum type="alphaLcParenR"/>
              <a:defRPr/>
            </a:pPr>
            <a:r>
              <a:rPr lang="en-US" sz="2000" dirty="0"/>
              <a:t>Help students to understand</a:t>
            </a:r>
            <a:r>
              <a:rPr lang="en-US" sz="2000" b="0" i="0" dirty="0">
                <a:effectLst/>
              </a:rPr>
              <a:t> the power of language and narratives in shaping perceptions and attitudes</a:t>
            </a:r>
          </a:p>
          <a:p>
            <a:pPr marL="342900" indent="-342900" defTabSz="457200">
              <a:buFont typeface="+mj-lt"/>
              <a:buAutoNum type="alphaLcParenR"/>
              <a:defRPr/>
            </a:pPr>
            <a:r>
              <a:rPr lang="en-US" sz="2000" b="0" i="0" dirty="0">
                <a:effectLst/>
                <a:latin typeface="Söhne"/>
              </a:rPr>
              <a:t>empower teachers and students to react responsibly, safely and ethically against </a:t>
            </a:r>
            <a:r>
              <a:rPr lang="en-US" sz="2000" dirty="0">
                <a:latin typeface="Söhne"/>
              </a:rPr>
              <a:t>conflict-triggering/perpetuating actions.</a:t>
            </a:r>
            <a:endParaRPr lang="en-US" sz="2000" b="0" i="0" dirty="0">
              <a:effectLst/>
            </a:endParaRPr>
          </a:p>
          <a:p>
            <a:pPr marL="342900" indent="-342900" defTabSz="457200">
              <a:buFont typeface="+mj-lt"/>
              <a:buAutoNum type="alphaLcParenR"/>
              <a:defRPr/>
            </a:pPr>
            <a:endParaRPr lang="en-US" sz="2000" dirty="0">
              <a:solidFill>
                <a:srgbClr val="374151"/>
              </a:solidFill>
              <a:latin typeface="Söhne"/>
            </a:endParaRPr>
          </a:p>
          <a:p>
            <a:pPr marL="342900" marR="0" lvl="0" indent="-342900" defTabSz="457200" rtl="0" eaLnBrk="1" fontAlgn="auto" latinLnBrk="0" hangingPunct="1">
              <a:lnSpc>
                <a:spcPct val="100000"/>
              </a:lnSpc>
              <a:spcBef>
                <a:spcPts val="0"/>
              </a:spcBef>
              <a:spcAft>
                <a:spcPts val="0"/>
              </a:spcAft>
              <a:buClrTx/>
              <a:buSzTx/>
              <a:buFont typeface="+mj-lt"/>
              <a:buAutoNum type="alphaLcParen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8561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Activity 3: </a:t>
            </a:r>
          </a:p>
        </p:txBody>
      </p:sp>
      <p:sp>
        <p:nvSpPr>
          <p:cNvPr id="5" name="TextBox 4">
            <a:extLst>
              <a:ext uri="{FF2B5EF4-FFF2-40B4-BE49-F238E27FC236}">
                <a16:creationId xmlns:a16="http://schemas.microsoft.com/office/drawing/2014/main" id="{F40B6513-0C79-EAF4-DEFD-B2C6DF45348B}"/>
              </a:ext>
            </a:extLst>
          </p:cNvPr>
          <p:cNvSpPr txBox="1"/>
          <p:nvPr/>
        </p:nvSpPr>
        <p:spPr>
          <a:xfrm>
            <a:off x="420894" y="923992"/>
            <a:ext cx="11178457"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True of False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3">
            <a:extLst>
              <a:ext uri="{FF2B5EF4-FFF2-40B4-BE49-F238E27FC236}">
                <a16:creationId xmlns:a16="http://schemas.microsoft.com/office/drawing/2014/main" id="{06949C1E-EC8C-588D-A474-A3C26FA59664}"/>
              </a:ext>
            </a:extLst>
          </p:cNvPr>
          <p:cNvGraphicFramePr>
            <a:graphicFrameLocks noGrp="1"/>
          </p:cNvGraphicFramePr>
          <p:nvPr/>
        </p:nvGraphicFramePr>
        <p:xfrm>
          <a:off x="420894" y="1493322"/>
          <a:ext cx="11350192" cy="4267200"/>
        </p:xfrm>
        <a:graphic>
          <a:graphicData uri="http://schemas.openxmlformats.org/drawingml/2006/table">
            <a:tbl>
              <a:tblPr firstRow="1" bandRow="1">
                <a:tableStyleId>{5C22544A-7EE6-4342-B048-85BDC9FD1C3A}</a:tableStyleId>
              </a:tblPr>
              <a:tblGrid>
                <a:gridCol w="9947485">
                  <a:extLst>
                    <a:ext uri="{9D8B030D-6E8A-4147-A177-3AD203B41FA5}">
                      <a16:colId xmlns:a16="http://schemas.microsoft.com/office/drawing/2014/main" val="1324421117"/>
                    </a:ext>
                  </a:extLst>
                </a:gridCol>
                <a:gridCol w="656707">
                  <a:extLst>
                    <a:ext uri="{9D8B030D-6E8A-4147-A177-3AD203B41FA5}">
                      <a16:colId xmlns:a16="http://schemas.microsoft.com/office/drawing/2014/main" val="3746519859"/>
                    </a:ext>
                  </a:extLst>
                </a:gridCol>
                <a:gridCol w="746000">
                  <a:extLst>
                    <a:ext uri="{9D8B030D-6E8A-4147-A177-3AD203B41FA5}">
                      <a16:colId xmlns:a16="http://schemas.microsoft.com/office/drawing/2014/main" val="2113001868"/>
                    </a:ext>
                  </a:extLst>
                </a:gridCol>
              </a:tblGrid>
              <a:tr h="370840">
                <a:tc>
                  <a:txBody>
                    <a:bodyPr/>
                    <a:lstStyle/>
                    <a:p>
                      <a:r>
                        <a:rPr lang="en-US" sz="2000" dirty="0"/>
                        <a:t>Statements</a:t>
                      </a:r>
                    </a:p>
                  </a:txBody>
                  <a:tcPr/>
                </a:tc>
                <a:tc>
                  <a:txBody>
                    <a:bodyPr/>
                    <a:lstStyle/>
                    <a:p>
                      <a:r>
                        <a:rPr lang="en-US" sz="2000" dirty="0"/>
                        <a:t>True</a:t>
                      </a:r>
                    </a:p>
                  </a:txBody>
                  <a:tcPr/>
                </a:tc>
                <a:tc>
                  <a:txBody>
                    <a:bodyPr/>
                    <a:lstStyle/>
                    <a:p>
                      <a:r>
                        <a:rPr lang="en-US" sz="2000" dirty="0"/>
                        <a:t>False</a:t>
                      </a:r>
                    </a:p>
                  </a:txBody>
                  <a:tcPr/>
                </a:tc>
                <a:extLst>
                  <a:ext uri="{0D108BD9-81ED-4DB2-BD59-A6C34878D82A}">
                    <a16:rowId xmlns:a16="http://schemas.microsoft.com/office/drawing/2014/main" val="2351539497"/>
                  </a:ext>
                </a:extLst>
              </a:tr>
              <a:tr h="370840">
                <a:tc>
                  <a:txBody>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US" sz="2000" b="0" i="0" dirty="0">
                          <a:solidFill>
                            <a:schemeClr val="tx1"/>
                          </a:solidFill>
                          <a:effectLst/>
                          <a:latin typeface="+mn-lt"/>
                          <a:ea typeface="Calibri" panose="020F0502020204030204" pitchFamily="34" charset="0"/>
                          <a:cs typeface="Arial" panose="020B0604020202020204" pitchFamily="34" charset="0"/>
                        </a:rPr>
                        <a:t> MIL consists of </a:t>
                      </a:r>
                      <a:r>
                        <a:rPr lang="en-US" sz="2000" dirty="0"/>
                        <a:t>a set of competencies that </a:t>
                      </a:r>
                      <a:r>
                        <a:rPr lang="en-US" sz="2000" u="none" dirty="0"/>
                        <a:t>empowers individuals </a:t>
                      </a:r>
                      <a:r>
                        <a:rPr lang="en-US" sz="2000" dirty="0"/>
                        <a:t>to access, retrieve, understand, evaluate and use, create as well as share media, information, and digital content or messages. </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330231347"/>
                  </a:ext>
                </a:extLst>
              </a:tr>
              <a:tr h="370840">
                <a:tc>
                  <a:txBody>
                    <a:body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eriod" startAt="2"/>
                        <a:tabLst/>
                        <a:defRPr/>
                      </a:pPr>
                      <a:r>
                        <a:rPr kumimoji="0" lang="en-US" sz="2000" b="0" i="0" u="none" strike="noStrike" kern="1200" cap="none" spc="0" normalizeH="0" baseline="0" noProof="0" dirty="0">
                          <a:ln>
                            <a:noFill/>
                          </a:ln>
                          <a:solidFill>
                            <a:schemeClr val="tx1"/>
                          </a:solidFill>
                          <a:effectLst/>
                          <a:uLnTx/>
                          <a:uFillTx/>
                          <a:latin typeface="+mn-lt"/>
                          <a:ea typeface="Calibri" panose="020F0502020204030204" pitchFamily="34" charset="0"/>
                          <a:cs typeface="Arial" panose="020B0604020202020204" pitchFamily="34" charset="0"/>
                        </a:rPr>
                        <a:t>Teachers have to focus on their subject areas and should not be bothering themselves with teaching students how to </a:t>
                      </a:r>
                      <a:r>
                        <a:rPr lang="en-US" sz="2000" b="0" i="0" dirty="0">
                          <a:solidFill>
                            <a:schemeClr val="tx1"/>
                          </a:solidFill>
                          <a:latin typeface="+mn-lt"/>
                        </a:rPr>
                        <a:t>empathize with others' experiences, or how to develop values of tolerance and mutual respect.</a:t>
                      </a:r>
                      <a:r>
                        <a:rPr kumimoji="0" lang="en-US" sz="2000" b="0" i="0" u="none" strike="noStrike" kern="1200" cap="none" spc="0" normalizeH="0" baseline="0" noProof="0" dirty="0">
                          <a:ln>
                            <a:noFill/>
                          </a:ln>
                          <a:solidFill>
                            <a:schemeClr val="tx1"/>
                          </a:solidFill>
                          <a:effectLst/>
                          <a:uLnTx/>
                          <a:uFillTx/>
                          <a:latin typeface="+mn-lt"/>
                          <a:ea typeface="Calibri" panose="020F0502020204030204" pitchFamily="34" charset="0"/>
                          <a:cs typeface="Arial" panose="020B0604020202020204" pitchFamily="34" charset="0"/>
                        </a:rPr>
                        <a:t>. </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3327524354"/>
                  </a:ext>
                </a:extLst>
              </a:tr>
              <a:tr h="370840">
                <a:tc>
                  <a:txBody>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2000" b="0" i="0" dirty="0">
                          <a:solidFill>
                            <a:schemeClr val="tx1"/>
                          </a:solidFill>
                          <a:effectLst/>
                          <a:latin typeface="+mn-lt"/>
                        </a:rPr>
                        <a:t>3.    MIL does not equip individuals with the skills to identify and counteract misinformation. </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560769184"/>
                  </a:ext>
                </a:extLst>
              </a:tr>
              <a:tr h="370840">
                <a:tc>
                  <a:txBody>
                    <a:body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eriod" startAt="4"/>
                        <a:tabLst/>
                        <a:defRPr/>
                      </a:pPr>
                      <a:r>
                        <a:rPr lang="en-US" sz="2000" b="0" i="0" dirty="0">
                          <a:solidFill>
                            <a:schemeClr val="tx1"/>
                          </a:solidFill>
                          <a:effectLst/>
                          <a:latin typeface="+mn-lt"/>
                        </a:rPr>
                        <a:t>CSE is based on three actions ‘Understand’, ‘Analyze’ and ‘Act’. MIL and CSE interest in the ‘Analyze’ step. Both, MIL and CSE entail some assessment actions. </a:t>
                      </a:r>
                      <a:r>
                        <a:rPr kumimoji="0" lang="en-US" sz="2000" b="0" i="0" u="none" strike="noStrike" kern="100" cap="none" spc="0" normalizeH="0" baseline="0" noProof="0" dirty="0">
                          <a:ln>
                            <a:noFill/>
                          </a:ln>
                          <a:solidFill>
                            <a:schemeClr val="tx1"/>
                          </a:solidFill>
                          <a:effectLst/>
                          <a:uLnTx/>
                          <a:uFillTx/>
                          <a:latin typeface="+mn-lt"/>
                          <a:ea typeface="Calibri" panose="020F0502020204030204" pitchFamily="34" charset="0"/>
                          <a:cs typeface="Arial" panose="020B0604020202020204" pitchFamily="34" charset="0"/>
                        </a:rPr>
                        <a:t>.</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653795169"/>
                  </a:ext>
                </a:extLst>
              </a:tr>
              <a:tr h="370840">
                <a:tc>
                  <a:txBody>
                    <a:body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eriod" startAt="5"/>
                        <a:tabLst/>
                        <a:defRPr/>
                      </a:pPr>
                      <a:r>
                        <a:rPr lang="en-US" sz="2000" b="0" i="0" dirty="0">
                          <a:solidFill>
                            <a:schemeClr val="tx1"/>
                          </a:solidFill>
                          <a:effectLst/>
                          <a:latin typeface="+mn-lt"/>
                        </a:rPr>
                        <a:t>Through analyzing media coverage, teachers and students can recognize the biases and narratives that might exacerbate tensions or promote understanding. This awareness enables them to consume media critically and contribute to more balanced discourse.</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3814531036"/>
                  </a:ext>
                </a:extLst>
              </a:tr>
            </a:tbl>
          </a:graphicData>
        </a:graphic>
      </p:graphicFrame>
    </p:spTree>
    <p:extLst>
      <p:ext uri="{BB962C8B-B14F-4D97-AF65-F5344CB8AC3E}">
        <p14:creationId xmlns:p14="http://schemas.microsoft.com/office/powerpoint/2010/main" val="30603543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endParaRPr lang="en-US" dirty="0"/>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a:p>
            <a:pPr algn="ctr"/>
            <a:r>
              <a:rPr lang="en-US" sz="2800" dirty="0"/>
              <a:t>PART II</a:t>
            </a:r>
          </a:p>
          <a:p>
            <a:pPr algn="ctr"/>
            <a:r>
              <a:rPr lang="en-US" sz="2800" b="0" dirty="0"/>
              <a:t>The Integration of MIL competencies as part of the </a:t>
            </a:r>
          </a:p>
          <a:p>
            <a:pPr algn="ctr"/>
            <a:r>
              <a:rPr lang="en-US" sz="2800" b="0" dirty="0"/>
              <a:t>Teacher Competency Framework</a:t>
            </a:r>
            <a:endParaRPr lang="en-US" sz="2800" dirty="0"/>
          </a:p>
        </p:txBody>
      </p:sp>
    </p:spTree>
    <p:custDataLst>
      <p:tags r:id="rId1"/>
    </p:custDataLst>
    <p:extLst>
      <p:ext uri="{BB962C8B-B14F-4D97-AF65-F5344CB8AC3E}">
        <p14:creationId xmlns:p14="http://schemas.microsoft.com/office/powerpoint/2010/main" val="36764588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What are some of the explicit mentions of MIL in the TCF? </a:t>
            </a:r>
          </a:p>
        </p:txBody>
      </p:sp>
      <p:sp>
        <p:nvSpPr>
          <p:cNvPr id="3" name="Text Placeholder 2"/>
          <p:cNvSpPr>
            <a:spLocks noGrp="1"/>
          </p:cNvSpPr>
          <p:nvPr>
            <p:ph type="body" sz="quarter" idx="16"/>
          </p:nvPr>
        </p:nvSpPr>
        <p:spPr/>
        <p:txBody>
          <a:bodyPr/>
          <a:lstStyle/>
          <a:p>
            <a:endParaRPr lang="en-GB" dirty="0"/>
          </a:p>
        </p:txBody>
      </p:sp>
      <p:pic>
        <p:nvPicPr>
          <p:cNvPr id="7" name="Picture 6">
            <a:extLst>
              <a:ext uri="{FF2B5EF4-FFF2-40B4-BE49-F238E27FC236}">
                <a16:creationId xmlns:a16="http://schemas.microsoft.com/office/drawing/2014/main" id="{F26942E7-A443-1EC6-A28D-4A88652C3E42}"/>
              </a:ext>
            </a:extLst>
          </p:cNvPr>
          <p:cNvPicPr>
            <a:picLocks noChangeAspect="1"/>
          </p:cNvPicPr>
          <p:nvPr/>
        </p:nvPicPr>
        <p:blipFill rotWithShape="1">
          <a:blip r:embed="rId3"/>
          <a:srcRect l="13973" t="25936" r="13699" b="5384"/>
          <a:stretch/>
        </p:blipFill>
        <p:spPr>
          <a:xfrm>
            <a:off x="420879" y="864296"/>
            <a:ext cx="11445410" cy="5361140"/>
          </a:xfrm>
          <a:prstGeom prst="rect">
            <a:avLst/>
          </a:prstGeom>
        </p:spPr>
      </p:pic>
      <p:sp>
        <p:nvSpPr>
          <p:cNvPr id="9" name="TextBox 8">
            <a:extLst>
              <a:ext uri="{FF2B5EF4-FFF2-40B4-BE49-F238E27FC236}">
                <a16:creationId xmlns:a16="http://schemas.microsoft.com/office/drawing/2014/main" id="{3B2D6BF9-1C59-8F50-FFE3-0F7C132B608D}"/>
              </a:ext>
            </a:extLst>
          </p:cNvPr>
          <p:cNvSpPr txBox="1"/>
          <p:nvPr/>
        </p:nvSpPr>
        <p:spPr>
          <a:xfrm>
            <a:off x="3015641" y="3234939"/>
            <a:ext cx="6156542" cy="369332"/>
          </a:xfrm>
          <a:prstGeom prst="rect">
            <a:avLst/>
          </a:prstGeom>
          <a:noFill/>
        </p:spPr>
        <p:txBody>
          <a:bodyPr wrap="square">
            <a:spAutoFit/>
          </a:bodyPr>
          <a:lstStyle/>
          <a:p>
            <a:r>
              <a:rPr lang="en-US" b="0" dirty="0">
                <a:effectLst/>
              </a:rPr>
              <a:t> </a:t>
            </a:r>
            <a:endParaRPr lang="en-US" dirty="0"/>
          </a:p>
        </p:txBody>
      </p:sp>
      <p:sp>
        <p:nvSpPr>
          <p:cNvPr id="13" name="TextBox 12">
            <a:extLst>
              <a:ext uri="{FF2B5EF4-FFF2-40B4-BE49-F238E27FC236}">
                <a16:creationId xmlns:a16="http://schemas.microsoft.com/office/drawing/2014/main" id="{08F30737-CE8D-1A41-CB93-00D2DD6E26E5}"/>
              </a:ext>
            </a:extLst>
          </p:cNvPr>
          <p:cNvSpPr txBox="1"/>
          <p:nvPr/>
        </p:nvSpPr>
        <p:spPr>
          <a:xfrm>
            <a:off x="3015641" y="3234939"/>
            <a:ext cx="6156542" cy="369332"/>
          </a:xfrm>
          <a:prstGeom prst="rect">
            <a:avLst/>
          </a:prstGeom>
          <a:noFill/>
        </p:spPr>
        <p:txBody>
          <a:bodyPr wrap="square">
            <a:spAutoFit/>
          </a:bodyPr>
          <a:lstStyle/>
          <a:p>
            <a:r>
              <a:rPr lang="en-US" b="0" dirty="0">
                <a:effectLst/>
              </a:rPr>
              <a:t> </a:t>
            </a:r>
            <a:endParaRPr lang="en-US" dirty="0"/>
          </a:p>
        </p:txBody>
      </p:sp>
      <p:sp>
        <p:nvSpPr>
          <p:cNvPr id="5" name="TextBox 4">
            <a:extLst>
              <a:ext uri="{FF2B5EF4-FFF2-40B4-BE49-F238E27FC236}">
                <a16:creationId xmlns:a16="http://schemas.microsoft.com/office/drawing/2014/main" id="{DF50C55C-D80A-8093-895A-A7DD2CA3F441}"/>
              </a:ext>
            </a:extLst>
          </p:cNvPr>
          <p:cNvSpPr txBox="1"/>
          <p:nvPr/>
        </p:nvSpPr>
        <p:spPr>
          <a:xfrm>
            <a:off x="8151541" y="3429000"/>
            <a:ext cx="3714748" cy="1098395"/>
          </a:xfrm>
          <a:prstGeom prst="rect">
            <a:avLst/>
          </a:prstGeom>
          <a:noFill/>
          <a:ln w="28575">
            <a:solidFill>
              <a:srgbClr val="C00000"/>
            </a:solidFill>
          </a:ln>
        </p:spPr>
        <p:txBody>
          <a:bodyPr wrap="square" rtlCol="0">
            <a:spAutoFit/>
          </a:bodyPr>
          <a:lstStyle/>
          <a:p>
            <a:endParaRPr lang="en-US" dirty="0"/>
          </a:p>
        </p:txBody>
      </p:sp>
      <p:sp>
        <p:nvSpPr>
          <p:cNvPr id="8" name="TextBox 7">
            <a:extLst>
              <a:ext uri="{FF2B5EF4-FFF2-40B4-BE49-F238E27FC236}">
                <a16:creationId xmlns:a16="http://schemas.microsoft.com/office/drawing/2014/main" id="{0B854AF2-E6C6-3824-41E3-FBAEF27CD4A3}"/>
              </a:ext>
            </a:extLst>
          </p:cNvPr>
          <p:cNvSpPr txBox="1"/>
          <p:nvPr/>
        </p:nvSpPr>
        <p:spPr>
          <a:xfrm>
            <a:off x="8149215" y="4552722"/>
            <a:ext cx="3714748" cy="1754326"/>
          </a:xfrm>
          <a:prstGeom prst="rect">
            <a:avLst/>
          </a:prstGeom>
          <a:noFill/>
          <a:ln w="28575">
            <a:solidFill>
              <a:srgbClr val="C00000"/>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241032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9"/>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Autofit/>
          </a:bodyPr>
          <a:lstStyle/>
          <a:p>
            <a:pPr marL="0" lvl="0" indent="0" algn="l" rtl="0">
              <a:lnSpc>
                <a:spcPct val="115625"/>
              </a:lnSpc>
              <a:spcBef>
                <a:spcPts val="0"/>
              </a:spcBef>
              <a:spcAft>
                <a:spcPts val="0"/>
              </a:spcAft>
              <a:buClr>
                <a:schemeClr val="lt1"/>
              </a:buClr>
              <a:buSzPts val="2400"/>
              <a:buFont typeface="Calibri"/>
              <a:buNone/>
            </a:pPr>
            <a:r>
              <a:rPr lang="en-PH" sz="2800" b="1" dirty="0"/>
              <a:t>What are the most common media and information sources? </a:t>
            </a:r>
            <a:endParaRPr sz="2800" b="1" dirty="0"/>
          </a:p>
        </p:txBody>
      </p:sp>
      <p:sp>
        <p:nvSpPr>
          <p:cNvPr id="214" name="Google Shape;214;p9"/>
          <p:cNvSpPr txBox="1"/>
          <p:nvPr/>
        </p:nvSpPr>
        <p:spPr>
          <a:xfrm>
            <a:off x="592612" y="905802"/>
            <a:ext cx="9903655" cy="532469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600"/>
              <a:buFont typeface="Arial"/>
              <a:buNone/>
            </a:pPr>
            <a:r>
              <a:rPr lang="en-PH" sz="2400" b="0" i="0" u="none" strike="noStrike" cap="none" dirty="0">
                <a:solidFill>
                  <a:schemeClr val="dk1"/>
                </a:solidFill>
                <a:latin typeface="Calibri"/>
                <a:ea typeface="Calibri"/>
                <a:cs typeface="Calibri"/>
                <a:sym typeface="Calibri"/>
              </a:rPr>
              <a:t>Media, information, and digital content sources: </a:t>
            </a:r>
            <a:endParaRPr sz="2400" b="0" i="0" u="none" strike="noStrike" cap="none" dirty="0">
              <a:solidFill>
                <a:srgbClr val="000000"/>
              </a:solidFill>
              <a:latin typeface="Arial"/>
              <a:ea typeface="Arial"/>
              <a:cs typeface="Arial"/>
              <a:sym typeface="Arial"/>
            </a:endParaRPr>
          </a:p>
          <a:p>
            <a:pPr marL="534988" lvl="2" indent="-442913">
              <a:spcBef>
                <a:spcPts val="480"/>
              </a:spcBef>
              <a:buClr>
                <a:schemeClr val="dk1"/>
              </a:buClr>
              <a:buSzPts val="2400"/>
              <a:buFont typeface="Arial"/>
              <a:buChar char="•"/>
            </a:pPr>
            <a:r>
              <a:rPr lang="en-PH" sz="2400" dirty="0">
                <a:solidFill>
                  <a:schemeClr val="dk1"/>
                </a:solidFill>
                <a:latin typeface="Calibri"/>
                <a:cs typeface="Calibri"/>
                <a:sym typeface="Calibri"/>
              </a:rPr>
              <a:t>Mass Media (Newspapers, Magazines, TV, Radio, Cinema)</a:t>
            </a:r>
            <a:endParaRPr sz="2400" dirty="0">
              <a:solidFill>
                <a:schemeClr val="dk1"/>
              </a:solidFill>
              <a:latin typeface="Calibri"/>
              <a:cs typeface="Calibri"/>
              <a:sym typeface="Arial"/>
            </a:endParaRPr>
          </a:p>
          <a:p>
            <a:pPr marL="534988" lvl="2" indent="-442913">
              <a:spcBef>
                <a:spcPts val="480"/>
              </a:spcBef>
              <a:buClr>
                <a:schemeClr val="dk1"/>
              </a:buClr>
              <a:buSzPts val="2400"/>
              <a:buFont typeface="Arial"/>
              <a:buChar char="•"/>
            </a:pPr>
            <a:r>
              <a:rPr lang="en-PH" sz="2400" dirty="0">
                <a:solidFill>
                  <a:schemeClr val="dk1"/>
                </a:solidFill>
                <a:latin typeface="Calibri"/>
                <a:cs typeface="Calibri"/>
                <a:sym typeface="Calibri"/>
              </a:rPr>
              <a:t>Social Media (Facebook, YouTube, Instagram, Twitter, blogs)</a:t>
            </a:r>
            <a:endParaRPr sz="2400" dirty="0">
              <a:solidFill>
                <a:schemeClr val="dk1"/>
              </a:solidFill>
              <a:latin typeface="Calibri"/>
              <a:cs typeface="Calibri"/>
              <a:sym typeface="Arial"/>
            </a:endParaRPr>
          </a:p>
          <a:p>
            <a:pPr marL="534988" lvl="2" indent="-442913">
              <a:spcBef>
                <a:spcPts val="480"/>
              </a:spcBef>
              <a:buClr>
                <a:schemeClr val="dk1"/>
              </a:buClr>
              <a:buSzPts val="2400"/>
              <a:buFont typeface="Arial"/>
              <a:buChar char="•"/>
            </a:pPr>
            <a:r>
              <a:rPr lang="en-PH" sz="2400" dirty="0">
                <a:solidFill>
                  <a:schemeClr val="dk1"/>
                </a:solidFill>
                <a:latin typeface="Calibri"/>
                <a:cs typeface="Calibri"/>
                <a:sym typeface="Calibri"/>
              </a:rPr>
              <a:t>Internet (Website</a:t>
            </a:r>
            <a:r>
              <a:rPr lang="en-US" sz="2400" dirty="0">
                <a:solidFill>
                  <a:schemeClr val="dk1"/>
                </a:solidFill>
                <a:latin typeface="Calibri"/>
                <a:cs typeface="Calibri"/>
                <a:sym typeface="Calibri"/>
              </a:rPr>
              <a:t>s</a:t>
            </a:r>
            <a:r>
              <a:rPr lang="en-PH" sz="2400" dirty="0">
                <a:solidFill>
                  <a:schemeClr val="dk1"/>
                </a:solidFill>
                <a:latin typeface="Calibri"/>
                <a:cs typeface="Calibri"/>
                <a:sym typeface="Calibri"/>
              </a:rPr>
              <a:t>)</a:t>
            </a:r>
            <a:endParaRPr sz="2400" dirty="0">
              <a:solidFill>
                <a:schemeClr val="dk1"/>
              </a:solidFill>
              <a:latin typeface="Calibri"/>
              <a:cs typeface="Calibri"/>
              <a:sym typeface="Arial"/>
            </a:endParaRPr>
          </a:p>
          <a:p>
            <a:pPr marL="534988" lvl="2" indent="-442913">
              <a:spcBef>
                <a:spcPts val="480"/>
              </a:spcBef>
              <a:buClr>
                <a:schemeClr val="dk1"/>
              </a:buClr>
              <a:buSzPts val="2400"/>
              <a:buFont typeface="Arial"/>
              <a:buChar char="•"/>
            </a:pPr>
            <a:r>
              <a:rPr lang="en-PH" sz="2400" dirty="0">
                <a:solidFill>
                  <a:schemeClr val="dk1"/>
                </a:solidFill>
                <a:latin typeface="Calibri"/>
                <a:cs typeface="Calibri"/>
                <a:sym typeface="Calibri"/>
              </a:rPr>
              <a:t>Mobile Phones (Smartphones)</a:t>
            </a:r>
            <a:endParaRPr sz="2400" dirty="0">
              <a:solidFill>
                <a:schemeClr val="dk1"/>
              </a:solidFill>
              <a:latin typeface="Calibri"/>
              <a:cs typeface="Calibri"/>
              <a:sym typeface="Arial"/>
            </a:endParaRPr>
          </a:p>
          <a:p>
            <a:pPr marL="534988" lvl="2" indent="-442913">
              <a:spcBef>
                <a:spcPts val="480"/>
              </a:spcBef>
              <a:buClr>
                <a:schemeClr val="dk1"/>
              </a:buClr>
              <a:buSzPts val="2400"/>
              <a:buFont typeface="Arial"/>
              <a:buChar char="•"/>
            </a:pPr>
            <a:r>
              <a:rPr lang="en-PH" sz="2400" dirty="0">
                <a:solidFill>
                  <a:schemeClr val="dk1"/>
                </a:solidFill>
                <a:latin typeface="Calibri"/>
                <a:cs typeface="Calibri"/>
                <a:sym typeface="Calibri"/>
              </a:rPr>
              <a:t>Other technology gadgets (e.g., </a:t>
            </a:r>
            <a:r>
              <a:rPr lang="en-US" sz="2400" dirty="0">
                <a:solidFill>
                  <a:schemeClr val="dk1"/>
                </a:solidFill>
                <a:latin typeface="Calibri"/>
                <a:cs typeface="Calibri"/>
                <a:sym typeface="Calibri"/>
              </a:rPr>
              <a:t>iPads</a:t>
            </a:r>
            <a:r>
              <a:rPr lang="en-PH" sz="2400" dirty="0">
                <a:solidFill>
                  <a:schemeClr val="dk1"/>
                </a:solidFill>
                <a:latin typeface="Calibri"/>
                <a:cs typeface="Calibri"/>
                <a:sym typeface="Calibri"/>
              </a:rPr>
              <a:t>, </a:t>
            </a:r>
            <a:r>
              <a:rPr lang="en-US" sz="2400" dirty="0">
                <a:solidFill>
                  <a:schemeClr val="dk1"/>
                </a:solidFill>
                <a:latin typeface="Calibri"/>
                <a:cs typeface="Calibri"/>
                <a:sym typeface="Calibri"/>
              </a:rPr>
              <a:t>iPods</a:t>
            </a:r>
            <a:r>
              <a:rPr lang="en-PH" sz="2400" dirty="0">
                <a:solidFill>
                  <a:schemeClr val="dk1"/>
                </a:solidFill>
                <a:latin typeface="Calibri"/>
                <a:cs typeface="Calibri"/>
                <a:sym typeface="Calibri"/>
              </a:rPr>
              <a:t>)</a:t>
            </a:r>
            <a:endParaRPr sz="2400" dirty="0">
              <a:solidFill>
                <a:schemeClr val="dk1"/>
              </a:solidFill>
              <a:latin typeface="Calibri"/>
              <a:cs typeface="Calibri"/>
              <a:sym typeface="Arial"/>
            </a:endParaRPr>
          </a:p>
          <a:p>
            <a:pPr marL="534988" lvl="2" indent="-442913">
              <a:spcBef>
                <a:spcPts val="480"/>
              </a:spcBef>
              <a:buClr>
                <a:schemeClr val="dk1"/>
              </a:buClr>
              <a:buSzPts val="2400"/>
              <a:buFont typeface="Arial"/>
              <a:buChar char="•"/>
            </a:pPr>
            <a:r>
              <a:rPr lang="en-PH" sz="2400" dirty="0">
                <a:solidFill>
                  <a:schemeClr val="dk1"/>
                </a:solidFill>
                <a:latin typeface="Calibri"/>
                <a:cs typeface="Calibri"/>
                <a:sym typeface="Calibri"/>
              </a:rPr>
              <a:t>Books (printed and e-books)</a:t>
            </a:r>
            <a:endParaRPr sz="2400" dirty="0">
              <a:solidFill>
                <a:schemeClr val="dk1"/>
              </a:solidFill>
              <a:latin typeface="Calibri"/>
              <a:cs typeface="Calibri"/>
              <a:sym typeface="Arial"/>
            </a:endParaRPr>
          </a:p>
          <a:p>
            <a:pPr marL="534988" lvl="2" indent="-442913">
              <a:spcBef>
                <a:spcPts val="480"/>
              </a:spcBef>
              <a:buClr>
                <a:schemeClr val="dk1"/>
              </a:buClr>
              <a:buSzPts val="2400"/>
              <a:buFont typeface="Arial"/>
              <a:buChar char="•"/>
            </a:pPr>
            <a:r>
              <a:rPr lang="en-PH" sz="2400" dirty="0">
                <a:solidFill>
                  <a:schemeClr val="dk1"/>
                </a:solidFill>
                <a:latin typeface="Calibri"/>
                <a:cs typeface="Calibri"/>
                <a:sym typeface="Calibri"/>
              </a:rPr>
              <a:t>Academic Journals</a:t>
            </a:r>
            <a:endParaRPr sz="2400" dirty="0">
              <a:solidFill>
                <a:schemeClr val="dk1"/>
              </a:solidFill>
              <a:latin typeface="Calibri"/>
              <a:cs typeface="Calibri"/>
              <a:sym typeface="Arial"/>
            </a:endParaRPr>
          </a:p>
          <a:p>
            <a:pPr marL="534988" lvl="2" indent="-442913">
              <a:spcBef>
                <a:spcPts val="480"/>
              </a:spcBef>
              <a:buClr>
                <a:schemeClr val="dk1"/>
              </a:buClr>
              <a:buSzPts val="2400"/>
              <a:buFont typeface="Arial"/>
              <a:buChar char="•"/>
            </a:pPr>
            <a:r>
              <a:rPr lang="en-PH" sz="2400" dirty="0">
                <a:solidFill>
                  <a:schemeClr val="dk1"/>
                </a:solidFill>
                <a:latin typeface="Calibri"/>
                <a:cs typeface="Calibri"/>
                <a:sym typeface="Calibri"/>
              </a:rPr>
              <a:t>Information-Education-Communication Materials (e.g., poster</a:t>
            </a:r>
            <a:r>
              <a:rPr lang="en-US" sz="2400" dirty="0">
                <a:solidFill>
                  <a:schemeClr val="dk1"/>
                </a:solidFill>
                <a:latin typeface="Calibri"/>
                <a:cs typeface="Calibri"/>
                <a:sym typeface="Calibri"/>
              </a:rPr>
              <a:t>s</a:t>
            </a:r>
            <a:r>
              <a:rPr lang="en-PH" sz="2400" dirty="0">
                <a:solidFill>
                  <a:schemeClr val="dk1"/>
                </a:solidFill>
                <a:latin typeface="Calibri"/>
                <a:cs typeface="Calibri"/>
                <a:sym typeface="Calibri"/>
              </a:rPr>
              <a:t>, billboard</a:t>
            </a:r>
            <a:r>
              <a:rPr lang="en-US" sz="2400" dirty="0">
                <a:solidFill>
                  <a:schemeClr val="dk1"/>
                </a:solidFill>
                <a:latin typeface="Calibri"/>
                <a:cs typeface="Calibri"/>
                <a:sym typeface="Calibri"/>
              </a:rPr>
              <a:t>s,</a:t>
            </a:r>
            <a:r>
              <a:rPr lang="en-PH" sz="2400" dirty="0">
                <a:solidFill>
                  <a:schemeClr val="dk1"/>
                </a:solidFill>
                <a:latin typeface="Calibri"/>
                <a:cs typeface="Calibri"/>
                <a:sym typeface="Calibri"/>
              </a:rPr>
              <a:t> flyer</a:t>
            </a:r>
            <a:r>
              <a:rPr lang="en-US" sz="2400" dirty="0">
                <a:solidFill>
                  <a:schemeClr val="dk1"/>
                </a:solidFill>
                <a:latin typeface="Calibri"/>
                <a:cs typeface="Calibri"/>
                <a:sym typeface="Calibri"/>
              </a:rPr>
              <a:t>s</a:t>
            </a:r>
            <a:r>
              <a:rPr lang="en-PH" sz="2400" dirty="0">
                <a:solidFill>
                  <a:schemeClr val="dk1"/>
                </a:solidFill>
                <a:latin typeface="Calibri"/>
                <a:cs typeface="Calibri"/>
                <a:sym typeface="Calibri"/>
              </a:rPr>
              <a:t>, brochure</a:t>
            </a:r>
            <a:r>
              <a:rPr lang="en-US" sz="2400" dirty="0">
                <a:solidFill>
                  <a:schemeClr val="dk1"/>
                </a:solidFill>
                <a:latin typeface="Calibri"/>
                <a:cs typeface="Calibri"/>
                <a:sym typeface="Calibri"/>
              </a:rPr>
              <a:t>s</a:t>
            </a:r>
            <a:r>
              <a:rPr lang="en-PH" sz="2400" dirty="0">
                <a:solidFill>
                  <a:schemeClr val="dk1"/>
                </a:solidFill>
                <a:latin typeface="Calibri"/>
                <a:cs typeface="Calibri"/>
                <a:sym typeface="Calibri"/>
              </a:rPr>
              <a:t>, and comic book</a:t>
            </a:r>
            <a:r>
              <a:rPr lang="en-US" sz="2400" dirty="0">
                <a:solidFill>
                  <a:schemeClr val="dk1"/>
                </a:solidFill>
                <a:latin typeface="Calibri"/>
                <a:cs typeface="Calibri"/>
                <a:sym typeface="Calibri"/>
              </a:rPr>
              <a:t>s</a:t>
            </a:r>
            <a:r>
              <a:rPr lang="en-PH" sz="2400" dirty="0">
                <a:solidFill>
                  <a:schemeClr val="dk1"/>
                </a:solidFill>
                <a:latin typeface="Calibri"/>
                <a:cs typeface="Calibri"/>
                <a:sym typeface="Calibri"/>
              </a:rPr>
              <a:t>)</a:t>
            </a:r>
          </a:p>
          <a:p>
            <a:pPr marL="534988" marR="0" lvl="2" indent="-442913"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Advertisements and Public Relations Campaigns</a:t>
            </a:r>
            <a:endParaRPr lang="en-US" sz="2400" b="0" i="0" u="none" strike="noStrike" cap="none" dirty="0">
              <a:solidFill>
                <a:srgbClr val="000000"/>
              </a:solidFill>
              <a:latin typeface="Arial"/>
              <a:ea typeface="Arial"/>
              <a:cs typeface="Arial"/>
              <a:sym typeface="Arial"/>
            </a:endParaRPr>
          </a:p>
          <a:p>
            <a:pPr marL="534988" marR="0" lvl="2" indent="-442913" algn="l" rtl="0">
              <a:lnSpc>
                <a:spcPct val="10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Music (lyrics of songs)</a:t>
            </a:r>
            <a:endParaRPr lang="en-US" sz="2400" b="0" i="0" u="none" strike="noStrike" cap="none" dirty="0">
              <a:solidFill>
                <a:srgbClr val="000000"/>
              </a:solidFill>
              <a:latin typeface="Arial"/>
              <a:ea typeface="Arial"/>
              <a:cs typeface="Arial"/>
              <a:sym typeface="Arial"/>
            </a:endParaRPr>
          </a:p>
          <a:p>
            <a:pPr marL="534988" marR="0" lvl="2" indent="-442913" algn="l" rtl="0">
              <a:lnSpc>
                <a:spcPct val="10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Memory Institutions (libraries, museums, and archives)</a:t>
            </a:r>
            <a:endParaRPr sz="2400" b="0" i="0" u="none" strike="noStrike" cap="none" dirty="0">
              <a:solidFill>
                <a:srgbClr val="000000"/>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What are some of the explicit mentions of MIL in the TCF? (cont.) </a:t>
            </a:r>
          </a:p>
        </p:txBody>
      </p:sp>
      <p:sp>
        <p:nvSpPr>
          <p:cNvPr id="9" name="TextBox 8">
            <a:extLst>
              <a:ext uri="{FF2B5EF4-FFF2-40B4-BE49-F238E27FC236}">
                <a16:creationId xmlns:a16="http://schemas.microsoft.com/office/drawing/2014/main" id="{3B2D6BF9-1C59-8F50-FFE3-0F7C132B608D}"/>
              </a:ext>
            </a:extLst>
          </p:cNvPr>
          <p:cNvSpPr txBox="1"/>
          <p:nvPr/>
        </p:nvSpPr>
        <p:spPr>
          <a:xfrm>
            <a:off x="3015641" y="3234939"/>
            <a:ext cx="6156542" cy="369332"/>
          </a:xfrm>
          <a:prstGeom prst="rect">
            <a:avLst/>
          </a:prstGeom>
          <a:noFill/>
        </p:spPr>
        <p:txBody>
          <a:bodyPr wrap="square">
            <a:spAutoFit/>
          </a:bodyPr>
          <a:lstStyle/>
          <a:p>
            <a:r>
              <a:rPr lang="en-US" b="0" dirty="0">
                <a:effectLst/>
              </a:rPr>
              <a:t> </a:t>
            </a:r>
            <a:endParaRPr lang="en-US" dirty="0"/>
          </a:p>
        </p:txBody>
      </p:sp>
      <p:sp>
        <p:nvSpPr>
          <p:cNvPr id="13" name="TextBox 12">
            <a:extLst>
              <a:ext uri="{FF2B5EF4-FFF2-40B4-BE49-F238E27FC236}">
                <a16:creationId xmlns:a16="http://schemas.microsoft.com/office/drawing/2014/main" id="{08F30737-CE8D-1A41-CB93-00D2DD6E26E5}"/>
              </a:ext>
            </a:extLst>
          </p:cNvPr>
          <p:cNvSpPr txBox="1"/>
          <p:nvPr/>
        </p:nvSpPr>
        <p:spPr>
          <a:xfrm>
            <a:off x="3015641" y="3234939"/>
            <a:ext cx="6156542" cy="369332"/>
          </a:xfrm>
          <a:prstGeom prst="rect">
            <a:avLst/>
          </a:prstGeom>
          <a:noFill/>
        </p:spPr>
        <p:txBody>
          <a:bodyPr wrap="square">
            <a:spAutoFit/>
          </a:bodyPr>
          <a:lstStyle/>
          <a:p>
            <a:r>
              <a:rPr lang="en-US" b="0" dirty="0">
                <a:effectLst/>
              </a:rPr>
              <a:t> </a:t>
            </a:r>
            <a:endParaRPr lang="en-US" dirty="0"/>
          </a:p>
        </p:txBody>
      </p:sp>
      <p:pic>
        <p:nvPicPr>
          <p:cNvPr id="14" name="Picture 13">
            <a:extLst>
              <a:ext uri="{FF2B5EF4-FFF2-40B4-BE49-F238E27FC236}">
                <a16:creationId xmlns:a16="http://schemas.microsoft.com/office/drawing/2014/main" id="{3376D700-153A-449C-2531-116107DA2B00}"/>
              </a:ext>
            </a:extLst>
          </p:cNvPr>
          <p:cNvPicPr>
            <a:picLocks noChangeAspect="1"/>
          </p:cNvPicPr>
          <p:nvPr/>
        </p:nvPicPr>
        <p:blipFill rotWithShape="1">
          <a:blip r:embed="rId3"/>
          <a:srcRect l="57713" t="25529" r="14116" b="46016"/>
          <a:stretch/>
        </p:blipFill>
        <p:spPr>
          <a:xfrm>
            <a:off x="6384654" y="1994527"/>
            <a:ext cx="5647054" cy="3523976"/>
          </a:xfrm>
          <a:prstGeom prst="rect">
            <a:avLst/>
          </a:prstGeom>
        </p:spPr>
      </p:pic>
      <p:pic>
        <p:nvPicPr>
          <p:cNvPr id="21" name="Picture 20">
            <a:extLst>
              <a:ext uri="{FF2B5EF4-FFF2-40B4-BE49-F238E27FC236}">
                <a16:creationId xmlns:a16="http://schemas.microsoft.com/office/drawing/2014/main" id="{23E223C4-8D83-BDD2-D0B1-D4BA2D961436}"/>
              </a:ext>
            </a:extLst>
          </p:cNvPr>
          <p:cNvPicPr>
            <a:picLocks noChangeAspect="1"/>
          </p:cNvPicPr>
          <p:nvPr/>
        </p:nvPicPr>
        <p:blipFill rotWithShape="1">
          <a:blip r:embed="rId4"/>
          <a:srcRect l="60830" t="25121" r="13456" b="44403"/>
          <a:stretch/>
        </p:blipFill>
        <p:spPr>
          <a:xfrm>
            <a:off x="420894" y="1892648"/>
            <a:ext cx="5963760" cy="3727734"/>
          </a:xfrm>
          <a:prstGeom prst="rect">
            <a:avLst/>
          </a:prstGeom>
        </p:spPr>
      </p:pic>
    </p:spTree>
    <p:extLst>
      <p:ext uri="{BB962C8B-B14F-4D97-AF65-F5344CB8AC3E}">
        <p14:creationId xmlns:p14="http://schemas.microsoft.com/office/powerpoint/2010/main" val="17353076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What are some of the implicit mentions of MIL in the TCF? (cont.) </a:t>
            </a:r>
          </a:p>
        </p:txBody>
      </p:sp>
      <p:sp>
        <p:nvSpPr>
          <p:cNvPr id="3" name="Text Placeholder 2"/>
          <p:cNvSpPr>
            <a:spLocks noGrp="1"/>
          </p:cNvSpPr>
          <p:nvPr>
            <p:ph type="body" sz="quarter" idx="16"/>
          </p:nvPr>
        </p:nvSpPr>
        <p:spPr/>
        <p:txBody>
          <a:bodyPr/>
          <a:lstStyle/>
          <a:p>
            <a:endParaRPr lang="en-GB" dirty="0"/>
          </a:p>
        </p:txBody>
      </p:sp>
      <p:pic>
        <p:nvPicPr>
          <p:cNvPr id="7" name="Picture 6">
            <a:extLst>
              <a:ext uri="{FF2B5EF4-FFF2-40B4-BE49-F238E27FC236}">
                <a16:creationId xmlns:a16="http://schemas.microsoft.com/office/drawing/2014/main" id="{F26942E7-A443-1EC6-A28D-4A88652C3E42}"/>
              </a:ext>
            </a:extLst>
          </p:cNvPr>
          <p:cNvPicPr>
            <a:picLocks noChangeAspect="1"/>
          </p:cNvPicPr>
          <p:nvPr/>
        </p:nvPicPr>
        <p:blipFill rotWithShape="1">
          <a:blip r:embed="rId3"/>
          <a:srcRect l="13973" t="25936" r="13699" b="5384"/>
          <a:stretch/>
        </p:blipFill>
        <p:spPr>
          <a:xfrm>
            <a:off x="420879" y="864296"/>
            <a:ext cx="11445410" cy="5361140"/>
          </a:xfrm>
          <a:prstGeom prst="rect">
            <a:avLst/>
          </a:prstGeom>
        </p:spPr>
      </p:pic>
      <p:sp>
        <p:nvSpPr>
          <p:cNvPr id="9" name="TextBox 8">
            <a:extLst>
              <a:ext uri="{FF2B5EF4-FFF2-40B4-BE49-F238E27FC236}">
                <a16:creationId xmlns:a16="http://schemas.microsoft.com/office/drawing/2014/main" id="{3B2D6BF9-1C59-8F50-FFE3-0F7C132B608D}"/>
              </a:ext>
            </a:extLst>
          </p:cNvPr>
          <p:cNvSpPr txBox="1"/>
          <p:nvPr/>
        </p:nvSpPr>
        <p:spPr>
          <a:xfrm>
            <a:off x="3015641" y="3234939"/>
            <a:ext cx="6156542" cy="369332"/>
          </a:xfrm>
          <a:prstGeom prst="rect">
            <a:avLst/>
          </a:prstGeom>
          <a:noFill/>
        </p:spPr>
        <p:txBody>
          <a:bodyPr wrap="square">
            <a:spAutoFit/>
          </a:bodyPr>
          <a:lstStyle/>
          <a:p>
            <a:r>
              <a:rPr lang="en-US" b="0" dirty="0">
                <a:effectLst/>
              </a:rPr>
              <a:t> </a:t>
            </a:r>
            <a:endParaRPr lang="en-US" dirty="0"/>
          </a:p>
        </p:txBody>
      </p:sp>
      <p:sp>
        <p:nvSpPr>
          <p:cNvPr id="13" name="TextBox 12">
            <a:extLst>
              <a:ext uri="{FF2B5EF4-FFF2-40B4-BE49-F238E27FC236}">
                <a16:creationId xmlns:a16="http://schemas.microsoft.com/office/drawing/2014/main" id="{08F30737-CE8D-1A41-CB93-00D2DD6E26E5}"/>
              </a:ext>
            </a:extLst>
          </p:cNvPr>
          <p:cNvSpPr txBox="1"/>
          <p:nvPr/>
        </p:nvSpPr>
        <p:spPr>
          <a:xfrm>
            <a:off x="3015641" y="3234939"/>
            <a:ext cx="6156542" cy="369332"/>
          </a:xfrm>
          <a:prstGeom prst="rect">
            <a:avLst/>
          </a:prstGeom>
          <a:noFill/>
        </p:spPr>
        <p:txBody>
          <a:bodyPr wrap="square">
            <a:spAutoFit/>
          </a:bodyPr>
          <a:lstStyle/>
          <a:p>
            <a:r>
              <a:rPr lang="en-US" b="0" dirty="0">
                <a:effectLst/>
              </a:rPr>
              <a:t> </a:t>
            </a:r>
            <a:endParaRPr lang="en-US" dirty="0"/>
          </a:p>
        </p:txBody>
      </p:sp>
      <p:sp>
        <p:nvSpPr>
          <p:cNvPr id="5" name="TextBox 4">
            <a:extLst>
              <a:ext uri="{FF2B5EF4-FFF2-40B4-BE49-F238E27FC236}">
                <a16:creationId xmlns:a16="http://schemas.microsoft.com/office/drawing/2014/main" id="{B424A20B-B86B-F823-6CE8-7887B3785AC2}"/>
              </a:ext>
            </a:extLst>
          </p:cNvPr>
          <p:cNvSpPr txBox="1"/>
          <p:nvPr/>
        </p:nvSpPr>
        <p:spPr>
          <a:xfrm>
            <a:off x="8151541" y="2430801"/>
            <a:ext cx="3615404" cy="1098395"/>
          </a:xfrm>
          <a:prstGeom prst="rect">
            <a:avLst/>
          </a:prstGeom>
          <a:noFill/>
          <a:ln w="28575">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23533175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2400" b="1" dirty="0"/>
              <a:t>What are some of the implicit mentions of MIL in the TCF? </a:t>
            </a:r>
            <a:endParaRPr lang="en-GB" dirty="0"/>
          </a:p>
        </p:txBody>
      </p:sp>
      <p:cxnSp>
        <p:nvCxnSpPr>
          <p:cNvPr id="11" name="Straight Connector 10">
            <a:extLst>
              <a:ext uri="{FF2B5EF4-FFF2-40B4-BE49-F238E27FC236}">
                <a16:creationId xmlns:a16="http://schemas.microsoft.com/office/drawing/2014/main" id="{C320E353-5142-F909-3385-32BA50A47BD6}"/>
              </a:ext>
            </a:extLst>
          </p:cNvPr>
          <p:cNvCxnSpPr/>
          <p:nvPr/>
        </p:nvCxnSpPr>
        <p:spPr>
          <a:xfrm flipV="1">
            <a:off x="196535" y="5920249"/>
            <a:ext cx="11948947" cy="137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F267432-54C2-21C2-BA30-D4199882E03C}"/>
              </a:ext>
            </a:extLst>
          </p:cNvPr>
          <p:cNvPicPr>
            <a:picLocks noChangeAspect="1"/>
          </p:cNvPicPr>
          <p:nvPr/>
        </p:nvPicPr>
        <p:blipFill rotWithShape="1">
          <a:blip r:embed="rId3"/>
          <a:srcRect l="56067" t="17714" r="9176" b="48004"/>
          <a:stretch/>
        </p:blipFill>
        <p:spPr>
          <a:xfrm>
            <a:off x="312235" y="826269"/>
            <a:ext cx="11206976" cy="4927592"/>
          </a:xfrm>
          <a:prstGeom prst="rect">
            <a:avLst/>
          </a:prstGeom>
        </p:spPr>
      </p:pic>
      <p:pic>
        <p:nvPicPr>
          <p:cNvPr id="13" name="Picture 12">
            <a:extLst>
              <a:ext uri="{FF2B5EF4-FFF2-40B4-BE49-F238E27FC236}">
                <a16:creationId xmlns:a16="http://schemas.microsoft.com/office/drawing/2014/main" id="{A279A350-C801-7893-4143-2071677463B9}"/>
              </a:ext>
            </a:extLst>
          </p:cNvPr>
          <p:cNvPicPr>
            <a:picLocks noChangeAspect="1"/>
          </p:cNvPicPr>
          <p:nvPr/>
        </p:nvPicPr>
        <p:blipFill rotWithShape="1">
          <a:blip r:embed="rId4"/>
          <a:srcRect l="56433" t="41559" r="39335" b="39086"/>
          <a:stretch/>
        </p:blipFill>
        <p:spPr>
          <a:xfrm>
            <a:off x="420894" y="2167139"/>
            <a:ext cx="1393903" cy="3572963"/>
          </a:xfrm>
          <a:prstGeom prst="rect">
            <a:avLst/>
          </a:prstGeom>
        </p:spPr>
      </p:pic>
      <p:pic>
        <p:nvPicPr>
          <p:cNvPr id="14" name="Picture 13">
            <a:extLst>
              <a:ext uri="{FF2B5EF4-FFF2-40B4-BE49-F238E27FC236}">
                <a16:creationId xmlns:a16="http://schemas.microsoft.com/office/drawing/2014/main" id="{AB03DB3E-EF86-A6DA-5BB9-37B599B73C01}"/>
              </a:ext>
            </a:extLst>
          </p:cNvPr>
          <p:cNvPicPr>
            <a:picLocks noChangeAspect="1"/>
          </p:cNvPicPr>
          <p:nvPr/>
        </p:nvPicPr>
        <p:blipFill>
          <a:blip r:embed="rId5"/>
          <a:stretch>
            <a:fillRect/>
          </a:stretch>
        </p:blipFill>
        <p:spPr>
          <a:xfrm>
            <a:off x="7774621" y="2865070"/>
            <a:ext cx="3645724" cy="1929953"/>
          </a:xfrm>
          <a:prstGeom prst="rect">
            <a:avLst/>
          </a:prstGeom>
        </p:spPr>
      </p:pic>
    </p:spTree>
    <p:extLst>
      <p:ext uri="{BB962C8B-B14F-4D97-AF65-F5344CB8AC3E}">
        <p14:creationId xmlns:p14="http://schemas.microsoft.com/office/powerpoint/2010/main" val="6448460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420895" y="931970"/>
            <a:ext cx="11350192" cy="3109414"/>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r>
              <a:rPr kumimoji="0" lang="en-US" sz="2400" b="1" i="0" u="none" strike="noStrike" kern="1200" cap="none" spc="0" normalizeH="0" baseline="0" noProof="0" dirty="0">
                <a:ln>
                  <a:noFill/>
                </a:ln>
                <a:solidFill>
                  <a:prstClr val="black"/>
                </a:solidFill>
                <a:effectLst/>
                <a:uLnTx/>
                <a:uFillTx/>
                <a:latin typeface="Calibri"/>
                <a:ea typeface="Calibri"/>
                <a:cs typeface="Calibri"/>
                <a:sym typeface="Calibri"/>
              </a:rPr>
              <a:t>Which of the following CSE AoF include an explicit mention of a MIL </a:t>
            </a:r>
            <a:r>
              <a:rPr kumimoji="0" lang="en-US" sz="2400" b="1" i="0" u="none" strike="noStrike" kern="1200" cap="none" spc="0" normalizeH="0" baseline="0" noProof="0" dirty="0" err="1">
                <a:ln>
                  <a:noFill/>
                </a:ln>
                <a:solidFill>
                  <a:prstClr val="black"/>
                </a:solidFill>
                <a:effectLst/>
                <a:uLnTx/>
                <a:uFillTx/>
                <a:latin typeface="Calibri"/>
                <a:ea typeface="Calibri"/>
                <a:cs typeface="Calibri"/>
                <a:sym typeface="Calibri"/>
              </a:rPr>
              <a:t>competenc</a:t>
            </a:r>
            <a:r>
              <a:rPr kumimoji="0" lang="en-US" sz="2400" b="1" i="0" u="none" strike="noStrike" kern="1200" cap="none" spc="0" normalizeH="0" baseline="0" noProof="0" dirty="0">
                <a:ln>
                  <a:noFill/>
                </a:ln>
                <a:solidFill>
                  <a:prstClr val="black"/>
                </a:solidFill>
                <a:effectLst/>
                <a:uLnTx/>
                <a:uFillTx/>
                <a:latin typeface="Calibri"/>
                <a:ea typeface="Calibri"/>
                <a:cs typeface="Calibri"/>
                <a:sym typeface="Calibri"/>
              </a:rPr>
              <a:t>? (Select all that apply).</a:t>
            </a:r>
          </a:p>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r>
              <a:rPr kumimoji="0" lang="en-US" sz="2800" b="0" i="0" u="none" strike="noStrike" kern="1200" cap="none" spc="0" normalizeH="0" baseline="0" noProof="0" dirty="0">
                <a:ln>
                  <a:noFill/>
                </a:ln>
                <a:solidFill>
                  <a:prstClr val="black"/>
                </a:solidFill>
                <a:effectLst/>
                <a:uLnTx/>
                <a:uFillTx/>
                <a:latin typeface="Calibri"/>
                <a:ea typeface="Calibri"/>
                <a:cs typeface="Calibri"/>
                <a:sym typeface="Calibri"/>
              </a:rPr>
              <a:t> </a:t>
            </a:r>
            <a:endParaRPr kumimoji="0" sz="2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fontScale="90000"/>
          </a:bodyPr>
          <a:lstStyle/>
          <a:p>
            <a:pPr marL="0" lvl="0" indent="0" algn="l" rtl="0">
              <a:lnSpc>
                <a:spcPct val="115625"/>
              </a:lnSpc>
              <a:spcBef>
                <a:spcPts val="0"/>
              </a:spcBef>
              <a:spcAft>
                <a:spcPts val="0"/>
              </a:spcAft>
              <a:buClr>
                <a:schemeClr val="lt1"/>
              </a:buClr>
              <a:buSzPts val="2400"/>
              <a:buFont typeface="Calibri"/>
              <a:buNone/>
            </a:pPr>
            <a:r>
              <a:rPr lang="en-PH" sz="2800" b="1" dirty="0"/>
              <a:t>Activity 4</a:t>
            </a:r>
            <a:endParaRPr sz="2800" b="1" dirty="0"/>
          </a:p>
        </p:txBody>
      </p:sp>
      <p:sp>
        <p:nvSpPr>
          <p:cNvPr id="2" name="TextBox 1">
            <a:extLst>
              <a:ext uri="{FF2B5EF4-FFF2-40B4-BE49-F238E27FC236}">
                <a16:creationId xmlns:a16="http://schemas.microsoft.com/office/drawing/2014/main" id="{7B25FA5C-FD68-E9E1-9701-C0F66060F6F0}"/>
              </a:ext>
            </a:extLst>
          </p:cNvPr>
          <p:cNvSpPr txBox="1"/>
          <p:nvPr/>
        </p:nvSpPr>
        <p:spPr>
          <a:xfrm>
            <a:off x="420894" y="1827180"/>
            <a:ext cx="11160639" cy="5078313"/>
          </a:xfrm>
          <a:prstGeom prst="rect">
            <a:avLst/>
          </a:prstGeom>
          <a:noFill/>
        </p:spPr>
        <p:txBody>
          <a:bodyPr wrap="square" rtlCol="0">
            <a:spAutoFit/>
          </a:bodyPr>
          <a:lstStyle/>
          <a:p>
            <a:pPr marL="342900" indent="-342900" defTabSz="457200">
              <a:buFont typeface="+mj-lt"/>
              <a:buAutoNum type="alphaLcParenR"/>
              <a:defRPr/>
            </a:pPr>
            <a:r>
              <a:rPr lang="en-GB" sz="2000" dirty="0">
                <a:ln>
                  <a:noFill/>
                </a:ln>
                <a:solidFill>
                  <a:srgbClr val="000000"/>
                </a:solidFill>
                <a:effectLst/>
                <a:ea typeface="Arial Unicode MS"/>
                <a:cs typeface="Arial Unicode MS"/>
              </a:rPr>
              <a:t>CSE 4.4</a:t>
            </a:r>
            <a:r>
              <a:rPr lang="en-US" sz="2000" dirty="0">
                <a:ln>
                  <a:noFill/>
                </a:ln>
                <a:solidFill>
                  <a:srgbClr val="000000"/>
                </a:solidFill>
                <a:effectLst/>
                <a:ea typeface="Arial Unicode MS"/>
                <a:cs typeface="Arial Unicode MS"/>
              </a:rPr>
              <a:t>: Te</a:t>
            </a:r>
            <a:r>
              <a:rPr lang="en-GB" sz="2000" dirty="0" err="1">
                <a:ln>
                  <a:noFill/>
                </a:ln>
                <a:solidFill>
                  <a:srgbClr val="000000"/>
                </a:solidFill>
                <a:effectLst/>
                <a:ea typeface="Arial Unicode MS"/>
                <a:cs typeface="Arial Unicode MS"/>
              </a:rPr>
              <a:t>acher</a:t>
            </a:r>
            <a:r>
              <a:rPr lang="en-GB" sz="2000" dirty="0">
                <a:ln>
                  <a:noFill/>
                </a:ln>
                <a:solidFill>
                  <a:srgbClr val="000000"/>
                </a:solidFill>
                <a:effectLst/>
                <a:ea typeface="Arial Unicode MS"/>
                <a:cs typeface="Arial Unicode MS"/>
              </a:rPr>
              <a:t> supports students’ building, development and maintenance of healthy interpersonal relationships, cooperation and acceptance of differences</a:t>
            </a:r>
            <a:endParaRPr lang="en-US" sz="2000" dirty="0">
              <a:effectLst/>
              <a:ea typeface="Arial Unicode MS"/>
            </a:endParaRPr>
          </a:p>
          <a:p>
            <a:pPr marL="342900" marR="0" lvl="0" indent="-342900" defTabSz="457200" rtl="0" eaLnBrk="1" fontAlgn="auto" latinLnBrk="0" hangingPunct="1">
              <a:lnSpc>
                <a:spcPct val="100000"/>
              </a:lnSpc>
              <a:spcBef>
                <a:spcPts val="0"/>
              </a:spcBef>
              <a:spcAft>
                <a:spcPts val="0"/>
              </a:spcAft>
              <a:buClrTx/>
              <a:buSzTx/>
              <a:buFont typeface="+mj-lt"/>
              <a:buAutoNum type="alphaLcParenR"/>
              <a:tabLst/>
              <a:defRPr/>
            </a:pPr>
            <a:r>
              <a:rPr lang="en-US" sz="2000" b="0" i="0" u="none" strike="noStrike" cap="none" dirty="0">
                <a:solidFill>
                  <a:schemeClr val="dk1"/>
                </a:solidFill>
                <a:ea typeface="Calibri"/>
                <a:cs typeface="Calibri"/>
                <a:sym typeface="Calibri"/>
              </a:rPr>
              <a:t>CSE 7: Understands the potential risks and can use traditional (print, audio-visual and moder teaching-learning tools (including media channels) </a:t>
            </a:r>
            <a:r>
              <a:rPr lang="en-US" sz="2000" b="0" i="0" dirty="0">
                <a:effectLst/>
              </a:rPr>
              <a:t>complement each other in promoting peaceful and inclusive societies.</a:t>
            </a:r>
          </a:p>
          <a:p>
            <a:pPr marL="342900" marR="0" lvl="0" indent="-342900" defTabSz="457200" rtl="0" eaLnBrk="1" fontAlgn="auto" latinLnBrk="0" hangingPunct="1">
              <a:lnSpc>
                <a:spcPct val="100000"/>
              </a:lnSpc>
              <a:spcBef>
                <a:spcPts val="0"/>
              </a:spcBef>
              <a:spcAft>
                <a:spcPts val="0"/>
              </a:spcAft>
              <a:buClrTx/>
              <a:buSzTx/>
              <a:buFont typeface="+mj-lt"/>
              <a:buAutoNum type="alphaLcParenR"/>
              <a:tabLst/>
              <a:defRPr/>
            </a:pPr>
            <a:r>
              <a:rPr lang="en-US" sz="2000" b="0" i="0" u="none" strike="noStrike" cap="none" dirty="0">
                <a:solidFill>
                  <a:schemeClr val="dk1"/>
                </a:solidFill>
                <a:ea typeface="Calibri"/>
                <a:cs typeface="Calibri"/>
                <a:sym typeface="Calibri"/>
              </a:rPr>
              <a:t>CSE 8:  Abides by principles of cultural sensitivity, authenticity, cultural identity, tolerance of differences (Diversity), which are media and information literacy (MIL) core values. </a:t>
            </a:r>
          </a:p>
          <a:p>
            <a:pPr marL="342900" marR="0" lvl="0" indent="-342900" defTabSz="457200" rtl="0" eaLnBrk="1" fontAlgn="auto" latinLnBrk="0" hangingPunct="1">
              <a:lnSpc>
                <a:spcPct val="100000"/>
              </a:lnSpc>
              <a:spcBef>
                <a:spcPts val="0"/>
              </a:spcBef>
              <a:spcAft>
                <a:spcPts val="0"/>
              </a:spcAft>
              <a:buClrTx/>
              <a:buSzTx/>
              <a:buFont typeface="+mj-lt"/>
              <a:buAutoNum type="alphaLcParenR"/>
              <a:tabLst/>
              <a:defRPr/>
            </a:pPr>
            <a:r>
              <a:rPr lang="en-US" sz="2000" b="0" i="0" u="none" strike="noStrike" cap="none" dirty="0">
                <a:solidFill>
                  <a:schemeClr val="dk1"/>
                </a:solidFill>
                <a:ea typeface="Calibri"/>
                <a:cs typeface="Calibri"/>
                <a:sym typeface="Calibri"/>
              </a:rPr>
              <a:t>CSE 10:  Describe and demonstrates the basic concept and principles of 	Media and Information Literacy (MIL)</a:t>
            </a:r>
          </a:p>
          <a:p>
            <a:pPr marL="342900" marR="0" lvl="0" indent="-342900" defTabSz="457200" rtl="0" eaLnBrk="1" fontAlgn="auto" latinLnBrk="0" hangingPunct="1">
              <a:lnSpc>
                <a:spcPct val="100000"/>
              </a:lnSpc>
              <a:spcBef>
                <a:spcPts val="0"/>
              </a:spcBef>
              <a:spcAft>
                <a:spcPts val="0"/>
              </a:spcAft>
              <a:buClrTx/>
              <a:buSzTx/>
              <a:buFont typeface="+mj-lt"/>
              <a:buAutoNum type="alphaLcParenR"/>
              <a:tabLst/>
              <a:defRPr/>
            </a:pPr>
            <a:r>
              <a:rPr lang="en-GB" sz="2000" dirty="0">
                <a:ln>
                  <a:noFill/>
                </a:ln>
                <a:solidFill>
                  <a:srgbClr val="000000"/>
                </a:solidFill>
                <a:effectLst/>
                <a:ea typeface="Arial Unicode MS"/>
                <a:cs typeface="Arial Unicode MS"/>
              </a:rPr>
              <a:t>CSE 22.2</a:t>
            </a:r>
            <a:r>
              <a:rPr lang="en-US" sz="2000" dirty="0">
                <a:ln>
                  <a:noFill/>
                </a:ln>
                <a:solidFill>
                  <a:srgbClr val="000000"/>
                </a:solidFill>
                <a:effectLst/>
                <a:ea typeface="Arial Unicode MS"/>
                <a:cs typeface="Arial Unicode MS"/>
              </a:rPr>
              <a:t>: </a:t>
            </a:r>
            <a:r>
              <a:rPr lang="en-GB" sz="2000" dirty="0">
                <a:ln>
                  <a:noFill/>
                </a:ln>
                <a:solidFill>
                  <a:srgbClr val="000000"/>
                </a:solidFill>
                <a:effectLst/>
                <a:ea typeface="Arial Unicode MS"/>
                <a:cs typeface="Arial Unicode MS"/>
              </a:rPr>
              <a:t>Teacher understands his/her legal and ethical responsibility for the well-being and learning achievement of all children in his/her classroom and school</a:t>
            </a:r>
          </a:p>
          <a:p>
            <a:pPr marL="342900" marR="0" lvl="0" indent="-342900" defTabSz="457200" rtl="0" eaLnBrk="1" fontAlgn="auto" latinLnBrk="0" hangingPunct="1">
              <a:lnSpc>
                <a:spcPct val="100000"/>
              </a:lnSpc>
              <a:spcBef>
                <a:spcPts val="0"/>
              </a:spcBef>
              <a:spcAft>
                <a:spcPts val="0"/>
              </a:spcAft>
              <a:buClrTx/>
              <a:buSzTx/>
              <a:buFont typeface="+mj-lt"/>
              <a:buAutoNum type="alphaLcParenR"/>
              <a:tabLst/>
              <a:defRPr/>
            </a:pPr>
            <a:r>
              <a:rPr lang="en-GB" sz="2000" dirty="0">
                <a:ln>
                  <a:noFill/>
                </a:ln>
                <a:solidFill>
                  <a:srgbClr val="000000"/>
                </a:solidFill>
                <a:effectLst/>
                <a:ea typeface="Arial Unicode MS"/>
                <a:cs typeface="Arial Unicode MS"/>
              </a:rPr>
              <a:t>CSE 26: Develop low-cost or no-cost teaching and learning materials together with community members</a:t>
            </a:r>
            <a:endParaRPr lang="en-US" sz="2000" b="0" i="0" u="none" strike="noStrike" cap="none" dirty="0">
              <a:solidFill>
                <a:schemeClr val="dk1"/>
              </a:solidFill>
              <a:ea typeface="Calibri"/>
              <a:cs typeface="Calibri"/>
              <a:sym typeface="Calibri"/>
            </a:endParaRPr>
          </a:p>
          <a:p>
            <a:pPr defTabSz="457200">
              <a:defRPr/>
            </a:pPr>
            <a:endParaRPr lang="en-US" sz="2000" b="0" i="0" dirty="0">
              <a:effectLst/>
            </a:endParaRPr>
          </a:p>
          <a:p>
            <a:pPr marL="342900" indent="-342900" defTabSz="457200">
              <a:buFont typeface="+mj-lt"/>
              <a:buAutoNum type="alphaLcParenR"/>
              <a:defRPr/>
            </a:pPr>
            <a:endParaRPr lang="en-US" sz="2000" dirty="0">
              <a:solidFill>
                <a:srgbClr val="374151"/>
              </a:solidFill>
            </a:endParaRPr>
          </a:p>
          <a:p>
            <a:pPr marL="342900" marR="0" lvl="0" indent="-342900" defTabSz="457200" rtl="0" eaLnBrk="1" fontAlgn="auto" latinLnBrk="0" hangingPunct="1">
              <a:lnSpc>
                <a:spcPct val="100000"/>
              </a:lnSpc>
              <a:spcBef>
                <a:spcPts val="0"/>
              </a:spcBef>
              <a:spcAft>
                <a:spcPts val="0"/>
              </a:spcAft>
              <a:buClrTx/>
              <a:buSzTx/>
              <a:buFont typeface="+mj-lt"/>
              <a:buAutoNum type="alphaLcParen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0475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Activity 5: </a:t>
            </a:r>
          </a:p>
        </p:txBody>
      </p:sp>
      <p:sp>
        <p:nvSpPr>
          <p:cNvPr id="5" name="TextBox 4">
            <a:extLst>
              <a:ext uri="{FF2B5EF4-FFF2-40B4-BE49-F238E27FC236}">
                <a16:creationId xmlns:a16="http://schemas.microsoft.com/office/drawing/2014/main" id="{F40B6513-0C79-EAF4-DEFD-B2C6DF45348B}"/>
              </a:ext>
            </a:extLst>
          </p:cNvPr>
          <p:cNvSpPr txBox="1"/>
          <p:nvPr/>
        </p:nvSpPr>
        <p:spPr>
          <a:xfrm>
            <a:off x="420894" y="884482"/>
            <a:ext cx="11178457"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1" dirty="0"/>
              <a:t>Q5:</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Match </a:t>
            </a:r>
            <a:r>
              <a:rPr lang="en-US" sz="2400" b="1" dirty="0">
                <a:solidFill>
                  <a:prstClr val="black"/>
                </a:solidFill>
                <a:latin typeface="Calibri" panose="020F0502020204030204"/>
              </a:rPr>
              <a:t>the CSE </a:t>
            </a:r>
            <a:r>
              <a:rPr lang="en-US" sz="2400" b="1" dirty="0" err="1">
                <a:solidFill>
                  <a:prstClr val="black"/>
                </a:solidFill>
                <a:latin typeface="Calibri" panose="020F0502020204030204"/>
              </a:rPr>
              <a:t>AoF</a:t>
            </a:r>
            <a:r>
              <a:rPr lang="en-US" sz="2400" b="1" dirty="0">
                <a:solidFill>
                  <a:prstClr val="black"/>
                </a:solidFill>
                <a:latin typeface="Calibri" panose="020F0502020204030204"/>
              </a:rPr>
              <a:t> with their respective Essential Competencies in Column B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4572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3">
            <a:extLst>
              <a:ext uri="{FF2B5EF4-FFF2-40B4-BE49-F238E27FC236}">
                <a16:creationId xmlns:a16="http://schemas.microsoft.com/office/drawing/2014/main" id="{06949C1E-EC8C-588D-A474-A3C26FA59664}"/>
              </a:ext>
            </a:extLst>
          </p:cNvPr>
          <p:cNvGraphicFramePr>
            <a:graphicFrameLocks noGrp="1"/>
          </p:cNvGraphicFramePr>
          <p:nvPr/>
        </p:nvGraphicFramePr>
        <p:xfrm>
          <a:off x="420894" y="1431980"/>
          <a:ext cx="11559420" cy="4732038"/>
        </p:xfrm>
        <a:graphic>
          <a:graphicData uri="http://schemas.openxmlformats.org/drawingml/2006/table">
            <a:tbl>
              <a:tblPr firstRow="1" bandRow="1">
                <a:tableStyleId>{5C22544A-7EE6-4342-B048-85BDC9FD1C3A}</a:tableStyleId>
              </a:tblPr>
              <a:tblGrid>
                <a:gridCol w="5637103">
                  <a:extLst>
                    <a:ext uri="{9D8B030D-6E8A-4147-A177-3AD203B41FA5}">
                      <a16:colId xmlns:a16="http://schemas.microsoft.com/office/drawing/2014/main" val="1324421117"/>
                    </a:ext>
                  </a:extLst>
                </a:gridCol>
                <a:gridCol w="5922317">
                  <a:extLst>
                    <a:ext uri="{9D8B030D-6E8A-4147-A177-3AD203B41FA5}">
                      <a16:colId xmlns:a16="http://schemas.microsoft.com/office/drawing/2014/main" val="3746519859"/>
                    </a:ext>
                  </a:extLst>
                </a:gridCol>
              </a:tblGrid>
              <a:tr h="323351">
                <a:tc>
                  <a:txBody>
                    <a:bodyPr/>
                    <a:lstStyle/>
                    <a:p>
                      <a:r>
                        <a:rPr lang="en-US" sz="2000" dirty="0"/>
                        <a:t>CSE </a:t>
                      </a:r>
                      <a:r>
                        <a:rPr lang="en-US" sz="2000" dirty="0" err="1"/>
                        <a:t>AoF</a:t>
                      </a:r>
                      <a:endParaRPr lang="en-US" sz="2000" dirty="0"/>
                    </a:p>
                  </a:txBody>
                  <a:tcPr/>
                </a:tc>
                <a:tc>
                  <a:txBody>
                    <a:bodyPr/>
                    <a:lstStyle/>
                    <a:p>
                      <a:r>
                        <a:rPr lang="en-US" sz="2000" dirty="0"/>
                        <a:t>Essential  Competency</a:t>
                      </a:r>
                    </a:p>
                  </a:txBody>
                  <a:tcPr/>
                </a:tc>
                <a:extLst>
                  <a:ext uri="{0D108BD9-81ED-4DB2-BD59-A6C34878D82A}">
                    <a16:rowId xmlns:a16="http://schemas.microsoft.com/office/drawing/2014/main" val="2351539497"/>
                  </a:ext>
                </a:extLst>
              </a:tr>
              <a:tr h="8208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Teacher models and instructs on non-violence, critical thinking, peaceful conflict resolution and respect for different opinions</a:t>
                      </a:r>
                      <a:endParaRPr lang="en-US" sz="20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dk1"/>
                          </a:solidFill>
                          <a:effectLst/>
                          <a:latin typeface="+mn-lt"/>
                          <a:ea typeface="+mn-ea"/>
                          <a:cs typeface="+mn-cs"/>
                        </a:rPr>
                        <a:t>KNOWING YOUR STUDENTS AND SUPPORTING THEIR DEVELOPMENT </a:t>
                      </a:r>
                    </a:p>
                    <a:p>
                      <a:endParaRPr lang="en-US" sz="2000" dirty="0"/>
                    </a:p>
                  </a:txBody>
                  <a:tcPr/>
                </a:tc>
                <a:extLst>
                  <a:ext uri="{0D108BD9-81ED-4DB2-BD59-A6C34878D82A}">
                    <a16:rowId xmlns:a16="http://schemas.microsoft.com/office/drawing/2014/main" val="330231347"/>
                  </a:ext>
                </a:extLst>
              </a:tr>
              <a:tr h="1318278">
                <a:tc>
                  <a:txBody>
                    <a:bodyPr/>
                    <a:lstStyle/>
                    <a:p>
                      <a:r>
                        <a:rPr lang="en-GB" sz="2000" kern="1200" dirty="0">
                          <a:solidFill>
                            <a:schemeClr val="dk1"/>
                          </a:solidFill>
                          <a:effectLst/>
                          <a:latin typeface="+mn-lt"/>
                          <a:ea typeface="+mn-ea"/>
                          <a:cs typeface="+mn-cs"/>
                        </a:rPr>
                        <a:t>Identify biased learning content and materials in the curricula, including prejudiced or discriminatory information about individuals or groups and know how to remove or add activities to discuss the biases</a:t>
                      </a:r>
                      <a:endParaRPr lang="en-US" sz="2000" dirty="0"/>
                    </a:p>
                  </a:txBody>
                  <a:tcPr/>
                </a:tc>
                <a:tc>
                  <a:txBody>
                    <a:bodyPr/>
                    <a:lstStyle/>
                    <a:p>
                      <a:r>
                        <a:rPr lang="en-GB" sz="2000" b="1" kern="1200" dirty="0">
                          <a:solidFill>
                            <a:schemeClr val="dk1"/>
                          </a:solidFill>
                          <a:effectLst/>
                          <a:latin typeface="+mn-lt"/>
                          <a:ea typeface="+mn-ea"/>
                          <a:cs typeface="+mn-cs"/>
                        </a:rPr>
                        <a:t>BUILDING PARTNERSHIPS WITH PARENTS AND THE COMMUNITY </a:t>
                      </a:r>
                    </a:p>
                    <a:p>
                      <a:endParaRPr lang="en-GB" sz="2000" b="1" kern="1200" dirty="0">
                        <a:solidFill>
                          <a:schemeClr val="dk1"/>
                        </a:solidFill>
                        <a:effectLst/>
                        <a:latin typeface="+mn-lt"/>
                        <a:ea typeface="+mn-ea"/>
                        <a:cs typeface="+mn-cs"/>
                      </a:endParaRPr>
                    </a:p>
                    <a:p>
                      <a:endParaRPr lang="en-US" sz="2000" dirty="0"/>
                    </a:p>
                  </a:txBody>
                  <a:tcPr/>
                </a:tc>
                <a:extLst>
                  <a:ext uri="{0D108BD9-81ED-4DB2-BD59-A6C34878D82A}">
                    <a16:rowId xmlns:a16="http://schemas.microsoft.com/office/drawing/2014/main" val="3327524354"/>
                  </a:ext>
                </a:extLst>
              </a:tr>
              <a:tr h="1069546">
                <a:tc>
                  <a:txBody>
                    <a:bodyPr/>
                    <a:lstStyle/>
                    <a:p>
                      <a:r>
                        <a:rPr lang="en-GB" sz="2000" kern="1200" dirty="0">
                          <a:solidFill>
                            <a:schemeClr val="dk1"/>
                          </a:solidFill>
                          <a:effectLst/>
                          <a:latin typeface="+mn-lt"/>
                          <a:ea typeface="+mn-ea"/>
                          <a:cs typeface="+mn-cs"/>
                        </a:rPr>
                        <a:t>Can differentiate between the types of risks students may be facing in crisis and conflict settings based on gender, ethnicity, linguistic and age differences</a:t>
                      </a:r>
                      <a:endParaRPr lang="en-US" sz="2000" dirty="0"/>
                    </a:p>
                  </a:txBody>
                  <a:tcPr/>
                </a:tc>
                <a:tc>
                  <a:txBody>
                    <a:bodyPr/>
                    <a:lstStyle/>
                    <a:p>
                      <a:endParaRPr lang="en-GB" sz="2000" b="1"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dk1"/>
                          </a:solidFill>
                          <a:effectLst/>
                          <a:latin typeface="+mn-lt"/>
                          <a:ea typeface="+mn-ea"/>
                          <a:cs typeface="+mn-cs"/>
                        </a:rPr>
                        <a:t>KNOWING HOW TO TEACH – TEACHING AND LEARNING PEDAGOGY</a:t>
                      </a:r>
                      <a:endParaRPr lang="en-US" sz="2000" dirty="0"/>
                    </a:p>
                    <a:p>
                      <a:endParaRPr lang="en-US" sz="2000" dirty="0"/>
                    </a:p>
                  </a:txBody>
                  <a:tcPr/>
                </a:tc>
                <a:extLst>
                  <a:ext uri="{0D108BD9-81ED-4DB2-BD59-A6C34878D82A}">
                    <a16:rowId xmlns:a16="http://schemas.microsoft.com/office/drawing/2014/main" val="1560769184"/>
                  </a:ext>
                </a:extLst>
              </a:tr>
              <a:tr h="572083">
                <a:tc>
                  <a:txBody>
                    <a:bodyPr/>
                    <a:lstStyle/>
                    <a:p>
                      <a:r>
                        <a:rPr lang="en-GB" sz="2000" kern="1200" dirty="0">
                          <a:solidFill>
                            <a:schemeClr val="dk1"/>
                          </a:solidFill>
                          <a:effectLst/>
                          <a:latin typeface="+mn-lt"/>
                          <a:ea typeface="+mn-ea"/>
                          <a:cs typeface="+mn-cs"/>
                        </a:rPr>
                        <a:t>Involves parents and community members in the instruction and learning </a:t>
                      </a:r>
                      <a:r>
                        <a:rPr lang="es-419" sz="2000" kern="1200" dirty="0">
                          <a:solidFill>
                            <a:schemeClr val="dk1"/>
                          </a:solidFill>
                          <a:effectLst/>
                          <a:latin typeface="+mn-lt"/>
                          <a:ea typeface="+mn-ea"/>
                          <a:cs typeface="+mn-cs"/>
                        </a:rPr>
                        <a:t>process </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dk1"/>
                          </a:solidFill>
                          <a:effectLst/>
                          <a:latin typeface="+mn-lt"/>
                          <a:ea typeface="+mn-ea"/>
                          <a:cs typeface="+mn-cs"/>
                        </a:rPr>
                        <a:t>KNOWING WHAT TO TEACH – SUBJECTS AND CURRICULUM</a:t>
                      </a:r>
                      <a:endParaRPr lang="en-US" sz="2000" dirty="0"/>
                    </a:p>
                  </a:txBody>
                  <a:tcPr/>
                </a:tc>
                <a:extLst>
                  <a:ext uri="{0D108BD9-81ED-4DB2-BD59-A6C34878D82A}">
                    <a16:rowId xmlns:a16="http://schemas.microsoft.com/office/drawing/2014/main" val="1653795169"/>
                  </a:ext>
                </a:extLst>
              </a:tr>
            </a:tbl>
          </a:graphicData>
        </a:graphic>
      </p:graphicFrame>
    </p:spTree>
    <p:extLst>
      <p:ext uri="{BB962C8B-B14F-4D97-AF65-F5344CB8AC3E}">
        <p14:creationId xmlns:p14="http://schemas.microsoft.com/office/powerpoint/2010/main" val="39747621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Activity 6 (Self-Reflection)</a:t>
            </a:r>
          </a:p>
        </p:txBody>
      </p:sp>
      <p:sp>
        <p:nvSpPr>
          <p:cNvPr id="3" name="Text Placeholder 2"/>
          <p:cNvSpPr>
            <a:spLocks noGrp="1"/>
          </p:cNvSpPr>
          <p:nvPr>
            <p:ph type="body" sz="quarter" idx="16"/>
          </p:nvPr>
        </p:nvSpPr>
        <p:spPr>
          <a:xfrm>
            <a:off x="420894" y="971334"/>
            <a:ext cx="11015384" cy="5265874"/>
          </a:xfrm>
        </p:spPr>
        <p:txBody>
          <a:bodyPr>
            <a:normAutofit/>
          </a:bodyPr>
          <a:lstStyle/>
          <a:p>
            <a:r>
              <a:rPr lang="en-GB" sz="2400" dirty="0"/>
              <a:t>In your opinion what are the three key benefits of applying MIL competencies in your context? </a:t>
            </a:r>
            <a:endParaRPr lang="es-419" sz="2400" dirty="0"/>
          </a:p>
          <a:p>
            <a:endParaRPr lang="en-GB" sz="2400" dirty="0"/>
          </a:p>
          <a:p>
            <a:pPr marL="457200" indent="-457200">
              <a:buFont typeface="+mj-lt"/>
              <a:buAutoNum type="arabicPeriod"/>
            </a:pPr>
            <a:r>
              <a:rPr lang="en-US" sz="2400" b="0" dirty="0"/>
              <a:t>------------------------------------------------------------------------------------</a:t>
            </a:r>
          </a:p>
          <a:p>
            <a:pPr marL="457200" indent="-457200">
              <a:buFont typeface="+mj-lt"/>
              <a:buAutoNum type="arabicPeriod"/>
            </a:pPr>
            <a:r>
              <a:rPr lang="en-US" sz="2400" b="0" dirty="0"/>
              <a:t>------------------------------------------------------------------------------------</a:t>
            </a:r>
          </a:p>
          <a:p>
            <a:pPr marL="457200" indent="-457200">
              <a:buFont typeface="+mj-lt"/>
              <a:buAutoNum type="arabicPeriod"/>
            </a:pPr>
            <a:r>
              <a:rPr lang="en-US" sz="2400" b="0" dirty="0"/>
              <a:t>------------------------------------------------------------------------------------</a:t>
            </a:r>
          </a:p>
          <a:p>
            <a:endParaRPr lang="en-US" sz="2400" b="0" dirty="0"/>
          </a:p>
          <a:p>
            <a:pPr marL="457200" indent="-457200">
              <a:buFont typeface="+mj-lt"/>
              <a:buAutoNum type="alphaLcParenR"/>
            </a:pPr>
            <a:endParaRPr lang="en-GB" sz="2400" b="0" dirty="0"/>
          </a:p>
          <a:p>
            <a:endParaRPr lang="en-GB" sz="2400" b="0" dirty="0"/>
          </a:p>
        </p:txBody>
      </p:sp>
      <p:sp>
        <p:nvSpPr>
          <p:cNvPr id="9" name="TextBox 8">
            <a:extLst>
              <a:ext uri="{FF2B5EF4-FFF2-40B4-BE49-F238E27FC236}">
                <a16:creationId xmlns:a16="http://schemas.microsoft.com/office/drawing/2014/main" id="{3B2D6BF9-1C59-8F50-FFE3-0F7C132B608D}"/>
              </a:ext>
            </a:extLst>
          </p:cNvPr>
          <p:cNvSpPr txBox="1"/>
          <p:nvPr/>
        </p:nvSpPr>
        <p:spPr>
          <a:xfrm>
            <a:off x="3015641" y="3234939"/>
            <a:ext cx="615654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84586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Activity 7 (Self-Reflection)</a:t>
            </a:r>
          </a:p>
        </p:txBody>
      </p:sp>
      <p:sp>
        <p:nvSpPr>
          <p:cNvPr id="3" name="Text Placeholder 2"/>
          <p:cNvSpPr>
            <a:spLocks noGrp="1"/>
          </p:cNvSpPr>
          <p:nvPr>
            <p:ph type="body" sz="quarter" idx="16"/>
          </p:nvPr>
        </p:nvSpPr>
        <p:spPr>
          <a:xfrm>
            <a:off x="420879" y="959562"/>
            <a:ext cx="10985058" cy="1915985"/>
          </a:xfrm>
        </p:spPr>
        <p:txBody>
          <a:bodyPr>
            <a:normAutofit/>
          </a:bodyPr>
          <a:lstStyle/>
          <a:p>
            <a:r>
              <a:rPr lang="en-GB" sz="2400" dirty="0"/>
              <a:t>Rate your current confidence level in explaining the interrelationship between MIL and CSE to teachers in the schools you visit or to community members (Poor, fair, good, very good) What would you do to enhance your understanding ?  </a:t>
            </a:r>
          </a:p>
        </p:txBody>
      </p:sp>
      <p:sp>
        <p:nvSpPr>
          <p:cNvPr id="9" name="TextBox 8">
            <a:extLst>
              <a:ext uri="{FF2B5EF4-FFF2-40B4-BE49-F238E27FC236}">
                <a16:creationId xmlns:a16="http://schemas.microsoft.com/office/drawing/2014/main" id="{3B2D6BF9-1C59-8F50-FFE3-0F7C132B608D}"/>
              </a:ext>
            </a:extLst>
          </p:cNvPr>
          <p:cNvSpPr txBox="1"/>
          <p:nvPr/>
        </p:nvSpPr>
        <p:spPr>
          <a:xfrm>
            <a:off x="3015641" y="3234939"/>
            <a:ext cx="615654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7303ED0B-55D9-CAD7-F7E3-20CE8F806E23}"/>
              </a:ext>
            </a:extLst>
          </p:cNvPr>
          <p:cNvSpPr txBox="1"/>
          <p:nvPr/>
        </p:nvSpPr>
        <p:spPr>
          <a:xfrm>
            <a:off x="508090" y="2366999"/>
            <a:ext cx="10810636" cy="3693319"/>
          </a:xfrm>
          <a:prstGeom prst="rect">
            <a:avLst/>
          </a:prstGeom>
          <a:noFill/>
          <a:ln>
            <a:solidFill>
              <a:schemeClr val="accent1">
                <a:lumMod val="20000"/>
                <a:lumOff val="80000"/>
              </a:schemeClr>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488992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BB09A-9952-1708-1AAE-7663EFD13541}"/>
              </a:ext>
            </a:extLst>
          </p:cNvPr>
          <p:cNvSpPr>
            <a:spLocks noGrp="1"/>
          </p:cNvSpPr>
          <p:nvPr>
            <p:ph type="ctrTitle"/>
          </p:nvPr>
        </p:nvSpPr>
        <p:spPr/>
        <p:txBody>
          <a:bodyPr/>
          <a:lstStyle/>
          <a:p>
            <a:r>
              <a:rPr lang="en-US" b="1" dirty="0"/>
              <a:t>Reflection </a:t>
            </a:r>
          </a:p>
        </p:txBody>
      </p:sp>
      <p:sp>
        <p:nvSpPr>
          <p:cNvPr id="3" name="Text Placeholder 2">
            <a:extLst>
              <a:ext uri="{FF2B5EF4-FFF2-40B4-BE49-F238E27FC236}">
                <a16:creationId xmlns:a16="http://schemas.microsoft.com/office/drawing/2014/main" id="{32EE4CAC-519D-E99D-B977-D4D5A05D41A7}"/>
              </a:ext>
            </a:extLst>
          </p:cNvPr>
          <p:cNvSpPr>
            <a:spLocks noGrp="1"/>
          </p:cNvSpPr>
          <p:nvPr>
            <p:ph type="body" idx="1"/>
          </p:nvPr>
        </p:nvSpPr>
        <p:spPr>
          <a:xfrm>
            <a:off x="236546" y="1227667"/>
            <a:ext cx="11350208" cy="3958166"/>
          </a:xfrm>
        </p:spPr>
        <p:txBody>
          <a:bodyPr>
            <a:noAutofit/>
          </a:bodyPr>
          <a:lstStyle/>
          <a:p>
            <a:pPr>
              <a:spcAft>
                <a:spcPts val="800"/>
              </a:spcAft>
            </a:pPr>
            <a:r>
              <a:rPr lang="en-US" sz="2400" kern="100" dirty="0">
                <a:effectLst/>
                <a:latin typeface="Calibri" panose="020F0502020204030204" pitchFamily="34" charset="0"/>
                <a:ea typeface="Calibri" panose="020F0502020204030204" pitchFamily="34" charset="0"/>
                <a:cs typeface="Arial" panose="020B0604020202020204" pitchFamily="34" charset="0"/>
              </a:rPr>
              <a:t> </a:t>
            </a:r>
            <a:r>
              <a:rPr lang="en-US" sz="2400" dirty="0"/>
              <a:t>Always remember:</a:t>
            </a:r>
            <a:endParaRPr lang="es-419" sz="2400" dirty="0"/>
          </a:p>
          <a:p>
            <a:endParaRPr lang="en-US" sz="2400" dirty="0"/>
          </a:p>
          <a:p>
            <a:pPr marL="514350" indent="-285750">
              <a:buFont typeface="Arial" panose="020B0604020202020204" pitchFamily="34" charset="0"/>
              <a:buChar char="•"/>
            </a:pPr>
            <a:r>
              <a:rPr lang="en-US" sz="2400" b="0" i="0" dirty="0">
                <a:solidFill>
                  <a:srgbClr val="374151"/>
                </a:solidFill>
                <a:effectLst/>
                <a:latin typeface="Söhne"/>
              </a:rPr>
              <a:t>This implementation of MIL and CSE competencies can contribute to more informed, responsible, and engaged citizens within conflict-affected contexts.</a:t>
            </a:r>
          </a:p>
          <a:p>
            <a:pPr marL="514350" indent="-285750">
              <a:buFont typeface="Arial" panose="020B0604020202020204" pitchFamily="34" charset="0"/>
              <a:buChar char="•"/>
            </a:pPr>
            <a:r>
              <a:rPr lang="en-US" sz="2400" b="0" dirty="0">
                <a:solidFill>
                  <a:srgbClr val="374151"/>
                </a:solidFill>
                <a:latin typeface="Söhne"/>
              </a:rPr>
              <a:t>MIL has been explicitly and implicitly mentioned within the TCF. In other words, when CSE </a:t>
            </a:r>
            <a:r>
              <a:rPr lang="en-US" sz="2400" b="0" dirty="0" err="1">
                <a:solidFill>
                  <a:srgbClr val="374151"/>
                </a:solidFill>
                <a:latin typeface="Söhne"/>
              </a:rPr>
              <a:t>AoF</a:t>
            </a:r>
            <a:r>
              <a:rPr lang="en-US" sz="2400" b="0" dirty="0">
                <a:solidFill>
                  <a:srgbClr val="374151"/>
                </a:solidFill>
                <a:latin typeface="Söhne"/>
              </a:rPr>
              <a:t> are implemented, MIL competencies are inherently applied, as the later (i.e. MIL Competencies) are an integral part of the CSE </a:t>
            </a:r>
            <a:r>
              <a:rPr lang="en-US" sz="2400" b="0" dirty="0" err="1">
                <a:solidFill>
                  <a:srgbClr val="374151"/>
                </a:solidFill>
                <a:latin typeface="Söhne"/>
              </a:rPr>
              <a:t>AoF</a:t>
            </a:r>
            <a:r>
              <a:rPr lang="en-US" sz="2400" b="0" dirty="0">
                <a:solidFill>
                  <a:srgbClr val="374151"/>
                </a:solidFill>
                <a:latin typeface="Söhne"/>
              </a:rPr>
              <a:t>. </a:t>
            </a:r>
            <a:endParaRPr lang="en-US" sz="2400" dirty="0">
              <a:solidFill>
                <a:srgbClr val="374151"/>
              </a:solidFill>
              <a:latin typeface="Söhne"/>
            </a:endParaRPr>
          </a:p>
          <a:p>
            <a:endParaRPr lang="en-US" sz="2400" dirty="0"/>
          </a:p>
        </p:txBody>
      </p:sp>
      <p:sp>
        <p:nvSpPr>
          <p:cNvPr id="4" name="Text Placeholder 3">
            <a:extLst>
              <a:ext uri="{FF2B5EF4-FFF2-40B4-BE49-F238E27FC236}">
                <a16:creationId xmlns:a16="http://schemas.microsoft.com/office/drawing/2014/main" id="{51FC37A3-BB08-71DD-21C9-6584F02C2FE5}"/>
              </a:ext>
            </a:extLst>
          </p:cNvPr>
          <p:cNvSpPr>
            <a:spLocks noGrp="1"/>
          </p:cNvSpPr>
          <p:nvPr>
            <p:ph type="body" idx="2"/>
          </p:nvPr>
        </p:nvSpPr>
        <p:spPr/>
        <p:txBody>
          <a:bodyPr>
            <a:normAutofit fontScale="25000" lnSpcReduction="20000"/>
          </a:bodyPr>
          <a:lstStyle/>
          <a:p>
            <a:endParaRPr lang="en-US"/>
          </a:p>
        </p:txBody>
      </p:sp>
    </p:spTree>
    <p:extLst>
      <p:ext uri="{BB962C8B-B14F-4D97-AF65-F5344CB8AC3E}">
        <p14:creationId xmlns:p14="http://schemas.microsoft.com/office/powerpoint/2010/main" val="13344113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BB09A-9952-1708-1AAE-7663EFD13541}"/>
              </a:ext>
            </a:extLst>
          </p:cNvPr>
          <p:cNvSpPr>
            <a:spLocks noGrp="1"/>
          </p:cNvSpPr>
          <p:nvPr>
            <p:ph type="ctrTitle"/>
          </p:nvPr>
        </p:nvSpPr>
        <p:spPr/>
        <p:txBody>
          <a:bodyPr/>
          <a:lstStyle/>
          <a:p>
            <a:r>
              <a:rPr lang="en-US" b="1" dirty="0"/>
              <a:t>Summary</a:t>
            </a:r>
          </a:p>
        </p:txBody>
      </p:sp>
      <p:sp>
        <p:nvSpPr>
          <p:cNvPr id="3" name="Text Placeholder 2">
            <a:extLst>
              <a:ext uri="{FF2B5EF4-FFF2-40B4-BE49-F238E27FC236}">
                <a16:creationId xmlns:a16="http://schemas.microsoft.com/office/drawing/2014/main" id="{32EE4CAC-519D-E99D-B977-D4D5A05D41A7}"/>
              </a:ext>
            </a:extLst>
          </p:cNvPr>
          <p:cNvSpPr>
            <a:spLocks noGrp="1"/>
          </p:cNvSpPr>
          <p:nvPr>
            <p:ph type="body" idx="1"/>
          </p:nvPr>
        </p:nvSpPr>
        <p:spPr>
          <a:xfrm>
            <a:off x="236546" y="1059099"/>
            <a:ext cx="11350208" cy="971789"/>
          </a:xfrm>
        </p:spPr>
        <p:txBody>
          <a:bodyPr>
            <a:noAutofit/>
          </a:bodyPr>
          <a:lstStyle/>
          <a:p>
            <a:pPr>
              <a:spcAft>
                <a:spcPts val="800"/>
              </a:spcAft>
            </a:pPr>
            <a:r>
              <a:rPr lang="en-US" sz="2400" kern="100" dirty="0">
                <a:effectLst/>
                <a:latin typeface="Calibri" panose="020F0502020204030204" pitchFamily="34" charset="0"/>
                <a:ea typeface="Calibri" panose="020F0502020204030204" pitchFamily="34" charset="0"/>
                <a:cs typeface="Arial" panose="020B0604020202020204" pitchFamily="34" charset="0"/>
              </a:rPr>
              <a:t> </a:t>
            </a:r>
          </a:p>
          <a:p>
            <a:endParaRPr lang="en-US" sz="1800" dirty="0"/>
          </a:p>
        </p:txBody>
      </p:sp>
      <p:sp>
        <p:nvSpPr>
          <p:cNvPr id="4" name="Text Placeholder 3">
            <a:extLst>
              <a:ext uri="{FF2B5EF4-FFF2-40B4-BE49-F238E27FC236}">
                <a16:creationId xmlns:a16="http://schemas.microsoft.com/office/drawing/2014/main" id="{51FC37A3-BB08-71DD-21C9-6584F02C2FE5}"/>
              </a:ext>
            </a:extLst>
          </p:cNvPr>
          <p:cNvSpPr>
            <a:spLocks noGrp="1"/>
          </p:cNvSpPr>
          <p:nvPr>
            <p:ph type="body" idx="2"/>
          </p:nvPr>
        </p:nvSpPr>
        <p:spPr/>
        <p:txBody>
          <a:bodyPr>
            <a:normAutofit fontScale="25000" lnSpcReduction="20000"/>
          </a:bodyPr>
          <a:lstStyle/>
          <a:p>
            <a:endParaRPr lang="en-US"/>
          </a:p>
        </p:txBody>
      </p:sp>
      <p:sp>
        <p:nvSpPr>
          <p:cNvPr id="5" name="TextBox 4">
            <a:extLst>
              <a:ext uri="{FF2B5EF4-FFF2-40B4-BE49-F238E27FC236}">
                <a16:creationId xmlns:a16="http://schemas.microsoft.com/office/drawing/2014/main" id="{64374D69-B4A5-D2D3-A0F6-278F8DB8CA4B}"/>
              </a:ext>
            </a:extLst>
          </p:cNvPr>
          <p:cNvSpPr txBox="1"/>
          <p:nvPr/>
        </p:nvSpPr>
        <p:spPr>
          <a:xfrm>
            <a:off x="605246" y="1099442"/>
            <a:ext cx="10983643" cy="3170099"/>
          </a:xfrm>
          <a:prstGeom prst="rect">
            <a:avLst/>
          </a:prstGeom>
          <a:solidFill>
            <a:schemeClr val="bg1"/>
          </a:solid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es-419" sz="2000" b="1" dirty="0">
                <a:ea typeface="Calibri" panose="020F0502020204030204" pitchFamily="34" charset="0"/>
                <a:cs typeface="Arial" panose="020B0604020202020204" pitchFamily="34" charset="0"/>
              </a:rPr>
              <a:t>Both CSE</a:t>
            </a:r>
            <a:r>
              <a:rPr lang="en-US" sz="2000" b="1" dirty="0">
                <a:ea typeface="Calibri" panose="020F0502020204030204" pitchFamily="34" charset="0"/>
                <a:cs typeface="Arial" panose="020B0604020202020204" pitchFamily="34" charset="0"/>
              </a:rPr>
              <a:t> and MIL:</a:t>
            </a:r>
          </a:p>
          <a:p>
            <a:pPr marL="803275" marR="0" lvl="0" indent="-3619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dirty="0">
                <a:solidFill>
                  <a:schemeClr val="tx2">
                    <a:lumMod val="75000"/>
                  </a:schemeClr>
                </a:solidFill>
                <a:effectLst/>
                <a:ea typeface="Calibri" panose="020F0502020204030204" pitchFamily="34" charset="0"/>
                <a:cs typeface="Arial" panose="020B0604020202020204" pitchFamily="34" charset="0"/>
              </a:rPr>
              <a:t>emphasize a critical approach to literacy </a:t>
            </a:r>
            <a:r>
              <a:rPr lang="en-US" sz="2000" b="0" i="0" dirty="0">
                <a:solidFill>
                  <a:schemeClr val="tx2">
                    <a:lumMod val="75000"/>
                  </a:schemeClr>
                </a:solidFill>
                <a:effectLst/>
              </a:rPr>
              <a:t>co</a:t>
            </a:r>
            <a:r>
              <a:rPr lang="en-US" sz="2000" b="0" i="0" dirty="0">
                <a:solidFill>
                  <a:srgbClr val="374151"/>
                </a:solidFill>
                <a:effectLst/>
              </a:rPr>
              <a:t>mplement each other in promoting peaceful and inclusive societies. </a:t>
            </a:r>
          </a:p>
          <a:p>
            <a:pPr marL="803275" marR="0" lvl="0" indent="-3619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dirty="0">
                <a:solidFill>
                  <a:srgbClr val="374151"/>
                </a:solidFill>
              </a:rPr>
              <a:t>Are empowering and supportive competencies that are important to be implemented in conflict prone settings. </a:t>
            </a:r>
          </a:p>
          <a:p>
            <a:pPr marL="803275" marR="0" lvl="0" indent="-3619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b="0" i="0" dirty="0">
                <a:solidFill>
                  <a:srgbClr val="374151"/>
                </a:solidFill>
                <a:effectLst/>
              </a:rPr>
              <a:t>mitigate conflict, by analyzing </a:t>
            </a:r>
            <a:r>
              <a:rPr lang="en-US" sz="2000" dirty="0">
                <a:solidFill>
                  <a:srgbClr val="374151"/>
                </a:solidFill>
              </a:rPr>
              <a:t>material, curriculum and media triggering hostilities</a:t>
            </a:r>
            <a:endParaRPr lang="en-US" sz="2000" b="0" i="0" dirty="0">
              <a:solidFill>
                <a:srgbClr val="374151"/>
              </a:solidFill>
              <a:effectLst/>
            </a:endParaRPr>
          </a:p>
          <a:p>
            <a:pPr marL="803275" marR="0" lvl="0" indent="-3619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dirty="0">
                <a:solidFill>
                  <a:srgbClr val="374151"/>
                </a:solidFill>
              </a:rPr>
              <a:t>counter disinformation and propaganda through fostering critical thinking.</a:t>
            </a:r>
          </a:p>
          <a:p>
            <a:pPr marL="803275" marR="0" lvl="0" indent="-3619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b="0" i="0" dirty="0">
                <a:solidFill>
                  <a:srgbClr val="374151"/>
                </a:solidFill>
                <a:effectLst/>
              </a:rPr>
              <a:t>teach students effective communication and conflict resolution skills.</a:t>
            </a:r>
          </a:p>
          <a:p>
            <a:pPr marL="803275" marR="0" lvl="0" indent="-3619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dirty="0">
                <a:solidFill>
                  <a:srgbClr val="374151"/>
                </a:solidFill>
              </a:rPr>
              <a:t>emphasize the importance of understanding diverse perspectives and respecting different cultures and identities.</a:t>
            </a:r>
          </a:p>
        </p:txBody>
      </p:sp>
      <p:sp>
        <p:nvSpPr>
          <p:cNvPr id="6" name="Rectangle 5">
            <a:extLst>
              <a:ext uri="{FF2B5EF4-FFF2-40B4-BE49-F238E27FC236}">
                <a16:creationId xmlns:a16="http://schemas.microsoft.com/office/drawing/2014/main" id="{CBC46B68-497B-838E-0C3E-AE152BC2C61E}"/>
              </a:ext>
            </a:extLst>
          </p:cNvPr>
          <p:cNvSpPr/>
          <p:nvPr/>
        </p:nvSpPr>
        <p:spPr>
          <a:xfrm>
            <a:off x="747022" y="4577318"/>
            <a:ext cx="10695821" cy="1445624"/>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0" dirty="0">
                <a:solidFill>
                  <a:schemeClr val="bg1"/>
                </a:solidFill>
                <a:effectLst/>
              </a:rPr>
              <a:t>The intersection between CSE and MIL underscores the importance of equipping individuals with skills that promote </a:t>
            </a:r>
            <a:r>
              <a:rPr lang="en-US" sz="2000" b="1" i="1" u="sng" dirty="0">
                <a:solidFill>
                  <a:schemeClr val="bg1"/>
                </a:solidFill>
                <a:effectLst/>
              </a:rPr>
              <a:t>critical thinking</a:t>
            </a:r>
            <a:r>
              <a:rPr lang="en-US" sz="2000" b="1" i="0" dirty="0">
                <a:solidFill>
                  <a:schemeClr val="bg1"/>
                </a:solidFill>
                <a:effectLst/>
              </a:rPr>
              <a:t>, </a:t>
            </a:r>
            <a:r>
              <a:rPr lang="en-US" sz="2000" b="1" i="1" u="sng" dirty="0">
                <a:solidFill>
                  <a:schemeClr val="bg1"/>
                </a:solidFill>
              </a:rPr>
              <a:t>ethical engagement </a:t>
            </a:r>
            <a:r>
              <a:rPr lang="en-US" sz="2000" b="1" i="0" dirty="0">
                <a:solidFill>
                  <a:schemeClr val="bg1"/>
                </a:solidFill>
                <a:effectLst/>
              </a:rPr>
              <a:t>with media, and </a:t>
            </a:r>
            <a:r>
              <a:rPr lang="en-US" sz="2000" b="1" i="1" u="sng" dirty="0">
                <a:solidFill>
                  <a:schemeClr val="bg1"/>
                </a:solidFill>
              </a:rPr>
              <a:t>a deeper understanding of conflicts</a:t>
            </a:r>
            <a:r>
              <a:rPr lang="en-US" sz="2000" b="1" i="0" dirty="0">
                <a:solidFill>
                  <a:schemeClr val="bg1"/>
                </a:solidFill>
                <a:effectLst/>
              </a:rPr>
              <a:t> and their underlying factors. </a:t>
            </a:r>
            <a:endParaRPr lang="en-PE" sz="2000" b="1" dirty="0">
              <a:solidFill>
                <a:schemeClr val="bg1"/>
              </a:solidFill>
            </a:endParaRPr>
          </a:p>
        </p:txBody>
      </p:sp>
    </p:spTree>
    <p:extLst>
      <p:ext uri="{BB962C8B-B14F-4D97-AF65-F5344CB8AC3E}">
        <p14:creationId xmlns:p14="http://schemas.microsoft.com/office/powerpoint/2010/main" val="12834110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3"/>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a:bodyPr>
          <a:lstStyle/>
          <a:p>
            <a:pPr marL="0" lvl="0" indent="0" algn="l" rtl="0">
              <a:lnSpc>
                <a:spcPct val="115625"/>
              </a:lnSpc>
              <a:spcBef>
                <a:spcPts val="0"/>
              </a:spcBef>
              <a:spcAft>
                <a:spcPts val="0"/>
              </a:spcAft>
              <a:buClr>
                <a:schemeClr val="lt1"/>
              </a:buClr>
              <a:buSzPts val="2400"/>
              <a:buFont typeface="Calibri"/>
              <a:buNone/>
            </a:pPr>
            <a:r>
              <a:rPr lang="en-PH" b="1" dirty="0"/>
              <a:t>References</a:t>
            </a:r>
            <a:endParaRPr dirty="0"/>
          </a:p>
        </p:txBody>
      </p:sp>
      <p:sp>
        <p:nvSpPr>
          <p:cNvPr id="328" name="Google Shape;328;p23"/>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329" name="Google Shape;329;p23"/>
          <p:cNvSpPr txBox="1"/>
          <p:nvPr/>
        </p:nvSpPr>
        <p:spPr>
          <a:xfrm>
            <a:off x="646771" y="920641"/>
            <a:ext cx="11229278" cy="4708941"/>
          </a:xfrm>
          <a:prstGeom prst="rect">
            <a:avLst/>
          </a:prstGeom>
          <a:noFill/>
          <a:ln>
            <a:noFill/>
          </a:ln>
        </p:spPr>
        <p:txBody>
          <a:bodyPr spcFirstLastPara="1" wrap="square" lIns="91425" tIns="45700" rIns="91425" bIns="45700" anchor="t" anchorCtr="0">
            <a:spAutoFit/>
          </a:bodyPr>
          <a:lstStyle/>
          <a:p>
            <a:pPr marL="463550" marR="0" lvl="0" indent="-46355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PH" sz="2000" b="0" i="0" u="none" strike="noStrike" kern="0" cap="none" spc="0" normalizeH="0" baseline="0" noProof="0" dirty="0">
                <a:ln>
                  <a:noFill/>
                </a:ln>
                <a:solidFill>
                  <a:srgbClr val="000000"/>
                </a:solidFill>
                <a:effectLst/>
                <a:uLnTx/>
                <a:uFillTx/>
                <a:latin typeface="Calibri"/>
                <a:ea typeface="Calibri"/>
                <a:cs typeface="Calibri"/>
                <a:sym typeface="Calibri"/>
              </a:rPr>
              <a:t>Atkins, Susan. (2022). Meeting the challenges to the delivery of education in conflict-affected settings: Ensuring the RISE Teacher Competency Framework (TCF) is fit for purpose Conflict Sensitive Education Competencies</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a:p>
            <a:pPr marL="463550" marR="0" lvl="0" indent="-46355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PH" sz="2000" b="0" i="0" u="none" strike="noStrike" kern="0" cap="none" spc="0" normalizeH="0" baseline="0" noProof="0" dirty="0">
                <a:ln>
                  <a:noFill/>
                </a:ln>
                <a:solidFill>
                  <a:srgbClr val="000000"/>
                </a:solidFill>
                <a:effectLst/>
                <a:uLnTx/>
                <a:uFillTx/>
                <a:latin typeface="Calibri"/>
                <a:ea typeface="Calibri"/>
                <a:cs typeface="Calibri"/>
                <a:sym typeface="Calibri"/>
              </a:rPr>
              <a:t>Grizzle, Alton., Carolyn Wilson, Ramon Tuazon, et. al. (2021). </a:t>
            </a:r>
            <a:r>
              <a:rPr kumimoji="0" lang="en-PH" sz="2000" b="0" i="1" u="none" strike="noStrike" kern="0" cap="none" spc="0" normalizeH="0" baseline="0" noProof="0" dirty="0">
                <a:ln>
                  <a:noFill/>
                </a:ln>
                <a:solidFill>
                  <a:srgbClr val="000000"/>
                </a:solidFill>
                <a:effectLst/>
                <a:uLnTx/>
                <a:uFillTx/>
                <a:latin typeface="Calibri"/>
                <a:ea typeface="Calibri"/>
                <a:cs typeface="Calibri"/>
                <a:sym typeface="Calibri"/>
              </a:rPr>
              <a:t>Media and Information Literate Citizens: Think Critically, Click Wisely</a:t>
            </a:r>
            <a:r>
              <a:rPr kumimoji="0" lang="en-PH" sz="2000" b="0" i="0" u="none" strike="noStrike" kern="0" cap="none" spc="0" normalizeH="0" baseline="0" noProof="0" dirty="0">
                <a:ln>
                  <a:noFill/>
                </a:ln>
                <a:solidFill>
                  <a:srgbClr val="000000"/>
                </a:solidFill>
                <a:effectLst/>
                <a:uLnTx/>
                <a:uFillTx/>
                <a:latin typeface="Calibri"/>
                <a:ea typeface="Calibri"/>
                <a:cs typeface="Calibri"/>
                <a:sym typeface="Calibri"/>
              </a:rPr>
              <a:t>. Paris: UNESCO. Available from </a:t>
            </a:r>
            <a:r>
              <a:rPr kumimoji="0" lang="en-PH" sz="2000" b="0" i="0" u="sng" strike="noStrike" kern="0" cap="none" spc="0" normalizeH="0" baseline="0" noProof="0" dirty="0">
                <a:ln>
                  <a:noFill/>
                </a:ln>
                <a:solidFill>
                  <a:srgbClr val="000000"/>
                </a:solidFill>
                <a:effectLst/>
                <a:uLnTx/>
                <a:uFillTx/>
                <a:latin typeface="Calibri"/>
                <a:ea typeface="Calibri"/>
                <a:cs typeface="Calibri"/>
                <a:sym typeface="Calibri"/>
                <a:hlinkClick r:id="rId3">
                  <a:extLst>
                    <a:ext uri="{A12FA001-AC4F-418D-AE19-62706E023703}">
                      <ahyp:hlinkClr xmlns:ahyp="http://schemas.microsoft.com/office/drawing/2018/hyperlinkcolor" val="tx"/>
                    </a:ext>
                  </a:extLst>
                </a:hlinkClick>
              </a:rPr>
              <a:t>https://unesdoc.unesco.org/ark:/48223/pf0000377068</a:t>
            </a:r>
            <a:r>
              <a:rPr kumimoji="0" lang="en-PH" sz="2000" b="0"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a:p>
            <a:pPr marL="463550" marR="0" lvl="0" indent="-46355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PH" sz="2000" b="0" i="0" u="none" strike="noStrike" kern="0" cap="none" spc="0" normalizeH="0" baseline="0" noProof="0" dirty="0">
                <a:ln>
                  <a:noFill/>
                </a:ln>
                <a:solidFill>
                  <a:srgbClr val="000000"/>
                </a:solidFill>
                <a:effectLst/>
                <a:uLnTx/>
                <a:uFillTx/>
                <a:latin typeface="Calibri"/>
                <a:ea typeface="Calibri"/>
                <a:cs typeface="Calibri"/>
                <a:sym typeface="Calibri"/>
              </a:rPr>
              <a:t>Rural Indigenous Sustainable Education Group. (2021). RISE Techer Competency Framework</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a:p>
            <a:pPr marL="463550" marR="0" lvl="0" indent="-46355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PH" sz="2000" b="0" i="0" u="none" strike="noStrike" kern="0" cap="none" spc="0" normalizeH="0" baseline="0" noProof="0" dirty="0">
                <a:ln>
                  <a:noFill/>
                </a:ln>
                <a:solidFill>
                  <a:srgbClr val="000000"/>
                </a:solidFill>
                <a:effectLst/>
                <a:uLnTx/>
                <a:uFillTx/>
                <a:latin typeface="Calibri"/>
                <a:ea typeface="Calibri"/>
                <a:cs typeface="Calibri"/>
                <a:sym typeface="Calibri"/>
              </a:rPr>
              <a:t>Tuazon, Ramon Guillermo R. </a:t>
            </a:r>
            <a:r>
              <a:rPr kumimoji="0" lang="en-PH" sz="2000" b="0" i="1" u="none" strike="noStrike" kern="0" cap="none" spc="0" normalizeH="0" baseline="0" noProof="0" dirty="0">
                <a:ln>
                  <a:noFill/>
                </a:ln>
                <a:solidFill>
                  <a:srgbClr val="000000"/>
                </a:solidFill>
                <a:effectLst/>
                <a:uLnTx/>
                <a:uFillTx/>
                <a:latin typeface="Calibri"/>
                <a:ea typeface="Calibri"/>
                <a:cs typeface="Calibri"/>
                <a:sym typeface="Calibri"/>
              </a:rPr>
              <a:t>What is MIL, MIL as a Composite Concept, and Why MIL Education. </a:t>
            </a:r>
            <a:r>
              <a:rPr kumimoji="0" lang="en-PH" sz="2000" b="0" i="0" u="none" strike="noStrike" kern="0" cap="none" spc="0" normalizeH="0" baseline="0" noProof="0" dirty="0">
                <a:ln>
                  <a:noFill/>
                </a:ln>
                <a:solidFill>
                  <a:srgbClr val="000000"/>
                </a:solidFill>
                <a:effectLst/>
                <a:uLnTx/>
                <a:uFillTx/>
                <a:latin typeface="Calibri"/>
                <a:ea typeface="Calibri"/>
                <a:cs typeface="Calibri"/>
                <a:sym typeface="Calibri"/>
              </a:rPr>
              <a:t>PowerPoint Presentation during the MIL Training of Trainers for Monastic and Ethnic Educators. 11 and 14 July 2022. </a:t>
            </a:r>
          </a:p>
          <a:p>
            <a:pPr marL="463550" marR="0" lvl="0" indent="-46355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PH" sz="2000" kern="0" dirty="0">
                <a:solidFill>
                  <a:srgbClr val="000000"/>
                </a:solidFill>
                <a:latin typeface="Calibri"/>
                <a:ea typeface="Calibri"/>
                <a:cs typeface="Calibri"/>
                <a:sym typeface="Calibri"/>
              </a:rPr>
              <a:t>Tuazon, Ramon Guillermo R. Introduction to Media and Information Literacy (MIL) For Mobile Teacher Trainers. 09 July 2023.</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a:p>
            <a:pPr marL="463550" marR="0" lvl="0" indent="-46355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PH" sz="2000" b="0" i="0" u="none" strike="noStrike" kern="0" cap="none" spc="0" normalizeH="0" baseline="0" noProof="0" dirty="0">
                <a:ln>
                  <a:noFill/>
                </a:ln>
                <a:solidFill>
                  <a:srgbClr val="000000"/>
                </a:solidFill>
                <a:effectLst/>
                <a:uLnTx/>
                <a:uFillTx/>
                <a:latin typeface="Calibri"/>
                <a:ea typeface="Calibri"/>
                <a:cs typeface="Calibri"/>
                <a:sym typeface="Calibri"/>
              </a:rPr>
              <a:t>UNESCO Yangon Project Office. (2022). </a:t>
            </a:r>
            <a:r>
              <a:rPr kumimoji="0" lang="en-PH" sz="2000" b="0" i="1" u="none" strike="noStrike" kern="0" cap="none" spc="0" normalizeH="0" baseline="0" noProof="0" dirty="0">
                <a:ln>
                  <a:noFill/>
                </a:ln>
                <a:solidFill>
                  <a:srgbClr val="000000"/>
                </a:solidFill>
                <a:effectLst/>
                <a:uLnTx/>
                <a:uFillTx/>
                <a:latin typeface="Calibri"/>
                <a:ea typeface="Calibri"/>
                <a:cs typeface="Calibri"/>
                <a:sym typeface="Calibri"/>
              </a:rPr>
              <a:t>Introduction to Media and Information Literacy</a:t>
            </a:r>
            <a:r>
              <a:rPr kumimoji="0" lang="en-PH" sz="2000" b="0" i="0" u="none" strike="noStrike" kern="0" cap="none" spc="0" normalizeH="0" baseline="0" noProof="0" dirty="0">
                <a:ln>
                  <a:noFill/>
                </a:ln>
                <a:solidFill>
                  <a:srgbClr val="000000"/>
                </a:solidFill>
                <a:effectLst/>
                <a:uLnTx/>
                <a:uFillTx/>
                <a:latin typeface="Calibri"/>
                <a:ea typeface="Calibri"/>
                <a:cs typeface="Calibri"/>
                <a:sym typeface="Calibri"/>
              </a:rPr>
              <a:t> in Strengthening Pre-Service Teacher Education in Myanmar Continuous Professional Development (CPD) Information and Communication Technology (ICT). Available at </a:t>
            </a:r>
            <a:r>
              <a:rPr kumimoji="0" lang="en-PH" sz="2000" b="0" i="0" u="sng" strike="noStrike" kern="0" cap="none" spc="0" normalizeH="0" baseline="0" noProof="0" dirty="0">
                <a:ln>
                  <a:noFill/>
                </a:ln>
                <a:solidFill>
                  <a:srgbClr val="000000"/>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https://mmteacherplatform.net/en</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What is Media and Information Literacy?</a:t>
            </a:r>
          </a:p>
        </p:txBody>
      </p:sp>
      <p:sp>
        <p:nvSpPr>
          <p:cNvPr id="6" name="Text Placeholder 5"/>
          <p:cNvSpPr>
            <a:spLocks noGrp="1"/>
          </p:cNvSpPr>
          <p:nvPr>
            <p:ph type="body" sz="quarter" idx="16"/>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0" i="0" u="none" strike="noStrike" kern="0" cap="none" spc="0" normalizeH="0" baseline="0" noProof="0" dirty="0">
                <a:ln>
                  <a:noFill/>
                </a:ln>
                <a:solidFill>
                  <a:srgbClr val="000000"/>
                </a:solidFill>
                <a:effectLst/>
                <a:uLnTx/>
                <a:uFillTx/>
                <a:latin typeface="Calibri"/>
                <a:ea typeface="Calibri"/>
                <a:cs typeface="Calibri"/>
                <a:sym typeface="Calibri"/>
              </a:rPr>
              <a:t>Media and Information Literacy</a:t>
            </a:r>
            <a:r>
              <a:rPr kumimoji="0" lang="en-US" sz="26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2600" b="0" i="0" u="none" strike="noStrike" kern="0" cap="none" spc="0" normalizeH="0" baseline="0" noProof="0" dirty="0">
                <a:ln>
                  <a:noFill/>
                </a:ln>
                <a:solidFill>
                  <a:srgbClr val="000000"/>
                </a:solidFill>
                <a:effectLst/>
                <a:uLnTx/>
                <a:uFillTx/>
                <a:latin typeface="Calibri"/>
                <a:ea typeface="Calibri"/>
                <a:cs typeface="Calibri"/>
                <a:sym typeface="Calibri"/>
              </a:rPr>
              <a:t>is defined as a set of competencies that empowers individuals to </a:t>
            </a:r>
            <a:r>
              <a:rPr kumimoji="0" lang="en-US" sz="2600" b="0" i="0" u="sng" strike="noStrike" kern="0" cap="none" spc="0" normalizeH="0" baseline="0" noProof="0" dirty="0">
                <a:ln>
                  <a:noFill/>
                </a:ln>
                <a:solidFill>
                  <a:srgbClr val="000000"/>
                </a:solidFill>
                <a:effectLst/>
                <a:uLnTx/>
                <a:uFillTx/>
                <a:latin typeface="Calibri"/>
                <a:ea typeface="Calibri"/>
                <a:cs typeface="Calibri"/>
                <a:sym typeface="Calibri"/>
              </a:rPr>
              <a:t>access,</a:t>
            </a:r>
            <a:r>
              <a:rPr kumimoji="0" lang="en-US" sz="2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2600" b="0" i="0" u="sng" strike="noStrike" kern="0" cap="none" spc="0" normalizeH="0" baseline="0" noProof="0" dirty="0">
                <a:ln>
                  <a:noFill/>
                </a:ln>
                <a:solidFill>
                  <a:srgbClr val="000000"/>
                </a:solidFill>
                <a:effectLst/>
                <a:uLnTx/>
                <a:uFillTx/>
                <a:latin typeface="Calibri"/>
                <a:ea typeface="Calibri"/>
                <a:cs typeface="Calibri"/>
                <a:sym typeface="Calibri"/>
              </a:rPr>
              <a:t>retrieve</a:t>
            </a:r>
            <a:r>
              <a:rPr kumimoji="0" lang="en-US" sz="2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2600" b="0" i="0" u="sng" strike="noStrike" kern="0" cap="none" spc="0" normalizeH="0" baseline="0" noProof="0" dirty="0">
                <a:ln>
                  <a:noFill/>
                </a:ln>
                <a:solidFill>
                  <a:srgbClr val="000000"/>
                </a:solidFill>
                <a:effectLst/>
                <a:uLnTx/>
                <a:uFillTx/>
                <a:latin typeface="Calibri"/>
                <a:ea typeface="Calibri"/>
                <a:cs typeface="Calibri"/>
                <a:sym typeface="Calibri"/>
              </a:rPr>
              <a:t>understand</a:t>
            </a:r>
            <a:r>
              <a:rPr kumimoji="0" lang="en-US" sz="2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2600" b="0" i="0" u="sng" strike="noStrike" kern="0" cap="none" spc="0" normalizeH="0" baseline="0" noProof="0" dirty="0">
                <a:ln>
                  <a:noFill/>
                </a:ln>
                <a:solidFill>
                  <a:srgbClr val="000000"/>
                </a:solidFill>
                <a:effectLst/>
                <a:uLnTx/>
                <a:uFillTx/>
                <a:latin typeface="Calibri"/>
                <a:ea typeface="Calibri"/>
                <a:cs typeface="Calibri"/>
                <a:sym typeface="Calibri"/>
              </a:rPr>
              <a:t>evaluate</a:t>
            </a:r>
            <a:r>
              <a:rPr kumimoji="0" lang="en-US" sz="2600" b="0" i="0" u="none" strike="noStrike" kern="0" cap="none" spc="0" normalizeH="0" baseline="0" noProof="0" dirty="0">
                <a:ln>
                  <a:noFill/>
                </a:ln>
                <a:solidFill>
                  <a:srgbClr val="000000"/>
                </a:solidFill>
                <a:effectLst/>
                <a:uLnTx/>
                <a:uFillTx/>
                <a:latin typeface="Calibri"/>
                <a:ea typeface="Calibri"/>
                <a:cs typeface="Calibri"/>
                <a:sym typeface="Calibri"/>
              </a:rPr>
              <a:t> and </a:t>
            </a:r>
            <a:r>
              <a:rPr kumimoji="0" lang="en-US" sz="2600" b="0" i="0" u="sng" strike="noStrike" kern="0" cap="none" spc="0" normalizeH="0" baseline="0" noProof="0" dirty="0">
                <a:ln>
                  <a:noFill/>
                </a:ln>
                <a:solidFill>
                  <a:srgbClr val="000000"/>
                </a:solidFill>
                <a:effectLst/>
                <a:uLnTx/>
                <a:uFillTx/>
                <a:latin typeface="Calibri"/>
                <a:ea typeface="Calibri"/>
                <a:cs typeface="Calibri"/>
                <a:sym typeface="Calibri"/>
              </a:rPr>
              <a:t>use</a:t>
            </a:r>
            <a:r>
              <a:rPr kumimoji="0" lang="en-US" sz="2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2600" b="0" i="0" u="sng" strike="noStrike" kern="0" cap="none" spc="0" normalizeH="0" baseline="0" noProof="0" dirty="0">
                <a:ln>
                  <a:noFill/>
                </a:ln>
                <a:solidFill>
                  <a:srgbClr val="000000"/>
                </a:solidFill>
                <a:effectLst/>
                <a:uLnTx/>
                <a:uFillTx/>
                <a:latin typeface="Calibri"/>
                <a:ea typeface="Calibri"/>
                <a:cs typeface="Calibri"/>
                <a:sym typeface="Calibri"/>
              </a:rPr>
              <a:t>create</a:t>
            </a:r>
            <a:r>
              <a:rPr kumimoji="0" lang="en-US" sz="2600" b="0" i="0" u="none" strike="noStrike" kern="0" cap="none" spc="0" normalizeH="0" baseline="0" noProof="0" dirty="0">
                <a:ln>
                  <a:noFill/>
                </a:ln>
                <a:solidFill>
                  <a:srgbClr val="000000"/>
                </a:solidFill>
                <a:effectLst/>
                <a:uLnTx/>
                <a:uFillTx/>
                <a:latin typeface="Calibri"/>
                <a:ea typeface="Calibri"/>
                <a:cs typeface="Calibri"/>
                <a:sym typeface="Calibri"/>
              </a:rPr>
              <a:t> as well as </a:t>
            </a:r>
            <a:r>
              <a:rPr kumimoji="0" lang="en-US" sz="2600" b="0" i="0" u="sng" strike="noStrike" kern="0" cap="none" spc="0" normalizeH="0" baseline="0" noProof="0" dirty="0">
                <a:ln>
                  <a:noFill/>
                </a:ln>
                <a:solidFill>
                  <a:srgbClr val="000000"/>
                </a:solidFill>
                <a:effectLst/>
                <a:uLnTx/>
                <a:uFillTx/>
                <a:latin typeface="Calibri"/>
                <a:ea typeface="Calibri"/>
                <a:cs typeface="Calibri"/>
                <a:sym typeface="Calibri"/>
              </a:rPr>
              <a:t>share</a:t>
            </a:r>
            <a:r>
              <a:rPr kumimoji="0" lang="en-US" sz="2600" b="0" i="0" u="none" strike="noStrike" kern="0" cap="none" spc="0" normalizeH="0" baseline="0" noProof="0" dirty="0">
                <a:ln>
                  <a:noFill/>
                </a:ln>
                <a:solidFill>
                  <a:srgbClr val="000000"/>
                </a:solidFill>
                <a:effectLst/>
                <a:uLnTx/>
                <a:uFillTx/>
                <a:latin typeface="Calibri"/>
                <a:ea typeface="Calibri"/>
                <a:cs typeface="Calibri"/>
                <a:sym typeface="Calibri"/>
              </a:rPr>
              <a:t> media, information, and digital content or messages. </a:t>
            </a:r>
          </a:p>
          <a:p>
            <a:endParaRPr lang="ar-EG" sz="2600" dirty="0"/>
          </a:p>
          <a:p>
            <a:pPr marL="0" marR="0" lvl="0" indent="0" algn="l" rtl="0">
              <a:lnSpc>
                <a:spcPct val="100000"/>
              </a:lnSpc>
              <a:spcBef>
                <a:spcPts val="0"/>
              </a:spcBef>
              <a:spcAft>
                <a:spcPts val="0"/>
              </a:spcAft>
              <a:buClr>
                <a:schemeClr val="dk1"/>
              </a:buClr>
              <a:buSzPts val="2800"/>
              <a:buFont typeface="Arial"/>
              <a:buNone/>
            </a:pPr>
            <a:r>
              <a:rPr lang="en-US" sz="2600" b="0" i="0" u="none" strike="noStrike" cap="none" dirty="0">
                <a:solidFill>
                  <a:schemeClr val="dk1"/>
                </a:solidFill>
                <a:latin typeface="Calibri"/>
                <a:ea typeface="Calibri"/>
                <a:cs typeface="Calibri"/>
                <a:sym typeface="Calibri"/>
              </a:rPr>
              <a:t>Media and Information Literacy (MIL) is regarded as a composite concept or an “umbrella term”  consisting of various types of literacies. The three core literacies are:</a:t>
            </a:r>
          </a:p>
          <a:p>
            <a:pPr marL="342900" marR="0" lvl="0" indent="-342900" algn="l" rtl="0">
              <a:lnSpc>
                <a:spcPct val="100000"/>
              </a:lnSpc>
              <a:spcBef>
                <a:spcPts val="0"/>
              </a:spcBef>
              <a:spcAft>
                <a:spcPts val="0"/>
              </a:spcAft>
              <a:buClr>
                <a:schemeClr val="dk1"/>
              </a:buClr>
              <a:buSzPts val="2800"/>
              <a:buFont typeface="Wingdings" panose="05000000000000000000" pitchFamily="2" charset="2"/>
              <a:buChar char="q"/>
            </a:pPr>
            <a:r>
              <a:rPr lang="en-US" sz="2600" b="0" i="0" u="sng" strike="noStrike" cap="none" dirty="0">
                <a:solidFill>
                  <a:schemeClr val="dk1"/>
                </a:solidFill>
                <a:latin typeface="Calibri"/>
                <a:ea typeface="Calibri"/>
                <a:cs typeface="Calibri"/>
                <a:sym typeface="Calibri"/>
              </a:rPr>
              <a:t>Media Literacy</a:t>
            </a:r>
            <a:r>
              <a:rPr lang="en-US" sz="2600" b="0" i="0" u="none" strike="noStrike" cap="none" dirty="0">
                <a:solidFill>
                  <a:schemeClr val="dk1"/>
                </a:solidFill>
                <a:latin typeface="Calibri"/>
                <a:ea typeface="Calibri"/>
                <a:cs typeface="Calibri"/>
                <a:sym typeface="Calibri"/>
              </a:rPr>
              <a:t>, </a:t>
            </a:r>
          </a:p>
          <a:p>
            <a:pPr marL="342900" marR="0" lvl="0" indent="-342900" algn="l" rtl="0">
              <a:lnSpc>
                <a:spcPct val="100000"/>
              </a:lnSpc>
              <a:spcBef>
                <a:spcPts val="0"/>
              </a:spcBef>
              <a:spcAft>
                <a:spcPts val="0"/>
              </a:spcAft>
              <a:buClr>
                <a:schemeClr val="dk1"/>
              </a:buClr>
              <a:buSzPts val="2800"/>
              <a:buFont typeface="Wingdings" panose="05000000000000000000" pitchFamily="2" charset="2"/>
              <a:buChar char="q"/>
            </a:pPr>
            <a:r>
              <a:rPr lang="en-US" sz="2600" b="0" i="0" u="sng" strike="noStrike" cap="none" dirty="0">
                <a:solidFill>
                  <a:schemeClr val="dk1"/>
                </a:solidFill>
                <a:latin typeface="Calibri"/>
                <a:ea typeface="Calibri"/>
                <a:cs typeface="Calibri"/>
                <a:sym typeface="Calibri"/>
              </a:rPr>
              <a:t>Information Literacy</a:t>
            </a:r>
            <a:r>
              <a:rPr lang="en-US" sz="2600" b="0" i="0" u="none" strike="noStrike" cap="none" dirty="0">
                <a:solidFill>
                  <a:schemeClr val="dk1"/>
                </a:solidFill>
                <a:latin typeface="Calibri"/>
                <a:ea typeface="Calibri"/>
                <a:cs typeface="Calibri"/>
                <a:sym typeface="Calibri"/>
              </a:rPr>
              <a:t>, and </a:t>
            </a:r>
          </a:p>
          <a:p>
            <a:pPr marL="342900" marR="0" lvl="0" indent="-342900" algn="l" rtl="0">
              <a:lnSpc>
                <a:spcPct val="100000"/>
              </a:lnSpc>
              <a:spcBef>
                <a:spcPts val="0"/>
              </a:spcBef>
              <a:spcAft>
                <a:spcPts val="0"/>
              </a:spcAft>
              <a:buClr>
                <a:schemeClr val="dk1"/>
              </a:buClr>
              <a:buSzPts val="2800"/>
              <a:buFont typeface="Wingdings" panose="05000000000000000000" pitchFamily="2" charset="2"/>
              <a:buChar char="q"/>
            </a:pPr>
            <a:r>
              <a:rPr lang="en-US" sz="2600" b="0" i="0" u="sng" strike="noStrike" cap="none" dirty="0">
                <a:solidFill>
                  <a:schemeClr val="dk1"/>
                </a:solidFill>
                <a:latin typeface="Calibri"/>
                <a:ea typeface="Calibri"/>
                <a:cs typeface="Calibri"/>
                <a:sym typeface="Calibri"/>
              </a:rPr>
              <a:t>Digital Literacy</a:t>
            </a:r>
            <a:r>
              <a:rPr lang="en-US" sz="2600" b="0" i="0" u="none" strike="noStrike" cap="none" dirty="0">
                <a:solidFill>
                  <a:schemeClr val="dk1"/>
                </a:solidFill>
                <a:latin typeface="Calibri"/>
                <a:ea typeface="Calibri"/>
                <a:cs typeface="Calibri"/>
                <a:sym typeface="Calibri"/>
              </a:rPr>
              <a:t>. </a:t>
            </a:r>
            <a:endParaRPr lang="en-US" sz="2600" b="0" i="0" u="none" strike="noStrike" cap="none" dirty="0">
              <a:solidFill>
                <a:srgbClr val="000000"/>
              </a:solidFill>
              <a:latin typeface="Arial"/>
              <a:ea typeface="Arial"/>
              <a:cs typeface="Arial"/>
              <a:sym typeface="Arial"/>
            </a:endParaRPr>
          </a:p>
          <a:p>
            <a:endParaRPr lang="ar-EG" sz="2600" dirty="0"/>
          </a:p>
          <a:p>
            <a:endParaRPr lang="en-US" dirty="0"/>
          </a:p>
        </p:txBody>
      </p:sp>
    </p:spTree>
    <p:custDataLst>
      <p:tags r:id="rId1"/>
    </p:custDataLst>
    <p:extLst>
      <p:ext uri="{BB962C8B-B14F-4D97-AF65-F5344CB8AC3E}">
        <p14:creationId xmlns:p14="http://schemas.microsoft.com/office/powerpoint/2010/main" val="28763178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References</a:t>
            </a:r>
          </a:p>
        </p:txBody>
      </p:sp>
      <p:sp>
        <p:nvSpPr>
          <p:cNvPr id="3" name="Text Placeholder 2"/>
          <p:cNvSpPr>
            <a:spLocks noGrp="1"/>
          </p:cNvSpPr>
          <p:nvPr>
            <p:ph type="body" sz="quarter" idx="16"/>
          </p:nvPr>
        </p:nvSpPr>
        <p:spPr>
          <a:xfrm>
            <a:off x="562632" y="1068419"/>
            <a:ext cx="11062560" cy="5265874"/>
          </a:xfrm>
        </p:spPr>
        <p:txBody>
          <a:bodyPr>
            <a:normAutofit lnSpcReduction="10000"/>
          </a:bodyPr>
          <a:lstStyle/>
          <a:p>
            <a:pPr marL="533400" indent="-533400">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Bush, K. and </a:t>
            </a:r>
            <a:r>
              <a:rPr lang="en-US" sz="2000" b="0" kern="100" dirty="0" err="1">
                <a:effectLst/>
                <a:latin typeface="Calibri" panose="020F0502020204030204" pitchFamily="34" charset="0"/>
                <a:ea typeface="Calibri" panose="020F0502020204030204" pitchFamily="34" charset="0"/>
                <a:cs typeface="Calibri" panose="020F0502020204030204" pitchFamily="34" charset="0"/>
              </a:rPr>
              <a:t>Saltarelli</a:t>
            </a:r>
            <a:r>
              <a:rPr lang="en-US" sz="2000" b="0" kern="100" dirty="0">
                <a:effectLst/>
                <a:latin typeface="Calibri" panose="020F0502020204030204" pitchFamily="34" charset="0"/>
                <a:ea typeface="Calibri" panose="020F0502020204030204" pitchFamily="34" charset="0"/>
                <a:cs typeface="Calibri" panose="020F0502020204030204" pitchFamily="34" charset="0"/>
              </a:rPr>
              <a:t>, D. (Eds.). (2000). The Two Faces of Education in Ethnic Conflict: Towards a Peacebuilding Education for Children. Florence, Italy: UNICEF </a:t>
            </a:r>
            <a:r>
              <a:rPr lang="en-US" sz="2000" b="0" kern="100" dirty="0" err="1">
                <a:effectLst/>
                <a:latin typeface="Calibri" panose="020F0502020204030204" pitchFamily="34" charset="0"/>
                <a:ea typeface="Calibri" panose="020F0502020204030204" pitchFamily="34" charset="0"/>
                <a:cs typeface="Calibri" panose="020F0502020204030204" pitchFamily="34" charset="0"/>
              </a:rPr>
              <a:t>Innocenti</a:t>
            </a:r>
            <a:r>
              <a:rPr lang="en-US" sz="2000" b="0" kern="100" dirty="0">
                <a:effectLst/>
                <a:latin typeface="Calibri" panose="020F0502020204030204" pitchFamily="34" charset="0"/>
                <a:ea typeface="Calibri" panose="020F0502020204030204" pitchFamily="34" charset="0"/>
                <a:cs typeface="Calibri" panose="020F0502020204030204" pitchFamily="34" charset="0"/>
              </a:rPr>
              <a:t> Research Center. Retrieved from </a:t>
            </a:r>
            <a:r>
              <a:rPr lang="en-US" sz="2000" b="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http://www.unicef-irc.org/publications/pdf/insight4.pdf</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533400" indent="-533400">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Davies, L. 2004. Education and Conflict: Complexity and Chaos. London: Routledge Falmer.</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533400" indent="-533400">
              <a:spcAft>
                <a:spcPts val="800"/>
              </a:spcAft>
            </a:pPr>
            <a:r>
              <a:rPr lang="en-GB" sz="2000" b="0" kern="100" dirty="0">
                <a:effectLst/>
                <a:latin typeface="Calibri" panose="020F0502020204030204" pitchFamily="34" charset="0"/>
                <a:ea typeface="Calibri" panose="020F0502020204030204" pitchFamily="34" charset="0"/>
                <a:cs typeface="Calibri" panose="020F0502020204030204" pitchFamily="34" charset="0"/>
              </a:rPr>
              <a:t>ECCN. (2019). Conflict-Sensitive Conflict Indicators. Retrieved from </a:t>
            </a:r>
            <a:r>
              <a:rPr lang="en-US" sz="2000" b="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Conflict Sensitive Education Indicators | Education Links (edu-links.org)</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533400" indent="-533400">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Education Above All. (2012). Conflict-Sensitive Education Policy. Retrieved from </a:t>
            </a:r>
            <a:r>
              <a:rPr lang="en-US" sz="2000" b="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5"/>
              </a:rPr>
              <a:t>EAA_Conflict_sensitive_education_Policy_2012_ENG.pdf (inee.org)</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533400" indent="-533400">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Global Coalition to Protect Education from Attack, 2022 The impacts of Attacks on Education and Military Use in Myanmar, September 2022. </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533400" indent="-533400">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INEE (2013). INEE Guidance Note on Conflict Sensitive Education. Retrieved from : </a:t>
            </a:r>
            <a:r>
              <a:rPr lang="en-US" sz="2000" b="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6"/>
              </a:rPr>
              <a:t>INEE_CSE_Guidance_Note_EN.pdf</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533400" indent="-533400">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INEE. (2013). INEE Conflict Sensitive Education Guiding Principles. Retrieved from </a:t>
            </a:r>
            <a:r>
              <a:rPr lang="en-US" sz="2000" b="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7"/>
              </a:rPr>
              <a:t>inee.org/sites/default/files/resources/INEE_CSE_Guiding_Principles_EN.pdf</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endParaRPr lang="en-US" sz="2000" dirty="0"/>
          </a:p>
          <a:p>
            <a:endParaRPr lang="en-US" sz="3200" dirty="0"/>
          </a:p>
          <a:p>
            <a:endParaRPr lang="en-GB" sz="2400" b="0" dirty="0"/>
          </a:p>
        </p:txBody>
      </p:sp>
      <p:sp>
        <p:nvSpPr>
          <p:cNvPr id="9" name="TextBox 8">
            <a:extLst>
              <a:ext uri="{FF2B5EF4-FFF2-40B4-BE49-F238E27FC236}">
                <a16:creationId xmlns:a16="http://schemas.microsoft.com/office/drawing/2014/main" id="{3B2D6BF9-1C59-8F50-FFE3-0F7C132B608D}"/>
              </a:ext>
            </a:extLst>
          </p:cNvPr>
          <p:cNvSpPr txBox="1"/>
          <p:nvPr/>
        </p:nvSpPr>
        <p:spPr>
          <a:xfrm>
            <a:off x="3015641" y="3234939"/>
            <a:ext cx="615654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0253860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References</a:t>
            </a:r>
          </a:p>
        </p:txBody>
      </p:sp>
      <p:sp>
        <p:nvSpPr>
          <p:cNvPr id="3" name="Text Placeholder 2"/>
          <p:cNvSpPr>
            <a:spLocks noGrp="1"/>
          </p:cNvSpPr>
          <p:nvPr>
            <p:ph type="body" sz="quarter" idx="16"/>
          </p:nvPr>
        </p:nvSpPr>
        <p:spPr>
          <a:xfrm>
            <a:off x="562632" y="1068419"/>
            <a:ext cx="11062560" cy="5265874"/>
          </a:xfrm>
        </p:spPr>
        <p:txBody>
          <a:bodyPr>
            <a:normAutofit/>
          </a:bodyPr>
          <a:lstStyle/>
          <a:p>
            <a:endParaRPr lang="en-US" sz="4000" dirty="0"/>
          </a:p>
          <a:p>
            <a:endParaRPr lang="en-US" sz="4000" dirty="0"/>
          </a:p>
          <a:p>
            <a:endParaRPr lang="en-US" sz="4000" dirty="0"/>
          </a:p>
          <a:p>
            <a:endParaRPr lang="en-US" sz="3200" dirty="0"/>
          </a:p>
          <a:p>
            <a:endParaRPr lang="en-GB" sz="2400" b="0" dirty="0"/>
          </a:p>
        </p:txBody>
      </p:sp>
      <p:sp>
        <p:nvSpPr>
          <p:cNvPr id="9" name="TextBox 8">
            <a:extLst>
              <a:ext uri="{FF2B5EF4-FFF2-40B4-BE49-F238E27FC236}">
                <a16:creationId xmlns:a16="http://schemas.microsoft.com/office/drawing/2014/main" id="{3B2D6BF9-1C59-8F50-FFE3-0F7C132B608D}"/>
              </a:ext>
            </a:extLst>
          </p:cNvPr>
          <p:cNvSpPr txBox="1"/>
          <p:nvPr/>
        </p:nvSpPr>
        <p:spPr>
          <a:xfrm>
            <a:off x="3015641" y="3234939"/>
            <a:ext cx="615654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01891243-FEEF-134D-6C49-6404B97F58C4}"/>
              </a:ext>
            </a:extLst>
          </p:cNvPr>
          <p:cNvSpPr txBox="1"/>
          <p:nvPr/>
        </p:nvSpPr>
        <p:spPr>
          <a:xfrm>
            <a:off x="772885" y="845707"/>
            <a:ext cx="10390007" cy="7054752"/>
          </a:xfrm>
          <a:prstGeom prst="rect">
            <a:avLst/>
          </a:prstGeom>
          <a:noFill/>
        </p:spPr>
        <p:txBody>
          <a:bodyPr wrap="square" rtlCol="0">
            <a:spAutoFit/>
          </a:bodyPr>
          <a:lstStyle/>
          <a:p>
            <a:pPr marL="446088" marR="0" lvl="0" indent="-446088" algn="l" defTabSz="457200" rtl="0" eaLnBrk="1" fontAlgn="auto" latinLnBrk="0" hangingPunct="1">
              <a:lnSpc>
                <a:spcPct val="90000"/>
              </a:lnSpc>
              <a:spcBef>
                <a:spcPts val="1000"/>
              </a:spcBef>
              <a:spcAft>
                <a:spcPts val="800"/>
              </a:spcAft>
              <a:buClrTx/>
              <a:buSzTx/>
              <a:buFontTx/>
              <a:buNone/>
              <a:tabLst/>
              <a:defRPr/>
            </a:pPr>
            <a:r>
              <a:rPr kumimoji="0" lang="en-US"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INEE. (2017). INEE Conflict Sensitive Education Training. Retrieved from </a:t>
            </a:r>
            <a:r>
              <a:rPr kumimoji="0" lang="en-US" b="0" i="0" u="sng" strike="noStrike" kern="1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hlinkClick r:id="rId3"/>
              </a:rPr>
              <a:t>INEE-CSE-Training-Day-1-Modules-1-4_0.pptx (live.com)</a:t>
            </a:r>
            <a:endParaRPr kumimoji="0" lang="en-US"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446088" marR="0" lvl="0" indent="-446088" algn="l" defTabSz="457200" rtl="0" eaLnBrk="1" fontAlgn="auto" latinLnBrk="0" hangingPunct="1">
              <a:lnSpc>
                <a:spcPct val="90000"/>
              </a:lnSpc>
              <a:spcBef>
                <a:spcPts val="1000"/>
              </a:spcBef>
              <a:spcAft>
                <a:spcPts val="800"/>
              </a:spcAft>
              <a:buClrTx/>
              <a:buSzTx/>
              <a:buFontTx/>
              <a:buNone/>
              <a:tabLst/>
              <a:defRPr/>
            </a:pPr>
            <a:r>
              <a:rPr kumimoji="0" lang="en-US"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INEE.(2013). INEE Conflict Sensitive Education Pack. Retrieved from </a:t>
            </a:r>
            <a:r>
              <a:rPr kumimoji="0" lang="en-US" b="0" i="0" u="sng" strike="noStrike" kern="1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hlinkClick r:id="rId4"/>
              </a:rPr>
              <a:t>INEE Conflict Sensitive Education Pack | INEE</a:t>
            </a:r>
            <a:endParaRPr kumimoji="0" lang="en-US"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446088" marR="0" lvl="0" indent="-446088" algn="l" defTabSz="457200" rtl="0" eaLnBrk="1" fontAlgn="auto" latinLnBrk="0" hangingPunct="1">
              <a:lnSpc>
                <a:spcPct val="90000"/>
              </a:lnSpc>
              <a:spcBef>
                <a:spcPts val="1000"/>
              </a:spcBef>
              <a:spcAft>
                <a:spcPts val="800"/>
              </a:spcAft>
              <a:buClrTx/>
              <a:buSzTx/>
              <a:buFontTx/>
              <a:buNone/>
              <a:tabLst/>
              <a:defRPr/>
            </a:pPr>
            <a:r>
              <a:rPr lang="en-US" kern="100" dirty="0">
                <a:solidFill>
                  <a:prstClr val="black"/>
                </a:solidFill>
                <a:latin typeface="Calibri" panose="020F0502020204030204" pitchFamily="34" charset="0"/>
                <a:ea typeface="Calibri" panose="020F0502020204030204" pitchFamily="34" charset="0"/>
                <a:cs typeface="Calibri" panose="020F0502020204030204" pitchFamily="34" charset="0"/>
              </a:rPr>
              <a:t>RISE. (2022). Teacher Competency Framework.</a:t>
            </a:r>
            <a:endParaRPr kumimoji="0" lang="en-US"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446088" marR="0" lvl="0" indent="-446088" algn="l" defTabSz="457200" rtl="0" eaLnBrk="1" fontAlgn="auto" latinLnBrk="0" hangingPunct="1">
              <a:lnSpc>
                <a:spcPct val="90000"/>
              </a:lnSpc>
              <a:spcBef>
                <a:spcPts val="1000"/>
              </a:spcBef>
              <a:spcAft>
                <a:spcPts val="800"/>
              </a:spcAft>
              <a:buClrTx/>
              <a:buSzTx/>
              <a:buFontTx/>
              <a:buNone/>
              <a:tabLst/>
              <a:defRPr/>
            </a:pPr>
            <a:r>
              <a:rPr kumimoji="0" lang="en-US"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UNESCO. (2013). Conflict Sensitive Education- Why and How? Retrieved from </a:t>
            </a:r>
            <a:r>
              <a:rPr kumimoji="0" lang="en-US" b="0" i="0" u="sng" strike="noStrike" kern="1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hlinkClick r:id="rId5"/>
              </a:rPr>
              <a:t>Conflict-sensitive education – why and how? | UNESCO</a:t>
            </a:r>
            <a:endParaRPr kumimoji="0" lang="en-US" b="0" i="0" u="sng" strike="noStrike" kern="1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46088" marR="0" lvl="0" indent="-446088" algn="l" defTabSz="457200" rtl="0" eaLnBrk="1" fontAlgn="auto" latinLnBrk="0" hangingPunct="1">
              <a:lnSpc>
                <a:spcPct val="90000"/>
              </a:lnSpc>
              <a:spcBef>
                <a:spcPts val="1000"/>
              </a:spcBef>
              <a:spcAft>
                <a:spcPts val="800"/>
              </a:spcAft>
              <a:buClrTx/>
              <a:buSzTx/>
              <a:buFontTx/>
              <a:buNone/>
              <a:tabLst/>
              <a:defRPr/>
            </a:pPr>
            <a:r>
              <a:rPr kumimoji="0" lang="en-US"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UNICEF. (2016) Conflict Sensitivity and Peacebuilding Programming Guide. Retrieved from </a:t>
            </a:r>
            <a:r>
              <a:rPr kumimoji="0" lang="en-US" b="0" i="0" u="sng" strike="noStrike" kern="1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hlinkClick r:id="rId6"/>
              </a:rPr>
              <a:t>Programming-Guide-Conflict-Sensitivity-and-Peacebuilding.pdf (unicef.org)</a:t>
            </a:r>
            <a:endParaRPr kumimoji="0" lang="en-US"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446088" marR="0" lvl="0" indent="-446088" algn="l" defTabSz="457200" rtl="0" eaLnBrk="1" fontAlgn="auto" latinLnBrk="0" hangingPunct="1">
              <a:lnSpc>
                <a:spcPct val="90000"/>
              </a:lnSpc>
              <a:spcBef>
                <a:spcPts val="1000"/>
              </a:spcBef>
              <a:spcAft>
                <a:spcPts val="800"/>
              </a:spcAft>
              <a:buClrTx/>
              <a:buSzTx/>
              <a:buFontTx/>
              <a:buNone/>
              <a:tabLst/>
              <a:defRPr/>
            </a:pPr>
            <a:r>
              <a:rPr kumimoji="0" lang="en-US"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USAID. Checklist for Conflict Sensitivity Education Programs. Retrieved from </a:t>
            </a:r>
            <a:r>
              <a:rPr kumimoji="0" lang="en-US" b="0" i="0" u="sng" strike="noStrike" kern="1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hlinkClick r:id="rId7"/>
              </a:rPr>
              <a:t>PBAAA582.pdf (usaid.gov)</a:t>
            </a:r>
            <a:endParaRPr kumimoji="0" lang="en-US" b="0" i="0" u="sng" strike="noStrike" kern="1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kern="100" dirty="0">
                <a:latin typeface="Calibri" panose="020F0502020204030204" pitchFamily="34" charset="0"/>
                <a:ea typeface="Calibri" panose="020F0502020204030204" pitchFamily="34" charset="0"/>
                <a:cs typeface="Calibri" panose="020F0502020204030204" pitchFamily="34" charset="0"/>
              </a:rPr>
              <a:t>Younes. M. (2023). </a:t>
            </a:r>
            <a:r>
              <a:rPr lang="en-PH" dirty="0">
                <a:effectLst/>
                <a:latin typeface="Calibri" panose="020F0502020204030204" pitchFamily="34" charset="0"/>
                <a:ea typeface="Calibri" panose="020F0502020204030204" pitchFamily="34" charset="0"/>
              </a:rPr>
              <a:t>What are Conflict-Sensitive Education (CSE) areas of focus? Why are they important? </a:t>
            </a:r>
          </a:p>
          <a:p>
            <a:pPr>
              <a:lnSpc>
                <a:spcPct val="107000"/>
              </a:lnSpc>
              <a:spcAft>
                <a:spcPts val="800"/>
              </a:spcAft>
            </a:pPr>
            <a:r>
              <a:rPr lang="en-PH" dirty="0">
                <a:latin typeface="Calibri" panose="020F0502020204030204" pitchFamily="34" charset="0"/>
                <a:ea typeface="Calibri" panose="020F0502020204030204" pitchFamily="34" charset="0"/>
              </a:rPr>
              <a:t>	</a:t>
            </a:r>
            <a:r>
              <a:rPr lang="en-PH" dirty="0">
                <a:effectLst/>
                <a:latin typeface="Calibri" panose="020F0502020204030204" pitchFamily="34" charset="0"/>
                <a:ea typeface="Calibri" panose="020F0502020204030204" pitchFamily="34" charset="0"/>
              </a:rPr>
              <a:t>How to integrate them in daily instruction? [Presentation on August 09, 2023 provided to MTTs]</a:t>
            </a:r>
          </a:p>
          <a:p>
            <a:pPr>
              <a:lnSpc>
                <a:spcPct val="107000"/>
              </a:lnSpc>
              <a:spcAft>
                <a:spcPts val="800"/>
              </a:spcAft>
            </a:pPr>
            <a:r>
              <a:rPr kumimoji="0" lang="en-PH" i="0" u="none" strike="noStrike" kern="100" cap="none" spc="0" normalizeH="0" baseline="0" noProof="0" dirty="0">
                <a:ln>
                  <a:noFill/>
                </a:ln>
                <a:uLnTx/>
                <a:uFillTx/>
                <a:latin typeface="Calibri" panose="020F0502020204030204" pitchFamily="34" charset="0"/>
                <a:ea typeface="Calibri" panose="020F0502020204030204" pitchFamily="34" charset="0"/>
                <a:cs typeface="Arial" panose="020B0604020202020204" pitchFamily="34" charset="0"/>
              </a:rPr>
              <a:t>Younes. M</a:t>
            </a:r>
            <a:r>
              <a:rPr lang="en-PH" kern="100" dirty="0" err="1">
                <a:latin typeface="Calibri" panose="020F0502020204030204" pitchFamily="34" charset="0"/>
                <a:ea typeface="Calibri" panose="020F0502020204030204" pitchFamily="34" charset="0"/>
                <a:cs typeface="Arial" panose="020B0604020202020204" pitchFamily="34" charset="0"/>
              </a:rPr>
              <a:t>ona</a:t>
            </a:r>
            <a:r>
              <a:rPr lang="en-PH" kern="100" dirty="0">
                <a:latin typeface="Calibri" panose="020F0502020204030204" pitchFamily="34" charset="0"/>
                <a:ea typeface="Calibri" panose="020F0502020204030204" pitchFamily="34" charset="0"/>
                <a:cs typeface="Arial" panose="020B0604020202020204" pitchFamily="34" charset="0"/>
              </a:rPr>
              <a:t>. (2023) </a:t>
            </a:r>
            <a:r>
              <a:rPr lang="en-PH" dirty="0">
                <a:effectLst/>
                <a:latin typeface="Calibri" panose="020F0502020204030204" pitchFamily="34" charset="0"/>
                <a:ea typeface="Calibri" panose="020F0502020204030204" pitchFamily="34" charset="0"/>
              </a:rPr>
              <a:t>How can CSE competencies be integrated in creating positive learning environments</a:t>
            </a:r>
          </a:p>
          <a:p>
            <a:pPr>
              <a:lnSpc>
                <a:spcPct val="107000"/>
              </a:lnSpc>
              <a:spcAft>
                <a:spcPts val="800"/>
              </a:spcAft>
            </a:pPr>
            <a:r>
              <a:rPr lang="en-PH" dirty="0">
                <a:latin typeface="Calibri" panose="020F0502020204030204" pitchFamily="34" charset="0"/>
                <a:ea typeface="Calibri" panose="020F0502020204030204" pitchFamily="34" charset="0"/>
              </a:rPr>
              <a:t>                  </a:t>
            </a:r>
            <a:r>
              <a:rPr lang="en-PH" dirty="0">
                <a:effectLst/>
                <a:latin typeface="Calibri" panose="020F0502020204030204" pitchFamily="34" charset="0"/>
                <a:ea typeface="Calibri" panose="020F0502020204030204" pitchFamily="34" charset="0"/>
              </a:rPr>
              <a:t> and teaching and learning materials? [Presentation on August 23, 2023 provided </a:t>
            </a:r>
            <a:r>
              <a:rPr lang="en-PH" sz="1800" dirty="0">
                <a:effectLst/>
                <a:latin typeface="Calibri" panose="020F0502020204030204" pitchFamily="34" charset="0"/>
                <a:ea typeface="Calibri" panose="020F0502020204030204" pitchFamily="34" charset="0"/>
              </a:rPr>
              <a:t>to MTTs]</a:t>
            </a:r>
          </a:p>
          <a:p>
            <a:pPr marL="446088" marR="0" lvl="0" indent="-446088" algn="l" defTabSz="457200" rtl="0" eaLnBrk="1" fontAlgn="auto" latinLnBrk="0" hangingPunct="1">
              <a:lnSpc>
                <a:spcPct val="90000"/>
              </a:lnSpc>
              <a:spcBef>
                <a:spcPts val="1000"/>
              </a:spcBef>
              <a:spcAft>
                <a:spcPts val="800"/>
              </a:spcAft>
              <a:buClrTx/>
              <a:buSzTx/>
              <a:buFontTx/>
              <a:buNone/>
              <a:tabLst/>
              <a:defRPr/>
            </a:pPr>
            <a:endPar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90000"/>
              </a:lnSpc>
              <a:spcBef>
                <a:spcPts val="1000"/>
              </a:spcBef>
              <a:spcAft>
                <a:spcPts val="80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8249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640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How should we deal with media, information and digital content?</a:t>
            </a:r>
          </a:p>
        </p:txBody>
      </p:sp>
      <p:sp>
        <p:nvSpPr>
          <p:cNvPr id="6" name="Text Placeholder 5"/>
          <p:cNvSpPr>
            <a:spLocks noGrp="1"/>
          </p:cNvSpPr>
          <p:nvPr>
            <p:ph type="body" sz="quarter" idx="16"/>
          </p:nvPr>
        </p:nvSpPr>
        <p:spPr>
          <a:xfrm>
            <a:off x="420879" y="1314627"/>
            <a:ext cx="11350208" cy="4463043"/>
          </a:xfrm>
        </p:spPr>
        <p:txBody>
          <a:bodyPr>
            <a:normAutofit lnSpcReduction="10000"/>
          </a:bodyPr>
          <a:lstStyle/>
          <a:p>
            <a:endParaRPr lang="en-US" dirty="0"/>
          </a:p>
          <a:p>
            <a:r>
              <a:rPr lang="en-US" dirty="0"/>
              <a:t>However, remember when you </a:t>
            </a:r>
          </a:p>
          <a:p>
            <a:r>
              <a:rPr kumimoji="0" lang="en-US" sz="2400" b="0" i="0" u="sng" strike="noStrike" kern="0" cap="none" spc="0" normalizeH="0" baseline="0" noProof="0" dirty="0">
                <a:ln>
                  <a:noFill/>
                </a:ln>
                <a:solidFill>
                  <a:srgbClr val="000000"/>
                </a:solidFill>
                <a:effectLst/>
                <a:uLnTx/>
                <a:uFillTx/>
                <a:latin typeface="Calibri"/>
                <a:ea typeface="Calibri"/>
                <a:cs typeface="Calibri"/>
                <a:sym typeface="Calibri"/>
              </a:rPr>
              <a:t>access,</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a:t>
            </a:r>
          </a:p>
          <a:p>
            <a:r>
              <a:rPr kumimoji="0" lang="en-US" sz="2400" b="0" i="0" u="sng" strike="noStrike" kern="0" cap="none" spc="0" normalizeH="0" baseline="0" noProof="0" dirty="0">
                <a:ln>
                  <a:noFill/>
                </a:ln>
                <a:solidFill>
                  <a:srgbClr val="000000"/>
                </a:solidFill>
                <a:effectLst/>
                <a:uLnTx/>
                <a:uFillTx/>
                <a:latin typeface="Calibri"/>
                <a:ea typeface="Calibri"/>
                <a:cs typeface="Calibri"/>
                <a:sym typeface="Calibri"/>
              </a:rPr>
              <a:t>retrieve</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a:t>
            </a:r>
          </a:p>
          <a:p>
            <a:r>
              <a:rPr kumimoji="0" lang="en-US" sz="2400" b="0" i="0" u="sng" strike="noStrike" kern="0" cap="none" spc="0" normalizeH="0" baseline="0" noProof="0" dirty="0">
                <a:ln>
                  <a:noFill/>
                </a:ln>
                <a:solidFill>
                  <a:srgbClr val="000000"/>
                </a:solidFill>
                <a:effectLst/>
                <a:uLnTx/>
                <a:uFillTx/>
                <a:latin typeface="Calibri"/>
                <a:ea typeface="Calibri"/>
                <a:cs typeface="Calibri"/>
                <a:sym typeface="Calibri"/>
              </a:rPr>
              <a:t>understand</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a:t>
            </a:r>
          </a:p>
          <a:p>
            <a:r>
              <a:rPr kumimoji="0" lang="en-US" sz="2400" b="0" i="0" u="sng" strike="noStrike" kern="0" cap="none" spc="0" normalizeH="0" baseline="0" noProof="0" dirty="0">
                <a:ln>
                  <a:noFill/>
                </a:ln>
                <a:solidFill>
                  <a:srgbClr val="000000"/>
                </a:solidFill>
                <a:effectLst/>
                <a:uLnTx/>
                <a:uFillTx/>
                <a:latin typeface="Calibri"/>
                <a:ea typeface="Calibri"/>
                <a:cs typeface="Calibri"/>
                <a:sym typeface="Calibri"/>
              </a:rPr>
              <a:t>evaluate</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a:t>
            </a:r>
          </a:p>
          <a:p>
            <a:r>
              <a:rPr kumimoji="0" lang="en-US" sz="2400" b="0" i="0" u="sng" strike="noStrike" kern="0" cap="none" spc="0" normalizeH="0" baseline="0" noProof="0" dirty="0">
                <a:ln>
                  <a:noFill/>
                </a:ln>
                <a:solidFill>
                  <a:srgbClr val="000000"/>
                </a:solidFill>
                <a:effectLst/>
                <a:uLnTx/>
                <a:uFillTx/>
                <a:latin typeface="Calibri"/>
                <a:ea typeface="Calibri"/>
                <a:cs typeface="Calibri"/>
                <a:sym typeface="Calibri"/>
              </a:rPr>
              <a:t>use</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a:t>
            </a:r>
          </a:p>
          <a:p>
            <a:r>
              <a:rPr kumimoji="0" lang="en-US" sz="2400" b="0" i="0" u="sng" strike="noStrike" kern="0" cap="none" spc="0" normalizeH="0" baseline="0" noProof="0" dirty="0">
                <a:ln>
                  <a:noFill/>
                </a:ln>
                <a:solidFill>
                  <a:srgbClr val="000000"/>
                </a:solidFill>
                <a:effectLst/>
                <a:uLnTx/>
                <a:uFillTx/>
                <a:latin typeface="Calibri"/>
                <a:ea typeface="Calibri"/>
                <a:cs typeface="Calibri"/>
                <a:sym typeface="Calibri"/>
              </a:rPr>
              <a:t>create</a:t>
            </a:r>
            <a:r>
              <a:rPr lang="en-US" b="0" kern="0" dirty="0">
                <a:solidFill>
                  <a:srgbClr val="000000"/>
                </a:solidFill>
                <a:latin typeface="Calibri"/>
                <a:ea typeface="Calibri"/>
                <a:cs typeface="Calibri"/>
                <a:sym typeface="Calibri"/>
              </a:rPr>
              <a:t>,</a:t>
            </a:r>
            <a:endPar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endParaRPr>
          </a:p>
          <a:p>
            <a:r>
              <a:rPr kumimoji="0" lang="en-US" sz="2400" b="0" i="0" u="sng" strike="noStrike" kern="0" cap="none" spc="0" normalizeH="0" baseline="0" noProof="0" dirty="0">
                <a:ln>
                  <a:noFill/>
                </a:ln>
                <a:solidFill>
                  <a:srgbClr val="000000"/>
                </a:solidFill>
                <a:effectLst/>
                <a:uLnTx/>
                <a:uFillTx/>
                <a:latin typeface="Calibri"/>
                <a:ea typeface="Calibri"/>
                <a:cs typeface="Calibri"/>
                <a:sym typeface="Calibri"/>
              </a:rPr>
              <a:t>share</a:t>
            </a: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 </a:t>
            </a:r>
          </a:p>
          <a:p>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media, information, and digital content or messages</a:t>
            </a:r>
            <a:endParaRPr lang="ar-EG" dirty="0"/>
          </a:p>
          <a:p>
            <a:endParaRPr lang="en-US" dirty="0"/>
          </a:p>
        </p:txBody>
      </p:sp>
      <p:sp>
        <p:nvSpPr>
          <p:cNvPr id="2" name="TextBox 1">
            <a:extLst>
              <a:ext uri="{FF2B5EF4-FFF2-40B4-BE49-F238E27FC236}">
                <a16:creationId xmlns:a16="http://schemas.microsoft.com/office/drawing/2014/main" id="{62BE4D91-24F3-2BD9-46EF-AFFEE5AFF3F3}"/>
              </a:ext>
            </a:extLst>
          </p:cNvPr>
          <p:cNvSpPr txBox="1"/>
          <p:nvPr/>
        </p:nvSpPr>
        <p:spPr>
          <a:xfrm>
            <a:off x="6095983" y="2377440"/>
            <a:ext cx="4390971" cy="1938992"/>
          </a:xfrm>
          <a:prstGeom prst="rect">
            <a:avLst/>
          </a:prstGeom>
          <a:noFill/>
        </p:spPr>
        <p:txBody>
          <a:bodyPr wrap="square" rtlCol="0">
            <a:spAutoFit/>
          </a:bodyPr>
          <a:lstStyle/>
          <a:p>
            <a:r>
              <a:rPr lang="en-US" sz="2400" dirty="0"/>
              <a:t>You need to do that in a </a:t>
            </a:r>
          </a:p>
          <a:p>
            <a:pPr marL="342900" indent="-342900">
              <a:buFont typeface="Arial" panose="020B0604020202020204" pitchFamily="34" charset="0"/>
              <a:buChar char="•"/>
            </a:pPr>
            <a:r>
              <a:rPr lang="en-US" sz="2400" dirty="0">
                <a:sym typeface="Wingdings" panose="05000000000000000000" pitchFamily="2" charset="2"/>
              </a:rPr>
              <a:t>Critical </a:t>
            </a:r>
          </a:p>
          <a:p>
            <a:pPr marL="342900" indent="-342900">
              <a:buFont typeface="Arial" panose="020B0604020202020204" pitchFamily="34" charset="0"/>
              <a:buChar char="•"/>
            </a:pPr>
            <a:r>
              <a:rPr lang="en-US" sz="2400" dirty="0">
                <a:sym typeface="Wingdings" panose="05000000000000000000" pitchFamily="2" charset="2"/>
              </a:rPr>
              <a:t>Responsible</a:t>
            </a:r>
          </a:p>
          <a:p>
            <a:pPr marL="342900" indent="-342900">
              <a:buFont typeface="Arial" panose="020B0604020202020204" pitchFamily="34" charset="0"/>
              <a:buChar char="•"/>
            </a:pPr>
            <a:r>
              <a:rPr lang="en-US" sz="2400" dirty="0">
                <a:sym typeface="Wingdings" panose="05000000000000000000" pitchFamily="2" charset="2"/>
              </a:rPr>
              <a:t>Ethical</a:t>
            </a:r>
          </a:p>
          <a:p>
            <a:pPr marL="342900" indent="-342900">
              <a:buFont typeface="Arial" panose="020B0604020202020204" pitchFamily="34" charset="0"/>
              <a:buChar char="•"/>
            </a:pPr>
            <a:r>
              <a:rPr lang="en-US" sz="2400" dirty="0">
                <a:sym typeface="Wingdings" panose="05000000000000000000" pitchFamily="2" charset="2"/>
              </a:rPr>
              <a:t>Effective way </a:t>
            </a:r>
            <a:endParaRPr lang="en-US" sz="2400" dirty="0"/>
          </a:p>
        </p:txBody>
      </p:sp>
      <p:cxnSp>
        <p:nvCxnSpPr>
          <p:cNvPr id="11" name="Straight Arrow Connector 10">
            <a:extLst>
              <a:ext uri="{FF2B5EF4-FFF2-40B4-BE49-F238E27FC236}">
                <a16:creationId xmlns:a16="http://schemas.microsoft.com/office/drawing/2014/main" id="{ACC1F98D-8F66-F42F-DE20-F7CC41BAF3EE}"/>
              </a:ext>
            </a:extLst>
          </p:cNvPr>
          <p:cNvCxnSpPr>
            <a:cxnSpLocks/>
          </p:cNvCxnSpPr>
          <p:nvPr/>
        </p:nvCxnSpPr>
        <p:spPr>
          <a:xfrm>
            <a:off x="2455333" y="3530522"/>
            <a:ext cx="344035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Text Placeholder 3">
            <a:extLst>
              <a:ext uri="{FF2B5EF4-FFF2-40B4-BE49-F238E27FC236}">
                <a16:creationId xmlns:a16="http://schemas.microsoft.com/office/drawing/2014/main" id="{C3486F84-D07D-0461-0C36-8255710E6140}"/>
              </a:ext>
            </a:extLst>
          </p:cNvPr>
          <p:cNvSpPr txBox="1">
            <a:spLocks/>
          </p:cNvSpPr>
          <p:nvPr/>
        </p:nvSpPr>
        <p:spPr>
          <a:xfrm>
            <a:off x="5872515" y="6250984"/>
            <a:ext cx="5898572" cy="4554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dirty="0"/>
          </a:p>
        </p:txBody>
      </p:sp>
    </p:spTree>
    <p:custDataLst>
      <p:tags r:id="rId1"/>
    </p:custDataLst>
    <p:extLst>
      <p:ext uri="{BB962C8B-B14F-4D97-AF65-F5344CB8AC3E}">
        <p14:creationId xmlns:p14="http://schemas.microsoft.com/office/powerpoint/2010/main" val="2803837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p11"/>
          <p:cNvSpPr txBox="1"/>
          <p:nvPr/>
        </p:nvSpPr>
        <p:spPr>
          <a:xfrm>
            <a:off x="548641" y="979281"/>
            <a:ext cx="11011988" cy="5368644"/>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r>
              <a:rPr kumimoji="0" lang="en-US" sz="2000" b="1" i="0" u="none" strike="noStrike" kern="1200" cap="none" spc="0" normalizeH="0" baseline="0" noProof="0" dirty="0">
                <a:ln>
                  <a:noFill/>
                </a:ln>
                <a:solidFill>
                  <a:prstClr val="black"/>
                </a:solidFill>
                <a:effectLst/>
                <a:uLnTx/>
                <a:uFillTx/>
                <a:ea typeface="Calibri"/>
                <a:cs typeface="Calibri"/>
                <a:sym typeface="Calibri"/>
              </a:rPr>
              <a:t>Match Colum A to the respective example in Colum B</a:t>
            </a:r>
            <a:endParaRPr kumimoji="0" sz="2000" b="1" i="0" u="none" strike="noStrike" kern="1200" cap="none" spc="0" normalizeH="0" baseline="0" noProof="0" dirty="0">
              <a:ln>
                <a:noFill/>
              </a:ln>
              <a:solidFill>
                <a:srgbClr val="000000"/>
              </a:solidFill>
              <a:effectLst/>
              <a:uLnTx/>
              <a:uFillTx/>
              <a:ea typeface="Arial"/>
              <a:cs typeface="Arial"/>
              <a:sym typeface="Arial"/>
            </a:endParaRPr>
          </a:p>
          <a:p>
            <a:pPr marL="0" marR="0" lvl="0" indent="0" algn="l" defTabSz="914400" rtl="0" eaLnBrk="1" fontAlgn="auto" latinLnBrk="0" hangingPunct="1">
              <a:lnSpc>
                <a:spcPct val="100000"/>
              </a:lnSpc>
              <a:spcBef>
                <a:spcPts val="560"/>
              </a:spcBef>
              <a:spcAft>
                <a:spcPts val="0"/>
              </a:spcAft>
              <a:buClr>
                <a:prstClr val="black"/>
              </a:buClr>
              <a:buSzPts val="2800"/>
              <a:buFont typeface="Arial"/>
              <a:buNone/>
              <a:tabLst/>
              <a:defRPr/>
            </a:pPr>
            <a:endParaRPr kumimoji="0" sz="2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fontScale="90000"/>
          </a:bodyPr>
          <a:lstStyle/>
          <a:p>
            <a:pPr marL="0" lvl="0" indent="0" algn="l" rtl="0">
              <a:lnSpc>
                <a:spcPct val="115625"/>
              </a:lnSpc>
              <a:spcBef>
                <a:spcPts val="0"/>
              </a:spcBef>
              <a:spcAft>
                <a:spcPts val="0"/>
              </a:spcAft>
              <a:buClr>
                <a:schemeClr val="lt1"/>
              </a:buClr>
              <a:buSzPts val="2400"/>
              <a:buFont typeface="Calibri"/>
              <a:buNone/>
            </a:pPr>
            <a:r>
              <a:rPr lang="en-PH" b="1" dirty="0"/>
              <a:t>A</a:t>
            </a:r>
            <a:r>
              <a:rPr lang="en-PH" sz="2800" b="1" dirty="0"/>
              <a:t>ctivity </a:t>
            </a:r>
            <a:r>
              <a:rPr lang="en-PH" b="1" dirty="0"/>
              <a:t>1</a:t>
            </a:r>
            <a:endParaRPr b="1" dirty="0"/>
          </a:p>
        </p:txBody>
      </p:sp>
      <p:graphicFrame>
        <p:nvGraphicFramePr>
          <p:cNvPr id="3" name="Table 3">
            <a:extLst>
              <a:ext uri="{FF2B5EF4-FFF2-40B4-BE49-F238E27FC236}">
                <a16:creationId xmlns:a16="http://schemas.microsoft.com/office/drawing/2014/main" id="{128A65CD-AF29-4E51-18D6-B61825A8BEC9}"/>
              </a:ext>
            </a:extLst>
          </p:cNvPr>
          <p:cNvGraphicFramePr>
            <a:graphicFrameLocks noGrp="1"/>
          </p:cNvGraphicFramePr>
          <p:nvPr/>
        </p:nvGraphicFramePr>
        <p:xfrm>
          <a:off x="1537981" y="2106583"/>
          <a:ext cx="9033308" cy="2848671"/>
        </p:xfrm>
        <a:graphic>
          <a:graphicData uri="http://schemas.openxmlformats.org/drawingml/2006/table">
            <a:tbl>
              <a:tblPr firstRow="1" bandRow="1">
                <a:tableStyleId>{5C22544A-7EE6-4342-B048-85BDC9FD1C3A}</a:tableStyleId>
              </a:tblPr>
              <a:tblGrid>
                <a:gridCol w="4516654">
                  <a:extLst>
                    <a:ext uri="{9D8B030D-6E8A-4147-A177-3AD203B41FA5}">
                      <a16:colId xmlns:a16="http://schemas.microsoft.com/office/drawing/2014/main" val="3921408388"/>
                    </a:ext>
                  </a:extLst>
                </a:gridCol>
                <a:gridCol w="4516654">
                  <a:extLst>
                    <a:ext uri="{9D8B030D-6E8A-4147-A177-3AD203B41FA5}">
                      <a16:colId xmlns:a16="http://schemas.microsoft.com/office/drawing/2014/main" val="2686030290"/>
                    </a:ext>
                  </a:extLst>
                </a:gridCol>
              </a:tblGrid>
              <a:tr h="370840">
                <a:tc>
                  <a:txBody>
                    <a:bodyPr/>
                    <a:lstStyle/>
                    <a:p>
                      <a:r>
                        <a:rPr lang="en-US" sz="2400" dirty="0"/>
                        <a:t>Media source</a:t>
                      </a:r>
                    </a:p>
                  </a:txBody>
                  <a:tcPr/>
                </a:tc>
                <a:tc>
                  <a:txBody>
                    <a:bodyPr/>
                    <a:lstStyle/>
                    <a:p>
                      <a:r>
                        <a:rPr lang="en-US" sz="2400" dirty="0"/>
                        <a:t>Example</a:t>
                      </a:r>
                    </a:p>
                  </a:txBody>
                  <a:tcPr/>
                </a:tc>
                <a:extLst>
                  <a:ext uri="{0D108BD9-81ED-4DB2-BD59-A6C34878D82A}">
                    <a16:rowId xmlns:a16="http://schemas.microsoft.com/office/drawing/2014/main" val="3893359499"/>
                  </a:ext>
                </a:extLst>
              </a:tr>
              <a:tr h="370840">
                <a:tc>
                  <a:txBody>
                    <a:bodyPr/>
                    <a:lstStyle/>
                    <a:p>
                      <a:r>
                        <a:rPr lang="en-US" sz="2000" dirty="0"/>
                        <a:t>Print-based mass media</a:t>
                      </a:r>
                    </a:p>
                  </a:txBody>
                  <a:tcPr/>
                </a:tc>
                <a:tc>
                  <a:txBody>
                    <a:bodyPr/>
                    <a:lstStyle/>
                    <a:p>
                      <a:r>
                        <a:rPr lang="en-US" sz="2000" dirty="0"/>
                        <a:t>TV and Radio</a:t>
                      </a:r>
                    </a:p>
                  </a:txBody>
                  <a:tcPr/>
                </a:tc>
                <a:extLst>
                  <a:ext uri="{0D108BD9-81ED-4DB2-BD59-A6C34878D82A}">
                    <a16:rowId xmlns:a16="http://schemas.microsoft.com/office/drawing/2014/main" val="1388807909"/>
                  </a:ext>
                </a:extLst>
              </a:tr>
              <a:tr h="370840">
                <a:tc>
                  <a:txBody>
                    <a:bodyPr/>
                    <a:lstStyle/>
                    <a:p>
                      <a:r>
                        <a:rPr lang="en-US" sz="2000" dirty="0"/>
                        <a:t>Broadcast</a:t>
                      </a:r>
                    </a:p>
                  </a:txBody>
                  <a:tcPr/>
                </a:tc>
                <a:tc>
                  <a:txBody>
                    <a:bodyPr/>
                    <a:lstStyle/>
                    <a:p>
                      <a:r>
                        <a:rPr lang="en-US" sz="2000" dirty="0"/>
                        <a:t>Facebook, Twitter, Instagram</a:t>
                      </a:r>
                    </a:p>
                  </a:txBody>
                  <a:tcPr/>
                </a:tc>
                <a:extLst>
                  <a:ext uri="{0D108BD9-81ED-4DB2-BD59-A6C34878D82A}">
                    <a16:rowId xmlns:a16="http://schemas.microsoft.com/office/drawing/2014/main" val="159279004"/>
                  </a:ext>
                </a:extLst>
              </a:tr>
              <a:tr h="370840">
                <a:tc>
                  <a:txBody>
                    <a:bodyPr/>
                    <a:lstStyle/>
                    <a:p>
                      <a:r>
                        <a:rPr lang="en-US" sz="2000" dirty="0"/>
                        <a:t>Social media</a:t>
                      </a:r>
                    </a:p>
                  </a:txBody>
                  <a:tcPr/>
                </a:tc>
                <a:tc>
                  <a:txBody>
                    <a:bodyPr/>
                    <a:lstStyle/>
                    <a:p>
                      <a:r>
                        <a:rPr lang="en-US" sz="2000" dirty="0"/>
                        <a:t>Libraries, museums</a:t>
                      </a:r>
                    </a:p>
                  </a:txBody>
                  <a:tcPr/>
                </a:tc>
                <a:extLst>
                  <a:ext uri="{0D108BD9-81ED-4DB2-BD59-A6C34878D82A}">
                    <a16:rowId xmlns:a16="http://schemas.microsoft.com/office/drawing/2014/main" val="2248086511"/>
                  </a:ext>
                </a:extLst>
              </a:tr>
              <a:tr h="435671">
                <a:tc>
                  <a:txBody>
                    <a:bodyPr/>
                    <a:lstStyle/>
                    <a:p>
                      <a:r>
                        <a:rPr lang="en-US" sz="2000" dirty="0"/>
                        <a:t>Online Information resources</a:t>
                      </a:r>
                    </a:p>
                  </a:txBody>
                  <a:tcPr/>
                </a:tc>
                <a:tc>
                  <a:txBody>
                    <a:bodyPr/>
                    <a:lstStyle/>
                    <a:p>
                      <a:r>
                        <a:rPr lang="en-US" sz="2000" dirty="0"/>
                        <a:t>E-books</a:t>
                      </a:r>
                    </a:p>
                  </a:txBody>
                  <a:tcPr/>
                </a:tc>
                <a:extLst>
                  <a:ext uri="{0D108BD9-81ED-4DB2-BD59-A6C34878D82A}">
                    <a16:rowId xmlns:a16="http://schemas.microsoft.com/office/drawing/2014/main" val="3083072131"/>
                  </a:ext>
                </a:extLst>
              </a:tr>
              <a:tr h="370840">
                <a:tc>
                  <a:txBody>
                    <a:bodyPr/>
                    <a:lstStyle/>
                    <a:p>
                      <a:r>
                        <a:rPr lang="en-US" sz="2000" dirty="0"/>
                        <a:t>Memory institutions </a:t>
                      </a:r>
                    </a:p>
                  </a:txBody>
                  <a:tcPr/>
                </a:tc>
                <a:tc>
                  <a:txBody>
                    <a:bodyPr/>
                    <a:lstStyle/>
                    <a:p>
                      <a:r>
                        <a:rPr lang="en-US" sz="2000" dirty="0"/>
                        <a:t>Journals, magazines, newspapers </a:t>
                      </a:r>
                    </a:p>
                  </a:txBody>
                  <a:tcPr/>
                </a:tc>
                <a:extLst>
                  <a:ext uri="{0D108BD9-81ED-4DB2-BD59-A6C34878D82A}">
                    <a16:rowId xmlns:a16="http://schemas.microsoft.com/office/drawing/2014/main" val="1278744450"/>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414248218"/>
                  </a:ext>
                </a:extLst>
              </a:tr>
            </a:tbl>
          </a:graphicData>
        </a:graphic>
      </p:graphicFrame>
    </p:spTree>
    <p:extLst>
      <p:ext uri="{BB962C8B-B14F-4D97-AF65-F5344CB8AC3E}">
        <p14:creationId xmlns:p14="http://schemas.microsoft.com/office/powerpoint/2010/main" val="515129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p11"/>
          <p:cNvSpPr txBox="1"/>
          <p:nvPr/>
        </p:nvSpPr>
        <p:spPr>
          <a:xfrm>
            <a:off x="569564" y="1010029"/>
            <a:ext cx="11011988" cy="3109414"/>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r>
              <a:rPr kumimoji="0" lang="en-US" sz="2800" b="0" i="0" u="none" strike="noStrike" kern="1200" cap="none" spc="0" normalizeH="0" baseline="0" noProof="0" dirty="0">
                <a:ln>
                  <a:noFill/>
                </a:ln>
                <a:solidFill>
                  <a:prstClr val="black"/>
                </a:solidFill>
                <a:effectLst/>
                <a:uLnTx/>
                <a:uFillTx/>
                <a:latin typeface="Calibri"/>
                <a:ea typeface="Calibri"/>
                <a:cs typeface="Calibri"/>
                <a:sym typeface="Calibri"/>
              </a:rPr>
              <a:t>Fill in the blanks using the suitable words </a:t>
            </a:r>
          </a:p>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r>
              <a:rPr lang="en-US" sz="2800" dirty="0">
                <a:solidFill>
                  <a:prstClr val="black"/>
                </a:solidFill>
                <a:latin typeface="Calibri"/>
                <a:ea typeface="Calibri"/>
                <a:cs typeface="Calibri"/>
                <a:sym typeface="Calibri"/>
              </a:rPr>
              <a:t> </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560"/>
              </a:spcBef>
              <a:spcAft>
                <a:spcPts val="0"/>
              </a:spcAft>
              <a:buClr>
                <a:prstClr val="black"/>
              </a:buClr>
              <a:buSzPts val="2800"/>
              <a:buFont typeface="Arial"/>
              <a:buNone/>
              <a:tabLst/>
              <a:defRPr/>
            </a:pPr>
            <a:endParaRPr kumimoji="0" sz="2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fontScale="90000"/>
          </a:bodyPr>
          <a:lstStyle/>
          <a:p>
            <a:pPr marL="0" lvl="0" indent="0" algn="l" rtl="0">
              <a:lnSpc>
                <a:spcPct val="115625"/>
              </a:lnSpc>
              <a:spcBef>
                <a:spcPts val="0"/>
              </a:spcBef>
              <a:spcAft>
                <a:spcPts val="0"/>
              </a:spcAft>
              <a:buClr>
                <a:schemeClr val="lt1"/>
              </a:buClr>
              <a:buSzPts val="2400"/>
              <a:buFont typeface="Calibri"/>
              <a:buNone/>
            </a:pPr>
            <a:r>
              <a:rPr lang="en-PH" sz="2800" b="1" dirty="0"/>
              <a:t>Activity 2</a:t>
            </a:r>
            <a:endParaRPr sz="2800" b="1" dirty="0"/>
          </a:p>
        </p:txBody>
      </p:sp>
      <p:sp>
        <p:nvSpPr>
          <p:cNvPr id="2" name="TextBox 1">
            <a:extLst>
              <a:ext uri="{FF2B5EF4-FFF2-40B4-BE49-F238E27FC236}">
                <a16:creationId xmlns:a16="http://schemas.microsoft.com/office/drawing/2014/main" id="{7B25FA5C-FD68-E9E1-9701-C0F66060F6F0}"/>
              </a:ext>
            </a:extLst>
          </p:cNvPr>
          <p:cNvSpPr txBox="1"/>
          <p:nvPr/>
        </p:nvSpPr>
        <p:spPr>
          <a:xfrm>
            <a:off x="653143" y="1750423"/>
            <a:ext cx="10384971" cy="2677656"/>
          </a:xfrm>
          <a:prstGeom prst="rect">
            <a:avLst/>
          </a:prstGeom>
          <a:noFill/>
        </p:spPr>
        <p:txBody>
          <a:bodyPr wrap="square" rtlCol="0">
            <a:spAutoFit/>
          </a:bodyPr>
          <a:lstStyle/>
          <a:p>
            <a:r>
              <a:rPr lang="en-US" sz="2400" dirty="0"/>
              <a:t>1- -----   refers to communication channels or platforms for sharing and exchange of content. This content is also sometimes referred to as ‘--------’.</a:t>
            </a:r>
          </a:p>
          <a:p>
            <a:r>
              <a:rPr lang="en-US" sz="2400" dirty="0"/>
              <a:t>2- ------- refers to data which is processed, organized and structured to have ------------ and to use.</a:t>
            </a:r>
          </a:p>
          <a:p>
            <a:r>
              <a:rPr lang="en-US" sz="2400" dirty="0"/>
              <a:t>3- -------- and songs, as well as ---------- and public relation campaigns are all digital content sources. </a:t>
            </a:r>
          </a:p>
          <a:p>
            <a:endParaRPr lang="en-US" sz="2400" dirty="0"/>
          </a:p>
        </p:txBody>
      </p:sp>
      <p:sp>
        <p:nvSpPr>
          <p:cNvPr id="4" name="TextBox 3">
            <a:extLst>
              <a:ext uri="{FF2B5EF4-FFF2-40B4-BE49-F238E27FC236}">
                <a16:creationId xmlns:a16="http://schemas.microsoft.com/office/drawing/2014/main" id="{281AE9D2-FBE4-987B-8498-2FB373B157BA}"/>
              </a:ext>
            </a:extLst>
          </p:cNvPr>
          <p:cNvSpPr txBox="1"/>
          <p:nvPr/>
        </p:nvSpPr>
        <p:spPr>
          <a:xfrm>
            <a:off x="631372" y="4545874"/>
            <a:ext cx="1210492" cy="461665"/>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2400" dirty="0"/>
              <a:t>Music </a:t>
            </a:r>
          </a:p>
        </p:txBody>
      </p:sp>
      <p:sp>
        <p:nvSpPr>
          <p:cNvPr id="5" name="TextBox 4">
            <a:extLst>
              <a:ext uri="{FF2B5EF4-FFF2-40B4-BE49-F238E27FC236}">
                <a16:creationId xmlns:a16="http://schemas.microsoft.com/office/drawing/2014/main" id="{13ABBEC2-091B-9E87-6EA8-C13E9BA66E16}"/>
              </a:ext>
            </a:extLst>
          </p:cNvPr>
          <p:cNvSpPr txBox="1"/>
          <p:nvPr/>
        </p:nvSpPr>
        <p:spPr>
          <a:xfrm>
            <a:off x="4515063" y="5386306"/>
            <a:ext cx="2360189" cy="461665"/>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2400" dirty="0"/>
              <a:t>advertisements</a:t>
            </a:r>
          </a:p>
        </p:txBody>
      </p:sp>
      <p:sp>
        <p:nvSpPr>
          <p:cNvPr id="7" name="TextBox 6">
            <a:extLst>
              <a:ext uri="{FF2B5EF4-FFF2-40B4-BE49-F238E27FC236}">
                <a16:creationId xmlns:a16="http://schemas.microsoft.com/office/drawing/2014/main" id="{85EDB95D-1C04-4AF5-A425-667E0D05D8FE}"/>
              </a:ext>
            </a:extLst>
          </p:cNvPr>
          <p:cNvSpPr txBox="1"/>
          <p:nvPr/>
        </p:nvSpPr>
        <p:spPr>
          <a:xfrm>
            <a:off x="8471041" y="4560942"/>
            <a:ext cx="1766160" cy="461665"/>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2400" dirty="0"/>
              <a:t>messages</a:t>
            </a:r>
          </a:p>
        </p:txBody>
      </p:sp>
      <p:sp>
        <p:nvSpPr>
          <p:cNvPr id="8" name="TextBox 7">
            <a:extLst>
              <a:ext uri="{FF2B5EF4-FFF2-40B4-BE49-F238E27FC236}">
                <a16:creationId xmlns:a16="http://schemas.microsoft.com/office/drawing/2014/main" id="{B4C1ABE9-E14D-D838-817C-793982D8F9D9}"/>
              </a:ext>
            </a:extLst>
          </p:cNvPr>
          <p:cNvSpPr txBox="1"/>
          <p:nvPr/>
        </p:nvSpPr>
        <p:spPr>
          <a:xfrm>
            <a:off x="6875253" y="4560943"/>
            <a:ext cx="1210492" cy="461665"/>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2400" dirty="0"/>
              <a:t>Media</a:t>
            </a:r>
          </a:p>
        </p:txBody>
      </p:sp>
      <p:sp>
        <p:nvSpPr>
          <p:cNvPr id="9" name="TextBox 8">
            <a:extLst>
              <a:ext uri="{FF2B5EF4-FFF2-40B4-BE49-F238E27FC236}">
                <a16:creationId xmlns:a16="http://schemas.microsoft.com/office/drawing/2014/main" id="{C0B66885-BD79-DC0C-9DAB-5EE3E48CFA0D}"/>
              </a:ext>
            </a:extLst>
          </p:cNvPr>
          <p:cNvSpPr txBox="1"/>
          <p:nvPr/>
        </p:nvSpPr>
        <p:spPr>
          <a:xfrm>
            <a:off x="2198667" y="4562947"/>
            <a:ext cx="2129244" cy="461665"/>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2400" dirty="0"/>
              <a:t>Information </a:t>
            </a:r>
          </a:p>
        </p:txBody>
      </p:sp>
      <p:sp>
        <p:nvSpPr>
          <p:cNvPr id="10" name="TextBox 9">
            <a:extLst>
              <a:ext uri="{FF2B5EF4-FFF2-40B4-BE49-F238E27FC236}">
                <a16:creationId xmlns:a16="http://schemas.microsoft.com/office/drawing/2014/main" id="{B61E8431-28B8-8A0A-17CC-A13508879F7A}"/>
              </a:ext>
            </a:extLst>
          </p:cNvPr>
          <p:cNvSpPr txBox="1"/>
          <p:nvPr/>
        </p:nvSpPr>
        <p:spPr>
          <a:xfrm>
            <a:off x="4708853" y="4563648"/>
            <a:ext cx="1766160" cy="461665"/>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2400" dirty="0"/>
              <a:t>meaning</a:t>
            </a:r>
          </a:p>
        </p:txBody>
      </p:sp>
    </p:spTree>
    <p:extLst>
      <p:ext uri="{BB962C8B-B14F-4D97-AF65-F5344CB8AC3E}">
        <p14:creationId xmlns:p14="http://schemas.microsoft.com/office/powerpoint/2010/main" val="2422773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endParaRPr lang="en-US" b="0" dirty="0"/>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a:p>
            <a:pPr algn="ctr"/>
            <a:endParaRPr lang="en-US" b="0" dirty="0"/>
          </a:p>
          <a:p>
            <a:pPr algn="ctr"/>
            <a:r>
              <a:rPr lang="en-US" sz="2800" dirty="0"/>
              <a:t>PART II</a:t>
            </a:r>
          </a:p>
          <a:p>
            <a:pPr algn="ctr"/>
            <a:r>
              <a:rPr lang="en-US" sz="2800" b="0" dirty="0"/>
              <a:t>Media and Information Literacy (MIL): Its Importance</a:t>
            </a:r>
            <a:endParaRPr lang="en-US" sz="2800" dirty="0"/>
          </a:p>
        </p:txBody>
      </p:sp>
    </p:spTree>
    <p:custDataLst>
      <p:tags r:id="rId1"/>
    </p:custDataLst>
    <p:extLst>
      <p:ext uri="{BB962C8B-B14F-4D97-AF65-F5344CB8AC3E}">
        <p14:creationId xmlns:p14="http://schemas.microsoft.com/office/powerpoint/2010/main" val="3573746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p11"/>
          <p:cNvSpPr txBox="1"/>
          <p:nvPr/>
        </p:nvSpPr>
        <p:spPr>
          <a:xfrm>
            <a:off x="919125" y="1324207"/>
            <a:ext cx="10343607" cy="4568111"/>
          </a:xfrm>
          <a:prstGeom prst="rect">
            <a:avLst/>
          </a:prstGeom>
          <a:noFill/>
          <a:ln>
            <a:noFill/>
          </a:ln>
        </p:spPr>
        <p:txBody>
          <a:bodyPr spcFirstLastPara="1" wrap="square" lIns="0" tIns="0" rIns="0" bIns="0" anchor="t" anchorCtr="0">
            <a:noAutofit/>
          </a:bodyPr>
          <a:lstStyle/>
          <a:p>
            <a:pPr algn="l"/>
            <a:r>
              <a:rPr lang="en-US" sz="2000" b="1" dirty="0">
                <a:solidFill>
                  <a:srgbClr val="374151"/>
                </a:solidFill>
                <a:latin typeface="Söhne"/>
              </a:rPr>
              <a:t>It is crucial that ed</a:t>
            </a:r>
            <a:r>
              <a:rPr lang="en-US" sz="2000" b="1" i="0" dirty="0">
                <a:solidFill>
                  <a:srgbClr val="374151"/>
                </a:solidFill>
                <a:effectLst/>
                <a:latin typeface="Söhne"/>
              </a:rPr>
              <a:t>ucators are equipped with Media and Information Literacy (MIL) competencies for several reasons:</a:t>
            </a:r>
          </a:p>
          <a:p>
            <a:pPr algn="l"/>
            <a:endParaRPr lang="en-US" sz="2000" dirty="0">
              <a:solidFill>
                <a:srgbClr val="374151"/>
              </a:solidFill>
              <a:latin typeface="Söhne"/>
            </a:endParaRPr>
          </a:p>
          <a:p>
            <a:pPr algn="l"/>
            <a:endParaRPr lang="en-US" sz="2000" b="0" i="0" dirty="0">
              <a:solidFill>
                <a:srgbClr val="374151"/>
              </a:solidFill>
              <a:effectLst/>
              <a:latin typeface="Söhne"/>
            </a:endParaRPr>
          </a:p>
          <a:p>
            <a:pPr algn="l">
              <a:buFont typeface="+mj-lt"/>
              <a:buAutoNum type="arabicPeriod"/>
            </a:pPr>
            <a:r>
              <a:rPr lang="en-US" sz="2000" i="0" dirty="0">
                <a:solidFill>
                  <a:srgbClr val="374151"/>
                </a:solidFill>
                <a:effectLst/>
              </a:rPr>
              <a:t>Critical Thinking and Analysis</a:t>
            </a:r>
          </a:p>
          <a:p>
            <a:pPr algn="l">
              <a:buFont typeface="+mj-lt"/>
              <a:buAutoNum type="arabicPeriod"/>
            </a:pPr>
            <a:r>
              <a:rPr lang="en-US" sz="2000" i="0" dirty="0">
                <a:solidFill>
                  <a:srgbClr val="374151"/>
                </a:solidFill>
                <a:effectLst/>
              </a:rPr>
              <a:t>Navigating the Digital Landscape</a:t>
            </a:r>
          </a:p>
          <a:p>
            <a:pPr algn="l">
              <a:buFont typeface="+mj-lt"/>
              <a:buAutoNum type="arabicPeriod"/>
            </a:pPr>
            <a:r>
              <a:rPr lang="en-US" sz="2000" i="0" dirty="0">
                <a:solidFill>
                  <a:srgbClr val="374151"/>
                </a:solidFill>
                <a:effectLst/>
              </a:rPr>
              <a:t>Addressing Misinformation and Fake News</a:t>
            </a:r>
          </a:p>
          <a:p>
            <a:pPr algn="l">
              <a:buFont typeface="+mj-lt"/>
              <a:buAutoNum type="arabicPeriod"/>
            </a:pPr>
            <a:r>
              <a:rPr lang="en-US" sz="2000" i="0" dirty="0">
                <a:solidFill>
                  <a:srgbClr val="374151"/>
                </a:solidFill>
                <a:effectLst/>
              </a:rPr>
              <a:t>Promoting Digital Citizenship</a:t>
            </a:r>
          </a:p>
          <a:p>
            <a:pPr marL="0" marR="0" lvl="0" indent="0" algn="l" defTabSz="914400" rtl="0" eaLnBrk="1" fontAlgn="auto" latinLnBrk="0" hangingPunct="1">
              <a:lnSpc>
                <a:spcPct val="100000"/>
              </a:lnSpc>
              <a:spcBef>
                <a:spcPts val="560"/>
              </a:spcBef>
              <a:spcAft>
                <a:spcPts val="0"/>
              </a:spcAft>
              <a:buClr>
                <a:prstClr val="black"/>
              </a:buClr>
              <a:buSzPts val="2800"/>
              <a:buFont typeface="Arial"/>
              <a:buNone/>
              <a:tabLst/>
              <a:defRPr/>
            </a:pPr>
            <a:endParaRPr kumimoji="0" sz="2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a:bodyPr>
          <a:lstStyle/>
          <a:p>
            <a:pPr marL="0" lvl="0" indent="0" algn="l" rtl="0">
              <a:lnSpc>
                <a:spcPct val="115625"/>
              </a:lnSpc>
              <a:spcBef>
                <a:spcPts val="0"/>
              </a:spcBef>
              <a:spcAft>
                <a:spcPts val="0"/>
              </a:spcAft>
              <a:buClr>
                <a:schemeClr val="lt1"/>
              </a:buClr>
              <a:buSzPts val="2400"/>
              <a:buFont typeface="Calibri"/>
              <a:buNone/>
            </a:pPr>
            <a:r>
              <a:rPr lang="en-PH" b="1" dirty="0"/>
              <a:t>Why are MIL competencies so important for educators?</a:t>
            </a:r>
            <a:endParaRPr b="1" dirty="0"/>
          </a:p>
        </p:txBody>
      </p:sp>
    </p:spTree>
    <p:extLst>
      <p:ext uri="{BB962C8B-B14F-4D97-AF65-F5344CB8AC3E}">
        <p14:creationId xmlns:p14="http://schemas.microsoft.com/office/powerpoint/2010/main" val="894224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p11"/>
          <p:cNvSpPr txBox="1"/>
          <p:nvPr/>
        </p:nvSpPr>
        <p:spPr>
          <a:xfrm>
            <a:off x="907974" y="1354667"/>
            <a:ext cx="10566631" cy="4927944"/>
          </a:xfrm>
          <a:prstGeom prst="rect">
            <a:avLst/>
          </a:prstGeom>
          <a:noFill/>
          <a:ln>
            <a:noFill/>
          </a:ln>
        </p:spPr>
        <p:txBody>
          <a:bodyPr spcFirstLastPara="1" wrap="square" lIns="0" tIns="0" rIns="0" bIns="0" anchor="t" anchorCtr="0">
            <a:noAutofit/>
          </a:bodyPr>
          <a:lstStyle/>
          <a:p>
            <a:pPr algn="l"/>
            <a:r>
              <a:rPr lang="en-US" sz="2000" b="1" i="0" dirty="0">
                <a:solidFill>
                  <a:srgbClr val="374151"/>
                </a:solidFill>
                <a:effectLst/>
              </a:rPr>
              <a:t>More reasons:</a:t>
            </a:r>
            <a:endParaRPr lang="en-US" sz="2000" b="1" dirty="0">
              <a:solidFill>
                <a:srgbClr val="374151"/>
              </a:solidFill>
            </a:endParaRPr>
          </a:p>
          <a:p>
            <a:pPr algn="l">
              <a:buFont typeface="+mj-lt"/>
              <a:buAutoNum type="arabicPeriod"/>
            </a:pPr>
            <a:endParaRPr lang="en-US" sz="2000" b="1" i="0" dirty="0">
              <a:solidFill>
                <a:srgbClr val="374151"/>
              </a:solidFill>
              <a:effectLst/>
            </a:endParaRPr>
          </a:p>
          <a:p>
            <a:pPr marL="457200" indent="-457200" algn="l">
              <a:buFont typeface="+mj-lt"/>
              <a:buAutoNum type="arabicPeriod" startAt="5"/>
            </a:pPr>
            <a:r>
              <a:rPr lang="en-US" sz="2000" i="0" dirty="0">
                <a:solidFill>
                  <a:srgbClr val="374151"/>
                </a:solidFill>
                <a:effectLst/>
              </a:rPr>
              <a:t>Enhancing Research Skills</a:t>
            </a:r>
          </a:p>
          <a:p>
            <a:pPr marL="457200" indent="-457200" algn="l">
              <a:buFont typeface="+mj-lt"/>
              <a:buAutoNum type="arabicPeriod" startAt="5"/>
            </a:pPr>
            <a:r>
              <a:rPr lang="en-US" sz="2000" i="0" dirty="0">
                <a:solidFill>
                  <a:srgbClr val="374151"/>
                </a:solidFill>
                <a:effectLst/>
              </a:rPr>
              <a:t> Empowerment and Participation</a:t>
            </a:r>
          </a:p>
          <a:p>
            <a:pPr algn="l">
              <a:buFont typeface="+mj-lt"/>
              <a:buAutoNum type="arabicPeriod" startAt="5"/>
            </a:pPr>
            <a:r>
              <a:rPr lang="en-US" sz="2000" dirty="0">
                <a:solidFill>
                  <a:srgbClr val="374151"/>
                </a:solidFill>
              </a:rPr>
              <a:t>    </a:t>
            </a:r>
            <a:r>
              <a:rPr lang="en-US" sz="2000" i="0" dirty="0">
                <a:solidFill>
                  <a:srgbClr val="374151"/>
                </a:solidFill>
                <a:effectLst/>
              </a:rPr>
              <a:t>Preparation for the Future</a:t>
            </a:r>
          </a:p>
          <a:p>
            <a:pPr algn="l">
              <a:buFont typeface="+mj-lt"/>
              <a:buAutoNum type="arabicPeriod" startAt="5"/>
            </a:pPr>
            <a:r>
              <a:rPr lang="en-US" sz="2000" dirty="0">
                <a:solidFill>
                  <a:srgbClr val="374151"/>
                </a:solidFill>
              </a:rPr>
              <a:t>   </a:t>
            </a:r>
            <a:r>
              <a:rPr lang="en-US" sz="2000" i="0" dirty="0">
                <a:solidFill>
                  <a:srgbClr val="374151"/>
                </a:solidFill>
                <a:effectLst/>
              </a:rPr>
              <a:t>Cultural Awareness and Diversity</a:t>
            </a:r>
          </a:p>
          <a:p>
            <a:pPr algn="l">
              <a:buFont typeface="+mj-lt"/>
              <a:buAutoNum type="arabicPeriod" startAt="5"/>
            </a:pPr>
            <a:r>
              <a:rPr lang="en-US" sz="2000" dirty="0">
                <a:solidFill>
                  <a:srgbClr val="374151"/>
                </a:solidFill>
              </a:rPr>
              <a:t>    </a:t>
            </a:r>
            <a:r>
              <a:rPr lang="en-US" sz="2000" i="0" dirty="0">
                <a:solidFill>
                  <a:srgbClr val="374151"/>
                </a:solidFill>
                <a:effectLst/>
              </a:rPr>
              <a:t>Adapting to Change</a:t>
            </a:r>
          </a:p>
          <a:p>
            <a:pPr algn="l">
              <a:buFont typeface="+mj-lt"/>
              <a:buAutoNum type="arabicPeriod" startAt="5"/>
            </a:pPr>
            <a:endParaRPr lang="en-US" sz="2000" b="1" dirty="0">
              <a:solidFill>
                <a:srgbClr val="374151"/>
              </a:solidFill>
            </a:endParaRPr>
          </a:p>
          <a:p>
            <a:pPr algn="l"/>
            <a:r>
              <a:rPr lang="en-US" sz="2000" b="0" i="0" dirty="0">
                <a:solidFill>
                  <a:srgbClr val="374151"/>
                </a:solidFill>
                <a:effectLst/>
              </a:rPr>
              <a:t>Overall, educators with Media and Information Literacy competencies play a vital role in shaping informed, responsible, and engaged citizens who can navigate the complexities of the modern digital world.</a:t>
            </a:r>
          </a:p>
          <a:p>
            <a:pPr marL="0" marR="0" lvl="0" indent="0" algn="l" defTabSz="914400" rtl="0" eaLnBrk="1" fontAlgn="auto" latinLnBrk="0" hangingPunct="1">
              <a:lnSpc>
                <a:spcPct val="100000"/>
              </a:lnSpc>
              <a:spcBef>
                <a:spcPts val="560"/>
              </a:spcBef>
              <a:spcAft>
                <a:spcPts val="0"/>
              </a:spcAft>
              <a:buClr>
                <a:prstClr val="black"/>
              </a:buClr>
              <a:buSzPts val="2800"/>
              <a:buFont typeface="Arial"/>
              <a:buNone/>
              <a:tabLst/>
              <a:defRPr/>
            </a:pPr>
            <a:endParaRPr kumimoji="0" sz="2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a:bodyPr>
          <a:lstStyle/>
          <a:p>
            <a:pPr marL="0" lvl="0" indent="0" algn="l" rtl="0">
              <a:lnSpc>
                <a:spcPct val="115625"/>
              </a:lnSpc>
              <a:spcBef>
                <a:spcPts val="0"/>
              </a:spcBef>
              <a:spcAft>
                <a:spcPts val="0"/>
              </a:spcAft>
              <a:buClr>
                <a:schemeClr val="lt1"/>
              </a:buClr>
              <a:buSzPts val="2400"/>
              <a:buFont typeface="Calibri"/>
              <a:buNone/>
            </a:pPr>
            <a:r>
              <a:rPr lang="en-PH" b="1" dirty="0"/>
              <a:t>Why are MIL competencies so important for educators? (cont.)</a:t>
            </a:r>
            <a:endParaRPr b="1" dirty="0"/>
          </a:p>
        </p:txBody>
      </p:sp>
    </p:spTree>
    <p:extLst>
      <p:ext uri="{BB962C8B-B14F-4D97-AF65-F5344CB8AC3E}">
        <p14:creationId xmlns:p14="http://schemas.microsoft.com/office/powerpoint/2010/main" val="969727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endParaRPr lang="en-US" b="0" dirty="0"/>
          </a:p>
        </p:txBody>
      </p:sp>
      <p:sp>
        <p:nvSpPr>
          <p:cNvPr id="6" name="Text Placeholder 5"/>
          <p:cNvSpPr>
            <a:spLocks noGrp="1"/>
          </p:cNvSpPr>
          <p:nvPr>
            <p:ph type="body" sz="quarter" idx="16"/>
          </p:nvPr>
        </p:nvSpPr>
        <p:spPr>
          <a:xfrm>
            <a:off x="277188" y="1625768"/>
            <a:ext cx="11350208" cy="4463043"/>
          </a:xfrm>
        </p:spPr>
        <p:txBody>
          <a:bodyPr>
            <a:normAutofit/>
          </a:bodyPr>
          <a:lstStyle/>
          <a:p>
            <a:pPr algn="ctr"/>
            <a:endParaRPr lang="en-US" sz="2800" b="0" dirty="0"/>
          </a:p>
          <a:p>
            <a:pPr algn="ctr"/>
            <a:endParaRPr lang="en-US" sz="2800" b="0" dirty="0"/>
          </a:p>
          <a:p>
            <a:pPr algn="ctr"/>
            <a:r>
              <a:rPr lang="en-US" sz="2800" dirty="0"/>
              <a:t>PART III</a:t>
            </a:r>
          </a:p>
          <a:p>
            <a:pPr algn="ctr"/>
            <a:r>
              <a:rPr lang="en-US" sz="2800" b="0" dirty="0"/>
              <a:t>Media and Information Literacy (MIL): </a:t>
            </a:r>
          </a:p>
          <a:p>
            <a:pPr algn="ctr"/>
            <a:r>
              <a:rPr lang="en-US" sz="2800" b="0" dirty="0"/>
              <a:t>Key Competencies for Mobile Teacher Trainers</a:t>
            </a:r>
            <a:endParaRPr lang="en-US" sz="2800" dirty="0"/>
          </a:p>
        </p:txBody>
      </p:sp>
    </p:spTree>
    <p:custDataLst>
      <p:tags r:id="rId1"/>
    </p:custDataLst>
    <p:extLst>
      <p:ext uri="{BB962C8B-B14F-4D97-AF65-F5344CB8AC3E}">
        <p14:creationId xmlns:p14="http://schemas.microsoft.com/office/powerpoint/2010/main" val="3918897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en-US" sz="2800" dirty="0"/>
              <a:t>Media and Information Literacy through Conflict Sensitive Education </a:t>
            </a:r>
            <a:br>
              <a:rPr lang="en-US" sz="2800" dirty="0"/>
            </a:br>
            <a:r>
              <a:rPr lang="en-US" sz="2800" dirty="0"/>
              <a:t>(MIL-CSE)</a:t>
            </a:r>
            <a:endParaRPr lang="en-US" b="0" dirty="0"/>
          </a:p>
        </p:txBody>
      </p:sp>
      <p:sp>
        <p:nvSpPr>
          <p:cNvPr id="6" name="Text Placeholder 5"/>
          <p:cNvSpPr>
            <a:spLocks noGrp="1"/>
          </p:cNvSpPr>
          <p:nvPr>
            <p:ph type="body" sz="quarter" idx="16"/>
          </p:nvPr>
        </p:nvSpPr>
        <p:spPr>
          <a:xfrm>
            <a:off x="332944" y="1197478"/>
            <a:ext cx="11350208" cy="4463043"/>
          </a:xfrm>
        </p:spPr>
        <p:txBody>
          <a:bodyPr/>
          <a:lstStyle/>
          <a:p>
            <a:pPr algn="ctr"/>
            <a:endParaRPr lang="en-US" b="0" dirty="0"/>
          </a:p>
          <a:p>
            <a:pPr algn="ctr"/>
            <a:endParaRPr lang="en-US" b="0" dirty="0"/>
          </a:p>
        </p:txBody>
      </p:sp>
      <p:sp>
        <p:nvSpPr>
          <p:cNvPr id="3" name="TextBox 2">
            <a:extLst>
              <a:ext uri="{FF2B5EF4-FFF2-40B4-BE49-F238E27FC236}">
                <a16:creationId xmlns:a16="http://schemas.microsoft.com/office/drawing/2014/main" id="{A870582F-0898-A2A5-65C2-559ABAAA3E32}"/>
              </a:ext>
            </a:extLst>
          </p:cNvPr>
          <p:cNvSpPr txBox="1"/>
          <p:nvPr/>
        </p:nvSpPr>
        <p:spPr>
          <a:xfrm>
            <a:off x="621680" y="1108645"/>
            <a:ext cx="11061472" cy="4062651"/>
          </a:xfrm>
          <a:prstGeom prst="rect">
            <a:avLst/>
          </a:prstGeom>
          <a:noFill/>
        </p:spPr>
        <p:txBody>
          <a:bodyPr wrap="square">
            <a:spAutoFit/>
          </a:bodyPr>
          <a:lstStyle/>
          <a:p>
            <a:pPr marL="342900" indent="-342900">
              <a:buFont typeface="Arial" panose="020B0604020202020204" pitchFamily="34" charset="0"/>
              <a:buChar char="•"/>
            </a:pPr>
            <a:r>
              <a:rPr lang="en-US" sz="2000" b="1" dirty="0"/>
              <a:t>Module 1.1: Media and Information Literacy: Definition, Importance and Implementation Scenarios</a:t>
            </a:r>
          </a:p>
          <a:p>
            <a:pPr marL="342900" indent="-342900">
              <a:buFont typeface="Arial" panose="020B0604020202020204" pitchFamily="34" charset="0"/>
              <a:buChar char="•"/>
            </a:pPr>
            <a:r>
              <a:rPr lang="en-US" sz="2000" b="0" dirty="0"/>
              <a:t>Module 1.2: Conflict Sensitive Education: Definition, Importance and Competencies</a:t>
            </a:r>
          </a:p>
          <a:p>
            <a:pPr marL="342900" indent="-342900">
              <a:buFont typeface="Arial" panose="020B0604020202020204" pitchFamily="34" charset="0"/>
              <a:buChar char="•"/>
            </a:pPr>
            <a:r>
              <a:rPr lang="en-US" sz="2000" b="0" dirty="0"/>
              <a:t>Module 1.3.: The Relationship between MIL</a:t>
            </a:r>
            <a:r>
              <a:rPr lang="en-US" sz="2000" dirty="0"/>
              <a:t> and </a:t>
            </a:r>
            <a:r>
              <a:rPr lang="en-US" sz="2000" b="0" dirty="0"/>
              <a:t>CSE, and Their Position within the Teacher Competency Framework</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GB" sz="2000" b="0" dirty="0">
                <a:effectLst/>
                <a:ea typeface="Calibri" panose="020F0502020204030204" pitchFamily="34" charset="0"/>
                <a:cs typeface="Arial" panose="020B0604020202020204" pitchFamily="34" charset="0"/>
              </a:rPr>
              <a:t>Module 2.1.: </a:t>
            </a:r>
            <a:r>
              <a:rPr lang="en-US" sz="2000" b="0" dirty="0">
                <a:effectLst/>
                <a:ea typeface="Calibri" panose="020F0502020204030204" pitchFamily="34" charset="0"/>
                <a:cs typeface="Arial" panose="020B0604020202020204" pitchFamily="34" charset="0"/>
              </a:rPr>
              <a:t>MIL &amp; CSE to Combat Conflict Triggering Hate Speech</a:t>
            </a:r>
            <a:endParaRPr lang="en-GB" sz="2000" b="0" dirty="0">
              <a:effectLst/>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GB" sz="2000" b="0" dirty="0">
                <a:effectLst/>
                <a:ea typeface="Calibri" panose="020F0502020204030204" pitchFamily="34" charset="0"/>
                <a:cs typeface="Arial" panose="020B0604020202020204" pitchFamily="34" charset="0"/>
              </a:rPr>
              <a:t>Module 2.2.: MIL &amp; CSE to Address Bias, Discrimination and Misrepresentation</a:t>
            </a:r>
          </a:p>
          <a:p>
            <a:pPr marL="342900" indent="-342900">
              <a:buFont typeface="Arial" panose="020B0604020202020204" pitchFamily="34" charset="0"/>
              <a:buChar char="•"/>
            </a:pPr>
            <a:r>
              <a:rPr lang="en-GB" sz="2000" b="0" dirty="0">
                <a:effectLst/>
                <a:ea typeface="Calibri" panose="020F0502020204030204" pitchFamily="34" charset="0"/>
                <a:cs typeface="Arial" panose="020B0604020202020204" pitchFamily="34" charset="0"/>
              </a:rPr>
              <a:t>Module 2.3: MIL and CSE </a:t>
            </a:r>
            <a:r>
              <a:rPr lang="en-US" sz="2000" dirty="0">
                <a:ea typeface="Calibri" panose="020F0502020204030204" pitchFamily="34" charset="0"/>
                <a:cs typeface="Arial" panose="020B0604020202020204" pitchFamily="34" charset="0"/>
              </a:rPr>
              <a:t>to Combat Information Disorder</a:t>
            </a:r>
          </a:p>
          <a:p>
            <a:endParaRPr lang="en-GB" sz="2000" b="0" dirty="0">
              <a:effectLst/>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dirty="0"/>
              <a:t>Module 3.1: MIL &amp; CSE </a:t>
            </a:r>
            <a:r>
              <a:rPr lang="en-US" sz="2000" dirty="0"/>
              <a:t>for Intercultural and Interreligious Dialogue</a:t>
            </a:r>
            <a:endParaRPr lang="en-GB" sz="2000" b="0"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dirty="0"/>
              <a:t>Module 3.2: MIL and CSE </a:t>
            </a:r>
            <a:r>
              <a:rPr lang="en-US" sz="2000" b="0" dirty="0"/>
              <a:t>to Foster Cyber Safety and Security</a:t>
            </a:r>
            <a:endParaRPr lang="en-GB" sz="2000" b="0" dirty="0"/>
          </a:p>
          <a:p>
            <a:endParaRPr lang="en-US" sz="2000" b="0" dirty="0"/>
          </a:p>
          <a:p>
            <a:endParaRPr lang="en-US" dirty="0"/>
          </a:p>
        </p:txBody>
      </p:sp>
    </p:spTree>
    <p:custDataLst>
      <p:tags r:id="rId1"/>
    </p:custDataLst>
    <p:extLst>
      <p:ext uri="{BB962C8B-B14F-4D97-AF65-F5344CB8AC3E}">
        <p14:creationId xmlns:p14="http://schemas.microsoft.com/office/powerpoint/2010/main" val="2870613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p11"/>
          <p:cNvSpPr txBox="1"/>
          <p:nvPr/>
        </p:nvSpPr>
        <p:spPr>
          <a:xfrm>
            <a:off x="907974" y="913967"/>
            <a:ext cx="9903655" cy="536864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800"/>
              <a:buFont typeface="Arial"/>
              <a:buNone/>
            </a:pPr>
            <a:endParaRPr lang="en-US" sz="2400" b="0" i="0" dirty="0">
              <a:solidFill>
                <a:srgbClr val="202124"/>
              </a:solidFill>
              <a:effectLst/>
            </a:endParaRPr>
          </a:p>
          <a:p>
            <a:pPr marL="0" marR="0" lvl="0" indent="0" algn="l" rtl="0">
              <a:lnSpc>
                <a:spcPct val="100000"/>
              </a:lnSpc>
              <a:spcBef>
                <a:spcPts val="0"/>
              </a:spcBef>
              <a:spcAft>
                <a:spcPts val="0"/>
              </a:spcAft>
              <a:buClr>
                <a:schemeClr val="dk1"/>
              </a:buClr>
              <a:buSzPts val="2800"/>
              <a:buFont typeface="Arial"/>
              <a:buNone/>
            </a:pPr>
            <a:endParaRPr lang="en-US" sz="2400" dirty="0">
              <a:solidFill>
                <a:srgbClr val="202124"/>
              </a:solidFill>
            </a:endParaRPr>
          </a:p>
          <a:p>
            <a:pPr marL="0" marR="0" lvl="0" indent="0" algn="l" rtl="0">
              <a:lnSpc>
                <a:spcPct val="100000"/>
              </a:lnSpc>
              <a:spcBef>
                <a:spcPts val="0"/>
              </a:spcBef>
              <a:spcAft>
                <a:spcPts val="0"/>
              </a:spcAft>
              <a:buClr>
                <a:schemeClr val="dk1"/>
              </a:buClr>
              <a:buSzPts val="2800"/>
              <a:buFont typeface="Arial"/>
              <a:buNone/>
            </a:pPr>
            <a:r>
              <a:rPr lang="en-US" sz="2000" b="0" i="0" dirty="0">
                <a:solidFill>
                  <a:srgbClr val="202124"/>
                </a:solidFill>
                <a:effectLst/>
              </a:rPr>
              <a:t>MIL constitutes a composite set of knowledge, skills, attitudes, competencies and practices that allow effectively access, analyze, critically evaluate, interpret, use, create and disseminate information and media products with the use of existing means and tools on a creative, legal and ethical basis.</a:t>
            </a:r>
          </a:p>
          <a:p>
            <a:pPr marL="0" marR="0" lvl="0" indent="0" algn="l" rtl="0">
              <a:lnSpc>
                <a:spcPct val="100000"/>
              </a:lnSpc>
              <a:spcBef>
                <a:spcPts val="0"/>
              </a:spcBef>
              <a:spcAft>
                <a:spcPts val="0"/>
              </a:spcAft>
              <a:buClr>
                <a:schemeClr val="dk1"/>
              </a:buClr>
              <a:buSzPts val="2800"/>
              <a:buFont typeface="Arial"/>
              <a:buNone/>
            </a:pPr>
            <a:endParaRPr lang="en-US" sz="2000" b="0" i="0" dirty="0">
              <a:solidFill>
                <a:srgbClr val="202124"/>
              </a:solidFill>
              <a:effectLst/>
            </a:endParaRPr>
          </a:p>
          <a:p>
            <a:pPr marL="0" marR="0" lvl="0" indent="0" algn="l" rtl="0">
              <a:lnSpc>
                <a:spcPct val="100000"/>
              </a:lnSpc>
              <a:spcBef>
                <a:spcPts val="0"/>
              </a:spcBef>
              <a:spcAft>
                <a:spcPts val="0"/>
              </a:spcAft>
              <a:buClr>
                <a:schemeClr val="dk1"/>
              </a:buClr>
              <a:buSzPts val="2800"/>
              <a:buFont typeface="Arial"/>
              <a:buNone/>
            </a:pPr>
            <a:r>
              <a:rPr lang="en-US" sz="2000" b="0" i="0" u="none" strike="noStrike" cap="none" dirty="0">
                <a:solidFill>
                  <a:schemeClr val="dk1"/>
                </a:solidFill>
                <a:ea typeface="Calibri"/>
                <a:cs typeface="Calibri"/>
                <a:sym typeface="Calibri"/>
              </a:rPr>
              <a:t>The competencies are displayed across the three main components of MIL: (1) media literacy,  (2) information literacy and  (3) digital literacy. </a:t>
            </a:r>
            <a:endParaRPr sz="2000" b="0" i="0" u="none" strike="noStrike" cap="none" dirty="0">
              <a:solidFill>
                <a:srgbClr val="000000"/>
              </a:solidFill>
              <a:ea typeface="Arial"/>
              <a:cs typeface="Arial"/>
              <a:sym typeface="Arial"/>
            </a:endParaRPr>
          </a:p>
          <a:p>
            <a:pPr marL="0" marR="0" lvl="0" indent="0" algn="l" rtl="0">
              <a:lnSpc>
                <a:spcPct val="100000"/>
              </a:lnSpc>
              <a:spcBef>
                <a:spcPts val="560"/>
              </a:spcBef>
              <a:spcAft>
                <a:spcPts val="0"/>
              </a:spcAft>
              <a:buClr>
                <a:schemeClr val="dk1"/>
              </a:buClr>
              <a:buSzPts val="2800"/>
              <a:buFont typeface="Arial"/>
              <a:buNone/>
            </a:pPr>
            <a:endParaRPr sz="2800" b="0" i="0" u="none" strike="noStrike" cap="none" dirty="0">
              <a:solidFill>
                <a:schemeClr val="dk1"/>
              </a:solidFill>
              <a:ea typeface="Calibri"/>
              <a:cs typeface="Calibri"/>
              <a:sym typeface="Calibri"/>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a:bodyPr>
          <a:lstStyle/>
          <a:p>
            <a:pPr marL="0" lvl="0" indent="0" algn="l" rtl="0">
              <a:lnSpc>
                <a:spcPct val="115625"/>
              </a:lnSpc>
              <a:spcBef>
                <a:spcPts val="0"/>
              </a:spcBef>
              <a:spcAft>
                <a:spcPts val="0"/>
              </a:spcAft>
              <a:buClr>
                <a:schemeClr val="lt1"/>
              </a:buClr>
              <a:buSzPts val="2400"/>
              <a:buFont typeface="Calibri"/>
              <a:buNone/>
            </a:pPr>
            <a:r>
              <a:rPr lang="en-PH" b="1" dirty="0"/>
              <a:t>What are priority MIL competencies for MTTs?</a:t>
            </a:r>
            <a:endParaRPr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p11"/>
          <p:cNvSpPr txBox="1"/>
          <p:nvPr/>
        </p:nvSpPr>
        <p:spPr>
          <a:xfrm>
            <a:off x="907974" y="913967"/>
            <a:ext cx="9903655" cy="536864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56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p:txBody>
      </p:sp>
      <p:pic>
        <p:nvPicPr>
          <p:cNvPr id="228" name="Google Shape;228;p11"/>
          <p:cNvPicPr preferRelativeResize="0"/>
          <p:nvPr/>
        </p:nvPicPr>
        <p:blipFill rotWithShape="1">
          <a:blip r:embed="rId3">
            <a:alphaModFix/>
          </a:blip>
          <a:srcRect t="31116" b="30492"/>
          <a:stretch/>
        </p:blipFill>
        <p:spPr>
          <a:xfrm>
            <a:off x="807210" y="1959428"/>
            <a:ext cx="10476816" cy="2939144"/>
          </a:xfrm>
          <a:prstGeom prst="rect">
            <a:avLst/>
          </a:prstGeom>
          <a:noFill/>
          <a:ln>
            <a:noFill/>
          </a:ln>
        </p:spPr>
      </p:pic>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fontScale="90000"/>
          </a:bodyPr>
          <a:lstStyle/>
          <a:p>
            <a:pPr marL="0" lvl="0" indent="0" algn="l" rtl="0">
              <a:lnSpc>
                <a:spcPct val="115625"/>
              </a:lnSpc>
              <a:spcBef>
                <a:spcPts val="0"/>
              </a:spcBef>
              <a:spcAft>
                <a:spcPts val="0"/>
              </a:spcAft>
              <a:buClr>
                <a:schemeClr val="lt1"/>
              </a:buClr>
              <a:buSzPts val="2400"/>
              <a:buFont typeface="Calibri"/>
              <a:buNone/>
            </a:pPr>
            <a:r>
              <a:rPr lang="en-PH" sz="2800" b="1" dirty="0"/>
              <a:t>What are priority media literacy competencies for MTTs?</a:t>
            </a:r>
            <a:endParaRPr sz="2800" b="1" dirty="0"/>
          </a:p>
        </p:txBody>
      </p:sp>
    </p:spTree>
    <p:extLst>
      <p:ext uri="{BB962C8B-B14F-4D97-AF65-F5344CB8AC3E}">
        <p14:creationId xmlns:p14="http://schemas.microsoft.com/office/powerpoint/2010/main" val="3157194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BB09A-9952-1708-1AAE-7663EFD13541}"/>
              </a:ext>
            </a:extLst>
          </p:cNvPr>
          <p:cNvSpPr>
            <a:spLocks noGrp="1"/>
          </p:cNvSpPr>
          <p:nvPr>
            <p:ph type="ctrTitle"/>
          </p:nvPr>
        </p:nvSpPr>
        <p:spPr/>
        <p:txBody>
          <a:bodyPr>
            <a:noAutofit/>
          </a:bodyPr>
          <a:lstStyle/>
          <a:p>
            <a:r>
              <a:rPr lang="en-US" sz="2800" b="1" dirty="0"/>
              <a:t>Scenario 1 : Critically evaluate media content in the light of media functions</a:t>
            </a:r>
          </a:p>
        </p:txBody>
      </p:sp>
      <p:sp>
        <p:nvSpPr>
          <p:cNvPr id="3" name="Text Placeholder 2">
            <a:extLst>
              <a:ext uri="{FF2B5EF4-FFF2-40B4-BE49-F238E27FC236}">
                <a16:creationId xmlns:a16="http://schemas.microsoft.com/office/drawing/2014/main" id="{32EE4CAC-519D-E99D-B977-D4D5A05D41A7}"/>
              </a:ext>
            </a:extLst>
          </p:cNvPr>
          <p:cNvSpPr>
            <a:spLocks noGrp="1"/>
          </p:cNvSpPr>
          <p:nvPr>
            <p:ph type="body" idx="1"/>
          </p:nvPr>
        </p:nvSpPr>
        <p:spPr>
          <a:xfrm>
            <a:off x="236546" y="1059099"/>
            <a:ext cx="11350208" cy="971789"/>
          </a:xfrm>
        </p:spPr>
        <p:txBody>
          <a:bodyPr>
            <a:noAutofit/>
          </a:bodyPr>
          <a:lstStyle/>
          <a:p>
            <a:pPr>
              <a:lnSpc>
                <a:spcPct val="100000"/>
              </a:lnSpc>
              <a:spcAft>
                <a:spcPts val="800"/>
              </a:spcAft>
            </a:pPr>
            <a:r>
              <a:rPr lang="en-US" sz="2000" kern="100" dirty="0">
                <a:effectLst/>
                <a:latin typeface="Calibri" panose="020F0502020204030204" pitchFamily="34" charset="0"/>
                <a:ea typeface="Calibri" panose="020F0502020204030204" pitchFamily="34" charset="0"/>
                <a:cs typeface="Arial" panose="020B0604020202020204" pitchFamily="34" charset="0"/>
              </a:rPr>
              <a:t> </a:t>
            </a:r>
          </a:p>
          <a:p>
            <a:pPr>
              <a:lnSpc>
                <a:spcPct val="100000"/>
              </a:lnSpc>
              <a:spcAft>
                <a:spcPts val="800"/>
              </a:spcAft>
            </a:pPr>
            <a:endParaRPr lang="en-US" sz="2000" kern="100" dirty="0">
              <a:latin typeface="Calibri" panose="020F0502020204030204" pitchFamily="34" charset="0"/>
              <a:ea typeface="Calibri" panose="020F0502020204030204" pitchFamily="34" charset="0"/>
              <a:cs typeface="Arial" panose="020B0604020202020204" pitchFamily="34" charset="0"/>
            </a:endParaRPr>
          </a:p>
          <a:p>
            <a:pPr>
              <a:lnSpc>
                <a:spcPct val="100000"/>
              </a:lnSpc>
              <a:spcAft>
                <a:spcPts val="800"/>
              </a:spcAft>
            </a:pPr>
            <a:r>
              <a:rPr lang="en-US" sz="2000" kern="100" dirty="0">
                <a:effectLst/>
                <a:latin typeface="Calibri" panose="020F0502020204030204" pitchFamily="34" charset="0"/>
                <a:ea typeface="Calibri" panose="020F0502020204030204" pitchFamily="34" charset="0"/>
                <a:cs typeface="Arial" panose="020B0604020202020204" pitchFamily="34" charset="0"/>
              </a:rPr>
              <a:t>Task: </a:t>
            </a:r>
            <a:r>
              <a:rPr lang="en-US" sz="2000" b="0" kern="100" dirty="0">
                <a:effectLst/>
                <a:latin typeface="Calibri" panose="020F0502020204030204" pitchFamily="34" charset="0"/>
                <a:ea typeface="Calibri" panose="020F0502020204030204" pitchFamily="34" charset="0"/>
                <a:cs typeface="Arial" panose="020B0604020202020204" pitchFamily="34" charset="0"/>
              </a:rPr>
              <a:t>Ask students to critically evaluate the media content by identifying its media functions (informative, persuasive, entertaining, etc.).</a:t>
            </a:r>
          </a:p>
          <a:p>
            <a:pPr>
              <a:lnSpc>
                <a:spcPct val="100000"/>
              </a:lnSpc>
              <a:spcAft>
                <a:spcPts val="800"/>
              </a:spcAft>
            </a:pPr>
            <a:r>
              <a:rPr lang="en-US" sz="2000" kern="100" dirty="0">
                <a:effectLst/>
                <a:latin typeface="Calibri" panose="020F0502020204030204" pitchFamily="34" charset="0"/>
                <a:ea typeface="Calibri" panose="020F0502020204030204" pitchFamily="34" charset="0"/>
                <a:cs typeface="Arial" panose="020B0604020202020204" pitchFamily="34" charset="0"/>
              </a:rPr>
              <a:t>Activity: </a:t>
            </a:r>
            <a:r>
              <a:rPr lang="en-US" sz="2000" b="0" kern="100" dirty="0">
                <a:effectLst/>
                <a:latin typeface="Calibri" panose="020F0502020204030204" pitchFamily="34" charset="0"/>
                <a:ea typeface="Calibri" panose="020F0502020204030204" pitchFamily="34" charset="0"/>
                <a:cs typeface="Arial" panose="020B0604020202020204" pitchFamily="34" charset="0"/>
              </a:rPr>
              <a:t>Divide the class into groups and assign each group a different media function to analyze within the article.</a:t>
            </a:r>
          </a:p>
          <a:p>
            <a:pPr>
              <a:lnSpc>
                <a:spcPct val="100000"/>
              </a:lnSpc>
              <a:spcAft>
                <a:spcPts val="800"/>
              </a:spcAft>
            </a:pPr>
            <a:r>
              <a:rPr lang="en-US" sz="2000" kern="100" dirty="0">
                <a:effectLst/>
                <a:latin typeface="Calibri" panose="020F0502020204030204" pitchFamily="34" charset="0"/>
                <a:ea typeface="Calibri" panose="020F0502020204030204" pitchFamily="34" charset="0"/>
                <a:cs typeface="Arial" panose="020B0604020202020204" pitchFamily="34" charset="0"/>
              </a:rPr>
              <a:t>Outcome: </a:t>
            </a:r>
            <a:r>
              <a:rPr lang="en-US" sz="2000" b="0" kern="100" dirty="0">
                <a:effectLst/>
                <a:latin typeface="Calibri" panose="020F0502020204030204" pitchFamily="34" charset="0"/>
                <a:ea typeface="Calibri" panose="020F0502020204030204" pitchFamily="34" charset="0"/>
                <a:cs typeface="Arial" panose="020B0604020202020204" pitchFamily="34" charset="0"/>
              </a:rPr>
              <a:t>Students will learn to assess media content beyond surface-level information and understand how different functions can influence their perception of the topic.</a:t>
            </a:r>
          </a:p>
          <a:p>
            <a:pPr>
              <a:lnSpc>
                <a:spcPct val="100000"/>
              </a:lnSpc>
              <a:spcAft>
                <a:spcPts val="800"/>
              </a:spcAft>
            </a:pPr>
            <a:r>
              <a:rPr lang="en-US" sz="2000" kern="100" dirty="0">
                <a:effectLst/>
                <a:latin typeface="Calibri" panose="020F0502020204030204" pitchFamily="34" charset="0"/>
                <a:ea typeface="Calibri" panose="020F0502020204030204" pitchFamily="34" charset="0"/>
                <a:cs typeface="Arial" panose="020B0604020202020204" pitchFamily="34" charset="0"/>
              </a:rPr>
              <a:t>Media Literacy Competency Implemented: </a:t>
            </a:r>
            <a:r>
              <a:rPr lang="en-US" sz="2000" i="1" kern="100"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Critically Evaluate Media Content in the Light of Media Functions</a:t>
            </a:r>
          </a:p>
          <a:p>
            <a:pPr>
              <a:lnSpc>
                <a:spcPct val="100000"/>
              </a:lnSpc>
              <a:spcAft>
                <a:spcPts val="800"/>
              </a:spcAft>
            </a:pPr>
            <a:endParaRPr lang="en-US" sz="2400" b="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pPr>
            <a:endParaRPr lang="en-US" sz="1800" dirty="0"/>
          </a:p>
        </p:txBody>
      </p:sp>
      <p:sp>
        <p:nvSpPr>
          <p:cNvPr id="5" name="TextBox 4">
            <a:extLst>
              <a:ext uri="{FF2B5EF4-FFF2-40B4-BE49-F238E27FC236}">
                <a16:creationId xmlns:a16="http://schemas.microsoft.com/office/drawing/2014/main" id="{64374D69-B4A5-D2D3-A0F6-278F8DB8CA4B}"/>
              </a:ext>
            </a:extLst>
          </p:cNvPr>
          <p:cNvSpPr txBox="1"/>
          <p:nvPr/>
        </p:nvSpPr>
        <p:spPr>
          <a:xfrm>
            <a:off x="603111" y="1059099"/>
            <a:ext cx="10983643" cy="1015663"/>
          </a:xfrm>
          <a:prstGeom prst="rect">
            <a:avLst/>
          </a:prstGeom>
          <a:solidFill>
            <a:schemeClr val="accent1">
              <a:lumMod val="20000"/>
              <a:lumOff val="80000"/>
            </a:schemeClr>
          </a:solidFill>
        </p:spPr>
        <p:txBody>
          <a:bodyPr wrap="square" rtlCol="0">
            <a:spAutoFit/>
          </a:bodyPr>
          <a:lstStyle/>
          <a:p>
            <a:pPr algn="ctr"/>
            <a:r>
              <a:rPr lang="en-US" sz="2000" b="1" u="sng" kern="100" dirty="0">
                <a:effectLst/>
                <a:latin typeface="Calibri" panose="020F0502020204030204" pitchFamily="34" charset="0"/>
                <a:ea typeface="Calibri" panose="020F0502020204030204" pitchFamily="34" charset="0"/>
                <a:cs typeface="Arial" panose="020B0604020202020204" pitchFamily="34" charset="0"/>
              </a:rPr>
              <a:t>Scenario: </a:t>
            </a:r>
            <a:r>
              <a:rPr lang="en-US" sz="2000" b="0" kern="100" dirty="0">
                <a:effectLst/>
                <a:latin typeface="Calibri" panose="020F0502020204030204" pitchFamily="34" charset="0"/>
                <a:ea typeface="Calibri" panose="020F0502020204030204" pitchFamily="34" charset="0"/>
                <a:cs typeface="Arial" panose="020B0604020202020204" pitchFamily="34" charset="0"/>
              </a:rPr>
              <a:t>There is much controversy in the society about a new youth-led music trend. There are articles written in the newspapers some are for and some are against this new trend. You are teaching a ‘language class’. </a:t>
            </a:r>
          </a:p>
        </p:txBody>
      </p:sp>
    </p:spTree>
    <p:extLst>
      <p:ext uri="{BB962C8B-B14F-4D97-AF65-F5344CB8AC3E}">
        <p14:creationId xmlns:p14="http://schemas.microsoft.com/office/powerpoint/2010/main" val="828873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BB09A-9952-1708-1AAE-7663EFD13541}"/>
              </a:ext>
            </a:extLst>
          </p:cNvPr>
          <p:cNvSpPr>
            <a:spLocks noGrp="1"/>
          </p:cNvSpPr>
          <p:nvPr>
            <p:ph type="ctrTitle"/>
          </p:nvPr>
        </p:nvSpPr>
        <p:spPr/>
        <p:txBody>
          <a:bodyPr/>
          <a:lstStyle/>
          <a:p>
            <a:r>
              <a:rPr lang="en-US" b="1" dirty="0"/>
              <a:t>Scenario 2: Review skills needed to produce user-generated content</a:t>
            </a:r>
          </a:p>
        </p:txBody>
      </p:sp>
      <p:sp>
        <p:nvSpPr>
          <p:cNvPr id="3" name="Text Placeholder 2">
            <a:extLst>
              <a:ext uri="{FF2B5EF4-FFF2-40B4-BE49-F238E27FC236}">
                <a16:creationId xmlns:a16="http://schemas.microsoft.com/office/drawing/2014/main" id="{32EE4CAC-519D-E99D-B977-D4D5A05D41A7}"/>
              </a:ext>
            </a:extLst>
          </p:cNvPr>
          <p:cNvSpPr>
            <a:spLocks noGrp="1"/>
          </p:cNvSpPr>
          <p:nvPr>
            <p:ph type="body" idx="1"/>
          </p:nvPr>
        </p:nvSpPr>
        <p:spPr>
          <a:xfrm>
            <a:off x="236546" y="641308"/>
            <a:ext cx="11350208" cy="971789"/>
          </a:xfrm>
        </p:spPr>
        <p:txBody>
          <a:bodyPr>
            <a:noAutofit/>
          </a:bodyPr>
          <a:lstStyle/>
          <a:p>
            <a:pPr>
              <a:spcAft>
                <a:spcPts val="800"/>
              </a:spcAft>
            </a:pPr>
            <a:r>
              <a:rPr lang="en-US" sz="2400" kern="10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pPr>
            <a:endParaRPr lang="en-US" sz="2400" kern="100" dirty="0">
              <a:latin typeface="Calibri" panose="020F0502020204030204" pitchFamily="34" charset="0"/>
              <a:ea typeface="Calibri" panose="020F0502020204030204" pitchFamily="34" charset="0"/>
              <a:cs typeface="Arial" panose="020B0604020202020204" pitchFamily="34" charset="0"/>
            </a:endParaRPr>
          </a:p>
          <a:p>
            <a:pPr>
              <a:lnSpc>
                <a:spcPct val="100000"/>
              </a:lnSpc>
              <a:spcAft>
                <a:spcPts val="800"/>
              </a:spcAft>
            </a:pPr>
            <a:endParaRPr lang="en-US" sz="2400" kern="100" dirty="0">
              <a:latin typeface="Calibri" panose="020F0502020204030204" pitchFamily="34" charset="0"/>
              <a:ea typeface="Calibri" panose="020F0502020204030204" pitchFamily="34" charset="0"/>
              <a:cs typeface="Arial" panose="020B0604020202020204" pitchFamily="34" charset="0"/>
            </a:endParaRPr>
          </a:p>
          <a:p>
            <a:pPr>
              <a:lnSpc>
                <a:spcPct val="100000"/>
              </a:lnSpc>
              <a:spcAft>
                <a:spcPts val="800"/>
              </a:spcAft>
            </a:pPr>
            <a:r>
              <a:rPr lang="en-US" sz="2000" kern="100" dirty="0">
                <a:latin typeface="Calibri" panose="020F0502020204030204" pitchFamily="34" charset="0"/>
                <a:ea typeface="Calibri" panose="020F0502020204030204" pitchFamily="34" charset="0"/>
                <a:cs typeface="Arial" panose="020B0604020202020204" pitchFamily="34" charset="0"/>
              </a:rPr>
              <a:t>Task</a:t>
            </a:r>
            <a:r>
              <a:rPr lang="en-US" sz="2000" kern="100" dirty="0">
                <a:effectLst/>
                <a:latin typeface="Calibri" panose="020F0502020204030204" pitchFamily="34" charset="0"/>
                <a:ea typeface="Calibri" panose="020F0502020204030204" pitchFamily="34" charset="0"/>
                <a:cs typeface="Arial" panose="020B0604020202020204" pitchFamily="34" charset="0"/>
              </a:rPr>
              <a:t>: </a:t>
            </a:r>
            <a:r>
              <a:rPr lang="en-US" sz="2000" b="0" kern="100" dirty="0">
                <a:effectLst/>
                <a:latin typeface="Calibri" panose="020F0502020204030204" pitchFamily="34" charset="0"/>
                <a:ea typeface="Calibri" panose="020F0502020204030204" pitchFamily="34" charset="0"/>
                <a:cs typeface="Arial" panose="020B0604020202020204" pitchFamily="34" charset="0"/>
              </a:rPr>
              <a:t>Equip students with the skills to create effective user-generated content using digital tools.</a:t>
            </a:r>
          </a:p>
          <a:p>
            <a:pPr>
              <a:spcAft>
                <a:spcPts val="800"/>
              </a:spcAft>
            </a:pPr>
            <a:r>
              <a:rPr lang="en-US" sz="2000" kern="100" dirty="0">
                <a:effectLst/>
                <a:latin typeface="Calibri" panose="020F0502020204030204" pitchFamily="34" charset="0"/>
                <a:ea typeface="Calibri" panose="020F0502020204030204" pitchFamily="34" charset="0"/>
                <a:cs typeface="Arial" panose="020B0604020202020204" pitchFamily="34" charset="0"/>
              </a:rPr>
              <a:t>Activity: </a:t>
            </a:r>
            <a:r>
              <a:rPr lang="en-US" sz="2000" b="0" kern="100" dirty="0">
                <a:effectLst/>
                <a:latin typeface="Calibri" panose="020F0502020204030204" pitchFamily="34" charset="0"/>
                <a:ea typeface="Calibri" panose="020F0502020204030204" pitchFamily="34" charset="0"/>
                <a:cs typeface="Arial" panose="020B0604020202020204" pitchFamily="34" charset="0"/>
              </a:rPr>
              <a:t>Provide tutorials on using graphic design software, video editing tools, or online platforms for creating and sharing content. Students then work in pairs to develop persuasive advertisements for their fictional products.</a:t>
            </a:r>
          </a:p>
          <a:p>
            <a:pPr>
              <a:spcAft>
                <a:spcPts val="800"/>
              </a:spcAft>
            </a:pPr>
            <a:r>
              <a:rPr lang="en-US" sz="2000" kern="100" dirty="0">
                <a:effectLst/>
                <a:latin typeface="Calibri" panose="020F0502020204030204" pitchFamily="34" charset="0"/>
                <a:ea typeface="Calibri" panose="020F0502020204030204" pitchFamily="34" charset="0"/>
                <a:cs typeface="Arial" panose="020B0604020202020204" pitchFamily="34" charset="0"/>
              </a:rPr>
              <a:t>Outcome: </a:t>
            </a:r>
            <a:r>
              <a:rPr lang="en-US" sz="2000" b="0" dirty="0">
                <a:effectLst/>
                <a:latin typeface="Calibri" panose="020F0502020204030204" pitchFamily="34" charset="0"/>
                <a:ea typeface="Calibri" panose="020F0502020204030204" pitchFamily="34" charset="0"/>
                <a:cs typeface="Arial" panose="020B0604020202020204" pitchFamily="34" charset="0"/>
              </a:rPr>
              <a:t>Students will not only learn about persuasive techniques but also gain practical ICT skills that are relevant in today's media-rich world. </a:t>
            </a:r>
          </a:p>
          <a:p>
            <a:pPr>
              <a:spcAft>
                <a:spcPts val="800"/>
              </a:spcAft>
            </a:pPr>
            <a:r>
              <a:rPr lang="en-US" sz="2000" kern="100" dirty="0">
                <a:effectLst/>
                <a:latin typeface="Calibri" panose="020F0502020204030204" pitchFamily="34" charset="0"/>
                <a:ea typeface="Calibri" panose="020F0502020204030204" pitchFamily="34" charset="0"/>
                <a:cs typeface="Arial" panose="020B0604020202020204" pitchFamily="34" charset="0"/>
              </a:rPr>
              <a:t>Media Literacy Competency Implemented: </a:t>
            </a:r>
            <a:r>
              <a:rPr lang="en-US" sz="2000" i="1"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Review Skills (Including ICT) Needed to Produce User-Generated Content</a:t>
            </a:r>
            <a:endParaRPr lang="en-US" sz="2000" i="1" kern="100"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endParaRPr lang="en-US" sz="2400" b="0" kern="100" dirty="0">
              <a:effectLst/>
              <a:latin typeface="Calibri" panose="020F0502020204030204" pitchFamily="34" charset="0"/>
              <a:ea typeface="Calibri" panose="020F0502020204030204" pitchFamily="34" charset="0"/>
              <a:cs typeface="Arial" panose="020B0604020202020204" pitchFamily="34" charset="0"/>
            </a:endParaRPr>
          </a:p>
          <a:p>
            <a:endParaRPr lang="en-US" sz="1800" dirty="0"/>
          </a:p>
        </p:txBody>
      </p:sp>
      <p:sp>
        <p:nvSpPr>
          <p:cNvPr id="5" name="TextBox 4">
            <a:extLst>
              <a:ext uri="{FF2B5EF4-FFF2-40B4-BE49-F238E27FC236}">
                <a16:creationId xmlns:a16="http://schemas.microsoft.com/office/drawing/2014/main" id="{64374D69-B4A5-D2D3-A0F6-278F8DB8CA4B}"/>
              </a:ext>
            </a:extLst>
          </p:cNvPr>
          <p:cNvSpPr txBox="1"/>
          <p:nvPr/>
        </p:nvSpPr>
        <p:spPr>
          <a:xfrm>
            <a:off x="138897" y="1059099"/>
            <a:ext cx="11632190" cy="707886"/>
          </a:xfrm>
          <a:prstGeom prst="rect">
            <a:avLst/>
          </a:prstGeom>
          <a:solidFill>
            <a:schemeClr val="accent1">
              <a:lumMod val="20000"/>
              <a:lumOff val="80000"/>
            </a:schemeClr>
          </a:solidFill>
        </p:spPr>
        <p:txBody>
          <a:bodyPr wrap="square" rtlCol="0">
            <a:spAutoFit/>
          </a:bodyPr>
          <a:lstStyle/>
          <a:p>
            <a:pPr algn="ctr"/>
            <a:r>
              <a:rPr lang="en-US" sz="2000" b="1" u="sng" kern="100" dirty="0">
                <a:effectLst/>
                <a:latin typeface="Calibri" panose="020F0502020204030204" pitchFamily="34" charset="0"/>
                <a:ea typeface="Calibri" panose="020F0502020204030204" pitchFamily="34" charset="0"/>
                <a:cs typeface="Arial" panose="020B0604020202020204" pitchFamily="34" charset="0"/>
              </a:rPr>
              <a:t>Scenario:</a:t>
            </a:r>
            <a:r>
              <a:rPr lang="en-US" sz="2000" kern="100" dirty="0">
                <a:effectLst/>
                <a:latin typeface="Calibri" panose="020F0502020204030204" pitchFamily="34" charset="0"/>
                <a:ea typeface="Calibri" panose="020F0502020204030204" pitchFamily="34" charset="0"/>
                <a:cs typeface="Arial" panose="020B0604020202020204" pitchFamily="34" charset="0"/>
              </a:rPr>
              <a:t> In a grade 6 English class students are introduced to ‘persuasive writing’. </a:t>
            </a:r>
          </a:p>
          <a:p>
            <a:pPr algn="ctr"/>
            <a:r>
              <a:rPr lang="en-US" sz="2000" kern="100" dirty="0">
                <a:effectLst/>
                <a:latin typeface="Calibri" panose="020F0502020204030204" pitchFamily="34" charset="0"/>
                <a:ea typeface="Calibri" panose="020F0502020204030204" pitchFamily="34" charset="0"/>
                <a:cs typeface="Arial" panose="020B0604020202020204" pitchFamily="34" charset="0"/>
              </a:rPr>
              <a:t>Students are asked to create their own advertisements for a fictional, i.e. an imaginary  product.</a:t>
            </a:r>
            <a:endParaRPr lang="en-US" sz="1600" dirty="0"/>
          </a:p>
        </p:txBody>
      </p:sp>
    </p:spTree>
    <p:extLst>
      <p:ext uri="{BB962C8B-B14F-4D97-AF65-F5344CB8AC3E}">
        <p14:creationId xmlns:p14="http://schemas.microsoft.com/office/powerpoint/2010/main" val="1439562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p11"/>
          <p:cNvSpPr txBox="1"/>
          <p:nvPr/>
        </p:nvSpPr>
        <p:spPr>
          <a:xfrm>
            <a:off x="588939" y="810746"/>
            <a:ext cx="11011988" cy="3109414"/>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endParaRPr lang="en-US" sz="2400" dirty="0">
              <a:solidFill>
                <a:prstClr val="black"/>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r>
              <a:rPr lang="en-US" sz="2400" b="1" dirty="0">
                <a:solidFill>
                  <a:prstClr val="black"/>
                </a:solidFill>
                <a:latin typeface="Calibri"/>
                <a:ea typeface="Calibri"/>
                <a:cs typeface="Calibri"/>
                <a:sym typeface="Calibri"/>
              </a:rPr>
              <a:t>Read </a:t>
            </a:r>
            <a:r>
              <a:rPr kumimoji="0" lang="en-US" sz="2400" b="1" i="0" u="none" strike="noStrike" kern="1200" cap="none" spc="0" normalizeH="0" baseline="0" noProof="0" dirty="0">
                <a:ln>
                  <a:noFill/>
                </a:ln>
                <a:solidFill>
                  <a:prstClr val="black"/>
                </a:solidFill>
                <a:effectLst/>
                <a:uLnTx/>
                <a:uFillTx/>
                <a:latin typeface="Calibri"/>
                <a:ea typeface="Calibri"/>
                <a:cs typeface="Calibri"/>
                <a:sym typeface="Calibri"/>
              </a:rPr>
              <a:t>the following scenario and identify which media literacy competency is needed. </a:t>
            </a:r>
          </a:p>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endParaRPr lang="en-US" sz="2400" dirty="0">
              <a:solidFill>
                <a:prstClr val="black"/>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endParaRPr lang="en-US" sz="2400" dirty="0">
              <a:solidFill>
                <a:prstClr val="black"/>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rPr>
              <a:t> </a:t>
            </a:r>
            <a:endParaRPr kumimoji="0" sz="2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560"/>
              </a:spcBef>
              <a:spcAft>
                <a:spcPts val="0"/>
              </a:spcAft>
              <a:buClr>
                <a:prstClr val="black"/>
              </a:buClr>
              <a:buSzPts val="2800"/>
              <a:buFont typeface="Arial"/>
              <a:buNone/>
              <a:tabLst/>
              <a:defRPr/>
            </a:pPr>
            <a:endParaRPr kumimoji="0" sz="24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fontScale="90000"/>
          </a:bodyPr>
          <a:lstStyle/>
          <a:p>
            <a:pPr marL="0" lvl="0" indent="0" algn="l" rtl="0">
              <a:lnSpc>
                <a:spcPct val="115625"/>
              </a:lnSpc>
              <a:spcBef>
                <a:spcPts val="0"/>
              </a:spcBef>
              <a:spcAft>
                <a:spcPts val="0"/>
              </a:spcAft>
              <a:buClr>
                <a:schemeClr val="lt1"/>
              </a:buClr>
              <a:buSzPts val="2400"/>
              <a:buFont typeface="Calibri"/>
              <a:buNone/>
            </a:pPr>
            <a:r>
              <a:rPr lang="en-PH" sz="2800" b="1" dirty="0"/>
              <a:t>Activity 3</a:t>
            </a:r>
            <a:endParaRPr sz="2800" b="1" dirty="0"/>
          </a:p>
        </p:txBody>
      </p:sp>
      <p:sp>
        <p:nvSpPr>
          <p:cNvPr id="2" name="TextBox 1">
            <a:extLst>
              <a:ext uri="{FF2B5EF4-FFF2-40B4-BE49-F238E27FC236}">
                <a16:creationId xmlns:a16="http://schemas.microsoft.com/office/drawing/2014/main" id="{7B25FA5C-FD68-E9E1-9701-C0F66060F6F0}"/>
              </a:ext>
            </a:extLst>
          </p:cNvPr>
          <p:cNvSpPr txBox="1"/>
          <p:nvPr/>
        </p:nvSpPr>
        <p:spPr>
          <a:xfrm>
            <a:off x="675445" y="1750423"/>
            <a:ext cx="1038497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374151"/>
                </a:solidFill>
                <a:effectLst/>
                <a:latin typeface="Söhne"/>
              </a:rPr>
              <a:t>There is controversy in the society about new professions undertaken by women. This topic is discussed in almost every community gathering, in newspapers, on the radio, the TV….etc.  However, some of the articles had stories that seemed to be too exaggerated or originating from a different context (region or country).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81AE9D2-FBE4-987B-8498-2FB373B157BA}"/>
              </a:ext>
            </a:extLst>
          </p:cNvPr>
          <p:cNvSpPr txBox="1"/>
          <p:nvPr/>
        </p:nvSpPr>
        <p:spPr>
          <a:xfrm>
            <a:off x="796264" y="3662224"/>
            <a:ext cx="10384970" cy="2000548"/>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marL="457200" marR="0" lvl="0" indent="-457200" defTabSz="914400" rtl="0" eaLnBrk="1" fontAlgn="auto" latinLnBrk="0" hangingPunct="1">
              <a:lnSpc>
                <a:spcPct val="100000"/>
              </a:lnSpc>
              <a:spcBef>
                <a:spcPts val="0"/>
              </a:spcBef>
              <a:spcAft>
                <a:spcPts val="0"/>
              </a:spcAft>
              <a:buClrTx/>
              <a:buSzTx/>
              <a:buFont typeface="+mj-lt"/>
              <a:buAutoNum type="alphaLcParenR"/>
              <a:tabLst/>
              <a:defRPr/>
            </a:pPr>
            <a:r>
              <a:rPr lang="en-US" sz="2000" dirty="0">
                <a:solidFill>
                  <a:prstClr val="black"/>
                </a:solidFill>
                <a:latin typeface="Calibri" panose="020F0502020204030204"/>
              </a:rPr>
              <a:t>Understand the roles and functions of media</a:t>
            </a:r>
          </a:p>
          <a:p>
            <a:pPr marL="457200" marR="0" lvl="0" indent="-457200" defTabSz="914400" rtl="0" eaLnBrk="1" fontAlgn="auto" latinLnBrk="0" hangingPunct="1">
              <a:lnSpc>
                <a:spcPct val="100000"/>
              </a:lnSpc>
              <a:spcBef>
                <a:spcPts val="0"/>
              </a:spcBef>
              <a:spcAft>
                <a:spcPts val="0"/>
              </a:spcAft>
              <a:buClrTx/>
              <a:buSzTx/>
              <a:buFont typeface="+mj-lt"/>
              <a:buAutoNum type="alphaL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Engage with media for self-expression and democratic participation </a:t>
            </a:r>
          </a:p>
          <a:p>
            <a:pPr marL="457200" marR="0" lvl="0" indent="-457200" defTabSz="914400" rtl="0" eaLnBrk="1" fontAlgn="auto" latinLnBrk="0" hangingPunct="1">
              <a:lnSpc>
                <a:spcPct val="100000"/>
              </a:lnSpc>
              <a:spcBef>
                <a:spcPts val="0"/>
              </a:spcBef>
              <a:spcAft>
                <a:spcPts val="0"/>
              </a:spcAft>
              <a:buClrTx/>
              <a:buSzTx/>
              <a:buFont typeface="+mj-lt"/>
              <a:buAutoNum type="alphaLcParenR"/>
              <a:tabLst/>
              <a:defRPr/>
            </a:pPr>
            <a:r>
              <a:rPr lang="en-US" sz="2000" dirty="0">
                <a:solidFill>
                  <a:prstClr val="black"/>
                </a:solidFill>
                <a:latin typeface="Calibri" panose="020F0502020204030204"/>
              </a:rPr>
              <a:t>Review skills needed to produce user-generated content </a:t>
            </a:r>
          </a:p>
          <a:p>
            <a:pPr marL="457200" marR="0" lvl="0" indent="-457200" defTabSz="914400" rtl="0" eaLnBrk="1" fontAlgn="auto" latinLnBrk="0" hangingPunct="1">
              <a:lnSpc>
                <a:spcPct val="100000"/>
              </a:lnSpc>
              <a:spcBef>
                <a:spcPts val="0"/>
              </a:spcBef>
              <a:spcAft>
                <a:spcPts val="0"/>
              </a:spcAft>
              <a:buClrTx/>
              <a:buSzTx/>
              <a:buFont typeface="+mj-lt"/>
              <a:buAutoNum type="alphaL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Critically evaluate media content in the light of media functions </a:t>
            </a:r>
          </a:p>
          <a:p>
            <a:pPr marL="457200" marR="0" lvl="0" indent="-457200" defTabSz="914400" rtl="0" eaLnBrk="1" fontAlgn="auto" latinLnBrk="0" hangingPunct="1">
              <a:lnSpc>
                <a:spcPct val="100000"/>
              </a:lnSpc>
              <a:spcBef>
                <a:spcPts val="0"/>
              </a:spcBef>
              <a:spcAft>
                <a:spcPts val="0"/>
              </a:spcAft>
              <a:buClrTx/>
              <a:buSzTx/>
              <a:buFont typeface="+mj-lt"/>
              <a:buAutoNum type="alphaLcParenR"/>
              <a:tabLst/>
              <a:defRPr/>
            </a:pPr>
            <a:r>
              <a:rPr lang="en-US" sz="2000" dirty="0">
                <a:solidFill>
                  <a:prstClr val="black"/>
                </a:solidFill>
                <a:latin typeface="Calibri" panose="020F0502020204030204"/>
              </a:rPr>
              <a:t>Understand the conditions under which media can fulfil their functions.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defTabSz="914400" rtl="0" eaLnBrk="1" fontAlgn="auto" latinLnBrk="0" hangingPunct="1">
              <a:lnSpc>
                <a:spcPct val="100000"/>
              </a:lnSpc>
              <a:spcBef>
                <a:spcPts val="0"/>
              </a:spcBef>
              <a:spcAft>
                <a:spcPts val="0"/>
              </a:spcAft>
              <a:buClrTx/>
              <a:buSzTx/>
              <a:buFont typeface="+mj-lt"/>
              <a:buAutoNum type="alphaLcParen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288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2"/>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a:bodyPr>
          <a:lstStyle/>
          <a:p>
            <a:pPr marL="0" lvl="0" indent="0" algn="l" rtl="0">
              <a:lnSpc>
                <a:spcPct val="115625"/>
              </a:lnSpc>
              <a:spcBef>
                <a:spcPts val="0"/>
              </a:spcBef>
              <a:spcAft>
                <a:spcPts val="0"/>
              </a:spcAft>
              <a:buClr>
                <a:schemeClr val="lt1"/>
              </a:buClr>
              <a:buSzPts val="2400"/>
              <a:buFont typeface="Calibri"/>
              <a:buNone/>
            </a:pPr>
            <a:r>
              <a:rPr lang="en-PH" b="1" dirty="0"/>
              <a:t>What are priority information literacy competencies for MTTs?</a:t>
            </a:r>
            <a:endParaRPr dirty="0"/>
          </a:p>
        </p:txBody>
      </p:sp>
      <p:sp>
        <p:nvSpPr>
          <p:cNvPr id="237" name="Google Shape;237;p12"/>
          <p:cNvSpPr txBox="1"/>
          <p:nvPr/>
        </p:nvSpPr>
        <p:spPr>
          <a:xfrm>
            <a:off x="805043" y="5965149"/>
            <a:ext cx="1028029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PH" sz="1400" b="0" i="0" u="none" strike="noStrike" cap="none" dirty="0">
                <a:solidFill>
                  <a:schemeClr val="dk1"/>
                </a:solidFill>
                <a:latin typeface="Calibri"/>
                <a:ea typeface="Calibri"/>
                <a:cs typeface="Calibri"/>
                <a:sym typeface="Calibri"/>
              </a:rPr>
              <a:t>The book, </a:t>
            </a:r>
            <a:r>
              <a:rPr lang="en-PH" sz="1400" b="0" i="1"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Media and Information Literate Citizens: Think Critically, Click Wisely</a:t>
            </a:r>
            <a:r>
              <a:rPr lang="en-PH" sz="1400" b="0" i="1" u="none" strike="noStrike" cap="none" dirty="0">
                <a:solidFill>
                  <a:schemeClr val="dk1"/>
                </a:solidFill>
                <a:latin typeface="Calibri"/>
                <a:ea typeface="Calibri"/>
                <a:cs typeface="Calibri"/>
                <a:sym typeface="Calibri"/>
              </a:rPr>
              <a:t> </a:t>
            </a:r>
            <a:r>
              <a:rPr lang="en-PH" sz="1400" b="0" i="0" u="none" strike="noStrike" cap="none" dirty="0">
                <a:solidFill>
                  <a:schemeClr val="dk1"/>
                </a:solidFill>
                <a:latin typeface="Calibri"/>
                <a:ea typeface="Calibri"/>
                <a:cs typeface="Calibri"/>
                <a:sym typeface="Calibri"/>
              </a:rPr>
              <a:t>(UNESCO 2021) identified 20 other types of literacies.</a:t>
            </a:r>
            <a:endParaRPr sz="1100" b="0" i="0" u="none" strike="noStrike" cap="none" dirty="0">
              <a:solidFill>
                <a:srgbClr val="000000"/>
              </a:solidFill>
              <a:latin typeface="Arial"/>
              <a:ea typeface="Arial"/>
              <a:cs typeface="Arial"/>
              <a:sym typeface="Arial"/>
            </a:endParaRPr>
          </a:p>
        </p:txBody>
      </p:sp>
      <p:pic>
        <p:nvPicPr>
          <p:cNvPr id="238" name="Google Shape;238;p12"/>
          <p:cNvPicPr preferRelativeResize="0"/>
          <p:nvPr/>
        </p:nvPicPr>
        <p:blipFill rotWithShape="1">
          <a:blip r:embed="rId4">
            <a:alphaModFix/>
          </a:blip>
          <a:srcRect t="6125" b="69428"/>
          <a:stretch/>
        </p:blipFill>
        <p:spPr>
          <a:xfrm>
            <a:off x="420894" y="2468727"/>
            <a:ext cx="11350193" cy="192054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BB09A-9952-1708-1AAE-7663EFD13541}"/>
              </a:ext>
            </a:extLst>
          </p:cNvPr>
          <p:cNvSpPr>
            <a:spLocks noGrp="1"/>
          </p:cNvSpPr>
          <p:nvPr>
            <p:ph type="ctrTitle"/>
          </p:nvPr>
        </p:nvSpPr>
        <p:spPr/>
        <p:txBody>
          <a:bodyPr/>
          <a:lstStyle/>
          <a:p>
            <a:r>
              <a:rPr lang="en-US" b="1" dirty="0"/>
              <a:t>Scenario 3: Locate, access and communicate information</a:t>
            </a:r>
          </a:p>
        </p:txBody>
      </p:sp>
      <p:sp>
        <p:nvSpPr>
          <p:cNvPr id="3" name="Text Placeholder 2">
            <a:extLst>
              <a:ext uri="{FF2B5EF4-FFF2-40B4-BE49-F238E27FC236}">
                <a16:creationId xmlns:a16="http://schemas.microsoft.com/office/drawing/2014/main" id="{32EE4CAC-519D-E99D-B977-D4D5A05D41A7}"/>
              </a:ext>
            </a:extLst>
          </p:cNvPr>
          <p:cNvSpPr>
            <a:spLocks noGrp="1"/>
          </p:cNvSpPr>
          <p:nvPr>
            <p:ph type="body" idx="1"/>
          </p:nvPr>
        </p:nvSpPr>
        <p:spPr>
          <a:xfrm>
            <a:off x="236546" y="446436"/>
            <a:ext cx="11350208" cy="971789"/>
          </a:xfrm>
        </p:spPr>
        <p:txBody>
          <a:bodyPr>
            <a:noAutofit/>
          </a:bodyPr>
          <a:lstStyle/>
          <a:p>
            <a:pPr>
              <a:spcAft>
                <a:spcPts val="800"/>
              </a:spcAft>
            </a:pPr>
            <a:r>
              <a:rPr lang="en-US" sz="2400" kern="10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pPr>
            <a:endParaRPr lang="en-US" sz="2400" kern="100" dirty="0">
              <a:latin typeface="Calibri" panose="020F0502020204030204" pitchFamily="34" charset="0"/>
              <a:ea typeface="Calibri" panose="020F0502020204030204" pitchFamily="34" charset="0"/>
              <a:cs typeface="Arial" panose="020B0604020202020204" pitchFamily="34" charset="0"/>
            </a:endParaRPr>
          </a:p>
          <a:p>
            <a:pPr>
              <a:spcAft>
                <a:spcPts val="800"/>
              </a:spcAft>
            </a:pPr>
            <a:endParaRPr lang="en-US" sz="2400" kern="100" dirty="0">
              <a:effectLst/>
              <a:ea typeface="Calibri" panose="020F0502020204030204" pitchFamily="34" charset="0"/>
              <a:cs typeface="Arial" panose="020B0604020202020204" pitchFamily="34" charset="0"/>
            </a:endParaRPr>
          </a:p>
          <a:p>
            <a:pPr>
              <a:spcAft>
                <a:spcPts val="800"/>
              </a:spcAft>
            </a:pPr>
            <a:r>
              <a:rPr lang="en-US" sz="2000" kern="100" dirty="0">
                <a:effectLst/>
                <a:ea typeface="Calibri" panose="020F0502020204030204" pitchFamily="34" charset="0"/>
                <a:cs typeface="Arial" panose="020B0604020202020204" pitchFamily="34" charset="0"/>
              </a:rPr>
              <a:t>Task: : </a:t>
            </a:r>
            <a:r>
              <a:rPr lang="en-US" sz="2000" b="0" i="0" dirty="0">
                <a:solidFill>
                  <a:schemeClr val="tx1"/>
                </a:solidFill>
                <a:effectLst/>
              </a:rPr>
              <a:t>Ask students to choose a profession they are interested in and research an expert or someone in that field. They need to formulate thoughtful questions and conduct an informational interview.</a:t>
            </a:r>
            <a:endParaRPr lang="en-US" sz="2000" b="0" kern="100" dirty="0">
              <a:solidFill>
                <a:schemeClr val="tx1"/>
              </a:solidFill>
              <a:effectLst/>
              <a:ea typeface="Calibri" panose="020F0502020204030204" pitchFamily="34" charset="0"/>
              <a:cs typeface="Arial" panose="020B0604020202020204" pitchFamily="34" charset="0"/>
            </a:endParaRPr>
          </a:p>
          <a:p>
            <a:pPr>
              <a:spcAft>
                <a:spcPts val="800"/>
              </a:spcAft>
            </a:pPr>
            <a:r>
              <a:rPr lang="en-US" sz="2000" kern="100" dirty="0">
                <a:effectLst/>
                <a:ea typeface="Calibri" panose="020F0502020204030204" pitchFamily="34" charset="0"/>
                <a:cs typeface="Arial" panose="020B0604020202020204" pitchFamily="34" charset="0"/>
              </a:rPr>
              <a:t>Activity: </a:t>
            </a:r>
            <a:r>
              <a:rPr lang="en-US" sz="2000" b="0" i="0" dirty="0">
                <a:solidFill>
                  <a:schemeClr val="tx1"/>
                </a:solidFill>
                <a:effectLst/>
              </a:rPr>
              <a:t>Teach students how to craft effective interview questions and provide them with guidelines for conducting interviews. Afterward, they share their insights and what they've learned with the class</a:t>
            </a:r>
            <a:r>
              <a:rPr lang="en-US" sz="2800" b="0" i="0" dirty="0">
                <a:solidFill>
                  <a:schemeClr val="tx1"/>
                </a:solidFill>
                <a:effectLst/>
              </a:rPr>
              <a:t>. </a:t>
            </a:r>
          </a:p>
          <a:p>
            <a:pPr>
              <a:spcAft>
                <a:spcPts val="800"/>
              </a:spcAft>
            </a:pPr>
            <a:r>
              <a:rPr lang="en-US" sz="2000" kern="100" dirty="0">
                <a:effectLst/>
                <a:ea typeface="Calibri" panose="020F0502020204030204" pitchFamily="34" charset="0"/>
                <a:cs typeface="Arial" panose="020B0604020202020204" pitchFamily="34" charset="0"/>
              </a:rPr>
              <a:t>Outcome: </a:t>
            </a:r>
            <a:r>
              <a:rPr lang="en-US" sz="2000" b="0" kern="100" dirty="0">
                <a:effectLst/>
                <a:ea typeface="Calibri" panose="020F0502020204030204" pitchFamily="34" charset="0"/>
                <a:cs typeface="Arial" panose="020B0604020202020204" pitchFamily="34" charset="0"/>
              </a:rPr>
              <a:t>Students learn how to access information (online/offline) and how to communicate the findings of their interview. </a:t>
            </a:r>
            <a:endParaRPr lang="en-US" sz="2000" b="0" dirty="0">
              <a:effectLst/>
              <a:ea typeface="Calibri" panose="020F0502020204030204" pitchFamily="34" charset="0"/>
              <a:cs typeface="Arial" panose="020B0604020202020204" pitchFamily="34" charset="0"/>
            </a:endParaRPr>
          </a:p>
          <a:p>
            <a:pPr>
              <a:spcAft>
                <a:spcPts val="800"/>
              </a:spcAft>
            </a:pPr>
            <a:r>
              <a:rPr lang="en-US" sz="2000" kern="100" dirty="0">
                <a:effectLst/>
                <a:ea typeface="Calibri" panose="020F0502020204030204" pitchFamily="34" charset="0"/>
                <a:cs typeface="Arial" panose="020B0604020202020204" pitchFamily="34" charset="0"/>
              </a:rPr>
              <a:t>Media Literacy Competency Implemented: </a:t>
            </a:r>
            <a:r>
              <a:rPr lang="en-US" sz="2000" i="1" kern="100" dirty="0">
                <a:solidFill>
                  <a:schemeClr val="accent1">
                    <a:lumMod val="50000"/>
                  </a:schemeClr>
                </a:solidFill>
                <a:ea typeface="Calibri" panose="020F0502020204030204" pitchFamily="34" charset="0"/>
                <a:cs typeface="Arial" panose="020B0604020202020204" pitchFamily="34" charset="0"/>
              </a:rPr>
              <a:t>L</a:t>
            </a:r>
            <a:r>
              <a:rPr lang="en-US" sz="2000" i="1" dirty="0">
                <a:solidFill>
                  <a:schemeClr val="accent1">
                    <a:lumMod val="50000"/>
                  </a:schemeClr>
                </a:solidFill>
                <a:effectLst/>
                <a:ea typeface="Calibri" panose="020F0502020204030204" pitchFamily="34" charset="0"/>
                <a:cs typeface="Arial" panose="020B0604020202020204" pitchFamily="34" charset="0"/>
              </a:rPr>
              <a:t>ocate, access and communicate information. </a:t>
            </a:r>
            <a:endParaRPr lang="en-US" sz="2000" i="1" kern="100" dirty="0">
              <a:solidFill>
                <a:schemeClr val="accent1">
                  <a:lumMod val="50000"/>
                </a:schemeClr>
              </a:solidFill>
              <a:effectLst/>
              <a:ea typeface="Calibri" panose="020F0502020204030204" pitchFamily="34" charset="0"/>
              <a:cs typeface="Arial" panose="020B0604020202020204" pitchFamily="34" charset="0"/>
            </a:endParaRPr>
          </a:p>
          <a:p>
            <a:pPr>
              <a:spcAft>
                <a:spcPts val="800"/>
              </a:spcAft>
            </a:pPr>
            <a:endParaRPr lang="en-US" sz="2400" b="0" kern="100" dirty="0">
              <a:effectLst/>
              <a:latin typeface="Calibri" panose="020F0502020204030204" pitchFamily="34" charset="0"/>
              <a:ea typeface="Calibri" panose="020F0502020204030204" pitchFamily="34" charset="0"/>
              <a:cs typeface="Arial" panose="020B0604020202020204" pitchFamily="34" charset="0"/>
            </a:endParaRPr>
          </a:p>
          <a:p>
            <a:endParaRPr lang="en-US" sz="1800" dirty="0"/>
          </a:p>
        </p:txBody>
      </p:sp>
      <p:sp>
        <p:nvSpPr>
          <p:cNvPr id="5" name="TextBox 4">
            <a:extLst>
              <a:ext uri="{FF2B5EF4-FFF2-40B4-BE49-F238E27FC236}">
                <a16:creationId xmlns:a16="http://schemas.microsoft.com/office/drawing/2014/main" id="{64374D69-B4A5-D2D3-A0F6-278F8DB8CA4B}"/>
              </a:ext>
            </a:extLst>
          </p:cNvPr>
          <p:cNvSpPr txBox="1"/>
          <p:nvPr/>
        </p:nvSpPr>
        <p:spPr>
          <a:xfrm>
            <a:off x="603111" y="864227"/>
            <a:ext cx="10983643" cy="1015663"/>
          </a:xfrm>
          <a:prstGeom prst="rect">
            <a:avLst/>
          </a:prstGeom>
          <a:solidFill>
            <a:schemeClr val="accent1">
              <a:lumMod val="20000"/>
              <a:lumOff val="80000"/>
            </a:schemeClr>
          </a:solidFill>
        </p:spPr>
        <p:txBody>
          <a:bodyPr wrap="square" rtlCol="0">
            <a:spAutoFit/>
          </a:bodyPr>
          <a:lstStyle/>
          <a:p>
            <a:pPr algn="ctr"/>
            <a:r>
              <a:rPr lang="en-US" sz="2000" b="1" u="sng" kern="100" dirty="0">
                <a:effectLst/>
                <a:latin typeface="Calibri" panose="020F0502020204030204" pitchFamily="34" charset="0"/>
                <a:ea typeface="Calibri" panose="020F0502020204030204" pitchFamily="34" charset="0"/>
                <a:cs typeface="Arial" panose="020B0604020202020204" pitchFamily="34" charset="0"/>
              </a:rPr>
              <a:t>Scenario: </a:t>
            </a:r>
            <a:r>
              <a:rPr lang="en-US" sz="2000" kern="100" dirty="0">
                <a:effectLst/>
                <a:latin typeface="Calibri" panose="020F0502020204030204" pitchFamily="34" charset="0"/>
                <a:ea typeface="Calibri" panose="020F0502020204030204" pitchFamily="34" charset="0"/>
                <a:cs typeface="Arial" panose="020B0604020202020204" pitchFamily="34" charset="0"/>
              </a:rPr>
              <a:t>In a specific class the teacher observes lack of confidence and lack of self-expression and communication skills. He decides to find a solution through a non-sensitive topic, i.e.  the professions they are interested in. </a:t>
            </a:r>
            <a:endParaRPr lang="en-US" sz="1600" dirty="0"/>
          </a:p>
        </p:txBody>
      </p:sp>
    </p:spTree>
    <p:extLst>
      <p:ext uri="{BB962C8B-B14F-4D97-AF65-F5344CB8AC3E}">
        <p14:creationId xmlns:p14="http://schemas.microsoft.com/office/powerpoint/2010/main" val="1522323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p11"/>
          <p:cNvSpPr txBox="1"/>
          <p:nvPr/>
        </p:nvSpPr>
        <p:spPr>
          <a:xfrm>
            <a:off x="250734" y="810746"/>
            <a:ext cx="11350193" cy="45540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r>
              <a:rPr kumimoji="0" lang="en-US" sz="2400" b="1" i="0" u="none" strike="noStrike" kern="1200" cap="none" spc="0" normalizeH="0" baseline="0" noProof="0" dirty="0">
                <a:ln>
                  <a:noFill/>
                </a:ln>
                <a:solidFill>
                  <a:prstClr val="black"/>
                </a:solidFill>
                <a:effectLst/>
                <a:uLnTx/>
                <a:uFillTx/>
                <a:latin typeface="Calibri"/>
                <a:ea typeface="Calibri"/>
                <a:cs typeface="Calibri"/>
                <a:sym typeface="Calibri"/>
              </a:rPr>
              <a:t>Match the scenario in column A </a:t>
            </a:r>
            <a:r>
              <a:rPr lang="en-US" sz="2400" b="1" dirty="0">
                <a:solidFill>
                  <a:prstClr val="black"/>
                </a:solidFill>
                <a:latin typeface="Calibri"/>
                <a:ea typeface="Calibri"/>
                <a:cs typeface="Calibri"/>
                <a:sym typeface="Calibri"/>
              </a:rPr>
              <a:t>with the respective competency in column B</a:t>
            </a:r>
            <a:endParaRPr kumimoji="0" lang="en-US" sz="2400" b="1"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r>
              <a:rPr kumimoji="0" lang="en-US" sz="2800" b="0" i="0" u="none" strike="noStrike" kern="1200" cap="none" spc="0" normalizeH="0" baseline="0" noProof="0" dirty="0">
                <a:ln>
                  <a:noFill/>
                </a:ln>
                <a:solidFill>
                  <a:prstClr val="black"/>
                </a:solidFill>
                <a:effectLst/>
                <a:uLnTx/>
                <a:uFillTx/>
                <a:latin typeface="Calibri"/>
                <a:ea typeface="Calibri"/>
                <a:cs typeface="Calibri"/>
                <a:sym typeface="Calibri"/>
              </a:rPr>
              <a:t> </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560"/>
              </a:spcBef>
              <a:spcAft>
                <a:spcPts val="0"/>
              </a:spcAft>
              <a:buClr>
                <a:prstClr val="black"/>
              </a:buClr>
              <a:buSzPts val="2800"/>
              <a:buFont typeface="Arial"/>
              <a:buNone/>
              <a:tabLst/>
              <a:defRPr/>
            </a:pPr>
            <a:endParaRPr kumimoji="0" sz="2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fontScale="90000"/>
          </a:bodyPr>
          <a:lstStyle/>
          <a:p>
            <a:pPr marL="0" lvl="0" indent="0" algn="l" rtl="0">
              <a:lnSpc>
                <a:spcPct val="115625"/>
              </a:lnSpc>
              <a:spcBef>
                <a:spcPts val="0"/>
              </a:spcBef>
              <a:spcAft>
                <a:spcPts val="0"/>
              </a:spcAft>
              <a:buClr>
                <a:schemeClr val="lt1"/>
              </a:buClr>
              <a:buSzPts val="2400"/>
              <a:buFont typeface="Calibri"/>
              <a:buNone/>
            </a:pPr>
            <a:r>
              <a:rPr lang="en-PH" sz="2800" b="1" dirty="0"/>
              <a:t>Activity 4</a:t>
            </a:r>
            <a:endParaRPr sz="2800" b="1" dirty="0"/>
          </a:p>
        </p:txBody>
      </p:sp>
      <p:graphicFrame>
        <p:nvGraphicFramePr>
          <p:cNvPr id="3" name="Table 4">
            <a:extLst>
              <a:ext uri="{FF2B5EF4-FFF2-40B4-BE49-F238E27FC236}">
                <a16:creationId xmlns:a16="http://schemas.microsoft.com/office/drawing/2014/main" id="{15C62D8C-8038-A5ED-2440-EC7A8FC4BA61}"/>
              </a:ext>
            </a:extLst>
          </p:cNvPr>
          <p:cNvGraphicFramePr>
            <a:graphicFrameLocks noGrp="1"/>
          </p:cNvGraphicFramePr>
          <p:nvPr/>
        </p:nvGraphicFramePr>
        <p:xfrm>
          <a:off x="280692" y="1469884"/>
          <a:ext cx="11490395" cy="3876040"/>
        </p:xfrm>
        <a:graphic>
          <a:graphicData uri="http://schemas.openxmlformats.org/drawingml/2006/table">
            <a:tbl>
              <a:tblPr firstRow="1" bandRow="1">
                <a:tableStyleId>{5C22544A-7EE6-4342-B048-85BDC9FD1C3A}</a:tableStyleId>
              </a:tblPr>
              <a:tblGrid>
                <a:gridCol w="8873012">
                  <a:extLst>
                    <a:ext uri="{9D8B030D-6E8A-4147-A177-3AD203B41FA5}">
                      <a16:colId xmlns:a16="http://schemas.microsoft.com/office/drawing/2014/main" val="1233159697"/>
                    </a:ext>
                  </a:extLst>
                </a:gridCol>
                <a:gridCol w="2617383">
                  <a:extLst>
                    <a:ext uri="{9D8B030D-6E8A-4147-A177-3AD203B41FA5}">
                      <a16:colId xmlns:a16="http://schemas.microsoft.com/office/drawing/2014/main" val="3654349068"/>
                    </a:ext>
                  </a:extLst>
                </a:gridCol>
              </a:tblGrid>
              <a:tr h="370840">
                <a:tc>
                  <a:txBody>
                    <a:bodyPr/>
                    <a:lstStyle/>
                    <a:p>
                      <a:r>
                        <a:rPr lang="en-US" dirty="0"/>
                        <a:t>Column A</a:t>
                      </a:r>
                    </a:p>
                  </a:txBody>
                  <a:tcPr/>
                </a:tc>
                <a:tc>
                  <a:txBody>
                    <a:bodyPr/>
                    <a:lstStyle/>
                    <a:p>
                      <a:r>
                        <a:rPr lang="en-US" dirty="0"/>
                        <a:t>Column B</a:t>
                      </a:r>
                    </a:p>
                  </a:txBody>
                  <a:tcPr/>
                </a:tc>
                <a:extLst>
                  <a:ext uri="{0D108BD9-81ED-4DB2-BD59-A6C34878D82A}">
                    <a16:rowId xmlns:a16="http://schemas.microsoft.com/office/drawing/2014/main" val="1299494634"/>
                  </a:ext>
                </a:extLst>
              </a:tr>
              <a:tr h="370840">
                <a:tc>
                  <a:txBody>
                    <a:bodyPr/>
                    <a:lstStyle/>
                    <a:p>
                      <a:r>
                        <a:rPr lang="en-US" sz="2000" dirty="0"/>
                        <a:t>Students of grade 8 are asked to do a research about their cultural heritage. They go to the library but have no idea how to find the needed resources. </a:t>
                      </a:r>
                    </a:p>
                  </a:txBody>
                  <a:tcPr/>
                </a:tc>
                <a:tc>
                  <a:txBody>
                    <a:bodyPr/>
                    <a:lstStyle/>
                    <a:p>
                      <a:r>
                        <a:rPr lang="en-US" sz="2000" b="1" dirty="0"/>
                        <a:t>Locate information </a:t>
                      </a:r>
                    </a:p>
                  </a:txBody>
                  <a:tcPr/>
                </a:tc>
                <a:extLst>
                  <a:ext uri="{0D108BD9-81ED-4DB2-BD59-A6C34878D82A}">
                    <a16:rowId xmlns:a16="http://schemas.microsoft.com/office/drawing/2014/main" val="1009195320"/>
                  </a:ext>
                </a:extLst>
              </a:tr>
              <a:tr h="370840">
                <a:tc>
                  <a:txBody>
                    <a:bodyPr/>
                    <a:lstStyle/>
                    <a:p>
                      <a:r>
                        <a:rPr lang="en-US" sz="2000" dirty="0"/>
                        <a:t>Students are asked to write about the region’s history and culture. They have to find relevant &amp; authentic information. </a:t>
                      </a:r>
                    </a:p>
                  </a:txBody>
                  <a:tcPr/>
                </a:tc>
                <a:tc>
                  <a:txBody>
                    <a:bodyPr/>
                    <a:lstStyle/>
                    <a:p>
                      <a:r>
                        <a:rPr lang="en-US" sz="2000" b="1" dirty="0"/>
                        <a:t>Define &amp; articulate information needs </a:t>
                      </a:r>
                    </a:p>
                  </a:txBody>
                  <a:tcPr/>
                </a:tc>
                <a:extLst>
                  <a:ext uri="{0D108BD9-81ED-4DB2-BD59-A6C34878D82A}">
                    <a16:rowId xmlns:a16="http://schemas.microsoft.com/office/drawing/2014/main" val="1010271347"/>
                  </a:ext>
                </a:extLst>
              </a:tr>
              <a:tr h="370840">
                <a:tc>
                  <a:txBody>
                    <a:bodyPr/>
                    <a:lstStyle/>
                    <a:p>
                      <a:r>
                        <a:rPr lang="en-US" sz="2000" dirty="0"/>
                        <a:t>When you asked your students to go online and find videos about volcanos, they found too much irrelevant, too complex information. </a:t>
                      </a:r>
                    </a:p>
                  </a:txBody>
                  <a:tcPr/>
                </a:tc>
                <a:tc>
                  <a:txBody>
                    <a:bodyPr/>
                    <a:lstStyle/>
                    <a:p>
                      <a:r>
                        <a:rPr lang="en-US" sz="2000" b="1" dirty="0"/>
                        <a:t>Access information </a:t>
                      </a:r>
                    </a:p>
                  </a:txBody>
                  <a:tcPr/>
                </a:tc>
                <a:extLst>
                  <a:ext uri="{0D108BD9-81ED-4DB2-BD59-A6C34878D82A}">
                    <a16:rowId xmlns:a16="http://schemas.microsoft.com/office/drawing/2014/main" val="3871427787"/>
                  </a:ext>
                </a:extLst>
              </a:tr>
              <a:tr h="519659">
                <a:tc>
                  <a:txBody>
                    <a:bodyPr/>
                    <a:lstStyle/>
                    <a:p>
                      <a:r>
                        <a:rPr lang="en-US" sz="2000" dirty="0"/>
                        <a:t>Students will work together on a PPT where they will use various images. Students need to use those images observing copyrights.</a:t>
                      </a:r>
                    </a:p>
                  </a:txBody>
                  <a:tcPr/>
                </a:tc>
                <a:tc>
                  <a:txBody>
                    <a:bodyPr/>
                    <a:lstStyle/>
                    <a:p>
                      <a:r>
                        <a:rPr lang="en-US" sz="2000" b="1" dirty="0"/>
                        <a:t>Communicate information </a:t>
                      </a:r>
                    </a:p>
                  </a:txBody>
                  <a:tcPr/>
                </a:tc>
                <a:extLst>
                  <a:ext uri="{0D108BD9-81ED-4DB2-BD59-A6C34878D82A}">
                    <a16:rowId xmlns:a16="http://schemas.microsoft.com/office/drawing/2014/main" val="3499003697"/>
                  </a:ext>
                </a:extLst>
              </a:tr>
              <a:tr h="370840">
                <a:tc>
                  <a:txBody>
                    <a:bodyPr/>
                    <a:lstStyle/>
                    <a:p>
                      <a:r>
                        <a:rPr lang="en-US" sz="2000" dirty="0"/>
                        <a:t>Students are asked to use online and offline platforms and available media sources for their ‘anti-racism campaign</a:t>
                      </a:r>
                    </a:p>
                  </a:txBody>
                  <a:tcPr/>
                </a:tc>
                <a:tc>
                  <a:txBody>
                    <a:bodyPr/>
                    <a:lstStyle/>
                    <a:p>
                      <a:r>
                        <a:rPr lang="en-US" sz="2000" b="1" dirty="0"/>
                        <a:t>Make ethical use of information </a:t>
                      </a:r>
                    </a:p>
                  </a:txBody>
                  <a:tcPr/>
                </a:tc>
                <a:extLst>
                  <a:ext uri="{0D108BD9-81ED-4DB2-BD59-A6C34878D82A}">
                    <a16:rowId xmlns:a16="http://schemas.microsoft.com/office/drawing/2014/main" val="2512942921"/>
                  </a:ext>
                </a:extLst>
              </a:tr>
            </a:tbl>
          </a:graphicData>
        </a:graphic>
      </p:graphicFrame>
    </p:spTree>
    <p:extLst>
      <p:ext uri="{BB962C8B-B14F-4D97-AF65-F5344CB8AC3E}">
        <p14:creationId xmlns:p14="http://schemas.microsoft.com/office/powerpoint/2010/main" val="2620078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BB09A-9952-1708-1AAE-7663EFD13541}"/>
              </a:ext>
            </a:extLst>
          </p:cNvPr>
          <p:cNvSpPr>
            <a:spLocks noGrp="1"/>
          </p:cNvSpPr>
          <p:nvPr>
            <p:ph type="ctrTitle"/>
          </p:nvPr>
        </p:nvSpPr>
        <p:spPr/>
        <p:txBody>
          <a:bodyPr/>
          <a:lstStyle/>
          <a:p>
            <a:r>
              <a:rPr lang="en-US" b="1" dirty="0"/>
              <a:t>Activity 5</a:t>
            </a:r>
          </a:p>
        </p:txBody>
      </p:sp>
      <p:sp>
        <p:nvSpPr>
          <p:cNvPr id="3" name="Text Placeholder 2">
            <a:extLst>
              <a:ext uri="{FF2B5EF4-FFF2-40B4-BE49-F238E27FC236}">
                <a16:creationId xmlns:a16="http://schemas.microsoft.com/office/drawing/2014/main" id="{32EE4CAC-519D-E99D-B977-D4D5A05D41A7}"/>
              </a:ext>
            </a:extLst>
          </p:cNvPr>
          <p:cNvSpPr>
            <a:spLocks noGrp="1"/>
          </p:cNvSpPr>
          <p:nvPr>
            <p:ph type="body" idx="1"/>
          </p:nvPr>
        </p:nvSpPr>
        <p:spPr>
          <a:xfrm>
            <a:off x="236546" y="1059099"/>
            <a:ext cx="11350208" cy="971789"/>
          </a:xfrm>
        </p:spPr>
        <p:txBody>
          <a:bodyPr>
            <a:noAutofit/>
          </a:bodyPr>
          <a:lstStyle/>
          <a:p>
            <a:pPr>
              <a:spcAft>
                <a:spcPts val="800"/>
              </a:spcAft>
            </a:pPr>
            <a:r>
              <a:rPr lang="en-US" sz="2400" kern="10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pPr>
            <a:endParaRPr lang="en-US" sz="2400" kern="100" dirty="0">
              <a:latin typeface="Calibri" panose="020F0502020204030204" pitchFamily="34" charset="0"/>
              <a:ea typeface="Calibri" panose="020F0502020204030204" pitchFamily="34" charset="0"/>
              <a:cs typeface="Arial" panose="020B0604020202020204" pitchFamily="34" charset="0"/>
            </a:endParaRPr>
          </a:p>
          <a:p>
            <a:pPr>
              <a:spcAft>
                <a:spcPts val="800"/>
              </a:spcAft>
            </a:pP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685800" indent="-457200">
              <a:spcAft>
                <a:spcPts val="800"/>
              </a:spcAft>
              <a:buFont typeface="+mj-lt"/>
              <a:buAutoNum type="alphaLcParenR"/>
            </a:pPr>
            <a:r>
              <a:rPr lang="en-US" sz="2000" b="0" kern="100" dirty="0">
                <a:effectLst/>
                <a:latin typeface="Calibri" panose="020F0502020204030204" pitchFamily="34" charset="0"/>
                <a:ea typeface="Calibri" panose="020F0502020204030204" pitchFamily="34" charset="0"/>
                <a:cs typeface="Arial" panose="020B0604020202020204" pitchFamily="34" charset="0"/>
              </a:rPr>
              <a:t>Organizing a class debate about the pros and cons of ‘Online Education’</a:t>
            </a:r>
          </a:p>
          <a:p>
            <a:pPr marL="685800" indent="-457200">
              <a:spcAft>
                <a:spcPts val="800"/>
              </a:spcAft>
              <a:buFont typeface="+mj-lt"/>
              <a:buAutoNum type="alphaLcParenR"/>
            </a:pPr>
            <a:r>
              <a:rPr lang="en-US" sz="2000" b="0" kern="100" dirty="0">
                <a:latin typeface="Calibri" panose="020F0502020204030204" pitchFamily="34" charset="0"/>
                <a:ea typeface="Calibri" panose="020F0502020204030204" pitchFamily="34" charset="0"/>
                <a:cs typeface="Arial" panose="020B0604020202020204" pitchFamily="34" charset="0"/>
              </a:rPr>
              <a:t>Introducing children to different media sources and their functions.</a:t>
            </a:r>
          </a:p>
          <a:p>
            <a:pPr marL="685800" indent="-457200">
              <a:spcAft>
                <a:spcPts val="800"/>
              </a:spcAft>
              <a:buFont typeface="+mj-lt"/>
              <a:buAutoNum type="alphaLcParenR"/>
            </a:pPr>
            <a:r>
              <a:rPr lang="en-US" sz="2000" b="0" kern="100" dirty="0">
                <a:effectLst/>
                <a:latin typeface="Calibri" panose="020F0502020204030204" pitchFamily="34" charset="0"/>
                <a:ea typeface="Calibri" panose="020F0502020204030204" pitchFamily="34" charset="0"/>
                <a:cs typeface="Arial" panose="020B0604020202020204" pitchFamily="34" charset="0"/>
              </a:rPr>
              <a:t>Asking students to collaboratively present their ideas in a PPT. </a:t>
            </a:r>
          </a:p>
          <a:p>
            <a:pPr marL="685800" indent="-457200">
              <a:spcAft>
                <a:spcPts val="800"/>
              </a:spcAft>
              <a:buFont typeface="+mj-lt"/>
              <a:buAutoNum type="alphaLcParenR"/>
            </a:pPr>
            <a:r>
              <a:rPr lang="en-US" sz="2000" b="0" kern="100" dirty="0">
                <a:effectLst/>
                <a:latin typeface="Calibri" panose="020F0502020204030204" pitchFamily="34" charset="0"/>
                <a:ea typeface="Calibri" panose="020F0502020204030204" pitchFamily="34" charset="0"/>
                <a:cs typeface="Arial" panose="020B0604020202020204" pitchFamily="34" charset="0"/>
              </a:rPr>
              <a:t>G</a:t>
            </a:r>
            <a:r>
              <a:rPr lang="en-US" sz="2000" b="0" kern="100" dirty="0">
                <a:latin typeface="Calibri" panose="020F0502020204030204" pitchFamily="34" charset="0"/>
                <a:ea typeface="Calibri" panose="020F0502020204030204" pitchFamily="34" charset="0"/>
                <a:cs typeface="Arial" panose="020B0604020202020204" pitchFamily="34" charset="0"/>
              </a:rPr>
              <a:t>uiding students on how to use images and quotes by crediting the original source through a reference. </a:t>
            </a:r>
          </a:p>
          <a:p>
            <a:pPr marL="685800" indent="-457200">
              <a:spcAft>
                <a:spcPts val="800"/>
              </a:spcAft>
              <a:buFont typeface="+mj-lt"/>
              <a:buAutoNum type="alphaLcParenR"/>
            </a:pPr>
            <a:r>
              <a:rPr lang="en-US" sz="2000" b="0" kern="100" dirty="0">
                <a:latin typeface="Calibri" panose="020F0502020204030204" pitchFamily="34" charset="0"/>
                <a:ea typeface="Calibri" panose="020F0502020204030204" pitchFamily="34" charset="0"/>
                <a:cs typeface="Arial" panose="020B0604020202020204" pitchFamily="34" charset="0"/>
              </a:rPr>
              <a:t>Introducing students to the various social media platforms and alerting them about the negative impacts of excessive use and browsing. </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endParaRPr lang="en-US" sz="1800" dirty="0"/>
          </a:p>
        </p:txBody>
      </p:sp>
      <p:sp>
        <p:nvSpPr>
          <p:cNvPr id="5" name="TextBox 4">
            <a:extLst>
              <a:ext uri="{FF2B5EF4-FFF2-40B4-BE49-F238E27FC236}">
                <a16:creationId xmlns:a16="http://schemas.microsoft.com/office/drawing/2014/main" id="{64374D69-B4A5-D2D3-A0F6-278F8DB8CA4B}"/>
              </a:ext>
            </a:extLst>
          </p:cNvPr>
          <p:cNvSpPr txBox="1"/>
          <p:nvPr/>
        </p:nvSpPr>
        <p:spPr>
          <a:xfrm>
            <a:off x="603111" y="1059099"/>
            <a:ext cx="10983643" cy="707886"/>
          </a:xfrm>
          <a:prstGeom prst="rect">
            <a:avLst/>
          </a:prstGeom>
          <a:solidFill>
            <a:schemeClr val="accent1">
              <a:lumMod val="20000"/>
              <a:lumOff val="80000"/>
            </a:schemeClr>
          </a:solidFill>
        </p:spPr>
        <p:txBody>
          <a:bodyPr wrap="square" rtlCol="0">
            <a:spAutoFit/>
          </a:bodyPr>
          <a:lstStyle/>
          <a:p>
            <a:r>
              <a:rPr lang="en-US" sz="2000" b="1" kern="100" dirty="0">
                <a:effectLst/>
                <a:latin typeface="Calibri" panose="020F0502020204030204" pitchFamily="34" charset="0"/>
                <a:ea typeface="Calibri" panose="020F0502020204030204" pitchFamily="34" charset="0"/>
                <a:cs typeface="Arial" panose="020B0604020202020204" pitchFamily="34" charset="0"/>
              </a:rPr>
              <a:t>Which of the following activities is the most suitable one to provide students with the needed knowledge and skills about “Using information in an ethical and responsible manner”  </a:t>
            </a:r>
            <a:endParaRPr lang="en-US" sz="1600" dirty="0"/>
          </a:p>
        </p:txBody>
      </p:sp>
    </p:spTree>
    <p:extLst>
      <p:ext uri="{BB962C8B-B14F-4D97-AF65-F5344CB8AC3E}">
        <p14:creationId xmlns:p14="http://schemas.microsoft.com/office/powerpoint/2010/main" val="2111453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2"/>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a:bodyPr>
          <a:lstStyle/>
          <a:p>
            <a:pPr marL="0" lvl="0" indent="0" algn="l" rtl="0">
              <a:lnSpc>
                <a:spcPct val="115625"/>
              </a:lnSpc>
              <a:spcBef>
                <a:spcPts val="0"/>
              </a:spcBef>
              <a:spcAft>
                <a:spcPts val="0"/>
              </a:spcAft>
              <a:buClr>
                <a:schemeClr val="lt1"/>
              </a:buClr>
              <a:buSzPts val="2400"/>
              <a:buFont typeface="Calibri"/>
              <a:buNone/>
            </a:pPr>
            <a:r>
              <a:rPr lang="en-PH" b="1" dirty="0"/>
              <a:t>What are priority digital literacy competencies for MTTs?</a:t>
            </a:r>
            <a:endParaRPr b="1" dirty="0"/>
          </a:p>
        </p:txBody>
      </p:sp>
      <p:sp>
        <p:nvSpPr>
          <p:cNvPr id="236" name="Google Shape;236;p12"/>
          <p:cNvSpPr txBox="1"/>
          <p:nvPr/>
        </p:nvSpPr>
        <p:spPr>
          <a:xfrm>
            <a:off x="1181686" y="947750"/>
            <a:ext cx="9903655" cy="536864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237" name="Google Shape;237;p12"/>
          <p:cNvSpPr txBox="1"/>
          <p:nvPr/>
        </p:nvSpPr>
        <p:spPr>
          <a:xfrm>
            <a:off x="805043" y="5965149"/>
            <a:ext cx="1028029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PH" sz="1400" b="0" i="0" u="none" strike="noStrike" cap="none" dirty="0">
                <a:solidFill>
                  <a:schemeClr val="dk1"/>
                </a:solidFill>
                <a:latin typeface="Calibri"/>
                <a:ea typeface="Calibri"/>
                <a:cs typeface="Calibri"/>
                <a:sym typeface="Calibri"/>
              </a:rPr>
              <a:t>The book, </a:t>
            </a:r>
            <a:r>
              <a:rPr lang="en-PH" sz="1400" b="0" i="1"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Media and Information Literate Citizens: Think Critically, Click Wisely</a:t>
            </a:r>
            <a:r>
              <a:rPr lang="en-PH" sz="1400" b="0" i="1" u="none" strike="noStrike" cap="none" dirty="0">
                <a:solidFill>
                  <a:schemeClr val="dk1"/>
                </a:solidFill>
                <a:latin typeface="Calibri"/>
                <a:ea typeface="Calibri"/>
                <a:cs typeface="Calibri"/>
                <a:sym typeface="Calibri"/>
              </a:rPr>
              <a:t> </a:t>
            </a:r>
            <a:r>
              <a:rPr lang="en-PH" sz="1400" b="0" i="0" u="none" strike="noStrike" cap="none" dirty="0">
                <a:solidFill>
                  <a:schemeClr val="dk1"/>
                </a:solidFill>
                <a:latin typeface="Calibri"/>
                <a:ea typeface="Calibri"/>
                <a:cs typeface="Calibri"/>
                <a:sym typeface="Calibri"/>
              </a:rPr>
              <a:t>(UNESCO 2021) identified 20 other types of literacies.</a:t>
            </a:r>
            <a:endParaRPr sz="1100" b="0" i="0" u="none" strike="noStrike" cap="none" dirty="0">
              <a:solidFill>
                <a:srgbClr val="000000"/>
              </a:solidFill>
              <a:latin typeface="Arial"/>
              <a:ea typeface="Arial"/>
              <a:cs typeface="Arial"/>
              <a:sym typeface="Arial"/>
            </a:endParaRPr>
          </a:p>
        </p:txBody>
      </p:sp>
      <p:pic>
        <p:nvPicPr>
          <p:cNvPr id="239" name="Google Shape;239;p12"/>
          <p:cNvPicPr preferRelativeResize="0"/>
          <p:nvPr/>
        </p:nvPicPr>
        <p:blipFill rotWithShape="1">
          <a:blip r:embed="rId4">
            <a:alphaModFix/>
          </a:blip>
          <a:srcRect l="6207" t="28045" r="9077" b="17813"/>
          <a:stretch/>
        </p:blipFill>
        <p:spPr>
          <a:xfrm>
            <a:off x="482131" y="1375212"/>
            <a:ext cx="10926121" cy="4107576"/>
          </a:xfrm>
          <a:prstGeom prst="rect">
            <a:avLst/>
          </a:prstGeom>
          <a:noFill/>
          <a:ln>
            <a:noFill/>
          </a:ln>
        </p:spPr>
      </p:pic>
    </p:spTree>
    <p:extLst>
      <p:ext uri="{BB962C8B-B14F-4D97-AF65-F5344CB8AC3E}">
        <p14:creationId xmlns:p14="http://schemas.microsoft.com/office/powerpoint/2010/main" val="4239698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Learning Objectives</a:t>
            </a:r>
          </a:p>
        </p:txBody>
      </p:sp>
      <p:sp>
        <p:nvSpPr>
          <p:cNvPr id="6" name="Text Placeholder 5"/>
          <p:cNvSpPr>
            <a:spLocks noGrp="1"/>
          </p:cNvSpPr>
          <p:nvPr>
            <p:ph type="body" sz="quarter" idx="16"/>
          </p:nvPr>
        </p:nvSpPr>
        <p:spPr>
          <a:xfrm>
            <a:off x="420879" y="812884"/>
            <a:ext cx="11350208" cy="5232232"/>
          </a:xfrm>
        </p:spPr>
        <p:txBody>
          <a:bodyPr>
            <a:normAutofit/>
          </a:bodyPr>
          <a:lstStyle/>
          <a:p>
            <a:pPr marL="0" marR="0" lvl="0" indent="0" algn="l" rtl="0">
              <a:lnSpc>
                <a:spcPct val="100000"/>
              </a:lnSpc>
              <a:spcBef>
                <a:spcPts val="0"/>
              </a:spcBef>
              <a:spcAft>
                <a:spcPts val="0"/>
              </a:spcAft>
              <a:buClr>
                <a:schemeClr val="dk1"/>
              </a:buClr>
              <a:buSzPts val="2600"/>
              <a:buFont typeface="Arial"/>
              <a:buNone/>
            </a:pPr>
            <a:r>
              <a:rPr lang="en-US" sz="2600" i="0" u="none" strike="noStrike" cap="none" dirty="0">
                <a:solidFill>
                  <a:schemeClr val="dk1"/>
                </a:solidFill>
                <a:latin typeface="Calibri"/>
                <a:ea typeface="Calibri"/>
                <a:cs typeface="Calibri"/>
                <a:sym typeface="Calibri"/>
              </a:rPr>
              <a:t>At the completion of this module, participants will be able to:</a:t>
            </a:r>
            <a:endParaRPr lang="en-US" sz="1400" i="0" u="none" strike="noStrike" cap="none" dirty="0">
              <a:solidFill>
                <a:srgbClr val="000000"/>
              </a:solidFill>
              <a:latin typeface="Arial"/>
              <a:ea typeface="Arial"/>
              <a:cs typeface="Arial"/>
              <a:sym typeface="Arial"/>
            </a:endParaRPr>
          </a:p>
          <a:p>
            <a:pPr marL="0" marR="0" lvl="0" indent="0" algn="l" rtl="0">
              <a:lnSpc>
                <a:spcPct val="100000"/>
              </a:lnSpc>
              <a:spcBef>
                <a:spcPts val="520"/>
              </a:spcBef>
              <a:spcAft>
                <a:spcPts val="0"/>
              </a:spcAft>
              <a:buClr>
                <a:schemeClr val="dk1"/>
              </a:buClr>
              <a:buSzPts val="2600"/>
              <a:buFont typeface="Arial"/>
              <a:buNone/>
            </a:pPr>
            <a:endParaRPr lang="en-US" sz="2600" b="0" i="0" u="none" strike="noStrike" cap="none" dirty="0">
              <a:solidFill>
                <a:schemeClr val="dk1"/>
              </a:solidFill>
              <a:latin typeface="Calibri"/>
              <a:ea typeface="Calibri"/>
              <a:cs typeface="Calibri"/>
              <a:sym typeface="Calibri"/>
            </a:endParaRPr>
          </a:p>
          <a:p>
            <a:pPr marL="863600" marR="0" lvl="2" indent="-463550" algn="l" rtl="0">
              <a:lnSpc>
                <a:spcPct val="100000"/>
              </a:lnSpc>
              <a:spcBef>
                <a:spcPts val="480"/>
              </a:spcBef>
              <a:spcAft>
                <a:spcPts val="0"/>
              </a:spcAft>
              <a:buClr>
                <a:schemeClr val="dk1"/>
              </a:buClr>
              <a:buSzPts val="2160"/>
              <a:buFont typeface="Noto Sans Symbols"/>
              <a:buChar char="❑"/>
            </a:pPr>
            <a:r>
              <a:rPr lang="en-US" sz="2400" b="0" i="0" u="none" strike="noStrike" cap="none" dirty="0">
                <a:solidFill>
                  <a:schemeClr val="dk1"/>
                </a:solidFill>
                <a:latin typeface="Calibri"/>
                <a:ea typeface="Calibri"/>
                <a:cs typeface="Calibri"/>
                <a:sym typeface="Calibri"/>
              </a:rPr>
              <a:t>Explain the concept of Media and Information Literacy (MIL) and its components</a:t>
            </a:r>
            <a:endParaRPr lang="en-US" sz="1400" b="0" i="0" u="none" strike="noStrike" cap="none" dirty="0">
              <a:solidFill>
                <a:srgbClr val="000000"/>
              </a:solidFill>
              <a:latin typeface="Arial"/>
              <a:ea typeface="Arial"/>
              <a:cs typeface="Arial"/>
              <a:sym typeface="Arial"/>
            </a:endParaRPr>
          </a:p>
          <a:p>
            <a:pPr marL="863600" marR="0" lvl="2" indent="-463550" algn="l" rtl="0">
              <a:lnSpc>
                <a:spcPct val="100000"/>
              </a:lnSpc>
              <a:spcBef>
                <a:spcPts val="480"/>
              </a:spcBef>
              <a:spcAft>
                <a:spcPts val="0"/>
              </a:spcAft>
              <a:buClr>
                <a:schemeClr val="dk1"/>
              </a:buClr>
              <a:buSzPts val="2160"/>
              <a:buFont typeface="Noto Sans Symbols"/>
              <a:buChar char="❑"/>
            </a:pPr>
            <a:r>
              <a:rPr lang="en-US" sz="2400" b="0" i="0" u="none" strike="noStrike" cap="none" dirty="0">
                <a:solidFill>
                  <a:schemeClr val="dk1"/>
                </a:solidFill>
                <a:latin typeface="Calibri"/>
                <a:ea typeface="Calibri"/>
                <a:cs typeface="Calibri"/>
                <a:sym typeface="Calibri"/>
              </a:rPr>
              <a:t>Identify key media literacy competencies for MTTs. </a:t>
            </a:r>
          </a:p>
          <a:p>
            <a:pPr marL="863600" marR="0" lvl="2" indent="-463550" algn="l" rtl="0">
              <a:lnSpc>
                <a:spcPct val="100000"/>
              </a:lnSpc>
              <a:spcBef>
                <a:spcPts val="480"/>
              </a:spcBef>
              <a:spcAft>
                <a:spcPts val="0"/>
              </a:spcAft>
              <a:buClr>
                <a:schemeClr val="dk1"/>
              </a:buClr>
              <a:buSzPts val="2160"/>
              <a:buFont typeface="Noto Sans Symbols"/>
              <a:buChar char="❑"/>
            </a:pPr>
            <a:r>
              <a:rPr lang="en-US" sz="2400" dirty="0">
                <a:solidFill>
                  <a:schemeClr val="dk1"/>
                </a:solidFill>
                <a:latin typeface="Calibri"/>
                <a:ea typeface="Arial"/>
                <a:cs typeface="Calibri"/>
                <a:sym typeface="Calibri"/>
              </a:rPr>
              <a:t>Describe the implementation of media literacy competencies through some </a:t>
            </a:r>
            <a:r>
              <a:rPr lang="en-US" sz="2400" dirty="0">
                <a:solidFill>
                  <a:schemeClr val="dk1"/>
                </a:solidFill>
                <a:latin typeface="Calibri"/>
                <a:cs typeface="Calibri"/>
                <a:sym typeface="Calibri"/>
              </a:rPr>
              <a:t>classroom activities. </a:t>
            </a:r>
          </a:p>
          <a:p>
            <a:pPr marL="863600" marR="0" lvl="2" indent="-463550" algn="l" rtl="0">
              <a:lnSpc>
                <a:spcPct val="100000"/>
              </a:lnSpc>
              <a:spcBef>
                <a:spcPts val="480"/>
              </a:spcBef>
              <a:spcAft>
                <a:spcPts val="0"/>
              </a:spcAft>
              <a:buClr>
                <a:schemeClr val="dk1"/>
              </a:buClr>
              <a:buSzPts val="2160"/>
              <a:buFont typeface="Noto Sans Symbols"/>
              <a:buChar char="❑"/>
            </a:pPr>
            <a:r>
              <a:rPr lang="en-US" sz="2400" dirty="0">
                <a:solidFill>
                  <a:schemeClr val="dk1"/>
                </a:solidFill>
                <a:latin typeface="Calibri"/>
                <a:cs typeface="Calibri"/>
                <a:sym typeface="Calibri"/>
              </a:rPr>
              <a:t>Identify key information literacy competencies for MTTs. </a:t>
            </a:r>
          </a:p>
          <a:p>
            <a:pPr marL="863600" marR="0" lvl="2" indent="-463550" algn="l" rtl="0">
              <a:lnSpc>
                <a:spcPct val="100000"/>
              </a:lnSpc>
              <a:spcBef>
                <a:spcPts val="480"/>
              </a:spcBef>
              <a:spcAft>
                <a:spcPts val="0"/>
              </a:spcAft>
              <a:buClr>
                <a:schemeClr val="dk1"/>
              </a:buClr>
              <a:buSzPts val="2160"/>
              <a:buFont typeface="Noto Sans Symbols"/>
              <a:buChar char="❑"/>
            </a:pPr>
            <a:r>
              <a:rPr lang="en-US" sz="2400" dirty="0">
                <a:solidFill>
                  <a:schemeClr val="dk1"/>
                </a:solidFill>
                <a:latin typeface="Calibri"/>
                <a:cs typeface="Calibri"/>
                <a:sym typeface="Calibri"/>
              </a:rPr>
              <a:t>Describe the implementation of information literacy competencies through some classroom activities. </a:t>
            </a:r>
            <a:endParaRPr lang="en-US" sz="2400" dirty="0">
              <a:solidFill>
                <a:schemeClr val="dk1"/>
              </a:solidFill>
              <a:latin typeface="Calibri"/>
              <a:cs typeface="Calibri"/>
              <a:sym typeface="Arial"/>
            </a:endParaRPr>
          </a:p>
          <a:p>
            <a:pPr marL="863600" marR="0" lvl="2" indent="-463550" algn="l" rtl="0">
              <a:lnSpc>
                <a:spcPct val="100000"/>
              </a:lnSpc>
              <a:spcBef>
                <a:spcPts val="480"/>
              </a:spcBef>
              <a:spcAft>
                <a:spcPts val="0"/>
              </a:spcAft>
              <a:buClr>
                <a:schemeClr val="dk1"/>
              </a:buClr>
              <a:buSzPts val="2160"/>
              <a:buFont typeface="Noto Sans Symbols"/>
              <a:buChar char="❑"/>
            </a:pPr>
            <a:r>
              <a:rPr lang="en-US" sz="2400" dirty="0">
                <a:solidFill>
                  <a:schemeClr val="dk1"/>
                </a:solidFill>
                <a:latin typeface="Calibri"/>
                <a:cs typeface="Calibri"/>
                <a:sym typeface="Calibri"/>
              </a:rPr>
              <a:t>Identify key digital literacy competencies for MTTs. </a:t>
            </a:r>
          </a:p>
          <a:p>
            <a:pPr marL="863600" marR="0" lvl="2" indent="-463550" algn="l" rtl="0">
              <a:lnSpc>
                <a:spcPct val="100000"/>
              </a:lnSpc>
              <a:spcBef>
                <a:spcPts val="480"/>
              </a:spcBef>
              <a:spcAft>
                <a:spcPts val="0"/>
              </a:spcAft>
              <a:buClr>
                <a:schemeClr val="dk1"/>
              </a:buClr>
              <a:buSzPts val="2160"/>
              <a:buFont typeface="Noto Sans Symbols"/>
              <a:buChar char="❑"/>
            </a:pPr>
            <a:r>
              <a:rPr lang="en-US" sz="2400" dirty="0">
                <a:solidFill>
                  <a:schemeClr val="dk1"/>
                </a:solidFill>
                <a:latin typeface="Calibri"/>
                <a:cs typeface="Calibri"/>
                <a:sym typeface="Calibri"/>
              </a:rPr>
              <a:t>Describe the implementation of digital literacy competencies through some classroom activities. </a:t>
            </a:r>
            <a:endParaRPr lang="en-US" sz="2400" dirty="0">
              <a:solidFill>
                <a:schemeClr val="dk1"/>
              </a:solidFill>
              <a:latin typeface="Calibri"/>
              <a:cs typeface="Calibri"/>
              <a:sym typeface="Arial"/>
            </a:endParaRPr>
          </a:p>
          <a:p>
            <a:pPr marL="863600" marR="0" lvl="2" indent="-463550" algn="l" rtl="0">
              <a:lnSpc>
                <a:spcPct val="100000"/>
              </a:lnSpc>
              <a:spcBef>
                <a:spcPts val="480"/>
              </a:spcBef>
              <a:spcAft>
                <a:spcPts val="0"/>
              </a:spcAft>
              <a:buClr>
                <a:schemeClr val="dk1"/>
              </a:buClr>
              <a:buSzPts val="2160"/>
              <a:buFont typeface="Noto Sans Symbols"/>
              <a:buChar char="❑"/>
            </a:pPr>
            <a:endParaRPr lang="en-US" sz="1400" b="0" i="0" u="none" strike="noStrike" cap="none" dirty="0">
              <a:solidFill>
                <a:srgbClr val="000000"/>
              </a:solidFill>
              <a:latin typeface="Arial"/>
              <a:ea typeface="Arial"/>
              <a:cs typeface="Arial"/>
              <a:sym typeface="Arial"/>
            </a:endParaRPr>
          </a:p>
          <a:p>
            <a:endParaRPr lang="en-US" dirty="0"/>
          </a:p>
        </p:txBody>
      </p:sp>
    </p:spTree>
    <p:custDataLst>
      <p:tags r:id="rId1"/>
    </p:custDataLst>
    <p:extLst>
      <p:ext uri="{BB962C8B-B14F-4D97-AF65-F5344CB8AC3E}">
        <p14:creationId xmlns:p14="http://schemas.microsoft.com/office/powerpoint/2010/main" val="1027237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2"/>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fontScale="90000"/>
          </a:bodyPr>
          <a:lstStyle/>
          <a:p>
            <a:pPr marL="0" lvl="0" indent="0" algn="l" rtl="0">
              <a:lnSpc>
                <a:spcPct val="115625"/>
              </a:lnSpc>
              <a:spcBef>
                <a:spcPts val="0"/>
              </a:spcBef>
              <a:spcAft>
                <a:spcPts val="0"/>
              </a:spcAft>
              <a:buClr>
                <a:schemeClr val="lt1"/>
              </a:buClr>
              <a:buSzPts val="2400"/>
              <a:buFont typeface="Calibri"/>
              <a:buNone/>
            </a:pPr>
            <a:r>
              <a:rPr lang="en-PH" sz="2800" b="1" dirty="0"/>
              <a:t>Why are digital literacy competencies so crucial?</a:t>
            </a:r>
            <a:endParaRPr sz="2800" b="1" dirty="0"/>
          </a:p>
        </p:txBody>
      </p:sp>
      <p:sp>
        <p:nvSpPr>
          <p:cNvPr id="236" name="Google Shape;236;p12"/>
          <p:cNvSpPr txBox="1"/>
          <p:nvPr/>
        </p:nvSpPr>
        <p:spPr>
          <a:xfrm>
            <a:off x="1181686" y="947750"/>
            <a:ext cx="9903655" cy="536864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graphicFrame>
        <p:nvGraphicFramePr>
          <p:cNvPr id="2" name="Table 2">
            <a:extLst>
              <a:ext uri="{FF2B5EF4-FFF2-40B4-BE49-F238E27FC236}">
                <a16:creationId xmlns:a16="http://schemas.microsoft.com/office/drawing/2014/main" id="{2EFC1A43-8C0D-2539-FF61-9B83E529230F}"/>
              </a:ext>
            </a:extLst>
          </p:cNvPr>
          <p:cNvGraphicFramePr>
            <a:graphicFrameLocks noGrp="1"/>
          </p:cNvGraphicFramePr>
          <p:nvPr/>
        </p:nvGraphicFramePr>
        <p:xfrm>
          <a:off x="420893" y="935230"/>
          <a:ext cx="11350192" cy="5024242"/>
        </p:xfrm>
        <a:graphic>
          <a:graphicData uri="http://schemas.openxmlformats.org/drawingml/2006/table">
            <a:tbl>
              <a:tblPr firstRow="1" bandRow="1">
                <a:tableStyleId>{5C22544A-7EE6-4342-B048-85BDC9FD1C3A}</a:tableStyleId>
              </a:tblPr>
              <a:tblGrid>
                <a:gridCol w="3265792">
                  <a:extLst>
                    <a:ext uri="{9D8B030D-6E8A-4147-A177-3AD203B41FA5}">
                      <a16:colId xmlns:a16="http://schemas.microsoft.com/office/drawing/2014/main" val="2612796165"/>
                    </a:ext>
                  </a:extLst>
                </a:gridCol>
                <a:gridCol w="8084400">
                  <a:extLst>
                    <a:ext uri="{9D8B030D-6E8A-4147-A177-3AD203B41FA5}">
                      <a16:colId xmlns:a16="http://schemas.microsoft.com/office/drawing/2014/main" val="3942008054"/>
                    </a:ext>
                  </a:extLst>
                </a:gridCol>
              </a:tblGrid>
              <a:tr h="424432">
                <a:tc>
                  <a:txBody>
                    <a:bodyPr/>
                    <a:lstStyle/>
                    <a:p>
                      <a:r>
                        <a:rPr lang="en-US" sz="2000" dirty="0">
                          <a:solidFill>
                            <a:schemeClr val="tx1"/>
                          </a:solidFill>
                        </a:rPr>
                        <a:t>Digital Competency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000" dirty="0">
                          <a:solidFill>
                            <a:schemeClr val="tx1"/>
                          </a:solidFill>
                        </a:rPr>
                        <a:t>This competency is crucial because 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40000813"/>
                  </a:ext>
                </a:extLst>
              </a:tr>
              <a:tr h="1103522">
                <a:tc>
                  <a:txBody>
                    <a:bodyPr/>
                    <a:lstStyle/>
                    <a:p>
                      <a:r>
                        <a:rPr lang="en-US" sz="2000" b="1" dirty="0">
                          <a:solidFill>
                            <a:schemeClr val="tx1"/>
                          </a:solidFill>
                        </a:rPr>
                        <a:t>Make use of digital technologies &amp; platforms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i="0" kern="1200" dirty="0">
                          <a:solidFill>
                            <a:schemeClr val="tx1"/>
                          </a:solidFill>
                          <a:effectLst/>
                          <a:latin typeface="+mn-lt"/>
                          <a:ea typeface="+mn-ea"/>
                          <a:cs typeface="+mn-cs"/>
                        </a:rPr>
                        <a:t>enables individuals to access information, communicate, collaborate, and carry out tasks efficiently in a digitally connected society.</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5196151"/>
                  </a:ext>
                </a:extLst>
              </a:tr>
              <a:tr h="1103522">
                <a:tc>
                  <a:txBody>
                    <a:bodyPr/>
                    <a:lstStyle/>
                    <a:p>
                      <a:r>
                        <a:rPr lang="en-US" sz="2000" b="1" dirty="0"/>
                        <a:t>Protect, promote a clean digital identity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i="0" kern="1200" dirty="0">
                          <a:solidFill>
                            <a:schemeClr val="dk1"/>
                          </a:solidFill>
                          <a:effectLst/>
                          <a:latin typeface="+mn-lt"/>
                          <a:ea typeface="+mn-ea"/>
                          <a:cs typeface="+mn-cs"/>
                        </a:rPr>
                        <a:t>helps to prevent online harassment, identity theft, or the spread of false information. A clean digital identity promotes positive interactions and a strong online reputation.</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5387976"/>
                  </a:ext>
                </a:extLst>
              </a:tr>
              <a:tr h="1289244">
                <a:tc>
                  <a:txBody>
                    <a:bodyPr/>
                    <a:lstStyle/>
                    <a:p>
                      <a:r>
                        <a:rPr lang="en-US" sz="2000" b="1" dirty="0"/>
                        <a:t>Recall, respect and practice digital rights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i="0" kern="1200" dirty="0">
                          <a:solidFill>
                            <a:schemeClr val="dk1"/>
                          </a:solidFill>
                          <a:effectLst/>
                          <a:latin typeface="+mn-lt"/>
                          <a:ea typeface="+mn-ea"/>
                          <a:cs typeface="+mn-cs"/>
                        </a:rPr>
                        <a:t>ensures respecting the digital rights of others. This empowers users to navigate legal and ethical challenges related to privacy, copyright, and freedom of expression.</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543164"/>
                  </a:ext>
                </a:extLst>
              </a:tr>
              <a:tr h="1103522">
                <a:tc>
                  <a:txBody>
                    <a:bodyPr/>
                    <a:lstStyle/>
                    <a:p>
                      <a:r>
                        <a:rPr lang="en-US" sz="2000" b="1" dirty="0"/>
                        <a:t>Understand and use data and artificial intelligence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i="0" kern="1200" dirty="0">
                          <a:solidFill>
                            <a:schemeClr val="dk1"/>
                          </a:solidFill>
                          <a:effectLst/>
                          <a:latin typeface="+mn-lt"/>
                          <a:ea typeface="+mn-ea"/>
                          <a:cs typeface="+mn-cs"/>
                        </a:rPr>
                        <a:t>helps individuals harness the power of data and AI for informed choices while also recognizing ethical considerations and potential biases.</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3232581"/>
                  </a:ext>
                </a:extLst>
              </a:tr>
            </a:tbl>
          </a:graphicData>
        </a:graphic>
      </p:graphicFrame>
    </p:spTree>
    <p:extLst>
      <p:ext uri="{BB962C8B-B14F-4D97-AF65-F5344CB8AC3E}">
        <p14:creationId xmlns:p14="http://schemas.microsoft.com/office/powerpoint/2010/main" val="2989997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2"/>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fontScale="90000"/>
          </a:bodyPr>
          <a:lstStyle/>
          <a:p>
            <a:pPr marL="0" lvl="0" indent="0" algn="l" rtl="0">
              <a:lnSpc>
                <a:spcPct val="115625"/>
              </a:lnSpc>
              <a:spcBef>
                <a:spcPts val="0"/>
              </a:spcBef>
              <a:spcAft>
                <a:spcPts val="0"/>
              </a:spcAft>
              <a:buClr>
                <a:schemeClr val="lt1"/>
              </a:buClr>
              <a:buSzPts val="2400"/>
              <a:buFont typeface="Calibri"/>
              <a:buNone/>
            </a:pPr>
            <a:r>
              <a:rPr lang="en-PH" sz="2800" b="1" dirty="0"/>
              <a:t>Why are digital literacy competencies so crucial? (cont.)</a:t>
            </a:r>
            <a:endParaRPr sz="2800" b="1" dirty="0"/>
          </a:p>
        </p:txBody>
      </p:sp>
      <p:sp>
        <p:nvSpPr>
          <p:cNvPr id="236" name="Google Shape;236;p12"/>
          <p:cNvSpPr txBox="1"/>
          <p:nvPr/>
        </p:nvSpPr>
        <p:spPr>
          <a:xfrm>
            <a:off x="1181686" y="947750"/>
            <a:ext cx="9903655" cy="5368644"/>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aphicFrame>
        <p:nvGraphicFramePr>
          <p:cNvPr id="2" name="Table 2">
            <a:extLst>
              <a:ext uri="{FF2B5EF4-FFF2-40B4-BE49-F238E27FC236}">
                <a16:creationId xmlns:a16="http://schemas.microsoft.com/office/drawing/2014/main" id="{2EFC1A43-8C0D-2539-FF61-9B83E529230F}"/>
              </a:ext>
            </a:extLst>
          </p:cNvPr>
          <p:cNvGraphicFramePr>
            <a:graphicFrameLocks noGrp="1"/>
          </p:cNvGraphicFramePr>
          <p:nvPr/>
        </p:nvGraphicFramePr>
        <p:xfrm>
          <a:off x="274908" y="890717"/>
          <a:ext cx="11642163" cy="5145197"/>
        </p:xfrm>
        <a:graphic>
          <a:graphicData uri="http://schemas.openxmlformats.org/drawingml/2006/table">
            <a:tbl>
              <a:tblPr firstRow="1" bandRow="1">
                <a:tableStyleId>{5C22544A-7EE6-4342-B048-85BDC9FD1C3A}</a:tableStyleId>
              </a:tblPr>
              <a:tblGrid>
                <a:gridCol w="3349801">
                  <a:extLst>
                    <a:ext uri="{9D8B030D-6E8A-4147-A177-3AD203B41FA5}">
                      <a16:colId xmlns:a16="http://schemas.microsoft.com/office/drawing/2014/main" val="2612796165"/>
                    </a:ext>
                  </a:extLst>
                </a:gridCol>
                <a:gridCol w="8292362">
                  <a:extLst>
                    <a:ext uri="{9D8B030D-6E8A-4147-A177-3AD203B41FA5}">
                      <a16:colId xmlns:a16="http://schemas.microsoft.com/office/drawing/2014/main" val="3942008054"/>
                    </a:ext>
                  </a:extLst>
                </a:gridCol>
              </a:tblGrid>
              <a:tr h="556301">
                <a:tc>
                  <a:txBody>
                    <a:bodyPr/>
                    <a:lstStyle/>
                    <a:p>
                      <a:r>
                        <a:rPr lang="en-US" sz="2000" dirty="0">
                          <a:solidFill>
                            <a:schemeClr val="tx1"/>
                          </a:solidFill>
                        </a:rPr>
                        <a:t>Digital Competency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000" dirty="0">
                          <a:solidFill>
                            <a:schemeClr val="tx1"/>
                          </a:solidFill>
                        </a:rPr>
                        <a:t>This competency is crucial because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40000813"/>
                  </a:ext>
                </a:extLst>
              </a:tr>
              <a:tr h="1500797">
                <a:tc>
                  <a:txBody>
                    <a:bodyPr/>
                    <a:lstStyle/>
                    <a:p>
                      <a:r>
                        <a:rPr lang="en-US" sz="2000" b="1" dirty="0"/>
                        <a:t>Communicate and Interconnect Using Digital Technologies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Digital communication the backbone of modern interaction. Proficiency in this area enables effective communication, collaboration, and networking across diverse digital platforms, supporting personal and professional growth.</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5196151"/>
                  </a:ext>
                </a:extLst>
              </a:tr>
              <a:tr h="1587302">
                <a:tc>
                  <a:txBody>
                    <a:bodyPr/>
                    <a:lstStyle/>
                    <a:p>
                      <a:r>
                        <a:rPr lang="en-US" sz="2000" b="1" dirty="0"/>
                        <a:t>Understand how online actions impact emotions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i="0" kern="1200" dirty="0">
                          <a:solidFill>
                            <a:schemeClr val="dk1"/>
                          </a:solidFill>
                          <a:effectLst/>
                          <a:latin typeface="+mn-lt"/>
                          <a:ea typeface="+mn-ea"/>
                          <a:cs typeface="+mn-cs"/>
                        </a:rPr>
                        <a:t>Being aware of the potential impact of digital engagement on emotions helps individuals cultivate emotional intelligence, practice empathy, and make informed decisions about their online behavior and interactions.</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5387976"/>
                  </a:ext>
                </a:extLst>
              </a:tr>
              <a:tr h="1500797">
                <a:tc>
                  <a:txBody>
                    <a:bodyPr/>
                    <a:lstStyle/>
                    <a:p>
                      <a:r>
                        <a:rPr lang="en-US" sz="2000" b="1" dirty="0"/>
                        <a:t>Apply Digital Security and Safety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i="0" kern="1200" dirty="0">
                          <a:solidFill>
                            <a:schemeClr val="dk1"/>
                          </a:solidFill>
                          <a:effectLst/>
                          <a:latin typeface="+mn-lt"/>
                          <a:ea typeface="+mn-ea"/>
                          <a:cs typeface="+mn-cs"/>
                        </a:rPr>
                        <a:t>encompasses understanding common threats, practicing safe online behavior, securing personal data, and recognizing phishing attempts. It empowers users to protect themselves and their digital assets.</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543164"/>
                  </a:ext>
                </a:extLst>
              </a:tr>
            </a:tbl>
          </a:graphicData>
        </a:graphic>
      </p:graphicFrame>
    </p:spTree>
    <p:extLst>
      <p:ext uri="{BB962C8B-B14F-4D97-AF65-F5344CB8AC3E}">
        <p14:creationId xmlns:p14="http://schemas.microsoft.com/office/powerpoint/2010/main" val="1043391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BB09A-9952-1708-1AAE-7663EFD13541}"/>
              </a:ext>
            </a:extLst>
          </p:cNvPr>
          <p:cNvSpPr>
            <a:spLocks noGrp="1"/>
          </p:cNvSpPr>
          <p:nvPr>
            <p:ph type="ctrTitle"/>
          </p:nvPr>
        </p:nvSpPr>
        <p:spPr/>
        <p:txBody>
          <a:bodyPr>
            <a:noAutofit/>
          </a:bodyPr>
          <a:lstStyle/>
          <a:p>
            <a:r>
              <a:rPr lang="en-US" sz="2800" b="1" dirty="0"/>
              <a:t>Scenario 4:  Protect and promote clean digital Identity</a:t>
            </a:r>
          </a:p>
        </p:txBody>
      </p:sp>
      <p:sp>
        <p:nvSpPr>
          <p:cNvPr id="3" name="Text Placeholder 2">
            <a:extLst>
              <a:ext uri="{FF2B5EF4-FFF2-40B4-BE49-F238E27FC236}">
                <a16:creationId xmlns:a16="http://schemas.microsoft.com/office/drawing/2014/main" id="{32EE4CAC-519D-E99D-B977-D4D5A05D41A7}"/>
              </a:ext>
            </a:extLst>
          </p:cNvPr>
          <p:cNvSpPr>
            <a:spLocks noGrp="1"/>
          </p:cNvSpPr>
          <p:nvPr>
            <p:ph type="body" idx="1"/>
          </p:nvPr>
        </p:nvSpPr>
        <p:spPr>
          <a:xfrm>
            <a:off x="420894" y="978496"/>
            <a:ext cx="11350208" cy="1343268"/>
          </a:xfrm>
        </p:spPr>
        <p:txBody>
          <a:bodyPr>
            <a:noAutofit/>
          </a:bodyPr>
          <a:lstStyle/>
          <a:p>
            <a:pPr>
              <a:spcAft>
                <a:spcPts val="800"/>
              </a:spcAft>
            </a:pPr>
            <a:r>
              <a:rPr lang="en-US" sz="2400" kern="10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pPr>
            <a:endParaRPr lang="en-US" sz="2400" kern="100" dirty="0">
              <a:latin typeface="Calibri" panose="020F0502020204030204" pitchFamily="34" charset="0"/>
              <a:ea typeface="Calibri" panose="020F0502020204030204" pitchFamily="34" charset="0"/>
              <a:cs typeface="Arial" panose="020B0604020202020204" pitchFamily="34" charset="0"/>
            </a:endParaRPr>
          </a:p>
          <a:p>
            <a:pPr>
              <a:spcAft>
                <a:spcPts val="800"/>
              </a:spcAft>
            </a:pP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en-US" sz="20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rPr>
              <a:t>Task: : </a:t>
            </a:r>
            <a:r>
              <a:rPr lang="en-US" sz="2000" b="0" i="0" dirty="0">
                <a:solidFill>
                  <a:schemeClr val="tx1"/>
                </a:solidFill>
                <a:effectLst/>
              </a:rPr>
              <a:t>Ask students to discuss how the internet impacts one’s reputation, the current and future reputation. </a:t>
            </a:r>
          </a:p>
          <a:p>
            <a:pPr>
              <a:spcAft>
                <a:spcPts val="800"/>
              </a:spcAft>
            </a:pPr>
            <a:r>
              <a:rPr lang="en-US" sz="20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rPr>
              <a:t>Activity</a:t>
            </a:r>
            <a:r>
              <a:rPr lang="en-US" sz="2000" kern="100" dirty="0">
                <a:solidFill>
                  <a:schemeClr val="tx1"/>
                </a:solidFill>
                <a:effectLst/>
                <a:latin typeface="+mj-lt"/>
                <a:ea typeface="Calibri" panose="020F0502020204030204" pitchFamily="34" charset="0"/>
                <a:cs typeface="Arial" panose="020B0604020202020204" pitchFamily="34" charset="0"/>
              </a:rPr>
              <a:t>: </a:t>
            </a:r>
            <a:r>
              <a:rPr lang="en-US" sz="2000" b="0" dirty="0">
                <a:solidFill>
                  <a:schemeClr val="tx1"/>
                </a:solidFill>
              </a:rPr>
              <a:t>Ask students to outline guidelines for online content production that would preserve their privacy, identity and reputation. </a:t>
            </a:r>
          </a:p>
          <a:p>
            <a:pPr>
              <a:spcAft>
                <a:spcPts val="800"/>
              </a:spcAft>
            </a:pPr>
            <a:r>
              <a:rPr lang="en-US" sz="2000" kern="100" dirty="0">
                <a:effectLst/>
                <a:latin typeface="Calibri" panose="020F0502020204030204" pitchFamily="34" charset="0"/>
                <a:ea typeface="Calibri" panose="020F0502020204030204" pitchFamily="34" charset="0"/>
                <a:cs typeface="Arial" panose="020B0604020202020204" pitchFamily="34" charset="0"/>
              </a:rPr>
              <a:t>Outcome: </a:t>
            </a:r>
            <a:r>
              <a:rPr lang="en-US" sz="2000" b="0" kern="100" dirty="0">
                <a:effectLst/>
                <a:latin typeface="Calibri" panose="020F0502020204030204" pitchFamily="34" charset="0"/>
                <a:ea typeface="Calibri" panose="020F0502020204030204" pitchFamily="34" charset="0"/>
                <a:cs typeface="Arial" panose="020B0604020202020204" pitchFamily="34" charset="0"/>
              </a:rPr>
              <a:t>Students learn about digital footprint and the impact of online content production on one’s identify (current and future reputation). </a:t>
            </a:r>
            <a:endParaRPr lang="en-US" sz="2000" b="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en-US" sz="2000" kern="100" dirty="0">
                <a:effectLst/>
                <a:latin typeface="Calibri" panose="020F0502020204030204" pitchFamily="34" charset="0"/>
                <a:ea typeface="Calibri" panose="020F0502020204030204" pitchFamily="34" charset="0"/>
                <a:cs typeface="Arial" panose="020B0604020202020204" pitchFamily="34" charset="0"/>
              </a:rPr>
              <a:t>Media Literacy Competency Implemented: </a:t>
            </a:r>
            <a:r>
              <a:rPr lang="en-US" sz="2000" i="1" kern="100"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Protect and promote clean digital identity</a:t>
            </a:r>
          </a:p>
          <a:p>
            <a:pPr>
              <a:spcAft>
                <a:spcPts val="800"/>
              </a:spcAft>
            </a:pP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endParaRPr lang="en-US" sz="1800" dirty="0"/>
          </a:p>
        </p:txBody>
      </p:sp>
      <p:sp>
        <p:nvSpPr>
          <p:cNvPr id="5" name="TextBox 4">
            <a:extLst>
              <a:ext uri="{FF2B5EF4-FFF2-40B4-BE49-F238E27FC236}">
                <a16:creationId xmlns:a16="http://schemas.microsoft.com/office/drawing/2014/main" id="{64374D69-B4A5-D2D3-A0F6-278F8DB8CA4B}"/>
              </a:ext>
            </a:extLst>
          </p:cNvPr>
          <p:cNvSpPr txBox="1"/>
          <p:nvPr/>
        </p:nvSpPr>
        <p:spPr>
          <a:xfrm>
            <a:off x="604168" y="1121435"/>
            <a:ext cx="10983643" cy="1015663"/>
          </a:xfrm>
          <a:prstGeom prst="rect">
            <a:avLst/>
          </a:prstGeom>
          <a:solidFill>
            <a:schemeClr val="accent1">
              <a:lumMod val="20000"/>
              <a:lumOff val="80000"/>
            </a:schemeClr>
          </a:solidFill>
        </p:spPr>
        <p:txBody>
          <a:bodyPr wrap="square" rtlCol="0">
            <a:spAutoFit/>
          </a:bodyPr>
          <a:lstStyle/>
          <a:p>
            <a:pPr algn="ctr"/>
            <a:r>
              <a:rPr lang="en-US" sz="2000" b="1" u="sng" kern="100" dirty="0">
                <a:effectLst/>
                <a:latin typeface="Calibri" panose="020F0502020204030204" pitchFamily="34" charset="0"/>
                <a:ea typeface="Calibri" panose="020F0502020204030204" pitchFamily="34" charset="0"/>
                <a:cs typeface="Arial" panose="020B0604020202020204" pitchFamily="34" charset="0"/>
              </a:rPr>
              <a:t>Scenario: </a:t>
            </a:r>
            <a:r>
              <a:rPr lang="en-US" sz="2000" kern="100" dirty="0">
                <a:effectLst/>
                <a:latin typeface="Calibri" panose="020F0502020204030204" pitchFamily="34" charset="0"/>
                <a:ea typeface="Calibri" panose="020F0502020204030204" pitchFamily="34" charset="0"/>
                <a:cs typeface="Arial" panose="020B0604020202020204" pitchFamily="34" charset="0"/>
              </a:rPr>
              <a:t>In a specific class the teacher </a:t>
            </a:r>
            <a:r>
              <a:rPr lang="en-US" sz="2000" kern="100" dirty="0">
                <a:latin typeface="Calibri" panose="020F0502020204030204" pitchFamily="34" charset="0"/>
                <a:ea typeface="Calibri" panose="020F0502020204030204" pitchFamily="34" charset="0"/>
                <a:cs typeface="Arial" panose="020B0604020202020204" pitchFamily="34" charset="0"/>
              </a:rPr>
              <a:t>gets to know that some of his students are actively present on TikTok producing and disseminating videos</a:t>
            </a:r>
            <a:r>
              <a:rPr lang="en-US" sz="2000" kern="100" dirty="0">
                <a:effectLst/>
                <a:latin typeface="Calibri" panose="020F0502020204030204" pitchFamily="34" charset="0"/>
                <a:ea typeface="Calibri" panose="020F0502020204030204" pitchFamily="34" charset="0"/>
                <a:cs typeface="Arial" panose="020B0604020202020204" pitchFamily="34" charset="0"/>
              </a:rPr>
              <a:t>. </a:t>
            </a:r>
            <a:r>
              <a:rPr lang="en-US" sz="2000" kern="100" dirty="0">
                <a:latin typeface="Calibri" panose="020F0502020204030204" pitchFamily="34" charset="0"/>
                <a:ea typeface="Calibri" panose="020F0502020204030204" pitchFamily="34" charset="0"/>
                <a:cs typeface="Arial" panose="020B0604020202020204" pitchFamily="34" charset="0"/>
              </a:rPr>
              <a:t>She feels an urge to tell them about ‘digital footprint’ and ‘clean digital identity’.</a:t>
            </a:r>
            <a:endParaRPr lang="en-US" sz="1600" dirty="0"/>
          </a:p>
        </p:txBody>
      </p:sp>
    </p:spTree>
    <p:extLst>
      <p:ext uri="{BB962C8B-B14F-4D97-AF65-F5344CB8AC3E}">
        <p14:creationId xmlns:p14="http://schemas.microsoft.com/office/powerpoint/2010/main" val="1351013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p11"/>
          <p:cNvSpPr txBox="1"/>
          <p:nvPr/>
        </p:nvSpPr>
        <p:spPr>
          <a:xfrm>
            <a:off x="250734" y="810746"/>
            <a:ext cx="11350193" cy="45540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r>
              <a:rPr kumimoji="0" lang="en-US" sz="2400" b="1" i="0" u="none" strike="noStrike" kern="1200" cap="none" spc="0" normalizeH="0" baseline="0" noProof="0" dirty="0">
                <a:ln>
                  <a:noFill/>
                </a:ln>
                <a:solidFill>
                  <a:prstClr val="black"/>
                </a:solidFill>
                <a:effectLst/>
                <a:uLnTx/>
                <a:uFillTx/>
                <a:latin typeface="Calibri"/>
                <a:ea typeface="Calibri"/>
                <a:cs typeface="Calibri"/>
                <a:sym typeface="Calibri"/>
              </a:rPr>
              <a:t>Match the competency to the sentence that outlines its importance</a:t>
            </a:r>
          </a:p>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r>
              <a:rPr kumimoji="0" lang="en-US" sz="2800" b="0" i="0" u="none" strike="noStrike" kern="1200" cap="none" spc="0" normalizeH="0" baseline="0" noProof="0" dirty="0">
                <a:ln>
                  <a:noFill/>
                </a:ln>
                <a:solidFill>
                  <a:prstClr val="black"/>
                </a:solidFill>
                <a:effectLst/>
                <a:uLnTx/>
                <a:uFillTx/>
                <a:latin typeface="Calibri"/>
                <a:ea typeface="Calibri"/>
                <a:cs typeface="Calibri"/>
                <a:sym typeface="Calibri"/>
              </a:rPr>
              <a:t> </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560"/>
              </a:spcBef>
              <a:spcAft>
                <a:spcPts val="0"/>
              </a:spcAft>
              <a:buClr>
                <a:prstClr val="black"/>
              </a:buClr>
              <a:buSzPts val="2800"/>
              <a:buFont typeface="Arial"/>
              <a:buNone/>
              <a:tabLst/>
              <a:defRPr/>
            </a:pPr>
            <a:endParaRPr kumimoji="0" sz="2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fontScale="90000"/>
          </a:bodyPr>
          <a:lstStyle/>
          <a:p>
            <a:pPr marL="0" lvl="0" indent="0" algn="l" rtl="0">
              <a:lnSpc>
                <a:spcPct val="115625"/>
              </a:lnSpc>
              <a:spcBef>
                <a:spcPts val="0"/>
              </a:spcBef>
              <a:spcAft>
                <a:spcPts val="0"/>
              </a:spcAft>
              <a:buClr>
                <a:schemeClr val="lt1"/>
              </a:buClr>
              <a:buSzPts val="2400"/>
              <a:buFont typeface="Calibri"/>
              <a:buNone/>
            </a:pPr>
            <a:r>
              <a:rPr lang="en-PH" sz="2800" b="1" dirty="0"/>
              <a:t>Activity 6</a:t>
            </a:r>
            <a:endParaRPr sz="2800" b="1" dirty="0"/>
          </a:p>
        </p:txBody>
      </p:sp>
      <p:graphicFrame>
        <p:nvGraphicFramePr>
          <p:cNvPr id="3" name="Table 4">
            <a:extLst>
              <a:ext uri="{FF2B5EF4-FFF2-40B4-BE49-F238E27FC236}">
                <a16:creationId xmlns:a16="http://schemas.microsoft.com/office/drawing/2014/main" id="{15C62D8C-8038-A5ED-2440-EC7A8FC4BA61}"/>
              </a:ext>
            </a:extLst>
          </p:cNvPr>
          <p:cNvGraphicFramePr>
            <a:graphicFrameLocks noGrp="1"/>
          </p:cNvGraphicFramePr>
          <p:nvPr/>
        </p:nvGraphicFramePr>
        <p:xfrm>
          <a:off x="280692" y="1469884"/>
          <a:ext cx="11490395" cy="3876040"/>
        </p:xfrm>
        <a:graphic>
          <a:graphicData uri="http://schemas.openxmlformats.org/drawingml/2006/table">
            <a:tbl>
              <a:tblPr firstRow="1" bandRow="1">
                <a:tableStyleId>{5C22544A-7EE6-4342-B048-85BDC9FD1C3A}</a:tableStyleId>
              </a:tblPr>
              <a:tblGrid>
                <a:gridCol w="8873012">
                  <a:extLst>
                    <a:ext uri="{9D8B030D-6E8A-4147-A177-3AD203B41FA5}">
                      <a16:colId xmlns:a16="http://schemas.microsoft.com/office/drawing/2014/main" val="1233159697"/>
                    </a:ext>
                  </a:extLst>
                </a:gridCol>
                <a:gridCol w="2617383">
                  <a:extLst>
                    <a:ext uri="{9D8B030D-6E8A-4147-A177-3AD203B41FA5}">
                      <a16:colId xmlns:a16="http://schemas.microsoft.com/office/drawing/2014/main" val="3654349068"/>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2994946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 Discuss with your students how online actions impact emotions, including self-awareness and relationship management </a:t>
                      </a:r>
                    </a:p>
                  </a:txBody>
                  <a:tcPr/>
                </a:tc>
                <a:tc>
                  <a:txBody>
                    <a:bodyPr/>
                    <a:lstStyle/>
                    <a:p>
                      <a:r>
                        <a:rPr lang="en-US" sz="2000" b="1" dirty="0"/>
                        <a:t>Locate information </a:t>
                      </a:r>
                    </a:p>
                  </a:txBody>
                  <a:tcPr/>
                </a:tc>
                <a:extLst>
                  <a:ext uri="{0D108BD9-81ED-4DB2-BD59-A6C34878D82A}">
                    <a16:rowId xmlns:a16="http://schemas.microsoft.com/office/drawing/2014/main" val="1009195320"/>
                  </a:ext>
                </a:extLst>
              </a:tr>
              <a:tr h="370840">
                <a:tc>
                  <a:txBody>
                    <a:bodyPr/>
                    <a:lstStyle/>
                    <a:p>
                      <a:r>
                        <a:rPr lang="en-US" sz="2000" dirty="0"/>
                        <a:t>Students are asked to write about the region’s history and culture. They have to find relevant &amp; authentic information. </a:t>
                      </a:r>
                    </a:p>
                  </a:txBody>
                  <a:tcPr/>
                </a:tc>
                <a:tc>
                  <a:txBody>
                    <a:bodyPr/>
                    <a:lstStyle/>
                    <a:p>
                      <a:r>
                        <a:rPr lang="en-US" sz="2000" b="1" dirty="0"/>
                        <a:t>Define &amp; articulate information needs </a:t>
                      </a:r>
                    </a:p>
                  </a:txBody>
                  <a:tcPr/>
                </a:tc>
                <a:extLst>
                  <a:ext uri="{0D108BD9-81ED-4DB2-BD59-A6C34878D82A}">
                    <a16:rowId xmlns:a16="http://schemas.microsoft.com/office/drawing/2014/main" val="1010271347"/>
                  </a:ext>
                </a:extLst>
              </a:tr>
              <a:tr h="370840">
                <a:tc>
                  <a:txBody>
                    <a:bodyPr/>
                    <a:lstStyle/>
                    <a:p>
                      <a:r>
                        <a:rPr lang="en-US" sz="2000" dirty="0"/>
                        <a:t>When you asked your students to go online and find videos about volcanos, they found too much irrelevant, too complex information. </a:t>
                      </a:r>
                    </a:p>
                  </a:txBody>
                  <a:tcPr/>
                </a:tc>
                <a:tc>
                  <a:txBody>
                    <a:bodyPr/>
                    <a:lstStyle/>
                    <a:p>
                      <a:r>
                        <a:rPr lang="en-US" sz="2000" b="1" dirty="0"/>
                        <a:t>Access information </a:t>
                      </a:r>
                    </a:p>
                  </a:txBody>
                  <a:tcPr/>
                </a:tc>
                <a:extLst>
                  <a:ext uri="{0D108BD9-81ED-4DB2-BD59-A6C34878D82A}">
                    <a16:rowId xmlns:a16="http://schemas.microsoft.com/office/drawing/2014/main" val="3871427787"/>
                  </a:ext>
                </a:extLst>
              </a:tr>
              <a:tr h="519659">
                <a:tc>
                  <a:txBody>
                    <a:bodyPr/>
                    <a:lstStyle/>
                    <a:p>
                      <a:r>
                        <a:rPr lang="en-US" sz="2000" dirty="0"/>
                        <a:t>Students will work together on a PPT where they will use various images. Students need to use those images observing copyrights.</a:t>
                      </a:r>
                    </a:p>
                  </a:txBody>
                  <a:tcPr/>
                </a:tc>
                <a:tc>
                  <a:txBody>
                    <a:bodyPr/>
                    <a:lstStyle/>
                    <a:p>
                      <a:r>
                        <a:rPr lang="en-US" sz="2000" b="1" dirty="0"/>
                        <a:t>Communicate information </a:t>
                      </a:r>
                    </a:p>
                  </a:txBody>
                  <a:tcPr/>
                </a:tc>
                <a:extLst>
                  <a:ext uri="{0D108BD9-81ED-4DB2-BD59-A6C34878D82A}">
                    <a16:rowId xmlns:a16="http://schemas.microsoft.com/office/drawing/2014/main" val="3499003697"/>
                  </a:ext>
                </a:extLst>
              </a:tr>
              <a:tr h="370840">
                <a:tc>
                  <a:txBody>
                    <a:bodyPr/>
                    <a:lstStyle/>
                    <a:p>
                      <a:r>
                        <a:rPr lang="en-US" sz="2000" dirty="0"/>
                        <a:t>Students are instructed to use online and offline platforms and available media sources for their ‘anti-racism campaign’</a:t>
                      </a:r>
                    </a:p>
                  </a:txBody>
                  <a:tcPr/>
                </a:tc>
                <a:tc>
                  <a:txBody>
                    <a:bodyPr/>
                    <a:lstStyle/>
                    <a:p>
                      <a:r>
                        <a:rPr lang="en-US" sz="2000" b="1" dirty="0"/>
                        <a:t>Make ethical use of information </a:t>
                      </a:r>
                    </a:p>
                  </a:txBody>
                  <a:tcPr/>
                </a:tc>
                <a:extLst>
                  <a:ext uri="{0D108BD9-81ED-4DB2-BD59-A6C34878D82A}">
                    <a16:rowId xmlns:a16="http://schemas.microsoft.com/office/drawing/2014/main" val="2512942921"/>
                  </a:ext>
                </a:extLst>
              </a:tr>
            </a:tbl>
          </a:graphicData>
        </a:graphic>
      </p:graphicFrame>
    </p:spTree>
    <p:extLst>
      <p:ext uri="{BB962C8B-B14F-4D97-AF65-F5344CB8AC3E}">
        <p14:creationId xmlns:p14="http://schemas.microsoft.com/office/powerpoint/2010/main" val="4102642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BB09A-9952-1708-1AAE-7663EFD13541}"/>
              </a:ext>
            </a:extLst>
          </p:cNvPr>
          <p:cNvSpPr>
            <a:spLocks noGrp="1"/>
          </p:cNvSpPr>
          <p:nvPr>
            <p:ph type="ctrTitle"/>
          </p:nvPr>
        </p:nvSpPr>
        <p:spPr/>
        <p:txBody>
          <a:bodyPr>
            <a:normAutofit fontScale="90000"/>
          </a:bodyPr>
          <a:lstStyle/>
          <a:p>
            <a:r>
              <a:rPr lang="en-US" sz="2800" b="1" dirty="0"/>
              <a:t>Activity 7</a:t>
            </a:r>
          </a:p>
        </p:txBody>
      </p:sp>
      <p:sp>
        <p:nvSpPr>
          <p:cNvPr id="3" name="Text Placeholder 2">
            <a:extLst>
              <a:ext uri="{FF2B5EF4-FFF2-40B4-BE49-F238E27FC236}">
                <a16:creationId xmlns:a16="http://schemas.microsoft.com/office/drawing/2014/main" id="{32EE4CAC-519D-E99D-B977-D4D5A05D41A7}"/>
              </a:ext>
            </a:extLst>
          </p:cNvPr>
          <p:cNvSpPr>
            <a:spLocks noGrp="1"/>
          </p:cNvSpPr>
          <p:nvPr>
            <p:ph type="body" idx="1"/>
          </p:nvPr>
        </p:nvSpPr>
        <p:spPr>
          <a:xfrm>
            <a:off x="236546" y="1059099"/>
            <a:ext cx="11350208" cy="971789"/>
          </a:xfrm>
        </p:spPr>
        <p:txBody>
          <a:bodyPr>
            <a:noAutofit/>
          </a:bodyPr>
          <a:lstStyle/>
          <a:p>
            <a:pPr>
              <a:spcAft>
                <a:spcPts val="800"/>
              </a:spcAft>
            </a:pPr>
            <a:r>
              <a:rPr lang="en-US" sz="2400" kern="10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pPr>
            <a:endParaRPr lang="en-US" sz="2400" kern="100" dirty="0">
              <a:latin typeface="Calibri" panose="020F0502020204030204" pitchFamily="34" charset="0"/>
              <a:ea typeface="Calibri" panose="020F0502020204030204" pitchFamily="34" charset="0"/>
              <a:cs typeface="Arial" panose="020B0604020202020204" pitchFamily="34" charset="0"/>
            </a:endParaRPr>
          </a:p>
          <a:p>
            <a:pPr marL="685800" indent="-457200">
              <a:spcAft>
                <a:spcPts val="800"/>
              </a:spcAft>
              <a:buAutoNum type="alphaLcParenR"/>
            </a:pPr>
            <a:r>
              <a:rPr lang="en-US" sz="2000" b="0" i="0" dirty="0">
                <a:solidFill>
                  <a:schemeClr val="tx1"/>
                </a:solidFill>
                <a:effectLst/>
              </a:rPr>
              <a:t>Ask students about their experiences with social media, online communication, and how these interactions have made them feel.</a:t>
            </a:r>
          </a:p>
          <a:p>
            <a:pPr marL="685800" indent="-457200">
              <a:spcAft>
                <a:spcPts val="800"/>
              </a:spcAft>
              <a:buAutoNum type="alphaLcParenR"/>
            </a:pPr>
            <a:r>
              <a:rPr lang="en-US" sz="2000" b="0" kern="100" dirty="0">
                <a:solidFill>
                  <a:schemeClr val="tx1"/>
                </a:solidFill>
                <a:ea typeface="Calibri" panose="020F0502020204030204" pitchFamily="34" charset="0"/>
                <a:cs typeface="Arial" panose="020B0604020202020204" pitchFamily="34" charset="0"/>
              </a:rPr>
              <a:t>Explain to your students the different sections of a library and the resources they could locate in a library </a:t>
            </a:r>
          </a:p>
          <a:p>
            <a:pPr marL="685800" indent="-457200">
              <a:spcAft>
                <a:spcPts val="800"/>
              </a:spcAft>
              <a:buAutoNum type="alphaLcParenR"/>
            </a:pPr>
            <a:r>
              <a:rPr lang="en-US" sz="2000" b="0" dirty="0">
                <a:solidFill>
                  <a:schemeClr val="tx1"/>
                </a:solidFill>
              </a:rPr>
              <a:t>Instruct students to write on a paper the name of a movie, novel or article that triggered a feeling of happiness, sadness, anger or frustration. Discuss that all those media sources can be produced on or transferred into online productions.</a:t>
            </a:r>
          </a:p>
          <a:p>
            <a:pPr marL="685800" indent="-457200">
              <a:spcAft>
                <a:spcPts val="800"/>
              </a:spcAft>
              <a:buAutoNum type="alphaLcParenR"/>
            </a:pPr>
            <a:r>
              <a:rPr lang="en-US" sz="2000" b="0" dirty="0">
                <a:solidFill>
                  <a:schemeClr val="tx1"/>
                </a:solidFill>
              </a:rPr>
              <a:t>Guide your students on how to use images and quotes by crediting the original source through a reference</a:t>
            </a:r>
            <a:r>
              <a:rPr lang="en-US" sz="2000" b="0" kern="100" dirty="0">
                <a:solidFill>
                  <a:schemeClr val="tx1"/>
                </a:solidFill>
                <a:ea typeface="Calibri" panose="020F0502020204030204" pitchFamily="34" charset="0"/>
                <a:cs typeface="Arial" panose="020B0604020202020204" pitchFamily="34" charset="0"/>
              </a:rPr>
              <a:t>. </a:t>
            </a:r>
          </a:p>
          <a:p>
            <a:endParaRPr lang="en-US" sz="1800" dirty="0"/>
          </a:p>
        </p:txBody>
      </p:sp>
      <p:sp>
        <p:nvSpPr>
          <p:cNvPr id="5" name="TextBox 4">
            <a:extLst>
              <a:ext uri="{FF2B5EF4-FFF2-40B4-BE49-F238E27FC236}">
                <a16:creationId xmlns:a16="http://schemas.microsoft.com/office/drawing/2014/main" id="{64374D69-B4A5-D2D3-A0F6-278F8DB8CA4B}"/>
              </a:ext>
            </a:extLst>
          </p:cNvPr>
          <p:cNvSpPr txBox="1"/>
          <p:nvPr/>
        </p:nvSpPr>
        <p:spPr>
          <a:xfrm>
            <a:off x="603111" y="1059099"/>
            <a:ext cx="10983643" cy="707886"/>
          </a:xfrm>
          <a:prstGeom prst="rect">
            <a:avLst/>
          </a:prstGeom>
          <a:solidFill>
            <a:schemeClr val="accent1">
              <a:lumMod val="20000"/>
              <a:lumOff val="80000"/>
            </a:schemeClr>
          </a:solidFill>
        </p:spPr>
        <p:txBody>
          <a:bodyPr wrap="square" rtlCol="0">
            <a:spAutoFit/>
          </a:bodyPr>
          <a:lstStyle/>
          <a:p>
            <a:r>
              <a:rPr lang="en-US" sz="2000" b="1" kern="100" dirty="0">
                <a:effectLst/>
                <a:latin typeface="Calibri" panose="020F0502020204030204" pitchFamily="34" charset="0"/>
                <a:ea typeface="Calibri" panose="020F0502020204030204" pitchFamily="34" charset="0"/>
                <a:cs typeface="Arial" panose="020B0604020202020204" pitchFamily="34" charset="0"/>
              </a:rPr>
              <a:t>Which of the following activities is the most suitable one to provide students with the needed knowledge and skills about “How online actions impact emotions”  (Select all that apply)</a:t>
            </a:r>
            <a:endParaRPr lang="en-US" sz="1600" dirty="0"/>
          </a:p>
        </p:txBody>
      </p:sp>
    </p:spTree>
    <p:extLst>
      <p:ext uri="{BB962C8B-B14F-4D97-AF65-F5344CB8AC3E}">
        <p14:creationId xmlns:p14="http://schemas.microsoft.com/office/powerpoint/2010/main" val="1419136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BB09A-9952-1708-1AAE-7663EFD13541}"/>
              </a:ext>
            </a:extLst>
          </p:cNvPr>
          <p:cNvSpPr>
            <a:spLocks noGrp="1"/>
          </p:cNvSpPr>
          <p:nvPr>
            <p:ph type="ctrTitle"/>
          </p:nvPr>
        </p:nvSpPr>
        <p:spPr/>
        <p:txBody>
          <a:bodyPr/>
          <a:lstStyle/>
          <a:p>
            <a:r>
              <a:rPr lang="en-US" b="1" dirty="0"/>
              <a:t>Reflection </a:t>
            </a:r>
          </a:p>
        </p:txBody>
      </p:sp>
      <p:sp>
        <p:nvSpPr>
          <p:cNvPr id="6" name="TextBox 5">
            <a:extLst>
              <a:ext uri="{FF2B5EF4-FFF2-40B4-BE49-F238E27FC236}">
                <a16:creationId xmlns:a16="http://schemas.microsoft.com/office/drawing/2014/main" id="{DE447A0C-4ECF-1BD8-7E84-B6A0605E6D4E}"/>
              </a:ext>
            </a:extLst>
          </p:cNvPr>
          <p:cNvSpPr txBox="1"/>
          <p:nvPr/>
        </p:nvSpPr>
        <p:spPr>
          <a:xfrm>
            <a:off x="420894" y="1320730"/>
            <a:ext cx="10895378" cy="4216539"/>
          </a:xfrm>
          <a:prstGeom prst="rect">
            <a:avLst/>
          </a:prstGeom>
          <a:noFill/>
        </p:spPr>
        <p:txBody>
          <a:bodyPr wrap="square" rtlCol="0">
            <a:spAutoFit/>
          </a:bodyPr>
          <a:lstStyle/>
          <a:p>
            <a:pPr marL="285750" indent="-285750">
              <a:buFont typeface="Arial" panose="020B0604020202020204" pitchFamily="34" charset="0"/>
              <a:buChar char="•"/>
            </a:pPr>
            <a:r>
              <a:rPr lang="en-US" sz="2000" b="0" i="0" dirty="0">
                <a:effectLst/>
              </a:rPr>
              <a:t>MIL is crucial for personal, societal, and democratic well-being. By incorporating MIL competencies into education settings, we can empower individuals to be informed, critical, and responsible consumers and creators of information in our increasingly complex and information-rich world.</a:t>
            </a:r>
          </a:p>
          <a:p>
            <a:pPr marL="285750" indent="-285750">
              <a:buFont typeface="Arial" panose="020B0604020202020204" pitchFamily="34" charset="0"/>
              <a:buChar char="•"/>
            </a:pPr>
            <a:r>
              <a:rPr lang="en-US" sz="2000" b="0" i="0" dirty="0">
                <a:effectLst/>
              </a:rPr>
              <a:t>Educators with media and information literacy competencies play a vital role in shaping informed, responsible, and engaged citizens who can navigate the complexities of the modern digital world.</a:t>
            </a:r>
          </a:p>
          <a:p>
            <a:pPr marL="285750" indent="-285750">
              <a:buFont typeface="Arial" panose="020B0604020202020204" pitchFamily="34" charset="0"/>
              <a:buChar char="•"/>
            </a:pPr>
            <a:r>
              <a:rPr lang="en-US" sz="2000" b="0" i="0" dirty="0">
                <a:effectLst/>
              </a:rPr>
              <a:t>Integrating MIL competencies into education settings is essential because it prepares students for modern life, fosters critical thinking, and helps prevent the spread of misinformation. </a:t>
            </a:r>
          </a:p>
          <a:p>
            <a:pPr marL="285750" indent="-285750">
              <a:buFont typeface="Arial" panose="020B0604020202020204" pitchFamily="34" charset="0"/>
              <a:buChar char="•"/>
            </a:pPr>
            <a:r>
              <a:rPr lang="en-US" sz="2000" b="0" i="0" dirty="0">
                <a:effectLst/>
              </a:rPr>
              <a:t>MIL empowers individuals to make informed decisions, participate in civic life, and contribute to a more informed and responsible society.</a:t>
            </a:r>
          </a:p>
          <a:p>
            <a:pPr marL="285750" indent="-285750">
              <a:buFont typeface="Arial" panose="020B0604020202020204" pitchFamily="34" charset="0"/>
              <a:buChar char="•"/>
            </a:pPr>
            <a:r>
              <a:rPr lang="en-GB" sz="2000" dirty="0"/>
              <a:t>We should always remember that when we access, retrieve, understand, evaluate, use, create or share any kind of media, information and digital content or messages we need to do that in a critical, responsible, ethical and effective manner</a:t>
            </a:r>
            <a:r>
              <a:rPr lang="en-GB" sz="2400" dirty="0"/>
              <a:t>. </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486584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BB09A-9952-1708-1AAE-7663EFD13541}"/>
              </a:ext>
            </a:extLst>
          </p:cNvPr>
          <p:cNvSpPr>
            <a:spLocks noGrp="1"/>
          </p:cNvSpPr>
          <p:nvPr>
            <p:ph type="ctrTitle"/>
          </p:nvPr>
        </p:nvSpPr>
        <p:spPr/>
        <p:txBody>
          <a:bodyPr/>
          <a:lstStyle/>
          <a:p>
            <a:r>
              <a:rPr lang="en-US" b="1" dirty="0"/>
              <a:t>Summary</a:t>
            </a:r>
          </a:p>
        </p:txBody>
      </p:sp>
      <p:sp>
        <p:nvSpPr>
          <p:cNvPr id="3" name="Text Placeholder 2">
            <a:extLst>
              <a:ext uri="{FF2B5EF4-FFF2-40B4-BE49-F238E27FC236}">
                <a16:creationId xmlns:a16="http://schemas.microsoft.com/office/drawing/2014/main" id="{32EE4CAC-519D-E99D-B977-D4D5A05D41A7}"/>
              </a:ext>
            </a:extLst>
          </p:cNvPr>
          <p:cNvSpPr>
            <a:spLocks noGrp="1"/>
          </p:cNvSpPr>
          <p:nvPr>
            <p:ph type="body" idx="1"/>
          </p:nvPr>
        </p:nvSpPr>
        <p:spPr>
          <a:xfrm>
            <a:off x="236546" y="1059099"/>
            <a:ext cx="11350208" cy="971789"/>
          </a:xfrm>
        </p:spPr>
        <p:txBody>
          <a:bodyPr>
            <a:noAutofit/>
          </a:bodyPr>
          <a:lstStyle/>
          <a:p>
            <a:pPr>
              <a:spcAft>
                <a:spcPts val="800"/>
              </a:spcAft>
            </a:pPr>
            <a:r>
              <a:rPr lang="en-US" sz="2400" kern="100" dirty="0">
                <a:effectLst/>
                <a:latin typeface="Calibri" panose="020F0502020204030204" pitchFamily="34" charset="0"/>
                <a:ea typeface="Calibri" panose="020F0502020204030204" pitchFamily="34" charset="0"/>
                <a:cs typeface="Arial" panose="020B0604020202020204" pitchFamily="34" charset="0"/>
              </a:rPr>
              <a:t> </a:t>
            </a:r>
          </a:p>
          <a:p>
            <a:endParaRPr lang="en-US" sz="1800" dirty="0"/>
          </a:p>
        </p:txBody>
      </p:sp>
      <p:sp>
        <p:nvSpPr>
          <p:cNvPr id="5" name="TextBox 4">
            <a:extLst>
              <a:ext uri="{FF2B5EF4-FFF2-40B4-BE49-F238E27FC236}">
                <a16:creationId xmlns:a16="http://schemas.microsoft.com/office/drawing/2014/main" id="{64374D69-B4A5-D2D3-A0F6-278F8DB8CA4B}"/>
              </a:ext>
            </a:extLst>
          </p:cNvPr>
          <p:cNvSpPr txBox="1"/>
          <p:nvPr/>
        </p:nvSpPr>
        <p:spPr>
          <a:xfrm>
            <a:off x="504884" y="1059099"/>
            <a:ext cx="11081869" cy="4708981"/>
          </a:xfrm>
          <a:prstGeom prst="rect">
            <a:avLst/>
          </a:prstGeom>
          <a:solidFill>
            <a:schemeClr val="bg1"/>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2600"/>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Media and Information Literacy</a:t>
            </a: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 </a:t>
            </a:r>
            <a:r>
              <a:rPr lang="en-US" sz="2000" kern="0" dirty="0">
                <a:solidFill>
                  <a:srgbClr val="000000"/>
                </a:solidFill>
                <a:latin typeface="Calibri"/>
                <a:ea typeface="Calibri"/>
                <a:cs typeface="Calibri"/>
                <a:sym typeface="Calibri"/>
              </a:rPr>
              <a:t>are</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 a set of competencies that empowers </a:t>
            </a:r>
            <a:r>
              <a:rPr lang="en-US" sz="2000" kern="0" dirty="0">
                <a:solidFill>
                  <a:srgbClr val="000000"/>
                </a:solidFill>
                <a:latin typeface="Calibri"/>
                <a:cs typeface="Calibri"/>
                <a:sym typeface="Calibri"/>
              </a:rPr>
              <a:t>individuals to access, retrieve, understand, evaluate and use, create as well as share media, information, and digital content or messages. </a:t>
            </a:r>
          </a:p>
          <a:p>
            <a:pPr marL="342900" marR="0" lvl="0" indent="-342900" algn="l" defTabSz="914400" rtl="0" eaLnBrk="1" fontAlgn="auto" latinLnBrk="0" hangingPunct="1">
              <a:lnSpc>
                <a:spcPct val="100000"/>
              </a:lnSpc>
              <a:spcBef>
                <a:spcPts val="0"/>
              </a:spcBef>
              <a:spcAft>
                <a:spcPts val="0"/>
              </a:spcAft>
              <a:buClr>
                <a:srgbClr val="000000"/>
              </a:buClr>
              <a:buSzPts val="2600"/>
              <a:buFont typeface="Arial" panose="020B0604020202020204" pitchFamily="34" charset="0"/>
              <a:buChar char="•"/>
              <a:tabLst/>
              <a:defRPr/>
            </a:pPr>
            <a:r>
              <a:rPr lang="en-US" sz="2000" kern="0" dirty="0">
                <a:solidFill>
                  <a:srgbClr val="000000"/>
                </a:solidFill>
                <a:latin typeface="Calibri"/>
                <a:cs typeface="Calibri"/>
                <a:sym typeface="Calibri"/>
              </a:rPr>
              <a:t>Media and Information Literacy (MIL) is regarded as an “umbrella term” for the three core literacies are: Media Literacy, Information Literacy, and Digital Literacy.</a:t>
            </a:r>
          </a:p>
          <a:p>
            <a:pPr marL="342900" marR="0" lvl="0" indent="-342900" algn="l" defTabSz="914400" rtl="0" eaLnBrk="1" fontAlgn="auto" latinLnBrk="0" hangingPunct="1">
              <a:lnSpc>
                <a:spcPct val="100000"/>
              </a:lnSpc>
              <a:spcBef>
                <a:spcPts val="0"/>
              </a:spcBef>
              <a:spcAft>
                <a:spcPts val="0"/>
              </a:spcAft>
              <a:buClr>
                <a:srgbClr val="000000"/>
              </a:buClr>
              <a:buSzPts val="2600"/>
              <a:buFont typeface="Arial" panose="020B0604020202020204" pitchFamily="34" charset="0"/>
              <a:buChar char="•"/>
              <a:tabLst/>
              <a:defRPr/>
            </a:pPr>
            <a:r>
              <a:rPr lang="en-US" sz="2000" kern="0" dirty="0">
                <a:solidFill>
                  <a:srgbClr val="000000"/>
                </a:solidFill>
                <a:latin typeface="Calibri"/>
                <a:cs typeface="Calibri"/>
                <a:sym typeface="Calibri"/>
              </a:rPr>
              <a:t>K</a:t>
            </a:r>
            <a:r>
              <a:rPr lang="en-US" sz="2000" kern="0" dirty="0">
                <a:solidFill>
                  <a:srgbClr val="000000"/>
                </a:solidFill>
                <a:latin typeface="Calibri"/>
                <a:cs typeface="Calibri"/>
              </a:rPr>
              <a:t>ey media literacy competencies that MTTs should acquire include understanding the roles and functions of media, engaging with media for self-expression and democratic participation, reviewing skills needed to produce user-generated content and critically evaluating media content in the light of media functions.</a:t>
            </a:r>
          </a:p>
          <a:p>
            <a:pPr marL="342900" marR="0" lvl="0" indent="-342900" algn="l" defTabSz="914400" rtl="0" eaLnBrk="1" fontAlgn="auto" latinLnBrk="0" hangingPunct="1">
              <a:lnSpc>
                <a:spcPct val="100000"/>
              </a:lnSpc>
              <a:spcBef>
                <a:spcPts val="0"/>
              </a:spcBef>
              <a:spcAft>
                <a:spcPts val="0"/>
              </a:spcAft>
              <a:buClr>
                <a:srgbClr val="000000"/>
              </a:buClr>
              <a:buSzPts val="2600"/>
              <a:buFont typeface="Arial" panose="020B0604020202020204" pitchFamily="34" charset="0"/>
              <a:buChar char="•"/>
              <a:tabLst/>
              <a:defRPr/>
            </a:pPr>
            <a:r>
              <a:rPr lang="en-US" sz="2000" kern="0" dirty="0">
                <a:solidFill>
                  <a:srgbClr val="000000"/>
                </a:solidFill>
                <a:latin typeface="Calibri"/>
                <a:cs typeface="Calibri"/>
              </a:rPr>
              <a:t>Main information competencies include defining and articulating information needs, locate, access, organize communicate and make ethical use of information.  </a:t>
            </a:r>
          </a:p>
          <a:p>
            <a:pPr marL="342900" marR="0" lvl="0" indent="-342900" algn="l" defTabSz="914400" rtl="0" eaLnBrk="1" fontAlgn="auto" latinLnBrk="0" hangingPunct="1">
              <a:lnSpc>
                <a:spcPct val="100000"/>
              </a:lnSpc>
              <a:spcBef>
                <a:spcPts val="0"/>
              </a:spcBef>
              <a:spcAft>
                <a:spcPts val="0"/>
              </a:spcAft>
              <a:buClr>
                <a:srgbClr val="000000"/>
              </a:buClr>
              <a:buSzPts val="2600"/>
              <a:buFont typeface="Arial" panose="020B0604020202020204" pitchFamily="34" charset="0"/>
              <a:buChar char="•"/>
              <a:tabLst/>
              <a:defRPr/>
            </a:pPr>
            <a:r>
              <a:rPr lang="en-US" sz="2000" kern="0" dirty="0">
                <a:solidFill>
                  <a:srgbClr val="000000"/>
                </a:solidFill>
                <a:latin typeface="Calibri"/>
                <a:cs typeface="Calibri"/>
                <a:sym typeface="Calibri"/>
              </a:rPr>
              <a:t>Digital competencies for educational settings include to making </a:t>
            </a:r>
            <a:r>
              <a:rPr lang="en-US" sz="2000" kern="0" dirty="0">
                <a:solidFill>
                  <a:srgbClr val="000000"/>
                </a:solidFill>
                <a:latin typeface="Calibri"/>
                <a:cs typeface="Calibri"/>
              </a:rPr>
              <a:t>use of digital technologies and platforms, protecting, promoting clean digital identity, recalling, respecting and practicing digital rights, and understanding and use data and artificial intelligence among other competencies.</a:t>
            </a:r>
            <a:endParaRPr lang="en-US" sz="2000" dirty="0"/>
          </a:p>
          <a:p>
            <a:pPr marL="342900" marR="0" lvl="0" indent="-342900" algn="l" defTabSz="914400" rtl="0" eaLnBrk="1" fontAlgn="auto" latinLnBrk="0" hangingPunct="1">
              <a:lnSpc>
                <a:spcPct val="100000"/>
              </a:lnSpc>
              <a:spcBef>
                <a:spcPts val="0"/>
              </a:spcBef>
              <a:spcAft>
                <a:spcPts val="0"/>
              </a:spcAft>
              <a:buClr>
                <a:srgbClr val="000000"/>
              </a:buClr>
              <a:buSzPts val="2600"/>
              <a:buFont typeface="Arial" panose="020B0604020202020204" pitchFamily="34" charset="0"/>
              <a:buChar char="•"/>
              <a:tabLst/>
              <a:defRPr/>
            </a:pPr>
            <a:endParaRPr lang="en-US" sz="2000" kern="0" dirty="0">
              <a:solidFill>
                <a:srgbClr val="000000"/>
              </a:solidFill>
              <a:latin typeface="Calibri"/>
              <a:cs typeface="Calibri"/>
            </a:endParaRPr>
          </a:p>
        </p:txBody>
      </p:sp>
    </p:spTree>
    <p:extLst>
      <p:ext uri="{BB962C8B-B14F-4D97-AF65-F5344CB8AC3E}">
        <p14:creationId xmlns:p14="http://schemas.microsoft.com/office/powerpoint/2010/main" val="2222442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3"/>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a:bodyPr>
          <a:lstStyle/>
          <a:p>
            <a:pPr marL="0" lvl="0" indent="0" algn="l" rtl="0">
              <a:lnSpc>
                <a:spcPct val="115625"/>
              </a:lnSpc>
              <a:spcBef>
                <a:spcPts val="0"/>
              </a:spcBef>
              <a:spcAft>
                <a:spcPts val="0"/>
              </a:spcAft>
              <a:buClr>
                <a:schemeClr val="lt1"/>
              </a:buClr>
              <a:buSzPts val="2400"/>
              <a:buFont typeface="Calibri"/>
              <a:buNone/>
            </a:pPr>
            <a:r>
              <a:rPr lang="en-PH" b="1" dirty="0"/>
              <a:t>References</a:t>
            </a:r>
            <a:endParaRPr dirty="0"/>
          </a:p>
        </p:txBody>
      </p:sp>
      <p:sp>
        <p:nvSpPr>
          <p:cNvPr id="329" name="Google Shape;329;p23"/>
          <p:cNvSpPr txBox="1"/>
          <p:nvPr/>
        </p:nvSpPr>
        <p:spPr>
          <a:xfrm>
            <a:off x="646771" y="920641"/>
            <a:ext cx="11229278" cy="5324494"/>
          </a:xfrm>
          <a:prstGeom prst="rect">
            <a:avLst/>
          </a:prstGeom>
          <a:noFill/>
          <a:ln>
            <a:noFill/>
          </a:ln>
        </p:spPr>
        <p:txBody>
          <a:bodyPr spcFirstLastPara="1" wrap="square" lIns="91425" tIns="45700" rIns="91425" bIns="45700" anchor="t" anchorCtr="0">
            <a:spAutoFit/>
          </a:bodyPr>
          <a:lstStyle/>
          <a:p>
            <a:pPr marL="463550" marR="0" lvl="0" indent="-46355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PH" sz="2000" b="0" i="0" u="none" strike="noStrike" kern="0" cap="none" spc="0" normalizeH="0" baseline="0" noProof="0" dirty="0">
                <a:ln>
                  <a:noFill/>
                </a:ln>
                <a:solidFill>
                  <a:srgbClr val="000000"/>
                </a:solidFill>
                <a:effectLst/>
                <a:uLnTx/>
                <a:uFillTx/>
                <a:latin typeface="Calibri"/>
                <a:ea typeface="Calibri"/>
                <a:cs typeface="Calibri"/>
                <a:sym typeface="Calibri"/>
              </a:rPr>
              <a:t>Atkins, Susan. (2022). Meeting the challenges to the delivery of education in conflict-affected settings: Ensuring the RISE Teacher Competency Framework (TCF) is fit for purpose Conflict Sensitive Education Competencies</a:t>
            </a:r>
            <a:endParaRPr kumimoji="0" lang="en-PH" sz="2000" b="0" i="0" u="none" strike="noStrike" kern="0" cap="none" spc="0" normalizeH="0" baseline="0" noProof="0" dirty="0">
              <a:ln>
                <a:noFill/>
              </a:ln>
              <a:solidFill>
                <a:srgbClr val="000000"/>
              </a:solidFill>
              <a:effectLst/>
              <a:uLnTx/>
              <a:uFillTx/>
              <a:latin typeface="Arial"/>
              <a:ea typeface="Arial"/>
              <a:cs typeface="Arial"/>
              <a:sym typeface="Arial"/>
            </a:endParaRPr>
          </a:p>
          <a:p>
            <a:pPr marL="463550" marR="0" lvl="0" indent="-46355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PH" sz="20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63550" marR="0" lvl="0" indent="-46355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PH" sz="2000" b="0" i="0" u="none" strike="noStrike" kern="0" cap="none" spc="0" normalizeH="0" baseline="0" noProof="0" dirty="0">
                <a:ln>
                  <a:noFill/>
                </a:ln>
                <a:solidFill>
                  <a:srgbClr val="000000"/>
                </a:solidFill>
                <a:effectLst/>
                <a:uLnTx/>
                <a:uFillTx/>
                <a:latin typeface="Calibri"/>
                <a:ea typeface="Calibri"/>
                <a:cs typeface="Calibri"/>
                <a:sym typeface="Calibri"/>
              </a:rPr>
              <a:t>Grizzle, Alton., Carolyn Wilson, Ramon Tuazon, et. al. (2021). </a:t>
            </a:r>
            <a:r>
              <a:rPr kumimoji="0" lang="en-PH" sz="2000" b="0" i="1" u="none" strike="noStrike" kern="0" cap="none" spc="0" normalizeH="0" baseline="0" noProof="0" dirty="0">
                <a:ln>
                  <a:noFill/>
                </a:ln>
                <a:solidFill>
                  <a:srgbClr val="000000"/>
                </a:solidFill>
                <a:effectLst/>
                <a:uLnTx/>
                <a:uFillTx/>
                <a:latin typeface="Calibri"/>
                <a:ea typeface="Calibri"/>
                <a:cs typeface="Calibri"/>
                <a:sym typeface="Calibri"/>
              </a:rPr>
              <a:t>Media and Information Literate Citizens: Think Critically, Click Wisely</a:t>
            </a:r>
            <a:r>
              <a:rPr kumimoji="0" lang="en-PH" sz="2000" b="0" i="0" u="none" strike="noStrike" kern="0" cap="none" spc="0" normalizeH="0" baseline="0" noProof="0" dirty="0">
                <a:ln>
                  <a:noFill/>
                </a:ln>
                <a:solidFill>
                  <a:srgbClr val="000000"/>
                </a:solidFill>
                <a:effectLst/>
                <a:uLnTx/>
                <a:uFillTx/>
                <a:latin typeface="Calibri"/>
                <a:ea typeface="Calibri"/>
                <a:cs typeface="Calibri"/>
                <a:sym typeface="Calibri"/>
              </a:rPr>
              <a:t>. Paris: UNESCO. Available from </a:t>
            </a:r>
            <a:r>
              <a:rPr kumimoji="0" lang="en-PH" sz="2000" b="0" i="0" u="sng" strike="noStrike" kern="0" cap="none" spc="0" normalizeH="0" baseline="0" noProof="0" dirty="0">
                <a:ln>
                  <a:noFill/>
                </a:ln>
                <a:solidFill>
                  <a:srgbClr val="000000"/>
                </a:solidFill>
                <a:effectLst/>
                <a:uLnTx/>
                <a:uFillTx/>
                <a:latin typeface="Calibri"/>
                <a:ea typeface="Calibri"/>
                <a:cs typeface="Calibri"/>
                <a:sym typeface="Calibri"/>
                <a:hlinkClick r:id="rId3">
                  <a:extLst>
                    <a:ext uri="{A12FA001-AC4F-418D-AE19-62706E023703}">
                      <ahyp:hlinkClr xmlns:ahyp="http://schemas.microsoft.com/office/drawing/2018/hyperlinkcolor" val="tx"/>
                    </a:ext>
                  </a:extLst>
                </a:hlinkClick>
              </a:rPr>
              <a:t>https://unesdoc.unesco.org/ark:/48223/pf0000377068</a:t>
            </a:r>
            <a:r>
              <a:rPr lang="en-PH" sz="2000" kern="0" dirty="0">
                <a:solidFill>
                  <a:srgbClr val="000000"/>
                </a:solidFill>
                <a:latin typeface="Calibri"/>
                <a:ea typeface="Calibri"/>
                <a:cs typeface="Calibri"/>
                <a:sym typeface="Calibri"/>
              </a:rPr>
              <a:t> </a:t>
            </a:r>
            <a:endParaRPr kumimoji="0" lang="en-PH" sz="2000" b="0" i="0" u="none" strike="noStrike" kern="0" cap="none" spc="0" normalizeH="0" baseline="0" noProof="0" dirty="0">
              <a:ln>
                <a:noFill/>
              </a:ln>
              <a:solidFill>
                <a:srgbClr val="000000"/>
              </a:solidFill>
              <a:effectLst/>
              <a:uLnTx/>
              <a:uFillTx/>
              <a:latin typeface="Arial"/>
              <a:ea typeface="Arial"/>
              <a:cs typeface="Arial"/>
              <a:sym typeface="Arial"/>
            </a:endParaRPr>
          </a:p>
          <a:p>
            <a:pPr marL="463550" marR="0" lvl="0" indent="-46355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PH"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63550" marR="0" lvl="0" indent="-46355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PH" sz="2000" b="0" i="0" u="none" strike="noStrike" kern="0" cap="none" spc="0" normalizeH="0" baseline="0" noProof="0" dirty="0">
                <a:ln>
                  <a:noFill/>
                </a:ln>
                <a:solidFill>
                  <a:srgbClr val="000000"/>
                </a:solidFill>
                <a:effectLst/>
                <a:uLnTx/>
                <a:uFillTx/>
                <a:latin typeface="Calibri"/>
                <a:ea typeface="Calibri"/>
                <a:cs typeface="Calibri"/>
                <a:sym typeface="Calibri"/>
              </a:rPr>
              <a:t>Rural Indigenous Sustainable Education Group. (2021). RISE Techer Competency Framework</a:t>
            </a:r>
            <a:endParaRPr kumimoji="0" lang="en-PH" sz="2000" b="0" i="0" u="none" strike="noStrike" kern="0" cap="none" spc="0" normalizeH="0" baseline="0" noProof="0" dirty="0">
              <a:ln>
                <a:noFill/>
              </a:ln>
              <a:solidFill>
                <a:srgbClr val="000000"/>
              </a:solidFill>
              <a:effectLst/>
              <a:uLnTx/>
              <a:uFillTx/>
              <a:latin typeface="Arial"/>
              <a:ea typeface="Arial"/>
              <a:cs typeface="Arial"/>
              <a:sym typeface="Arial"/>
            </a:endParaRPr>
          </a:p>
          <a:p>
            <a:pPr marL="463550" marR="0" lvl="0" indent="-46355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PH"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63550" marR="0" lvl="0" indent="-46355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PH" sz="2000" b="0" i="0" u="none" strike="noStrike" kern="0" cap="none" spc="0" normalizeH="0" baseline="0" noProof="0" dirty="0">
                <a:ln>
                  <a:noFill/>
                </a:ln>
                <a:solidFill>
                  <a:srgbClr val="000000"/>
                </a:solidFill>
                <a:effectLst/>
                <a:uLnTx/>
                <a:uFillTx/>
                <a:latin typeface="Calibri"/>
                <a:ea typeface="Calibri"/>
                <a:cs typeface="Calibri"/>
                <a:sym typeface="Calibri"/>
              </a:rPr>
              <a:t>Tuazon, Ramon Guillermo R. </a:t>
            </a:r>
            <a:r>
              <a:rPr kumimoji="0" lang="en-PH" sz="2000" b="0" i="1" u="none" strike="noStrike" kern="0" cap="none" spc="0" normalizeH="0" baseline="0" noProof="0" dirty="0">
                <a:ln>
                  <a:noFill/>
                </a:ln>
                <a:solidFill>
                  <a:srgbClr val="000000"/>
                </a:solidFill>
                <a:effectLst/>
                <a:uLnTx/>
                <a:uFillTx/>
                <a:latin typeface="Calibri"/>
                <a:ea typeface="Calibri"/>
                <a:cs typeface="Calibri"/>
                <a:sym typeface="Calibri"/>
              </a:rPr>
              <a:t>What is MIL, MIL as a Composite Concept, and Why MIL Education. </a:t>
            </a:r>
            <a:r>
              <a:rPr kumimoji="0" lang="en-PH" sz="2000" b="0" i="0" u="none" strike="noStrike" kern="0" cap="none" spc="0" normalizeH="0" baseline="0" noProof="0" dirty="0">
                <a:ln>
                  <a:noFill/>
                </a:ln>
                <a:solidFill>
                  <a:srgbClr val="000000"/>
                </a:solidFill>
                <a:effectLst/>
                <a:uLnTx/>
                <a:uFillTx/>
                <a:latin typeface="Calibri"/>
                <a:ea typeface="Calibri"/>
                <a:cs typeface="Calibri"/>
                <a:sym typeface="Calibri"/>
              </a:rPr>
              <a:t>PowerPoint Presentation during the MIL Training of Trainers for Monastic and Ethnic Educators. 11 and 14 July 2022. </a:t>
            </a:r>
          </a:p>
          <a:p>
            <a:pPr marL="463550" marR="0" lvl="0" indent="-46355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PH" sz="2000" b="0" i="0" u="none" strike="noStrike" kern="0" cap="none" spc="0" normalizeH="0" baseline="0" noProof="0" dirty="0">
              <a:ln>
                <a:noFill/>
              </a:ln>
              <a:solidFill>
                <a:srgbClr val="000000"/>
              </a:solidFill>
              <a:effectLst/>
              <a:uLnTx/>
              <a:uFillTx/>
              <a:latin typeface="Arial"/>
              <a:ea typeface="Arial"/>
              <a:cs typeface="Arial"/>
              <a:sym typeface="Arial"/>
            </a:endParaRPr>
          </a:p>
          <a:p>
            <a:pPr marL="463550" marR="0" lvl="0" indent="-46355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PH" sz="2000" b="0" i="0" u="none" strike="noStrike" kern="0" cap="none" spc="0" normalizeH="0" baseline="0" noProof="0" dirty="0">
                <a:ln>
                  <a:noFill/>
                </a:ln>
                <a:solidFill>
                  <a:srgbClr val="000000"/>
                </a:solidFill>
                <a:effectLst/>
                <a:uLnTx/>
                <a:uFillTx/>
                <a:latin typeface="Calibri"/>
                <a:ea typeface="Calibri"/>
                <a:cs typeface="Calibri"/>
                <a:sym typeface="Calibri"/>
              </a:rPr>
              <a:t>UNESCO Yangon Project Office. (2022). </a:t>
            </a:r>
            <a:r>
              <a:rPr kumimoji="0" lang="en-PH" sz="2000" b="0" i="1" u="none" strike="noStrike" kern="0" cap="none" spc="0" normalizeH="0" baseline="0" noProof="0" dirty="0">
                <a:ln>
                  <a:noFill/>
                </a:ln>
                <a:solidFill>
                  <a:srgbClr val="000000"/>
                </a:solidFill>
                <a:effectLst/>
                <a:uLnTx/>
                <a:uFillTx/>
                <a:latin typeface="Calibri"/>
                <a:ea typeface="Calibri"/>
                <a:cs typeface="Calibri"/>
                <a:sym typeface="Calibri"/>
              </a:rPr>
              <a:t>Introduction to Media and Information Literacy</a:t>
            </a:r>
            <a:r>
              <a:rPr kumimoji="0" lang="en-PH" sz="2000" b="0" i="0" u="none" strike="noStrike" kern="0" cap="none" spc="0" normalizeH="0" baseline="0" noProof="0" dirty="0">
                <a:ln>
                  <a:noFill/>
                </a:ln>
                <a:solidFill>
                  <a:srgbClr val="000000"/>
                </a:solidFill>
                <a:effectLst/>
                <a:uLnTx/>
                <a:uFillTx/>
                <a:latin typeface="Calibri"/>
                <a:ea typeface="Calibri"/>
                <a:cs typeface="Calibri"/>
                <a:sym typeface="Calibri"/>
              </a:rPr>
              <a:t> in Strengthening Pre-Service Teacher Education in Myanmar Continuous Professional Development (CPD) Information and Communication Technology (ICT). Available at </a:t>
            </a:r>
            <a:r>
              <a:rPr kumimoji="0" lang="en-PH" sz="2000" b="0" i="0" u="sng" strike="noStrike" kern="0" cap="none" spc="0" normalizeH="0" baseline="0" noProof="0" dirty="0">
                <a:ln>
                  <a:noFill/>
                </a:ln>
                <a:solidFill>
                  <a:srgbClr val="000000"/>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https://mmteacherplatform.net/en</a:t>
            </a:r>
            <a:endParaRPr kumimoji="0" lang="en-PH"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382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03946" y="2628698"/>
            <a:ext cx="10584108" cy="800302"/>
          </a:xfrm>
        </p:spPr>
        <p:txBody>
          <a:bodyPr/>
          <a:lstStyle/>
          <a:p>
            <a:pPr algn="ctr"/>
            <a:r>
              <a:rPr lang="en-US" sz="3200" dirty="0"/>
              <a:t>Media and Information Literacy through Conflict Sensitive Education (MIL-CSE)</a:t>
            </a:r>
            <a:endParaRPr lang="en-US" dirty="0"/>
          </a:p>
        </p:txBody>
      </p:sp>
      <p:sp>
        <p:nvSpPr>
          <p:cNvPr id="5" name="Subtitle 4"/>
          <p:cNvSpPr>
            <a:spLocks noGrp="1"/>
          </p:cNvSpPr>
          <p:nvPr>
            <p:ph type="subTitle" idx="1"/>
          </p:nvPr>
        </p:nvSpPr>
        <p:spPr>
          <a:xfrm>
            <a:off x="1259293" y="4043837"/>
            <a:ext cx="9112560" cy="397532"/>
          </a:xfrm>
        </p:spPr>
        <p:txBody>
          <a:bodyPr>
            <a:normAutofit fontScale="25000" lnSpcReduction="20000"/>
          </a:bodyPr>
          <a:lstStyle/>
          <a:p>
            <a:pPr algn="ctr"/>
            <a:endParaRPr lang="en-US" sz="11200" dirty="0"/>
          </a:p>
          <a:p>
            <a:pPr algn="ctr"/>
            <a:r>
              <a:rPr lang="en-US" sz="11200" b="1" dirty="0"/>
              <a:t>Module 1. 2. </a:t>
            </a:r>
          </a:p>
          <a:p>
            <a:pPr algn="ctr"/>
            <a:r>
              <a:rPr lang="en-US" sz="11200" b="0" dirty="0"/>
              <a:t>Conflict Sensitive Education (CSE): Definition, Importance and Competencies</a:t>
            </a:r>
            <a:endParaRPr lang="en-US" sz="3200" b="0" dirty="0"/>
          </a:p>
          <a:p>
            <a:endParaRPr lang="en-US" dirty="0"/>
          </a:p>
        </p:txBody>
      </p:sp>
    </p:spTree>
    <p:custDataLst>
      <p:tags r:id="rId1"/>
    </p:custDataLst>
    <p:extLst>
      <p:ext uri="{BB962C8B-B14F-4D97-AF65-F5344CB8AC3E}">
        <p14:creationId xmlns:p14="http://schemas.microsoft.com/office/powerpoint/2010/main" val="3233833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Module Outcomes</a:t>
            </a:r>
          </a:p>
        </p:txBody>
      </p:sp>
      <p:sp>
        <p:nvSpPr>
          <p:cNvPr id="6" name="Text Placeholder 5"/>
          <p:cNvSpPr>
            <a:spLocks noGrp="1"/>
          </p:cNvSpPr>
          <p:nvPr>
            <p:ph type="body" sz="quarter" idx="16"/>
          </p:nvPr>
        </p:nvSpPr>
        <p:spPr>
          <a:xfrm>
            <a:off x="420879" y="1623060"/>
            <a:ext cx="11350208" cy="4422056"/>
          </a:xfrm>
        </p:spPr>
        <p:txBody>
          <a:bodyPr>
            <a:normAutofit/>
          </a:bodyPr>
          <a:lstStyle/>
          <a:p>
            <a:pPr marL="514350" marR="0" lvl="0" indent="-514350" algn="l" rtl="0">
              <a:lnSpc>
                <a:spcPct val="100000"/>
              </a:lnSpc>
              <a:spcBef>
                <a:spcPts val="520"/>
              </a:spcBef>
              <a:spcAft>
                <a:spcPts val="0"/>
              </a:spcAft>
              <a:buClr>
                <a:schemeClr val="dk1"/>
              </a:buClr>
              <a:buSzPts val="2600"/>
              <a:buFont typeface="+mj-lt"/>
              <a:buAutoNum type="arabicPeriod"/>
            </a:pPr>
            <a:r>
              <a:rPr lang="en-US" sz="2600" b="0" i="0" u="none" strike="noStrike" cap="none" dirty="0">
                <a:solidFill>
                  <a:schemeClr val="dk1"/>
                </a:solidFill>
                <a:latin typeface="Calibri"/>
                <a:ea typeface="Calibri"/>
                <a:cs typeface="Calibri"/>
                <a:sym typeface="Calibri"/>
              </a:rPr>
              <a:t>Raised understanding of Media and Information Literacy as a concept, its components, its importance and its key underlying principles. </a:t>
            </a:r>
          </a:p>
          <a:p>
            <a:pPr marL="514350" marR="0" lvl="0" indent="-514350" algn="l" rtl="0">
              <a:lnSpc>
                <a:spcPct val="100000"/>
              </a:lnSpc>
              <a:spcBef>
                <a:spcPts val="520"/>
              </a:spcBef>
              <a:spcAft>
                <a:spcPts val="0"/>
              </a:spcAft>
              <a:buClr>
                <a:schemeClr val="dk1"/>
              </a:buClr>
              <a:buSzPts val="2600"/>
              <a:buFont typeface="+mj-lt"/>
              <a:buAutoNum type="arabicPeriod"/>
            </a:pPr>
            <a:r>
              <a:rPr lang="en-US" sz="2600" b="0" dirty="0">
                <a:solidFill>
                  <a:schemeClr val="dk1"/>
                </a:solidFill>
                <a:latin typeface="Calibri"/>
                <a:ea typeface="Calibri"/>
                <a:cs typeface="Calibri"/>
                <a:sym typeface="Calibri"/>
              </a:rPr>
              <a:t>Developed skills and competencies to implement the key MIL competencies within the classroom. </a:t>
            </a:r>
            <a:endParaRPr lang="en-US" sz="2600" b="0" i="0" u="none" strike="noStrike" cap="none" dirty="0">
              <a:solidFill>
                <a:schemeClr val="dk1"/>
              </a:solidFill>
              <a:latin typeface="Calibri"/>
              <a:ea typeface="Calibri"/>
              <a:cs typeface="Calibri"/>
              <a:sym typeface="Calibri"/>
            </a:endParaRPr>
          </a:p>
          <a:p>
            <a:pPr marL="742950" marR="0" lvl="2" indent="-342900" algn="l" rtl="0">
              <a:lnSpc>
                <a:spcPct val="100000"/>
              </a:lnSpc>
              <a:spcBef>
                <a:spcPts val="480"/>
              </a:spcBef>
              <a:spcAft>
                <a:spcPts val="0"/>
              </a:spcAft>
              <a:buClr>
                <a:schemeClr val="dk1"/>
              </a:buClr>
              <a:buSzPts val="2160"/>
              <a:buFont typeface="+mj-lt"/>
              <a:buAutoNum type="arabicPeriod"/>
            </a:pPr>
            <a:endParaRPr lang="en-US" sz="1400" b="0" i="0" u="none" strike="noStrike" cap="none" dirty="0">
              <a:solidFill>
                <a:srgbClr val="000000"/>
              </a:solidFill>
              <a:latin typeface="Arial"/>
              <a:ea typeface="Arial"/>
              <a:cs typeface="Arial"/>
              <a:sym typeface="Arial"/>
            </a:endParaRPr>
          </a:p>
          <a:p>
            <a:endParaRPr lang="en-US" dirty="0"/>
          </a:p>
        </p:txBody>
      </p:sp>
    </p:spTree>
    <p:custDataLst>
      <p:tags r:id="rId1"/>
    </p:custDataLst>
    <p:extLst>
      <p:ext uri="{BB962C8B-B14F-4D97-AF65-F5344CB8AC3E}">
        <p14:creationId xmlns:p14="http://schemas.microsoft.com/office/powerpoint/2010/main" val="559198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a:xfrm>
            <a:off x="163607" y="153565"/>
            <a:ext cx="11771106" cy="472296"/>
          </a:xfrm>
        </p:spPr>
        <p:txBody>
          <a:bodyPr>
            <a:normAutofit/>
          </a:bodyPr>
          <a:lstStyle/>
          <a:p>
            <a:r>
              <a:rPr lang="en-US" sz="2800" dirty="0"/>
              <a:t>Media and Information Literacy through Conflict Sensitive Education (MIL-CSE)</a:t>
            </a:r>
            <a:endParaRPr lang="en-US" b="0" dirty="0"/>
          </a:p>
        </p:txBody>
      </p:sp>
      <p:sp>
        <p:nvSpPr>
          <p:cNvPr id="6" name="Text Placeholder 5"/>
          <p:cNvSpPr>
            <a:spLocks noGrp="1"/>
          </p:cNvSpPr>
          <p:nvPr>
            <p:ph type="body" sz="quarter" idx="16"/>
          </p:nvPr>
        </p:nvSpPr>
        <p:spPr>
          <a:xfrm>
            <a:off x="332944" y="1197478"/>
            <a:ext cx="11350208" cy="4463043"/>
          </a:xfrm>
        </p:spPr>
        <p:txBody>
          <a:bodyPr/>
          <a:lstStyle/>
          <a:p>
            <a:pPr algn="ctr"/>
            <a:endParaRPr lang="en-US" b="0" dirty="0"/>
          </a:p>
          <a:p>
            <a:pPr algn="ctr"/>
            <a:endParaRPr lang="en-US" b="0" dirty="0"/>
          </a:p>
        </p:txBody>
      </p:sp>
      <p:sp>
        <p:nvSpPr>
          <p:cNvPr id="3" name="TextBox 2">
            <a:extLst>
              <a:ext uri="{FF2B5EF4-FFF2-40B4-BE49-F238E27FC236}">
                <a16:creationId xmlns:a16="http://schemas.microsoft.com/office/drawing/2014/main" id="{A870582F-0898-A2A5-65C2-559ABAAA3E32}"/>
              </a:ext>
            </a:extLst>
          </p:cNvPr>
          <p:cNvSpPr txBox="1"/>
          <p:nvPr/>
        </p:nvSpPr>
        <p:spPr>
          <a:xfrm>
            <a:off x="508848" y="964727"/>
            <a:ext cx="11174304" cy="3847207"/>
          </a:xfrm>
          <a:prstGeom prst="rect">
            <a:avLst/>
          </a:prstGeom>
          <a:noFill/>
        </p:spPr>
        <p:txBody>
          <a:bodyPr wrap="square">
            <a:spAutoFit/>
          </a:bodyPr>
          <a:lstStyle/>
          <a:p>
            <a:pPr marL="342900" indent="-342900">
              <a:buFont typeface="Arial" panose="020B0604020202020204" pitchFamily="34" charset="0"/>
              <a:buChar char="•"/>
            </a:pPr>
            <a:r>
              <a:rPr lang="en-US" sz="2000" dirty="0"/>
              <a:t>Module 1.1: Media and Information Literacy: Definition, Importance and Implementation Scenarios</a:t>
            </a:r>
          </a:p>
          <a:p>
            <a:pPr marL="342900" indent="-342900">
              <a:buFont typeface="Arial" panose="020B0604020202020204" pitchFamily="34" charset="0"/>
              <a:buChar char="•"/>
            </a:pPr>
            <a:r>
              <a:rPr lang="en-US" sz="2000" b="1" dirty="0"/>
              <a:t>Module 1.2: Conflict Sensitive Education: Definition, Importance and Competencies</a:t>
            </a:r>
          </a:p>
          <a:p>
            <a:pPr marL="342900" indent="-342900">
              <a:buFont typeface="Arial" panose="020B0604020202020204" pitchFamily="34" charset="0"/>
              <a:buChar char="•"/>
            </a:pPr>
            <a:r>
              <a:rPr lang="en-US" sz="2000" b="0" dirty="0"/>
              <a:t>Module 1.3.: The Relationship between MIL</a:t>
            </a:r>
            <a:r>
              <a:rPr lang="en-US" sz="2000" dirty="0"/>
              <a:t> and </a:t>
            </a:r>
            <a:r>
              <a:rPr lang="en-US" sz="2000" b="0" dirty="0"/>
              <a:t>CSE, and Their Position within the Teacher Competency Framework</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GB" sz="2000" b="0" dirty="0">
                <a:effectLst/>
                <a:ea typeface="Calibri" panose="020F0502020204030204" pitchFamily="34" charset="0"/>
                <a:cs typeface="Arial" panose="020B0604020202020204" pitchFamily="34" charset="0"/>
              </a:rPr>
              <a:t>Module 2.1.: </a:t>
            </a:r>
            <a:r>
              <a:rPr lang="en-US" sz="2000" b="0" dirty="0">
                <a:effectLst/>
                <a:ea typeface="Calibri" panose="020F0502020204030204" pitchFamily="34" charset="0"/>
                <a:cs typeface="Arial" panose="020B0604020202020204" pitchFamily="34" charset="0"/>
              </a:rPr>
              <a:t>MIL &amp; CSE to Combat Conflict Triggering Hate Speech</a:t>
            </a:r>
            <a:endParaRPr lang="en-GB" sz="2000" b="0" dirty="0">
              <a:effectLst/>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GB" sz="2000" b="0" dirty="0">
                <a:effectLst/>
                <a:ea typeface="Calibri" panose="020F0502020204030204" pitchFamily="34" charset="0"/>
                <a:cs typeface="Arial" panose="020B0604020202020204" pitchFamily="34" charset="0"/>
              </a:rPr>
              <a:t>Module 2.2.: MIL &amp; CSE to Address Bias, Discrimination and Misrepresentation</a:t>
            </a:r>
          </a:p>
          <a:p>
            <a:pPr marL="342900" indent="-342900">
              <a:buFont typeface="Arial" panose="020B0604020202020204" pitchFamily="34" charset="0"/>
              <a:buChar char="•"/>
            </a:pPr>
            <a:r>
              <a:rPr lang="en-GB" sz="2000" b="0" dirty="0">
                <a:effectLst/>
                <a:ea typeface="Calibri" panose="020F0502020204030204" pitchFamily="34" charset="0"/>
                <a:cs typeface="Arial" panose="020B0604020202020204" pitchFamily="34" charset="0"/>
              </a:rPr>
              <a:t>Module 2.3: MIL and CSE </a:t>
            </a:r>
            <a:r>
              <a:rPr lang="en-US" sz="2000" dirty="0">
                <a:ea typeface="Calibri" panose="020F0502020204030204" pitchFamily="34" charset="0"/>
                <a:cs typeface="Arial" panose="020B0604020202020204" pitchFamily="34" charset="0"/>
              </a:rPr>
              <a:t>to Combat Information Disorder</a:t>
            </a:r>
          </a:p>
          <a:p>
            <a:endParaRPr lang="en-GB" sz="2000" b="0" dirty="0">
              <a:effectLst/>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dirty="0"/>
              <a:t>Module 3.1: MIL &amp; CSE </a:t>
            </a:r>
            <a:r>
              <a:rPr lang="en-US" sz="2000" dirty="0"/>
              <a:t>for Intercultural and Interreligious Dialogue</a:t>
            </a:r>
            <a:endParaRPr lang="en-GB" sz="2000" b="0"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dirty="0"/>
              <a:t>Module 3.2: MIL and CSE </a:t>
            </a:r>
            <a:r>
              <a:rPr lang="en-US" sz="2000" b="0" dirty="0"/>
              <a:t>to Foster Cyber Safety and Security</a:t>
            </a:r>
            <a:endParaRPr lang="en-GB" sz="2000" b="0" dirty="0"/>
          </a:p>
          <a:p>
            <a:endParaRPr lang="en-US" sz="2400" dirty="0"/>
          </a:p>
        </p:txBody>
      </p:sp>
    </p:spTree>
    <p:custDataLst>
      <p:tags r:id="rId1"/>
    </p:custDataLst>
    <p:extLst>
      <p:ext uri="{BB962C8B-B14F-4D97-AF65-F5344CB8AC3E}">
        <p14:creationId xmlns:p14="http://schemas.microsoft.com/office/powerpoint/2010/main" val="809661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Learning Objectives</a:t>
            </a:r>
          </a:p>
        </p:txBody>
      </p:sp>
      <p:sp>
        <p:nvSpPr>
          <p:cNvPr id="6" name="Text Placeholder 5"/>
          <p:cNvSpPr>
            <a:spLocks noGrp="1"/>
          </p:cNvSpPr>
          <p:nvPr>
            <p:ph type="body" sz="quarter" idx="16"/>
          </p:nvPr>
        </p:nvSpPr>
        <p:spPr>
          <a:xfrm>
            <a:off x="420879" y="1058332"/>
            <a:ext cx="11350208" cy="4986783"/>
          </a:xfrm>
        </p:spPr>
        <p:txBody>
          <a:bodyPr>
            <a:normAutofit/>
          </a:bodyPr>
          <a:lstStyle/>
          <a:p>
            <a:pPr marL="0" marR="0" lvl="0" indent="0" algn="l" rtl="0">
              <a:lnSpc>
                <a:spcPct val="100000"/>
              </a:lnSpc>
              <a:spcBef>
                <a:spcPts val="0"/>
              </a:spcBef>
              <a:spcAft>
                <a:spcPts val="0"/>
              </a:spcAft>
              <a:buClr>
                <a:schemeClr val="dk1"/>
              </a:buClr>
              <a:buSzPts val="2600"/>
              <a:buFont typeface="Arial"/>
              <a:buNone/>
            </a:pPr>
            <a:r>
              <a:rPr lang="en-US" sz="2600" i="0" u="none" strike="noStrike" cap="none" dirty="0">
                <a:solidFill>
                  <a:schemeClr val="dk1"/>
                </a:solidFill>
                <a:latin typeface="Calibri"/>
                <a:ea typeface="Calibri"/>
                <a:cs typeface="Calibri"/>
                <a:sym typeface="Calibri"/>
              </a:rPr>
              <a:t>After the completion of this module, participants will be able to:</a:t>
            </a:r>
            <a:endParaRPr lang="en-US" sz="2600" i="0" u="none" strike="noStrike" cap="none" dirty="0">
              <a:solidFill>
                <a:srgbClr val="000000"/>
              </a:solidFill>
              <a:latin typeface="Arial"/>
              <a:ea typeface="Arial"/>
              <a:cs typeface="Arial"/>
              <a:sym typeface="Arial"/>
            </a:endParaRPr>
          </a:p>
          <a:p>
            <a:pPr marL="0" marR="0" lvl="0" indent="0" algn="l" rtl="0">
              <a:lnSpc>
                <a:spcPct val="100000"/>
              </a:lnSpc>
              <a:spcBef>
                <a:spcPts val="520"/>
              </a:spcBef>
              <a:spcAft>
                <a:spcPts val="0"/>
              </a:spcAft>
              <a:buClr>
                <a:schemeClr val="dk1"/>
              </a:buClr>
              <a:buSzPts val="2600"/>
              <a:buFont typeface="Arial"/>
              <a:buNone/>
            </a:pPr>
            <a:endParaRPr lang="en-US" sz="2600" b="0" i="0" u="none" strike="noStrike" cap="none" dirty="0">
              <a:solidFill>
                <a:schemeClr val="dk1"/>
              </a:solidFill>
              <a:latin typeface="Calibri"/>
              <a:ea typeface="Calibri"/>
              <a:cs typeface="Calibri"/>
              <a:sym typeface="Calibri"/>
            </a:endParaRPr>
          </a:p>
          <a:p>
            <a:pPr marL="863600" marR="0" lvl="2" indent="-463550" algn="l" rtl="0">
              <a:lnSpc>
                <a:spcPct val="100000"/>
              </a:lnSpc>
              <a:spcBef>
                <a:spcPts val="480"/>
              </a:spcBef>
              <a:spcAft>
                <a:spcPts val="0"/>
              </a:spcAft>
              <a:buClr>
                <a:schemeClr val="dk1"/>
              </a:buClr>
              <a:buSzPts val="2160"/>
              <a:buFont typeface="Noto Sans Symbols"/>
              <a:buChar char="❑"/>
            </a:pPr>
            <a:r>
              <a:rPr lang="en-US" b="0" i="0" u="none" strike="noStrike" cap="none" dirty="0">
                <a:solidFill>
                  <a:schemeClr val="dk1"/>
                </a:solidFill>
                <a:latin typeface="Calibri"/>
                <a:ea typeface="Calibri"/>
                <a:cs typeface="Calibri"/>
                <a:sym typeface="Calibri"/>
              </a:rPr>
              <a:t>Explain the concept of Conflict Sensitive Education (CSE)</a:t>
            </a:r>
          </a:p>
          <a:p>
            <a:pPr marL="863600" marR="0" lvl="2" indent="-463550" algn="l" rtl="0">
              <a:lnSpc>
                <a:spcPct val="100000"/>
              </a:lnSpc>
              <a:spcBef>
                <a:spcPts val="480"/>
              </a:spcBef>
              <a:spcAft>
                <a:spcPts val="0"/>
              </a:spcAft>
              <a:buClr>
                <a:schemeClr val="dk1"/>
              </a:buClr>
              <a:buSzPts val="2160"/>
              <a:buFont typeface="Noto Sans Symbols"/>
              <a:buChar char="❑"/>
            </a:pPr>
            <a:r>
              <a:rPr lang="en-US" dirty="0">
                <a:solidFill>
                  <a:schemeClr val="dk1"/>
                </a:solidFill>
                <a:latin typeface="Calibri"/>
                <a:ea typeface="Arial"/>
                <a:cs typeface="Calibri"/>
                <a:sym typeface="Calibri"/>
              </a:rPr>
              <a:t>Appreciate the importance of implementing CSE in conflict and crisis prone educational settings</a:t>
            </a:r>
            <a:endParaRPr lang="en-US" b="0" i="0" u="none" strike="noStrike" cap="none" dirty="0">
              <a:solidFill>
                <a:srgbClr val="000000"/>
              </a:solidFill>
              <a:latin typeface="Arial"/>
              <a:ea typeface="Arial"/>
              <a:cs typeface="Arial"/>
              <a:sym typeface="Arial"/>
            </a:endParaRPr>
          </a:p>
          <a:p>
            <a:pPr marL="863600" marR="0" lvl="2" indent="-463550" algn="l" rtl="0">
              <a:lnSpc>
                <a:spcPct val="100000"/>
              </a:lnSpc>
              <a:spcBef>
                <a:spcPts val="480"/>
              </a:spcBef>
              <a:spcAft>
                <a:spcPts val="0"/>
              </a:spcAft>
              <a:buClr>
                <a:schemeClr val="dk1"/>
              </a:buClr>
              <a:buSzPts val="2160"/>
              <a:buFont typeface="Noto Sans Symbols"/>
              <a:buChar char="❑"/>
            </a:pPr>
            <a:r>
              <a:rPr lang="en-US" b="0" i="0" u="none" strike="noStrike" cap="none" dirty="0">
                <a:solidFill>
                  <a:schemeClr val="dk1"/>
                </a:solidFill>
                <a:latin typeface="Calibri"/>
                <a:ea typeface="Calibri"/>
                <a:cs typeface="Calibri"/>
                <a:sym typeface="Calibri"/>
              </a:rPr>
              <a:t>Define and describe the Conflict Sensitive Education Areas of Focus (CSE </a:t>
            </a:r>
            <a:r>
              <a:rPr lang="en-US" b="0" i="0" u="none" strike="noStrike" cap="none" dirty="0" err="1">
                <a:solidFill>
                  <a:schemeClr val="dk1"/>
                </a:solidFill>
                <a:latin typeface="Calibri"/>
                <a:ea typeface="Calibri"/>
                <a:cs typeface="Calibri"/>
                <a:sym typeface="Calibri"/>
              </a:rPr>
              <a:t>AoF</a:t>
            </a:r>
            <a:r>
              <a:rPr lang="en-US" b="0" i="0" u="none" strike="noStrike" cap="none" dirty="0">
                <a:solidFill>
                  <a:schemeClr val="dk1"/>
                </a:solidFill>
                <a:latin typeface="Calibri"/>
                <a:ea typeface="Calibri"/>
                <a:cs typeface="Calibri"/>
                <a:sym typeface="Calibri"/>
              </a:rPr>
              <a:t>)</a:t>
            </a:r>
          </a:p>
          <a:p>
            <a:pPr marL="863600" marR="0" lvl="2" indent="-463550" algn="l" rtl="0">
              <a:lnSpc>
                <a:spcPct val="100000"/>
              </a:lnSpc>
              <a:spcBef>
                <a:spcPts val="480"/>
              </a:spcBef>
              <a:spcAft>
                <a:spcPts val="0"/>
              </a:spcAft>
              <a:buClr>
                <a:schemeClr val="dk1"/>
              </a:buClr>
              <a:buSzPts val="2160"/>
              <a:buFont typeface="Noto Sans Symbols"/>
              <a:buChar char="❑"/>
            </a:pPr>
            <a:r>
              <a:rPr lang="en-US" dirty="0">
                <a:solidFill>
                  <a:schemeClr val="dk1"/>
                </a:solidFill>
                <a:latin typeface="Calibri"/>
                <a:ea typeface="Arial"/>
                <a:cs typeface="Calibri"/>
                <a:sym typeface="Calibri"/>
              </a:rPr>
              <a:t>Describe the integration of the CSE </a:t>
            </a:r>
            <a:r>
              <a:rPr lang="en-US" dirty="0" err="1">
                <a:solidFill>
                  <a:schemeClr val="dk1"/>
                </a:solidFill>
                <a:latin typeface="Calibri"/>
                <a:ea typeface="Arial"/>
                <a:cs typeface="Calibri"/>
                <a:sym typeface="Calibri"/>
              </a:rPr>
              <a:t>AoF</a:t>
            </a:r>
            <a:r>
              <a:rPr lang="en-US" dirty="0">
                <a:solidFill>
                  <a:schemeClr val="dk1"/>
                </a:solidFill>
                <a:latin typeface="Calibri"/>
                <a:ea typeface="Arial"/>
                <a:cs typeface="Calibri"/>
                <a:sym typeface="Calibri"/>
              </a:rPr>
              <a:t> within the Teacher Competency Framework </a:t>
            </a:r>
            <a:endParaRPr lang="en-US" dirty="0">
              <a:solidFill>
                <a:schemeClr val="dk1"/>
              </a:solidFill>
              <a:latin typeface="Calibri"/>
              <a:cs typeface="Calibri"/>
              <a:sym typeface="Calibri"/>
            </a:endParaRPr>
          </a:p>
          <a:p>
            <a:pPr marL="863600" marR="0" lvl="2" indent="-463550" algn="l" rtl="0">
              <a:lnSpc>
                <a:spcPct val="100000"/>
              </a:lnSpc>
              <a:spcBef>
                <a:spcPts val="480"/>
              </a:spcBef>
              <a:spcAft>
                <a:spcPts val="0"/>
              </a:spcAft>
              <a:buClr>
                <a:schemeClr val="dk1"/>
              </a:buClr>
              <a:buSzPts val="2160"/>
              <a:buFont typeface="Noto Sans Symbols"/>
              <a:buChar char="❑"/>
            </a:pPr>
            <a:r>
              <a:rPr lang="en-US" dirty="0">
                <a:solidFill>
                  <a:schemeClr val="dk1"/>
                </a:solidFill>
                <a:latin typeface="Calibri"/>
                <a:cs typeface="Calibri"/>
                <a:sym typeface="Calibri"/>
              </a:rPr>
              <a:t>Describe the implementation of CSE competencies through some classroom activities. </a:t>
            </a:r>
            <a:endParaRPr lang="en-US" dirty="0">
              <a:solidFill>
                <a:schemeClr val="dk1"/>
              </a:solidFill>
              <a:latin typeface="Calibri"/>
              <a:cs typeface="Calibri"/>
              <a:sym typeface="Arial"/>
            </a:endParaRPr>
          </a:p>
          <a:p>
            <a:pPr marL="863600" marR="0" lvl="2" indent="-463550" algn="l" rtl="0">
              <a:lnSpc>
                <a:spcPct val="100000"/>
              </a:lnSpc>
              <a:spcBef>
                <a:spcPts val="480"/>
              </a:spcBef>
              <a:spcAft>
                <a:spcPts val="0"/>
              </a:spcAft>
              <a:buClr>
                <a:schemeClr val="dk1"/>
              </a:buClr>
              <a:buSzPts val="2160"/>
              <a:buFont typeface="Noto Sans Symbols"/>
              <a:buChar char="❑"/>
            </a:pPr>
            <a:endParaRPr lang="en-US" sz="2600" b="0" i="0" u="none" strike="noStrike" cap="none" dirty="0">
              <a:solidFill>
                <a:srgbClr val="000000"/>
              </a:solidFill>
              <a:latin typeface="Arial"/>
              <a:ea typeface="Arial"/>
              <a:cs typeface="Arial"/>
              <a:sym typeface="Arial"/>
            </a:endParaRPr>
          </a:p>
          <a:p>
            <a:endParaRPr lang="en-US" sz="2600" dirty="0"/>
          </a:p>
        </p:txBody>
      </p:sp>
    </p:spTree>
    <p:custDataLst>
      <p:tags r:id="rId1"/>
    </p:custDataLst>
    <p:extLst>
      <p:ext uri="{BB962C8B-B14F-4D97-AF65-F5344CB8AC3E}">
        <p14:creationId xmlns:p14="http://schemas.microsoft.com/office/powerpoint/2010/main" val="883818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Module Outcomes</a:t>
            </a:r>
          </a:p>
        </p:txBody>
      </p:sp>
      <p:sp>
        <p:nvSpPr>
          <p:cNvPr id="6" name="Text Placeholder 5"/>
          <p:cNvSpPr>
            <a:spLocks noGrp="1"/>
          </p:cNvSpPr>
          <p:nvPr>
            <p:ph type="body" sz="quarter" idx="16"/>
          </p:nvPr>
        </p:nvSpPr>
        <p:spPr>
          <a:xfrm>
            <a:off x="420879" y="1623060"/>
            <a:ext cx="11350208" cy="4422056"/>
          </a:xfrm>
        </p:spPr>
        <p:txBody>
          <a:bodyPr>
            <a:normAutofit/>
          </a:bodyPr>
          <a:lstStyle/>
          <a:p>
            <a:pPr marL="514350" marR="0" lvl="0" indent="-514350" algn="l" rtl="0">
              <a:lnSpc>
                <a:spcPct val="100000"/>
              </a:lnSpc>
              <a:spcBef>
                <a:spcPts val="520"/>
              </a:spcBef>
              <a:spcAft>
                <a:spcPts val="0"/>
              </a:spcAft>
              <a:buClr>
                <a:schemeClr val="dk1"/>
              </a:buClr>
              <a:buSzPts val="2600"/>
              <a:buFont typeface="+mj-lt"/>
              <a:buAutoNum type="arabicPeriod"/>
            </a:pPr>
            <a:r>
              <a:rPr lang="en-US" sz="2000" b="0" i="0" u="none" strike="noStrike" cap="none" dirty="0">
                <a:solidFill>
                  <a:schemeClr val="dk1"/>
                </a:solidFill>
                <a:latin typeface="Calibri"/>
                <a:ea typeface="Calibri"/>
                <a:cs typeface="Calibri"/>
                <a:sym typeface="Calibri"/>
              </a:rPr>
              <a:t>Raised understanding of CSE as a concept and its importance in crisis and conflict prone educational settings.</a:t>
            </a:r>
          </a:p>
          <a:p>
            <a:pPr marL="514350" marR="0" lvl="0" indent="-514350" algn="l" rtl="0">
              <a:lnSpc>
                <a:spcPct val="100000"/>
              </a:lnSpc>
              <a:spcBef>
                <a:spcPts val="520"/>
              </a:spcBef>
              <a:spcAft>
                <a:spcPts val="0"/>
              </a:spcAft>
              <a:buClr>
                <a:schemeClr val="dk1"/>
              </a:buClr>
              <a:buSzPts val="2600"/>
              <a:buFont typeface="+mj-lt"/>
              <a:buAutoNum type="arabicPeriod"/>
            </a:pPr>
            <a:r>
              <a:rPr lang="en-US" sz="2000" b="0" dirty="0">
                <a:solidFill>
                  <a:schemeClr val="dk1"/>
                </a:solidFill>
                <a:latin typeface="Calibri"/>
                <a:ea typeface="Calibri"/>
                <a:cs typeface="Calibri"/>
                <a:sym typeface="Calibri"/>
              </a:rPr>
              <a:t>Raised understanding of the CSE competencies, also called ‘Areas of Focus’ (</a:t>
            </a:r>
            <a:r>
              <a:rPr lang="en-US" sz="2000" b="0" dirty="0" err="1">
                <a:solidFill>
                  <a:schemeClr val="dk1"/>
                </a:solidFill>
                <a:latin typeface="Calibri"/>
                <a:ea typeface="Calibri"/>
                <a:cs typeface="Calibri"/>
                <a:sym typeface="Calibri"/>
              </a:rPr>
              <a:t>AoF</a:t>
            </a:r>
            <a:r>
              <a:rPr lang="en-US" sz="2000" b="0" dirty="0">
                <a:solidFill>
                  <a:schemeClr val="dk1"/>
                </a:solidFill>
                <a:latin typeface="Calibri"/>
                <a:ea typeface="Calibri"/>
                <a:cs typeface="Calibri"/>
                <a:sym typeface="Calibri"/>
              </a:rPr>
              <a:t>), and their position within the Teacher Competency Framework (TCF).</a:t>
            </a:r>
          </a:p>
          <a:p>
            <a:pPr marL="514350" marR="0" lvl="0" indent="-514350" algn="l" rtl="0">
              <a:lnSpc>
                <a:spcPct val="100000"/>
              </a:lnSpc>
              <a:spcBef>
                <a:spcPts val="520"/>
              </a:spcBef>
              <a:spcAft>
                <a:spcPts val="0"/>
              </a:spcAft>
              <a:buClr>
                <a:schemeClr val="dk1"/>
              </a:buClr>
              <a:buSzPts val="2600"/>
              <a:buFont typeface="+mj-lt"/>
              <a:buAutoNum type="arabicPeriod"/>
            </a:pPr>
            <a:r>
              <a:rPr lang="en-US" sz="2000" b="0" i="0" u="none" strike="noStrike" cap="none" dirty="0">
                <a:solidFill>
                  <a:schemeClr val="dk1"/>
                </a:solidFill>
                <a:latin typeface="Calibri"/>
                <a:ea typeface="Calibri"/>
                <a:cs typeface="Calibri"/>
                <a:sym typeface="Calibri"/>
              </a:rPr>
              <a:t>Developed skills to implement some of the very key CSE </a:t>
            </a:r>
            <a:r>
              <a:rPr lang="en-US" sz="2000" b="0" i="0" u="none" strike="noStrike" cap="none" dirty="0" err="1">
                <a:solidFill>
                  <a:schemeClr val="dk1"/>
                </a:solidFill>
                <a:latin typeface="Calibri"/>
                <a:ea typeface="Calibri"/>
                <a:cs typeface="Calibri"/>
                <a:sym typeface="Calibri"/>
              </a:rPr>
              <a:t>AoF</a:t>
            </a:r>
            <a:r>
              <a:rPr lang="en-US" sz="2000" b="0" i="0" u="none" strike="noStrike" cap="none" dirty="0">
                <a:solidFill>
                  <a:schemeClr val="dk1"/>
                </a:solidFill>
                <a:latin typeface="Calibri"/>
                <a:ea typeface="Calibri"/>
                <a:cs typeface="Calibri"/>
                <a:sym typeface="Calibri"/>
              </a:rPr>
              <a:t> in your workplace</a:t>
            </a:r>
            <a:r>
              <a:rPr lang="en-US" sz="2600" b="0" i="0" u="none" strike="noStrike" cap="none" dirty="0">
                <a:solidFill>
                  <a:schemeClr val="dk1"/>
                </a:solidFill>
                <a:latin typeface="Calibri"/>
                <a:ea typeface="Calibri"/>
                <a:cs typeface="Calibri"/>
                <a:sym typeface="Calibri"/>
              </a:rPr>
              <a:t>. </a:t>
            </a:r>
          </a:p>
          <a:p>
            <a:pPr marL="742950" marR="0" lvl="2" indent="-342900" algn="l" rtl="0">
              <a:lnSpc>
                <a:spcPct val="100000"/>
              </a:lnSpc>
              <a:spcBef>
                <a:spcPts val="480"/>
              </a:spcBef>
              <a:spcAft>
                <a:spcPts val="0"/>
              </a:spcAft>
              <a:buClr>
                <a:schemeClr val="dk1"/>
              </a:buClr>
              <a:buSzPts val="2160"/>
              <a:buFont typeface="+mj-lt"/>
              <a:buAutoNum type="arabicPeriod"/>
            </a:pPr>
            <a:endParaRPr lang="en-US" sz="1400" b="0" i="0" u="none" strike="noStrike" cap="none" dirty="0">
              <a:solidFill>
                <a:srgbClr val="000000"/>
              </a:solidFill>
              <a:latin typeface="Arial"/>
              <a:ea typeface="Arial"/>
              <a:cs typeface="Arial"/>
              <a:sym typeface="Arial"/>
            </a:endParaRPr>
          </a:p>
          <a:p>
            <a:endParaRPr lang="en-US" dirty="0"/>
          </a:p>
        </p:txBody>
      </p:sp>
    </p:spTree>
    <p:custDataLst>
      <p:tags r:id="rId1"/>
    </p:custDataLst>
    <p:extLst>
      <p:ext uri="{BB962C8B-B14F-4D97-AF65-F5344CB8AC3E}">
        <p14:creationId xmlns:p14="http://schemas.microsoft.com/office/powerpoint/2010/main" val="999269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A5901E-E20B-8644-D3CD-D8B4CEAF4612}"/>
              </a:ext>
            </a:extLst>
          </p:cNvPr>
          <p:cNvPicPr>
            <a:picLocks noChangeAspect="1"/>
          </p:cNvPicPr>
          <p:nvPr/>
        </p:nvPicPr>
        <p:blipFill rotWithShape="1">
          <a:blip r:embed="rId4"/>
          <a:srcRect l="28627" t="16829" r="26343" b="39657"/>
          <a:stretch/>
        </p:blipFill>
        <p:spPr>
          <a:xfrm>
            <a:off x="400990" y="1324668"/>
            <a:ext cx="8114784" cy="4670329"/>
          </a:xfrm>
          <a:prstGeom prst="rect">
            <a:avLst/>
          </a:prstGeom>
        </p:spPr>
      </p:pic>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Competencies </a:t>
            </a:r>
          </a:p>
        </p:txBody>
      </p:sp>
      <p:pic>
        <p:nvPicPr>
          <p:cNvPr id="3" name="Picture 2">
            <a:extLst>
              <a:ext uri="{FF2B5EF4-FFF2-40B4-BE49-F238E27FC236}">
                <a16:creationId xmlns:a16="http://schemas.microsoft.com/office/drawing/2014/main" id="{8A4AB96E-DB4E-D7D3-091F-87F02C19304C}"/>
              </a:ext>
            </a:extLst>
          </p:cNvPr>
          <p:cNvPicPr>
            <a:picLocks noChangeAspect="1"/>
          </p:cNvPicPr>
          <p:nvPr/>
        </p:nvPicPr>
        <p:blipFill rotWithShape="1">
          <a:blip r:embed="rId5"/>
          <a:srcRect l="28720" t="69106" r="65783" b="9128"/>
          <a:stretch/>
        </p:blipFill>
        <p:spPr>
          <a:xfrm>
            <a:off x="420894" y="2505670"/>
            <a:ext cx="954939" cy="2743663"/>
          </a:xfrm>
          <a:prstGeom prst="rect">
            <a:avLst/>
          </a:prstGeom>
        </p:spPr>
      </p:pic>
      <p:sp>
        <p:nvSpPr>
          <p:cNvPr id="14" name="TextBox 13">
            <a:extLst>
              <a:ext uri="{FF2B5EF4-FFF2-40B4-BE49-F238E27FC236}">
                <a16:creationId xmlns:a16="http://schemas.microsoft.com/office/drawing/2014/main" id="{1C956E2F-CE65-B141-6791-DF18DD33534B}"/>
              </a:ext>
            </a:extLst>
          </p:cNvPr>
          <p:cNvSpPr txBox="1"/>
          <p:nvPr/>
        </p:nvSpPr>
        <p:spPr>
          <a:xfrm>
            <a:off x="256478" y="863003"/>
            <a:ext cx="4931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First Competency covered: </a:t>
            </a:r>
          </a:p>
        </p:txBody>
      </p:sp>
      <p:sp>
        <p:nvSpPr>
          <p:cNvPr id="13" name="Frame 12">
            <a:extLst>
              <a:ext uri="{FF2B5EF4-FFF2-40B4-BE49-F238E27FC236}">
                <a16:creationId xmlns:a16="http://schemas.microsoft.com/office/drawing/2014/main" id="{2CD6A6D5-99DA-F4AB-12E0-35669309FAF6}"/>
              </a:ext>
            </a:extLst>
          </p:cNvPr>
          <p:cNvSpPr/>
          <p:nvPr/>
        </p:nvSpPr>
        <p:spPr>
          <a:xfrm>
            <a:off x="5499100" y="4176741"/>
            <a:ext cx="3016674" cy="2046259"/>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solidFill>
                <a:schemeClr val="tx1"/>
              </a:solidFill>
            </a:endParaRPr>
          </a:p>
        </p:txBody>
      </p:sp>
    </p:spTree>
    <p:custDataLst>
      <p:tags r:id="rId1"/>
    </p:custDataLst>
    <p:extLst>
      <p:ext uri="{BB962C8B-B14F-4D97-AF65-F5344CB8AC3E}">
        <p14:creationId xmlns:p14="http://schemas.microsoft.com/office/powerpoint/2010/main" val="39390033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A5901E-E20B-8644-D3CD-D8B4CEAF4612}"/>
              </a:ext>
            </a:extLst>
          </p:cNvPr>
          <p:cNvPicPr>
            <a:picLocks noChangeAspect="1"/>
          </p:cNvPicPr>
          <p:nvPr/>
        </p:nvPicPr>
        <p:blipFill rotWithShape="1">
          <a:blip r:embed="rId4"/>
          <a:srcRect l="28627" t="61109" r="26968" b="14731"/>
          <a:stretch/>
        </p:blipFill>
        <p:spPr>
          <a:xfrm>
            <a:off x="420893" y="2282103"/>
            <a:ext cx="7251939" cy="3855215"/>
          </a:xfrm>
          <a:prstGeom prst="rect">
            <a:avLst/>
          </a:prstGeom>
          <a:ln>
            <a:noFill/>
          </a:ln>
        </p:spPr>
      </p:pic>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Competencies </a:t>
            </a:r>
          </a:p>
        </p:txBody>
      </p:sp>
      <p:pic>
        <p:nvPicPr>
          <p:cNvPr id="3" name="Picture 2">
            <a:extLst>
              <a:ext uri="{FF2B5EF4-FFF2-40B4-BE49-F238E27FC236}">
                <a16:creationId xmlns:a16="http://schemas.microsoft.com/office/drawing/2014/main" id="{8A4AB96E-DB4E-D7D3-091F-87F02C19304C}"/>
              </a:ext>
            </a:extLst>
          </p:cNvPr>
          <p:cNvPicPr>
            <a:picLocks noChangeAspect="1"/>
          </p:cNvPicPr>
          <p:nvPr/>
        </p:nvPicPr>
        <p:blipFill rotWithShape="1">
          <a:blip r:embed="rId5"/>
          <a:srcRect l="28720" t="69106" r="65152" b="5434"/>
          <a:stretch/>
        </p:blipFill>
        <p:spPr>
          <a:xfrm>
            <a:off x="420893" y="2390713"/>
            <a:ext cx="1046522" cy="3712894"/>
          </a:xfrm>
          <a:prstGeom prst="rect">
            <a:avLst/>
          </a:prstGeom>
          <a:ln>
            <a:noFill/>
          </a:ln>
        </p:spPr>
      </p:pic>
      <p:pic>
        <p:nvPicPr>
          <p:cNvPr id="9" name="Picture 8">
            <a:extLst>
              <a:ext uri="{FF2B5EF4-FFF2-40B4-BE49-F238E27FC236}">
                <a16:creationId xmlns:a16="http://schemas.microsoft.com/office/drawing/2014/main" id="{D4608660-44E2-BE1D-934B-61858340A5BF}"/>
              </a:ext>
            </a:extLst>
          </p:cNvPr>
          <p:cNvPicPr>
            <a:picLocks noChangeAspect="1"/>
          </p:cNvPicPr>
          <p:nvPr/>
        </p:nvPicPr>
        <p:blipFill rotWithShape="1">
          <a:blip r:embed="rId4"/>
          <a:srcRect l="34908" t="27469" r="54391" b="58547"/>
          <a:stretch/>
        </p:blipFill>
        <p:spPr>
          <a:xfrm>
            <a:off x="1503691" y="2534098"/>
            <a:ext cx="1711620" cy="1878614"/>
          </a:xfrm>
          <a:prstGeom prst="rect">
            <a:avLst/>
          </a:prstGeom>
        </p:spPr>
      </p:pic>
      <p:pic>
        <p:nvPicPr>
          <p:cNvPr id="11" name="Picture 10">
            <a:extLst>
              <a:ext uri="{FF2B5EF4-FFF2-40B4-BE49-F238E27FC236}">
                <a16:creationId xmlns:a16="http://schemas.microsoft.com/office/drawing/2014/main" id="{A9DDB911-0AD5-8792-9243-DB481733CB96}"/>
              </a:ext>
            </a:extLst>
          </p:cNvPr>
          <p:cNvPicPr>
            <a:picLocks noChangeAspect="1"/>
          </p:cNvPicPr>
          <p:nvPr/>
        </p:nvPicPr>
        <p:blipFill rotWithShape="1">
          <a:blip r:embed="rId4"/>
          <a:srcRect l="28627" t="16829" r="27074" b="72659"/>
          <a:stretch/>
        </p:blipFill>
        <p:spPr>
          <a:xfrm>
            <a:off x="420893" y="1389014"/>
            <a:ext cx="7251939" cy="967988"/>
          </a:xfrm>
          <a:prstGeom prst="rect">
            <a:avLst/>
          </a:prstGeom>
        </p:spPr>
      </p:pic>
      <p:sp>
        <p:nvSpPr>
          <p:cNvPr id="14" name="TextBox 13">
            <a:extLst>
              <a:ext uri="{FF2B5EF4-FFF2-40B4-BE49-F238E27FC236}">
                <a16:creationId xmlns:a16="http://schemas.microsoft.com/office/drawing/2014/main" id="{CE651B94-CA85-3BD0-D65E-6380C40F2740}"/>
              </a:ext>
            </a:extLst>
          </p:cNvPr>
          <p:cNvSpPr txBox="1"/>
          <p:nvPr/>
        </p:nvSpPr>
        <p:spPr>
          <a:xfrm>
            <a:off x="256478" y="863003"/>
            <a:ext cx="4931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Second Competency covered: </a:t>
            </a:r>
          </a:p>
        </p:txBody>
      </p:sp>
      <p:sp>
        <p:nvSpPr>
          <p:cNvPr id="12" name="Frame 11">
            <a:extLst>
              <a:ext uri="{FF2B5EF4-FFF2-40B4-BE49-F238E27FC236}">
                <a16:creationId xmlns:a16="http://schemas.microsoft.com/office/drawing/2014/main" id="{9F298285-5A6A-FD4E-E3D8-940563E0FEF6}"/>
              </a:ext>
            </a:extLst>
          </p:cNvPr>
          <p:cNvSpPr/>
          <p:nvPr/>
        </p:nvSpPr>
        <p:spPr>
          <a:xfrm>
            <a:off x="5066705" y="4176742"/>
            <a:ext cx="2606128" cy="1960576"/>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solidFill>
                <a:schemeClr val="tx1"/>
              </a:solidFill>
            </a:endParaRPr>
          </a:p>
        </p:txBody>
      </p:sp>
    </p:spTree>
    <p:custDataLst>
      <p:tags r:id="rId1"/>
    </p:custDataLst>
    <p:extLst>
      <p:ext uri="{BB962C8B-B14F-4D97-AF65-F5344CB8AC3E}">
        <p14:creationId xmlns:p14="http://schemas.microsoft.com/office/powerpoint/2010/main" val="2525961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Competencies </a:t>
            </a:r>
          </a:p>
        </p:txBody>
      </p:sp>
      <p:sp>
        <p:nvSpPr>
          <p:cNvPr id="14" name="TextBox 13">
            <a:extLst>
              <a:ext uri="{FF2B5EF4-FFF2-40B4-BE49-F238E27FC236}">
                <a16:creationId xmlns:a16="http://schemas.microsoft.com/office/drawing/2014/main" id="{CE651B94-CA85-3BD0-D65E-6380C40F2740}"/>
              </a:ext>
            </a:extLst>
          </p:cNvPr>
          <p:cNvSpPr txBox="1"/>
          <p:nvPr/>
        </p:nvSpPr>
        <p:spPr>
          <a:xfrm>
            <a:off x="256478" y="863003"/>
            <a:ext cx="4931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Third Competency covered: </a:t>
            </a:r>
          </a:p>
        </p:txBody>
      </p:sp>
      <p:pic>
        <p:nvPicPr>
          <p:cNvPr id="8" name="Picture 7">
            <a:extLst>
              <a:ext uri="{FF2B5EF4-FFF2-40B4-BE49-F238E27FC236}">
                <a16:creationId xmlns:a16="http://schemas.microsoft.com/office/drawing/2014/main" id="{B5913F02-ADF8-946D-8D12-ED10378F9631}"/>
              </a:ext>
            </a:extLst>
          </p:cNvPr>
          <p:cNvPicPr>
            <a:picLocks noChangeAspect="1"/>
          </p:cNvPicPr>
          <p:nvPr/>
        </p:nvPicPr>
        <p:blipFill rotWithShape="1">
          <a:blip r:embed="rId4"/>
          <a:srcRect l="28521" t="24227" r="27286" b="65366"/>
          <a:stretch/>
        </p:blipFill>
        <p:spPr>
          <a:xfrm>
            <a:off x="256477" y="1324668"/>
            <a:ext cx="8831113" cy="1169757"/>
          </a:xfrm>
          <a:prstGeom prst="rect">
            <a:avLst/>
          </a:prstGeom>
        </p:spPr>
      </p:pic>
      <p:pic>
        <p:nvPicPr>
          <p:cNvPr id="12" name="Picture 11">
            <a:extLst>
              <a:ext uri="{FF2B5EF4-FFF2-40B4-BE49-F238E27FC236}">
                <a16:creationId xmlns:a16="http://schemas.microsoft.com/office/drawing/2014/main" id="{C8685AA6-9A3C-BA6B-F9A4-2935FB96E2C2}"/>
              </a:ext>
            </a:extLst>
          </p:cNvPr>
          <p:cNvPicPr>
            <a:picLocks noChangeAspect="1"/>
          </p:cNvPicPr>
          <p:nvPr/>
        </p:nvPicPr>
        <p:blipFill rotWithShape="1">
          <a:blip r:embed="rId5"/>
          <a:srcRect l="28598" t="56701" r="27233" b="9381"/>
          <a:stretch/>
        </p:blipFill>
        <p:spPr>
          <a:xfrm>
            <a:off x="256478" y="2355388"/>
            <a:ext cx="8929855" cy="3857335"/>
          </a:xfrm>
          <a:prstGeom prst="rect">
            <a:avLst/>
          </a:prstGeom>
        </p:spPr>
      </p:pic>
      <p:pic>
        <p:nvPicPr>
          <p:cNvPr id="17" name="Picture 16">
            <a:extLst>
              <a:ext uri="{FF2B5EF4-FFF2-40B4-BE49-F238E27FC236}">
                <a16:creationId xmlns:a16="http://schemas.microsoft.com/office/drawing/2014/main" id="{BB718145-2114-5EDE-DE11-BB1F7F377A97}"/>
              </a:ext>
            </a:extLst>
          </p:cNvPr>
          <p:cNvPicPr>
            <a:picLocks noChangeAspect="1"/>
          </p:cNvPicPr>
          <p:nvPr/>
        </p:nvPicPr>
        <p:blipFill rotWithShape="1">
          <a:blip r:embed="rId6"/>
          <a:srcRect l="29070" t="23049" r="65793" b="53333"/>
          <a:stretch/>
        </p:blipFill>
        <p:spPr>
          <a:xfrm>
            <a:off x="420894" y="2382429"/>
            <a:ext cx="977609" cy="2528238"/>
          </a:xfrm>
          <a:prstGeom prst="rect">
            <a:avLst/>
          </a:prstGeom>
        </p:spPr>
      </p:pic>
      <p:sp>
        <p:nvSpPr>
          <p:cNvPr id="9" name="Frame 8">
            <a:extLst>
              <a:ext uri="{FF2B5EF4-FFF2-40B4-BE49-F238E27FC236}">
                <a16:creationId xmlns:a16="http://schemas.microsoft.com/office/drawing/2014/main" id="{859F888C-4B83-0E0F-F17E-FF48676C8569}"/>
              </a:ext>
            </a:extLst>
          </p:cNvPr>
          <p:cNvSpPr/>
          <p:nvPr/>
        </p:nvSpPr>
        <p:spPr>
          <a:xfrm>
            <a:off x="6070915" y="4910666"/>
            <a:ext cx="3115417" cy="134467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solidFill>
                <a:schemeClr val="tx1"/>
              </a:solidFill>
            </a:endParaRPr>
          </a:p>
        </p:txBody>
      </p:sp>
    </p:spTree>
    <p:custDataLst>
      <p:tags r:id="rId1"/>
    </p:custDataLst>
    <p:extLst>
      <p:ext uri="{BB962C8B-B14F-4D97-AF65-F5344CB8AC3E}">
        <p14:creationId xmlns:p14="http://schemas.microsoft.com/office/powerpoint/2010/main" val="13718389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endParaRPr lang="en-US" dirty="0"/>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a:p>
            <a:pPr algn="ctr"/>
            <a:endParaRPr lang="en-US" b="0" dirty="0"/>
          </a:p>
          <a:p>
            <a:pPr algn="ctr"/>
            <a:r>
              <a:rPr lang="en-US" sz="2800" dirty="0"/>
              <a:t>PART I</a:t>
            </a:r>
          </a:p>
          <a:p>
            <a:pPr algn="ctr"/>
            <a:r>
              <a:rPr lang="en-US" sz="2800" b="0" dirty="0"/>
              <a:t>Conflict Sensitive Education: Definition and Importance </a:t>
            </a:r>
            <a:endParaRPr lang="en-US" sz="2800" dirty="0"/>
          </a:p>
        </p:txBody>
      </p:sp>
    </p:spTree>
    <p:custDataLst>
      <p:tags r:id="rId1"/>
    </p:custDataLst>
    <p:extLst>
      <p:ext uri="{BB962C8B-B14F-4D97-AF65-F5344CB8AC3E}">
        <p14:creationId xmlns:p14="http://schemas.microsoft.com/office/powerpoint/2010/main" val="28993148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What is Conflict Sensitive Education?</a:t>
            </a:r>
          </a:p>
        </p:txBody>
      </p:sp>
      <p:sp>
        <p:nvSpPr>
          <p:cNvPr id="6" name="Content Placeholder 2"/>
          <p:cNvSpPr txBox="1">
            <a:spLocks/>
          </p:cNvSpPr>
          <p:nvPr/>
        </p:nvSpPr>
        <p:spPr>
          <a:xfrm>
            <a:off x="6094933" y="1949832"/>
            <a:ext cx="5411244" cy="3599198"/>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ts val="3200"/>
              </a:lnSpc>
              <a:spcBef>
                <a:spcPts val="0"/>
              </a:spcBef>
              <a:spcAft>
                <a:spcPts val="80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Conflict Sensitive Education (CSE) is</a:t>
            </a:r>
          </a:p>
          <a:p>
            <a:pPr marL="0" marR="0" lvl="0" indent="0" defTabSz="457200" rtl="0" eaLnBrk="1" fontAlgn="auto" latinLnBrk="0" hangingPunct="1">
              <a:lnSpc>
                <a:spcPts val="3200"/>
              </a:lnSpc>
              <a:spcBef>
                <a:spcPts val="0"/>
              </a:spcBef>
              <a:spcAft>
                <a:spcPts val="800"/>
              </a:spcAft>
              <a:buClrTx/>
              <a:buSzTx/>
              <a:buFont typeface="Arial"/>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delivery of education programmes and policies in a way that considers the conflict context and aims to minimize negative impact (i.e. contribution to conflict) and maximize positive impact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defTabSz="457200" rtl="0" eaLnBrk="1" fontAlgn="auto" latinLnBrk="0" hangingPunct="1">
              <a:lnSpc>
                <a:spcPts val="3200"/>
              </a:lnSpc>
              <a:spcBef>
                <a:spcPts val="0"/>
              </a:spcBef>
              <a:spcAft>
                <a:spcPts val="80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3E04FC1-59C5-6D06-24B1-35A29FF4D606}"/>
              </a:ext>
            </a:extLst>
          </p:cNvPr>
          <p:cNvPicPr>
            <a:picLocks noChangeAspect="1"/>
          </p:cNvPicPr>
          <p:nvPr/>
        </p:nvPicPr>
        <p:blipFill rotWithShape="1">
          <a:blip r:embed="rId3"/>
          <a:srcRect l="54554" t="30868" r="23048" b="29863"/>
          <a:stretch/>
        </p:blipFill>
        <p:spPr>
          <a:xfrm>
            <a:off x="977031" y="1327758"/>
            <a:ext cx="4470684" cy="4409163"/>
          </a:xfrm>
          <a:prstGeom prst="rect">
            <a:avLst/>
          </a:prstGeom>
        </p:spPr>
      </p:pic>
    </p:spTree>
    <p:extLst>
      <p:ext uri="{BB962C8B-B14F-4D97-AF65-F5344CB8AC3E}">
        <p14:creationId xmlns:p14="http://schemas.microsoft.com/office/powerpoint/2010/main" val="19319013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normAutofit/>
          </a:bodyPr>
          <a:lstStyle/>
          <a:p>
            <a:r>
              <a:rPr lang="en-US" sz="2400" kern="0" dirty="0">
                <a:effectLst/>
                <a:latin typeface="Calibri" panose="020F0502020204030204" pitchFamily="34" charset="0"/>
                <a:ea typeface="Calibri" panose="020F0502020204030204" pitchFamily="34" charset="0"/>
                <a:cs typeface="Arial" panose="020B0604020202020204" pitchFamily="34" charset="0"/>
              </a:rPr>
              <a:t>-Save the Children (2022)</a:t>
            </a:r>
            <a:endParaRPr lang="en-GB" sz="1800" dirty="0"/>
          </a:p>
        </p:txBody>
      </p:sp>
      <p:sp>
        <p:nvSpPr>
          <p:cNvPr id="4" name="Text Placeholder 3"/>
          <p:cNvSpPr>
            <a:spLocks noGrp="1"/>
          </p:cNvSpPr>
          <p:nvPr>
            <p:ph type="body" sz="quarter" idx="16"/>
          </p:nvPr>
        </p:nvSpPr>
        <p:spPr/>
        <p:txBody>
          <a:bodyPr>
            <a:normAutofit/>
          </a:bodyPr>
          <a:lstStyle/>
          <a:p>
            <a:r>
              <a:rPr lang="en-US" sz="2800" i="1" kern="0" dirty="0">
                <a:effectLst/>
                <a:latin typeface="Calibri Light" panose="020F0302020204030204" pitchFamily="34" charset="0"/>
                <a:ea typeface="Calibri" panose="020F0502020204030204" pitchFamily="34" charset="0"/>
              </a:rPr>
              <a:t>“</a:t>
            </a:r>
            <a:r>
              <a:rPr lang="en-US" sz="2800" i="1" kern="0" dirty="0">
                <a:latin typeface="Calibri Light" panose="020F0302020204030204" pitchFamily="34" charset="0"/>
              </a:rPr>
              <a:t>Approximately 449 million children – globally, one child out of six – lived in a conflict zone in 2021. This is an alarming 9% increase from the previous year</a:t>
            </a:r>
            <a:r>
              <a:rPr lang="en-US" sz="2800" i="1" kern="0" dirty="0">
                <a:effectLst/>
                <a:latin typeface="Calibri Light" panose="020F0302020204030204" pitchFamily="34" charset="0"/>
                <a:ea typeface="Calibri" panose="020F0502020204030204" pitchFamily="34" charset="0"/>
              </a:rPr>
              <a:t>” </a:t>
            </a:r>
            <a:endParaRPr lang="en-GB" sz="9600" i="1" dirty="0"/>
          </a:p>
        </p:txBody>
      </p:sp>
    </p:spTree>
    <p:extLst>
      <p:ext uri="{BB962C8B-B14F-4D97-AF65-F5344CB8AC3E}">
        <p14:creationId xmlns:p14="http://schemas.microsoft.com/office/powerpoint/2010/main" val="20185674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Why is Conflict Sensitive Education important?</a:t>
            </a:r>
          </a:p>
        </p:txBody>
      </p:sp>
      <p:sp>
        <p:nvSpPr>
          <p:cNvPr id="6" name="Content Placeholder 2"/>
          <p:cNvSpPr txBox="1">
            <a:spLocks/>
          </p:cNvSpPr>
          <p:nvPr/>
        </p:nvSpPr>
        <p:spPr>
          <a:xfrm>
            <a:off x="946391" y="1043187"/>
            <a:ext cx="10299198" cy="4771625"/>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419" sz="2400" b="1" kern="0" dirty="0">
                <a:effectLst/>
                <a:latin typeface="Calibri Light" panose="020F0302020204030204" pitchFamily="34" charset="0"/>
                <a:ea typeface="Calibri" panose="020F0502020204030204" pitchFamily="34" charset="0"/>
              </a:rPr>
              <a:t>E</a:t>
            </a:r>
            <a:r>
              <a:rPr lang="en-US" sz="2400" b="1" kern="0" dirty="0" err="1">
                <a:effectLst/>
                <a:latin typeface="Calibri Light" panose="020F0302020204030204" pitchFamily="34" charset="0"/>
                <a:ea typeface="Calibri" panose="020F0502020204030204" pitchFamily="34" charset="0"/>
              </a:rPr>
              <a:t>ducation</a:t>
            </a:r>
            <a:r>
              <a:rPr lang="en-US" sz="2400" b="1" kern="0" dirty="0">
                <a:effectLst/>
                <a:latin typeface="Calibri Light" panose="020F0302020204030204" pitchFamily="34" charset="0"/>
                <a:ea typeface="Calibri" panose="020F0502020204030204" pitchFamily="34" charset="0"/>
              </a:rPr>
              <a:t> and conflict have a</a:t>
            </a:r>
            <a:r>
              <a:rPr lang="es-419" sz="2400" b="1" kern="0" dirty="0">
                <a:effectLst/>
                <a:latin typeface="Calibri Light" panose="020F0302020204030204" pitchFamily="34" charset="0"/>
                <a:ea typeface="Calibri" panose="020F0502020204030204" pitchFamily="34" charset="0"/>
              </a:rPr>
              <a:t> </a:t>
            </a:r>
            <a:r>
              <a:rPr lang="en-US" sz="2400" b="1" kern="0" dirty="0">
                <a:effectLst/>
                <a:latin typeface="Calibri Light" panose="020F0302020204030204" pitchFamily="34" charset="0"/>
                <a:ea typeface="Calibri" panose="020F0502020204030204" pitchFamily="34" charset="0"/>
              </a:rPr>
              <a:t>bi-directional and complex relationship</a:t>
            </a:r>
            <a:r>
              <a:rPr lang="es-419" sz="2400" b="1" kern="0" dirty="0">
                <a:effectLst/>
                <a:latin typeface="Calibri Light" panose="020F0302020204030204" pitchFamily="34" charset="0"/>
                <a:ea typeface="Calibri" panose="020F0502020204030204" pitchFamily="34" charset="0"/>
              </a:rPr>
              <a:t>.</a:t>
            </a:r>
            <a:r>
              <a:rPr lang="en-US" sz="2400" b="1" kern="0" dirty="0">
                <a:effectLst/>
                <a:latin typeface="Calibri Light" panose="020F0302020204030204" pitchFamily="34" charset="0"/>
                <a:ea typeface="Calibri" panose="020F0502020204030204" pitchFamily="34" charset="0"/>
              </a:rPr>
              <a:t> </a:t>
            </a:r>
            <a:r>
              <a:rPr lang="en-US" sz="2400" b="1" dirty="0">
                <a:effectLst/>
                <a:latin typeface="Calibri" panose="020F0502020204030204" pitchFamily="34" charset="0"/>
                <a:ea typeface="Calibri" panose="020F0502020204030204" pitchFamily="34" charset="0"/>
                <a:cs typeface="Arial" panose="020B0604020202020204" pitchFamily="34" charset="0"/>
              </a:rPr>
              <a:t> </a:t>
            </a:r>
          </a:p>
          <a:p>
            <a:pPr marL="0" indent="0" algn="ctr">
              <a:buNone/>
            </a:pPr>
            <a:endParaRPr lang="en-US" sz="2000" b="1"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D1084C22-1264-5BE9-80BA-1299AC626862}"/>
              </a:ext>
            </a:extLst>
          </p:cNvPr>
          <p:cNvSpPr/>
          <p:nvPr/>
        </p:nvSpPr>
        <p:spPr>
          <a:xfrm>
            <a:off x="783771" y="1805049"/>
            <a:ext cx="10901547" cy="4258293"/>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rtl="0"/>
            <a:r>
              <a:rPr lang="en-US" sz="2400" b="1" dirty="0">
                <a:effectLst/>
                <a:ea typeface="Calibri" panose="020F0502020204030204" pitchFamily="34" charset="0"/>
                <a:cs typeface="Arial" panose="020B0604020202020204" pitchFamily="34" charset="0"/>
              </a:rPr>
              <a:t>EDUCATION SUFFERS DURING CONFLICT</a:t>
            </a:r>
          </a:p>
          <a:p>
            <a:pPr lvl="0" algn="ctr" rtl="0"/>
            <a:r>
              <a:rPr lang="en-US" sz="2400" b="1" dirty="0">
                <a:effectLst/>
                <a:latin typeface="Calibri Light" panose="020F0302020204030204" pitchFamily="34" charset="0"/>
                <a:ea typeface="Calibri" panose="020F0502020204030204" pitchFamily="34" charset="0"/>
                <a:cs typeface="Arial" panose="020B0604020202020204" pitchFamily="34" charset="0"/>
              </a:rPr>
              <a:t> </a:t>
            </a:r>
          </a:p>
          <a:p>
            <a:pPr marL="342900" lvl="0" indent="-342900" rtl="0">
              <a:buFont typeface="Calibri" panose="020F0502020204030204" pitchFamily="34" charset="0"/>
              <a:buChar char="•"/>
            </a:pPr>
            <a:r>
              <a:rPr lang="en-US" sz="2400" b="1" dirty="0">
                <a:effectLst/>
                <a:ea typeface="Calibri" panose="020F0502020204030204" pitchFamily="34" charset="0"/>
                <a:cs typeface="Arial" panose="020B0604020202020204" pitchFamily="34" charset="0"/>
              </a:rPr>
              <a:t>Reduced attendance of students </a:t>
            </a:r>
            <a:r>
              <a:rPr lang="en-US" sz="2400" dirty="0">
                <a:effectLst/>
                <a:ea typeface="Calibri" panose="020F0502020204030204" pitchFamily="34" charset="0"/>
                <a:cs typeface="Arial" panose="020B0604020202020204" pitchFamily="34" charset="0"/>
              </a:rPr>
              <a:t>and teachers due to insecurity, family poverty, attacks on education institutions, damage to infrastructure; psychosocial effects on personal life and on capacity to teach/learn. This can result in cohorts or even entire generations losing their only opportunity to get an education. </a:t>
            </a:r>
          </a:p>
          <a:p>
            <a:pPr marL="342900" lvl="0" indent="-342900">
              <a:buFont typeface="Calibri" panose="020F0502020204030204" pitchFamily="34" charset="0"/>
              <a:buChar char="•"/>
            </a:pPr>
            <a:r>
              <a:rPr lang="en-US" sz="2400" b="1" dirty="0">
                <a:effectLst/>
                <a:ea typeface="Calibri" panose="020F0502020204030204" pitchFamily="34" charset="0"/>
                <a:cs typeface="Arial" panose="020B0604020202020204" pitchFamily="34" charset="0"/>
              </a:rPr>
              <a:t>Reduced government and donor education budgets </a:t>
            </a:r>
            <a:r>
              <a:rPr lang="en-US" sz="2400" dirty="0">
                <a:effectLst/>
                <a:ea typeface="Calibri" panose="020F0502020204030204" pitchFamily="34" charset="0"/>
                <a:cs typeface="Arial" panose="020B0604020202020204" pitchFamily="34" charset="0"/>
              </a:rPr>
              <a:t>and inability to finance repairs/reconstruction; and </a:t>
            </a:r>
          </a:p>
          <a:p>
            <a:pPr marL="342900" lvl="0" indent="-342900">
              <a:spcAft>
                <a:spcPts val="800"/>
              </a:spcAft>
              <a:buFont typeface="Calibri" panose="020F0502020204030204" pitchFamily="34" charset="0"/>
              <a:buChar char="•"/>
            </a:pPr>
            <a:r>
              <a:rPr lang="en-US" sz="2400" b="1" dirty="0">
                <a:effectLst/>
                <a:ea typeface="Calibri" panose="020F0502020204030204" pitchFamily="34" charset="0"/>
                <a:cs typeface="Arial" panose="020B0604020202020204" pitchFamily="34" charset="0"/>
              </a:rPr>
              <a:t>Reduced mobility </a:t>
            </a:r>
            <a:r>
              <a:rPr lang="en-US" sz="2400" dirty="0">
                <a:effectLst/>
                <a:ea typeface="Calibri" panose="020F0502020204030204" pitchFamily="34" charset="0"/>
                <a:cs typeface="Arial" panose="020B0604020202020204" pitchFamily="34" charset="0"/>
              </a:rPr>
              <a:t>of education stakeholders including students, teachers, supervisors/trainers, and difficulty transporting salaries, stationery, textbooks.</a:t>
            </a:r>
          </a:p>
        </p:txBody>
      </p:sp>
    </p:spTree>
    <p:extLst>
      <p:ext uri="{BB962C8B-B14F-4D97-AF65-F5344CB8AC3E}">
        <p14:creationId xmlns:p14="http://schemas.microsoft.com/office/powerpoint/2010/main" val="2814876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A5901E-E20B-8644-D3CD-D8B4CEAF4612}"/>
              </a:ext>
            </a:extLst>
          </p:cNvPr>
          <p:cNvPicPr>
            <a:picLocks noChangeAspect="1"/>
          </p:cNvPicPr>
          <p:nvPr/>
        </p:nvPicPr>
        <p:blipFill rotWithShape="1">
          <a:blip r:embed="rId4"/>
          <a:srcRect l="28627" t="16830" r="26343" b="40214"/>
          <a:stretch/>
        </p:blipFill>
        <p:spPr>
          <a:xfrm>
            <a:off x="256477" y="1409915"/>
            <a:ext cx="8988045" cy="4395799"/>
          </a:xfrm>
          <a:prstGeom prst="rect">
            <a:avLst/>
          </a:prstGeom>
        </p:spPr>
      </p:pic>
      <p:sp>
        <p:nvSpPr>
          <p:cNvPr id="5" name="Title 4"/>
          <p:cNvSpPr>
            <a:spLocks noGrp="1"/>
          </p:cNvSpPr>
          <p:nvPr>
            <p:ph type="ctrTitle"/>
          </p:nvPr>
        </p:nvSpPr>
        <p:spPr/>
        <p:txBody>
          <a:bodyPr/>
          <a:lstStyle/>
          <a:p>
            <a:r>
              <a:rPr lang="en-US" dirty="0"/>
              <a:t>Competencies </a:t>
            </a:r>
          </a:p>
        </p:txBody>
      </p:sp>
      <p:pic>
        <p:nvPicPr>
          <p:cNvPr id="3" name="Picture 2">
            <a:extLst>
              <a:ext uri="{FF2B5EF4-FFF2-40B4-BE49-F238E27FC236}">
                <a16:creationId xmlns:a16="http://schemas.microsoft.com/office/drawing/2014/main" id="{8A4AB96E-DB4E-D7D3-091F-87F02C19304C}"/>
              </a:ext>
            </a:extLst>
          </p:cNvPr>
          <p:cNvPicPr>
            <a:picLocks noChangeAspect="1"/>
          </p:cNvPicPr>
          <p:nvPr/>
        </p:nvPicPr>
        <p:blipFill rotWithShape="1">
          <a:blip r:embed="rId5"/>
          <a:srcRect l="29107" t="74577" r="65785" b="9642"/>
          <a:stretch/>
        </p:blipFill>
        <p:spPr>
          <a:xfrm>
            <a:off x="420894" y="2499196"/>
            <a:ext cx="981447" cy="1782375"/>
          </a:xfrm>
          <a:prstGeom prst="rect">
            <a:avLst/>
          </a:prstGeom>
        </p:spPr>
      </p:pic>
      <p:sp>
        <p:nvSpPr>
          <p:cNvPr id="14" name="TextBox 13">
            <a:extLst>
              <a:ext uri="{FF2B5EF4-FFF2-40B4-BE49-F238E27FC236}">
                <a16:creationId xmlns:a16="http://schemas.microsoft.com/office/drawing/2014/main" id="{1C956E2F-CE65-B141-6791-DF18DD33534B}"/>
              </a:ext>
            </a:extLst>
          </p:cNvPr>
          <p:cNvSpPr txBox="1"/>
          <p:nvPr/>
        </p:nvSpPr>
        <p:spPr>
          <a:xfrm>
            <a:off x="256478" y="863003"/>
            <a:ext cx="4931691" cy="461665"/>
          </a:xfrm>
          <a:prstGeom prst="rect">
            <a:avLst/>
          </a:prstGeom>
          <a:noFill/>
        </p:spPr>
        <p:txBody>
          <a:bodyPr wrap="square" rtlCol="0">
            <a:spAutoFit/>
          </a:bodyPr>
          <a:lstStyle/>
          <a:p>
            <a:r>
              <a:rPr lang="en-US" sz="2400" dirty="0">
                <a:solidFill>
                  <a:schemeClr val="accent1">
                    <a:lumMod val="50000"/>
                  </a:schemeClr>
                </a:solidFill>
              </a:rPr>
              <a:t>First Competency covered: </a:t>
            </a:r>
          </a:p>
        </p:txBody>
      </p:sp>
      <p:sp>
        <p:nvSpPr>
          <p:cNvPr id="16" name="Frame 15">
            <a:extLst>
              <a:ext uri="{FF2B5EF4-FFF2-40B4-BE49-F238E27FC236}">
                <a16:creationId xmlns:a16="http://schemas.microsoft.com/office/drawing/2014/main" id="{672F984D-B0CB-A39E-4A27-336BBAEED117}"/>
              </a:ext>
            </a:extLst>
          </p:cNvPr>
          <p:cNvSpPr/>
          <p:nvPr/>
        </p:nvSpPr>
        <p:spPr>
          <a:xfrm>
            <a:off x="6001484" y="4176329"/>
            <a:ext cx="3243037" cy="1782375"/>
          </a:xfrm>
          <a:prstGeom prst="fram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solidFill>
                <a:schemeClr val="tx1"/>
              </a:solidFill>
            </a:endParaRPr>
          </a:p>
        </p:txBody>
      </p:sp>
    </p:spTree>
    <p:custDataLst>
      <p:tags r:id="rId1"/>
    </p:custDataLst>
    <p:extLst>
      <p:ext uri="{BB962C8B-B14F-4D97-AF65-F5344CB8AC3E}">
        <p14:creationId xmlns:p14="http://schemas.microsoft.com/office/powerpoint/2010/main" val="31748052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Why is Conflict-Sensitive Education Important?</a:t>
            </a:r>
          </a:p>
        </p:txBody>
      </p:sp>
      <p:sp>
        <p:nvSpPr>
          <p:cNvPr id="3" name="Rectangle: Rounded Corners 2">
            <a:extLst>
              <a:ext uri="{FF2B5EF4-FFF2-40B4-BE49-F238E27FC236}">
                <a16:creationId xmlns:a16="http://schemas.microsoft.com/office/drawing/2014/main" id="{D1084C22-1264-5BE9-80BA-1299AC626862}"/>
              </a:ext>
            </a:extLst>
          </p:cNvPr>
          <p:cNvSpPr/>
          <p:nvPr/>
        </p:nvSpPr>
        <p:spPr>
          <a:xfrm>
            <a:off x="621465" y="1657162"/>
            <a:ext cx="10949049" cy="4157650"/>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rtl="0"/>
            <a:r>
              <a:rPr lang="en-US" sz="2400" b="1" dirty="0">
                <a:effectLst/>
                <a:ea typeface="Calibri" panose="020F0502020204030204" pitchFamily="34" charset="0"/>
                <a:cs typeface="Arial" panose="020B0604020202020204" pitchFamily="34" charset="0"/>
              </a:rPr>
              <a:t>EDUCATION MIGHT LEAD TO CONFLICT (or more conflict)</a:t>
            </a:r>
          </a:p>
          <a:p>
            <a:pPr lvl="0" algn="ctr" rtl="0"/>
            <a:r>
              <a:rPr lang="en-US" sz="2400" b="1" dirty="0">
                <a:effectLst/>
                <a:ea typeface="Calibri" panose="020F0502020204030204" pitchFamily="34" charset="0"/>
                <a:cs typeface="Arial" panose="020B0604020202020204" pitchFamily="34" charset="0"/>
              </a:rPr>
              <a:t> </a:t>
            </a:r>
          </a:p>
          <a:p>
            <a:pPr marL="342900" lvl="0" indent="-342900" rtl="0">
              <a:buFont typeface="Calibri" panose="020F0502020204030204" pitchFamily="34" charset="0"/>
              <a:buChar char="•"/>
            </a:pPr>
            <a:r>
              <a:rPr lang="en-US" sz="2400" b="1" dirty="0">
                <a:effectLst/>
                <a:ea typeface="Calibri" panose="020F0502020204030204" pitchFamily="34" charset="0"/>
                <a:cs typeface="Arial" panose="020B0604020202020204" pitchFamily="34" charset="0"/>
              </a:rPr>
              <a:t>Unequal education opportunities </a:t>
            </a:r>
            <a:r>
              <a:rPr lang="en-US" sz="2400" dirty="0">
                <a:effectLst/>
                <a:ea typeface="Calibri" panose="020F0502020204030204" pitchFamily="34" charset="0"/>
                <a:cs typeface="Arial" panose="020B0604020202020204" pitchFamily="34" charset="0"/>
              </a:rPr>
              <a:t>and associated employment opportunities (including as teachers) can deepen hostility between ethnic or other groups. </a:t>
            </a:r>
          </a:p>
          <a:p>
            <a:pPr marL="342900" lvl="0" indent="-342900">
              <a:buFont typeface="Calibri" panose="020F0502020204030204" pitchFamily="34" charset="0"/>
              <a:buChar char="•"/>
            </a:pPr>
            <a:r>
              <a:rPr lang="en-US" sz="2400" b="1" dirty="0">
                <a:effectLst/>
                <a:ea typeface="Calibri" panose="020F0502020204030204" pitchFamily="34" charset="0"/>
                <a:cs typeface="Arial" panose="020B0604020202020204" pitchFamily="34" charset="0"/>
              </a:rPr>
              <a:t>Grievances over identity </a:t>
            </a:r>
            <a:r>
              <a:rPr lang="en-US" sz="2400" dirty="0">
                <a:effectLst/>
                <a:ea typeface="Calibri" panose="020F0502020204030204" pitchFamily="34" charset="0"/>
                <a:cs typeface="Arial" panose="020B0604020202020204" pitchFamily="34" charset="0"/>
              </a:rPr>
              <a:t>(assimilation into a different identity group; negative stereotyping and one-sided history in textbooks; unwanted language of instruction) can contribute to conflict. </a:t>
            </a:r>
          </a:p>
          <a:p>
            <a:pPr marL="342900" lvl="0" indent="-342900">
              <a:spcAft>
                <a:spcPts val="800"/>
              </a:spcAft>
              <a:buFont typeface="Calibri" panose="020F0502020204030204" pitchFamily="34" charset="0"/>
              <a:buChar char="•"/>
            </a:pPr>
            <a:r>
              <a:rPr lang="en-US" sz="2400" dirty="0">
                <a:effectLst/>
                <a:ea typeface="Calibri" panose="020F0502020204030204" pitchFamily="34" charset="0"/>
                <a:cs typeface="Arial" panose="020B0604020202020204" pitchFamily="34" charset="0"/>
              </a:rPr>
              <a:t>Curricula that </a:t>
            </a:r>
            <a:r>
              <a:rPr lang="en-US" sz="2400" b="1" dirty="0">
                <a:effectLst/>
                <a:ea typeface="Calibri" panose="020F0502020204030204" pitchFamily="34" charset="0"/>
                <a:cs typeface="Arial" panose="020B0604020202020204" pitchFamily="34" charset="0"/>
              </a:rPr>
              <a:t>promote militarism and praise war</a:t>
            </a:r>
            <a:r>
              <a:rPr lang="en-US" sz="2400" dirty="0">
                <a:effectLst/>
                <a:ea typeface="Calibri" panose="020F0502020204030204" pitchFamily="34" charset="0"/>
                <a:cs typeface="Arial" panose="020B0604020202020204" pitchFamily="34" charset="0"/>
              </a:rPr>
              <a:t> can create a mind-set of solving problems by violence . The tensions created between groups may then contribute to violent conflict.</a:t>
            </a:r>
          </a:p>
        </p:txBody>
      </p:sp>
      <p:sp>
        <p:nvSpPr>
          <p:cNvPr id="5" name="Content Placeholder 2">
            <a:extLst>
              <a:ext uri="{FF2B5EF4-FFF2-40B4-BE49-F238E27FC236}">
                <a16:creationId xmlns:a16="http://schemas.microsoft.com/office/drawing/2014/main" id="{DB015C3D-9CB2-8C65-3740-88685A99465B}"/>
              </a:ext>
            </a:extLst>
          </p:cNvPr>
          <p:cNvSpPr txBox="1">
            <a:spLocks/>
          </p:cNvSpPr>
          <p:nvPr/>
        </p:nvSpPr>
        <p:spPr>
          <a:xfrm>
            <a:off x="946391" y="1043187"/>
            <a:ext cx="10299198" cy="4771625"/>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419" sz="2600" b="1" kern="0" dirty="0">
                <a:effectLst/>
                <a:latin typeface="Calibri Light" panose="020F0302020204030204" pitchFamily="34" charset="0"/>
                <a:ea typeface="Calibri" panose="020F0502020204030204" pitchFamily="34" charset="0"/>
              </a:rPr>
              <a:t>E</a:t>
            </a:r>
            <a:r>
              <a:rPr lang="en-US" sz="2600" b="1" kern="0" dirty="0" err="1">
                <a:effectLst/>
                <a:latin typeface="Calibri Light" panose="020F0302020204030204" pitchFamily="34" charset="0"/>
                <a:ea typeface="Calibri" panose="020F0502020204030204" pitchFamily="34" charset="0"/>
              </a:rPr>
              <a:t>ducation</a:t>
            </a:r>
            <a:r>
              <a:rPr lang="en-US" sz="2600" b="1" kern="0" dirty="0">
                <a:effectLst/>
                <a:latin typeface="Calibri Light" panose="020F0302020204030204" pitchFamily="34" charset="0"/>
                <a:ea typeface="Calibri" panose="020F0502020204030204" pitchFamily="34" charset="0"/>
              </a:rPr>
              <a:t> and conflict have a</a:t>
            </a:r>
            <a:r>
              <a:rPr lang="es-419" sz="2600" b="1" kern="0" dirty="0">
                <a:effectLst/>
                <a:latin typeface="Calibri Light" panose="020F0302020204030204" pitchFamily="34" charset="0"/>
                <a:ea typeface="Calibri" panose="020F0502020204030204" pitchFamily="34" charset="0"/>
              </a:rPr>
              <a:t> </a:t>
            </a:r>
            <a:r>
              <a:rPr lang="en-US" sz="2600" b="1" kern="0" dirty="0">
                <a:effectLst/>
                <a:latin typeface="Calibri Light" panose="020F0302020204030204" pitchFamily="34" charset="0"/>
                <a:ea typeface="Calibri" panose="020F0502020204030204" pitchFamily="34" charset="0"/>
              </a:rPr>
              <a:t>bi-directional and complex relationship</a:t>
            </a:r>
            <a:r>
              <a:rPr lang="es-419" sz="2600" b="1" kern="0" dirty="0">
                <a:effectLst/>
                <a:latin typeface="Calibri Light" panose="020F0302020204030204" pitchFamily="34" charset="0"/>
                <a:ea typeface="Calibri" panose="020F0502020204030204" pitchFamily="34" charset="0"/>
              </a:rPr>
              <a:t>.</a:t>
            </a:r>
            <a:r>
              <a:rPr lang="en-US" sz="2600" b="1" kern="0" dirty="0">
                <a:effectLst/>
                <a:latin typeface="Calibri Light" panose="020F0302020204030204" pitchFamily="34" charset="0"/>
                <a:ea typeface="Calibri" panose="020F0502020204030204" pitchFamily="34" charset="0"/>
              </a:rPr>
              <a:t> </a:t>
            </a:r>
            <a:r>
              <a:rPr lang="en-US" sz="2600" b="1" dirty="0">
                <a:effectLst/>
                <a:latin typeface="Calibri" panose="020F0502020204030204" pitchFamily="34" charset="0"/>
                <a:ea typeface="Calibri" panose="020F0502020204030204" pitchFamily="34" charset="0"/>
                <a:cs typeface="Arial" panose="020B0604020202020204" pitchFamily="34" charset="0"/>
              </a:rPr>
              <a:t> </a:t>
            </a:r>
          </a:p>
          <a:p>
            <a:pPr marL="0" indent="0" algn="ctr">
              <a:buNone/>
            </a:pPr>
            <a:endParaRPr lang="en-US" sz="2000" b="1" i="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87764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normAutofit/>
          </a:bodyPr>
          <a:lstStyle/>
          <a:p>
            <a:r>
              <a:rPr lang="en-US" sz="2000" kern="0" dirty="0">
                <a:effectLst/>
                <a:latin typeface="Calibri" panose="020F0502020204030204" pitchFamily="34" charset="0"/>
                <a:ea typeface="Calibri" panose="020F0502020204030204" pitchFamily="34" charset="0"/>
                <a:cs typeface="Arial" panose="020B0604020202020204" pitchFamily="34" charset="0"/>
              </a:rPr>
              <a:t>UNESCO (2013)</a:t>
            </a:r>
            <a:endParaRPr lang="en-GB" sz="1600" dirty="0"/>
          </a:p>
        </p:txBody>
      </p:sp>
      <p:sp>
        <p:nvSpPr>
          <p:cNvPr id="4" name="Text Placeholder 3"/>
          <p:cNvSpPr>
            <a:spLocks noGrp="1"/>
          </p:cNvSpPr>
          <p:nvPr>
            <p:ph type="body" sz="quarter" idx="16"/>
          </p:nvPr>
        </p:nvSpPr>
        <p:spPr>
          <a:xfrm>
            <a:off x="1150854" y="2700941"/>
            <a:ext cx="10210253" cy="1401071"/>
          </a:xfrm>
        </p:spPr>
        <p:txBody>
          <a:bodyPr>
            <a:normAutofit/>
          </a:bodyPr>
          <a:lstStyle/>
          <a:p>
            <a:r>
              <a:rPr lang="en-US" sz="2800" kern="0" dirty="0">
                <a:solidFill>
                  <a:schemeClr val="bg1"/>
                </a:solidFill>
                <a:effectLst/>
                <a:latin typeface="Calibri Light" panose="020F0302020204030204" pitchFamily="34" charset="0"/>
                <a:ea typeface="Calibri" panose="020F0502020204030204" pitchFamily="34" charset="0"/>
              </a:rPr>
              <a:t>“</a:t>
            </a:r>
            <a:r>
              <a:rPr lang="en-US" sz="2800" i="1" kern="0" dirty="0">
                <a:latin typeface="Calibri Light" panose="020F0302020204030204" pitchFamily="34" charset="0"/>
              </a:rPr>
              <a:t>Studies have shown that investing in conflict-sensitive education can save children’s lives</a:t>
            </a:r>
            <a:r>
              <a:rPr lang="es-419" sz="2800" i="1" kern="0" dirty="0">
                <a:latin typeface="Calibri Light" panose="020F0302020204030204" pitchFamily="34" charset="0"/>
              </a:rPr>
              <a:t>,</a:t>
            </a:r>
            <a:r>
              <a:rPr lang="en-US" sz="2800" i="1" kern="0" dirty="0">
                <a:latin typeface="Calibri Light" panose="020F0302020204030204" pitchFamily="34" charset="0"/>
              </a:rPr>
              <a:t> and helps to prevent new conflicts and their effects”</a:t>
            </a:r>
            <a:r>
              <a:rPr lang="en-US" sz="2800" kern="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a:t>
            </a:r>
            <a:endParaRPr lang="en-US" sz="28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557518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Activity 1:</a:t>
            </a:r>
          </a:p>
        </p:txBody>
      </p:sp>
      <p:sp>
        <p:nvSpPr>
          <p:cNvPr id="3" name="Text Placeholder 2"/>
          <p:cNvSpPr>
            <a:spLocks noGrp="1"/>
          </p:cNvSpPr>
          <p:nvPr>
            <p:ph type="body" sz="quarter" idx="16"/>
          </p:nvPr>
        </p:nvSpPr>
        <p:spPr>
          <a:xfrm>
            <a:off x="420894" y="971334"/>
            <a:ext cx="11015384" cy="5265874"/>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Select from the</a:t>
            </a:r>
            <a:r>
              <a:rPr lang="es-419" sz="2400" dirty="0"/>
              <a:t> following</a:t>
            </a:r>
            <a:r>
              <a:rPr lang="en-US" sz="2400" dirty="0"/>
              <a:t> list the correct definition.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Conflict Sensitive Education is _____________________</a:t>
            </a:r>
          </a:p>
          <a:p>
            <a:endParaRPr lang="en-GB" sz="2400" b="0" dirty="0"/>
          </a:p>
          <a:p>
            <a:pPr marL="457200" indent="-457200">
              <a:buFont typeface="+mj-lt"/>
              <a:buAutoNum type="alphaLcParenR"/>
            </a:pPr>
            <a:r>
              <a:rPr lang="en-US" sz="2000" b="0" dirty="0"/>
              <a:t>the process of acquiring values, knowledge, attitudes, skills, and behaviors to live in harmony with oneself, others, and the natural environment.</a:t>
            </a:r>
            <a:endParaRPr lang="en-GB" sz="2000" b="0" dirty="0"/>
          </a:p>
          <a:p>
            <a:pPr marL="457200" indent="-457200">
              <a:buFont typeface="+mj-lt"/>
              <a:buAutoNum type="alphaLcParenR"/>
            </a:pPr>
            <a:r>
              <a:rPr lang="en-US" sz="2000" b="0" dirty="0"/>
              <a:t>the delivery of education </a:t>
            </a:r>
            <a:r>
              <a:rPr lang="es-419" sz="2000" b="0" dirty="0"/>
              <a:t>programs</a:t>
            </a:r>
            <a:r>
              <a:rPr lang="en-US" sz="2000" b="0" dirty="0"/>
              <a:t> and policies in a way that considers the conflict context and aims to minimize negative impact (i.e. contribution to conflict) and maximize positive impact. </a:t>
            </a:r>
          </a:p>
          <a:p>
            <a:pPr marL="457200" indent="-457200">
              <a:buFont typeface="+mj-lt"/>
              <a:buAutoNum type="alphaLcParenR"/>
            </a:pPr>
            <a:r>
              <a:rPr lang="en-US" sz="2000" b="0" dirty="0"/>
              <a:t>is a flexible, age-appropriate </a:t>
            </a:r>
            <a:r>
              <a:rPr lang="es-419" sz="2000" b="0" dirty="0"/>
              <a:t>program</a:t>
            </a:r>
            <a:r>
              <a:rPr lang="en-US" sz="2000" b="0" dirty="0"/>
              <a:t>, that runs in an accelerated time frame, aiming to provide access to education for disadvantaged, over-age, out-of-school children and youth.</a:t>
            </a:r>
          </a:p>
          <a:p>
            <a:pPr marL="457200" indent="-457200">
              <a:buFont typeface="+mj-lt"/>
              <a:buAutoNum type="alphaLcParenR"/>
            </a:pPr>
            <a:r>
              <a:rPr lang="en-US" sz="2000" b="0" dirty="0"/>
              <a:t>the delivery of education programmes and policies in a way that observes children’s developmental level and abilities applying principles of competency-based learning. </a:t>
            </a:r>
          </a:p>
          <a:p>
            <a:pPr marL="457200" indent="-457200">
              <a:buFont typeface="+mj-lt"/>
              <a:buAutoNum type="alphaLcParenR"/>
            </a:pPr>
            <a:endParaRPr lang="en-GB" sz="2000" b="0" dirty="0"/>
          </a:p>
          <a:p>
            <a:endParaRPr lang="en-GB" sz="2400" b="0" dirty="0"/>
          </a:p>
        </p:txBody>
      </p:sp>
      <p:sp>
        <p:nvSpPr>
          <p:cNvPr id="9" name="TextBox 8">
            <a:extLst>
              <a:ext uri="{FF2B5EF4-FFF2-40B4-BE49-F238E27FC236}">
                <a16:creationId xmlns:a16="http://schemas.microsoft.com/office/drawing/2014/main" id="{3B2D6BF9-1C59-8F50-FFE3-0F7C132B608D}"/>
              </a:ext>
            </a:extLst>
          </p:cNvPr>
          <p:cNvSpPr txBox="1"/>
          <p:nvPr/>
        </p:nvSpPr>
        <p:spPr>
          <a:xfrm>
            <a:off x="755722" y="2755436"/>
            <a:ext cx="615654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433976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Activity 2</a:t>
            </a:r>
          </a:p>
        </p:txBody>
      </p:sp>
      <p:sp>
        <p:nvSpPr>
          <p:cNvPr id="3" name="Text Placeholder 2"/>
          <p:cNvSpPr>
            <a:spLocks noGrp="1"/>
          </p:cNvSpPr>
          <p:nvPr>
            <p:ph type="body" sz="quarter" idx="16"/>
          </p:nvPr>
        </p:nvSpPr>
        <p:spPr>
          <a:xfrm>
            <a:off x="420894" y="971334"/>
            <a:ext cx="11015384" cy="5265874"/>
          </a:xfrm>
        </p:spPr>
        <p:txBody>
          <a:bodyPr>
            <a:normAutofit/>
          </a:bodyPr>
          <a:lstStyle/>
          <a:p>
            <a:r>
              <a:rPr lang="en-GB" sz="2400" dirty="0"/>
              <a:t>Educators need to understand and analyse the surrounding conflict context because there is a bi-directional and complex relationship between Education and conflict. The word “bi-directional” implies that </a:t>
            </a:r>
            <a:r>
              <a:rPr lang="en-US" sz="2400" dirty="0"/>
              <a:t>_____________________</a:t>
            </a:r>
          </a:p>
          <a:p>
            <a:endParaRPr lang="en-GB" sz="2400" dirty="0"/>
          </a:p>
          <a:p>
            <a:pPr marL="457200" indent="-457200">
              <a:buFont typeface="+mj-lt"/>
              <a:buAutoNum type="alphaLcParenR"/>
            </a:pPr>
            <a:r>
              <a:rPr lang="en-GB" sz="2000" b="0" dirty="0"/>
              <a:t>Conflict is having a tremendous impact on education, which is always a ‘neutral, static and peaceful’ endeavour to help children and youth to learn.</a:t>
            </a:r>
          </a:p>
          <a:p>
            <a:pPr marL="457200" indent="-457200">
              <a:buFont typeface="+mj-lt"/>
              <a:buAutoNum type="alphaLcParenR"/>
            </a:pPr>
            <a:r>
              <a:rPr lang="en-GB" sz="2000" b="0" dirty="0"/>
              <a:t>Education might impact the conflict situation in a country or region especially if there is observable inequalities, discriminations and racism; while conflict would not have a similar impact on education processes and practices.</a:t>
            </a:r>
          </a:p>
          <a:p>
            <a:pPr marL="457200" indent="-457200">
              <a:buFont typeface="+mj-lt"/>
              <a:buAutoNum type="alphaLcParenR"/>
            </a:pPr>
            <a:r>
              <a:rPr lang="en-GB" sz="2000" b="0" dirty="0"/>
              <a:t>The relationship between conflict and education is two-way, each is having an impact on the other. Education and conflict can impact each other in a negative and/or in a positive manner. </a:t>
            </a:r>
          </a:p>
          <a:p>
            <a:endParaRPr lang="en-GB" sz="2000" b="0" dirty="0"/>
          </a:p>
          <a:p>
            <a:endParaRPr lang="en-GB" sz="2400" b="0" dirty="0"/>
          </a:p>
        </p:txBody>
      </p:sp>
    </p:spTree>
    <p:extLst>
      <p:ext uri="{BB962C8B-B14F-4D97-AF65-F5344CB8AC3E}">
        <p14:creationId xmlns:p14="http://schemas.microsoft.com/office/powerpoint/2010/main" val="16017499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endParaRPr lang="en-US" dirty="0"/>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a:p>
            <a:pPr algn="ctr"/>
            <a:r>
              <a:rPr lang="en-US" sz="2800" dirty="0"/>
              <a:t>PART II</a:t>
            </a:r>
          </a:p>
          <a:p>
            <a:pPr algn="ctr"/>
            <a:r>
              <a:rPr lang="en-US" sz="2800" b="0" dirty="0"/>
              <a:t>Conflict Sensitive Education Competencies and their Integration into</a:t>
            </a:r>
          </a:p>
          <a:p>
            <a:pPr algn="ctr"/>
            <a:r>
              <a:rPr lang="en-US" sz="2800" b="0" dirty="0"/>
              <a:t>the Teacher Competency Framework (TCF) </a:t>
            </a:r>
            <a:endParaRPr lang="en-US" sz="2800" dirty="0"/>
          </a:p>
        </p:txBody>
      </p:sp>
    </p:spTree>
    <p:custDataLst>
      <p:tags r:id="rId1"/>
    </p:custDataLst>
    <p:extLst>
      <p:ext uri="{BB962C8B-B14F-4D97-AF65-F5344CB8AC3E}">
        <p14:creationId xmlns:p14="http://schemas.microsoft.com/office/powerpoint/2010/main" val="2007392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46802DC-76E4-4DB2-B444-0C83AD4CDA2A}"/>
              </a:ext>
            </a:extLst>
          </p:cNvPr>
          <p:cNvSpPr>
            <a:spLocks noGrp="1"/>
          </p:cNvSpPr>
          <p:nvPr>
            <p:ph type="ctrTitle"/>
          </p:nvPr>
        </p:nvSpPr>
        <p:spPr/>
        <p:txBody>
          <a:bodyPr>
            <a:normAutofit/>
          </a:bodyPr>
          <a:lstStyle/>
          <a:p>
            <a:r>
              <a:rPr lang="fr-FR" sz="2800" b="1" dirty="0"/>
              <a:t>How can </a:t>
            </a:r>
            <a:r>
              <a:rPr lang="fr-FR" sz="2800" b="1" dirty="0" err="1"/>
              <a:t>MTTs</a:t>
            </a:r>
            <a:r>
              <a:rPr lang="fr-FR" sz="2800" b="1" dirty="0"/>
              <a:t> </a:t>
            </a:r>
            <a:r>
              <a:rPr lang="fr-FR" sz="2800" b="1" dirty="0" err="1"/>
              <a:t>apply</a:t>
            </a:r>
            <a:r>
              <a:rPr lang="fr-FR" sz="2800" b="1" dirty="0"/>
              <a:t> CSE in </a:t>
            </a:r>
            <a:r>
              <a:rPr lang="fr-FR" sz="2800" b="1" dirty="0" err="1"/>
              <a:t>conflict</a:t>
            </a:r>
            <a:r>
              <a:rPr lang="fr-FR" sz="2800" b="1" dirty="0"/>
              <a:t> settings? </a:t>
            </a:r>
          </a:p>
        </p:txBody>
      </p:sp>
      <p:sp>
        <p:nvSpPr>
          <p:cNvPr id="2" name="TextBox 1">
            <a:extLst>
              <a:ext uri="{FF2B5EF4-FFF2-40B4-BE49-F238E27FC236}">
                <a16:creationId xmlns:a16="http://schemas.microsoft.com/office/drawing/2014/main" id="{751B244A-A334-2AE7-048F-FF4343FBFF12}"/>
              </a:ext>
            </a:extLst>
          </p:cNvPr>
          <p:cNvSpPr txBox="1"/>
          <p:nvPr/>
        </p:nvSpPr>
        <p:spPr>
          <a:xfrm>
            <a:off x="683067" y="1289825"/>
            <a:ext cx="5412923" cy="3416320"/>
          </a:xfrm>
          <a:prstGeom prst="rect">
            <a:avLst/>
          </a:prstGeom>
          <a:noFill/>
        </p:spPr>
        <p:txBody>
          <a:bodyPr wrap="square" rtlCol="0">
            <a:spAutoFit/>
          </a:bodyPr>
          <a:lstStyle/>
          <a:p>
            <a:r>
              <a:rPr lang="en-US" sz="2400" b="1" dirty="0"/>
              <a:t>ANALOGY:</a:t>
            </a:r>
          </a:p>
          <a:p>
            <a:endParaRPr lang="en-US" sz="2400" dirty="0"/>
          </a:p>
          <a:p>
            <a:r>
              <a:rPr lang="en-US" sz="2400" dirty="0"/>
              <a:t>TRIP TO MOUNT EVEREST</a:t>
            </a:r>
          </a:p>
          <a:p>
            <a:endParaRPr lang="en-US" sz="2400" dirty="0"/>
          </a:p>
          <a:p>
            <a:r>
              <a:rPr lang="en-US" sz="2400" dirty="0"/>
              <a:t>We need to:</a:t>
            </a:r>
          </a:p>
          <a:p>
            <a:pPr marL="285750" indent="-285750">
              <a:buFontTx/>
              <a:buChar char="-"/>
            </a:pPr>
            <a:r>
              <a:rPr lang="en-US" sz="2400" dirty="0"/>
              <a:t>Determine the destination?  (WHAT?)</a:t>
            </a:r>
          </a:p>
          <a:p>
            <a:pPr marL="285750" indent="-285750">
              <a:buFontTx/>
              <a:buChar char="-"/>
            </a:pPr>
            <a:r>
              <a:rPr lang="en-US" sz="2400" dirty="0"/>
              <a:t>Determine how to get there ? (HOW?)</a:t>
            </a:r>
          </a:p>
          <a:p>
            <a:pPr marL="285750" indent="-285750">
              <a:buFontTx/>
              <a:buChar char="-"/>
            </a:pPr>
            <a:r>
              <a:rPr lang="en-US" sz="2400" dirty="0"/>
              <a:t>Deciding what to focus on ? (HOW?)</a:t>
            </a:r>
          </a:p>
          <a:p>
            <a:r>
              <a:rPr lang="en-US" sz="2400" dirty="0"/>
              <a:t> </a:t>
            </a:r>
            <a:endParaRPr lang="en-US" sz="2800" dirty="0"/>
          </a:p>
        </p:txBody>
      </p:sp>
      <p:pic>
        <p:nvPicPr>
          <p:cNvPr id="2054" name="Picture 6" descr="gray concrete road between green trees and mountain during daytime">
            <a:extLst>
              <a:ext uri="{FF2B5EF4-FFF2-40B4-BE49-F238E27FC236}">
                <a16:creationId xmlns:a16="http://schemas.microsoft.com/office/drawing/2014/main" id="{E66FB528-CC99-B275-C322-1C4E19333B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5585" y="1237219"/>
            <a:ext cx="1614935" cy="21167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C4C9FFE-B8AD-0E1C-8B8B-20C7C91A510D}"/>
              </a:ext>
            </a:extLst>
          </p:cNvPr>
          <p:cNvPicPr>
            <a:picLocks noChangeAspect="1"/>
          </p:cNvPicPr>
          <p:nvPr/>
        </p:nvPicPr>
        <p:blipFill rotWithShape="1">
          <a:blip r:embed="rId4"/>
          <a:srcRect l="39604" t="25528" r="20243" b="27805"/>
          <a:stretch/>
        </p:blipFill>
        <p:spPr>
          <a:xfrm>
            <a:off x="9240469" y="4132398"/>
            <a:ext cx="2076410" cy="1357471"/>
          </a:xfrm>
          <a:prstGeom prst="rect">
            <a:avLst/>
          </a:prstGeom>
        </p:spPr>
      </p:pic>
      <p:pic>
        <p:nvPicPr>
          <p:cNvPr id="13" name="Picture 12">
            <a:extLst>
              <a:ext uri="{FF2B5EF4-FFF2-40B4-BE49-F238E27FC236}">
                <a16:creationId xmlns:a16="http://schemas.microsoft.com/office/drawing/2014/main" id="{19FBB719-A9FE-5FB4-A1F2-33FDF3CE93F1}"/>
              </a:ext>
            </a:extLst>
          </p:cNvPr>
          <p:cNvPicPr>
            <a:picLocks noChangeAspect="1"/>
          </p:cNvPicPr>
          <p:nvPr/>
        </p:nvPicPr>
        <p:blipFill rotWithShape="1">
          <a:blip r:embed="rId5"/>
          <a:srcRect l="41982" t="27317" r="20975" b="29106"/>
          <a:stretch/>
        </p:blipFill>
        <p:spPr>
          <a:xfrm>
            <a:off x="9212882" y="1240123"/>
            <a:ext cx="2076411" cy="1374020"/>
          </a:xfrm>
          <a:prstGeom prst="rect">
            <a:avLst/>
          </a:prstGeom>
        </p:spPr>
      </p:pic>
      <p:pic>
        <p:nvPicPr>
          <p:cNvPr id="15" name="Picture 14">
            <a:extLst>
              <a:ext uri="{FF2B5EF4-FFF2-40B4-BE49-F238E27FC236}">
                <a16:creationId xmlns:a16="http://schemas.microsoft.com/office/drawing/2014/main" id="{6957E00A-DFCC-EF2D-13E2-FF03FC4DFAD9}"/>
              </a:ext>
            </a:extLst>
          </p:cNvPr>
          <p:cNvPicPr>
            <a:picLocks noChangeAspect="1"/>
          </p:cNvPicPr>
          <p:nvPr/>
        </p:nvPicPr>
        <p:blipFill rotWithShape="1">
          <a:blip r:embed="rId6"/>
          <a:srcRect l="42073" t="28130" r="19878" b="27154"/>
          <a:stretch/>
        </p:blipFill>
        <p:spPr>
          <a:xfrm>
            <a:off x="9212882" y="2687751"/>
            <a:ext cx="2076411" cy="1374019"/>
          </a:xfrm>
          <a:prstGeom prst="rect">
            <a:avLst/>
          </a:prstGeom>
        </p:spPr>
      </p:pic>
      <p:pic>
        <p:nvPicPr>
          <p:cNvPr id="17" name="Picture 16">
            <a:extLst>
              <a:ext uri="{FF2B5EF4-FFF2-40B4-BE49-F238E27FC236}">
                <a16:creationId xmlns:a16="http://schemas.microsoft.com/office/drawing/2014/main" id="{1D9CD87D-51EC-8ED8-096B-0ABB15557636}"/>
              </a:ext>
            </a:extLst>
          </p:cNvPr>
          <p:cNvPicPr>
            <a:picLocks noChangeAspect="1"/>
          </p:cNvPicPr>
          <p:nvPr/>
        </p:nvPicPr>
        <p:blipFill rotWithShape="1">
          <a:blip r:embed="rId7"/>
          <a:srcRect l="47835" t="24553" r="28757" b="28618"/>
          <a:stretch/>
        </p:blipFill>
        <p:spPr>
          <a:xfrm>
            <a:off x="6215585" y="3503988"/>
            <a:ext cx="1614936" cy="1817303"/>
          </a:xfrm>
          <a:prstGeom prst="rect">
            <a:avLst/>
          </a:prstGeom>
        </p:spPr>
      </p:pic>
      <p:sp>
        <p:nvSpPr>
          <p:cNvPr id="18" name="TextBox 17">
            <a:extLst>
              <a:ext uri="{FF2B5EF4-FFF2-40B4-BE49-F238E27FC236}">
                <a16:creationId xmlns:a16="http://schemas.microsoft.com/office/drawing/2014/main" id="{A82B9441-99E6-F641-2173-547B866409CB}"/>
              </a:ext>
            </a:extLst>
          </p:cNvPr>
          <p:cNvSpPr txBox="1"/>
          <p:nvPr/>
        </p:nvSpPr>
        <p:spPr>
          <a:xfrm>
            <a:off x="5970483" y="2730086"/>
            <a:ext cx="2233416" cy="369332"/>
          </a:xfrm>
          <a:prstGeom prst="rect">
            <a:avLst/>
          </a:prstGeom>
          <a:noFill/>
        </p:spPr>
        <p:txBody>
          <a:bodyPr wrap="square" rtlCol="0">
            <a:spAutoFit/>
          </a:bodyPr>
          <a:lstStyle/>
          <a:p>
            <a:pPr algn="ctr"/>
            <a:r>
              <a:rPr lang="en-US" dirty="0">
                <a:solidFill>
                  <a:schemeClr val="bg1"/>
                </a:solidFill>
              </a:rPr>
              <a:t>Destination </a:t>
            </a:r>
          </a:p>
        </p:txBody>
      </p:sp>
      <p:sp>
        <p:nvSpPr>
          <p:cNvPr id="19" name="TextBox 18">
            <a:extLst>
              <a:ext uri="{FF2B5EF4-FFF2-40B4-BE49-F238E27FC236}">
                <a16:creationId xmlns:a16="http://schemas.microsoft.com/office/drawing/2014/main" id="{1BE18D71-56F2-F6BF-B638-F7C9513675DA}"/>
              </a:ext>
            </a:extLst>
          </p:cNvPr>
          <p:cNvSpPr txBox="1"/>
          <p:nvPr/>
        </p:nvSpPr>
        <p:spPr>
          <a:xfrm>
            <a:off x="8650033" y="5489869"/>
            <a:ext cx="3202107" cy="707886"/>
          </a:xfrm>
          <a:prstGeom prst="rect">
            <a:avLst/>
          </a:prstGeom>
          <a:noFill/>
        </p:spPr>
        <p:txBody>
          <a:bodyPr wrap="square" rtlCol="0">
            <a:spAutoFit/>
          </a:bodyPr>
          <a:lstStyle/>
          <a:p>
            <a:pPr algn="ctr"/>
            <a:r>
              <a:rPr lang="en-US" sz="2000" dirty="0"/>
              <a:t>Approach: how to reach the destination </a:t>
            </a:r>
          </a:p>
        </p:txBody>
      </p:sp>
      <p:sp>
        <p:nvSpPr>
          <p:cNvPr id="20" name="TextBox 19">
            <a:extLst>
              <a:ext uri="{FF2B5EF4-FFF2-40B4-BE49-F238E27FC236}">
                <a16:creationId xmlns:a16="http://schemas.microsoft.com/office/drawing/2014/main" id="{630F4FD0-F5F3-B73F-D4E6-9FE1365B9D50}"/>
              </a:ext>
            </a:extLst>
          </p:cNvPr>
          <p:cNvSpPr txBox="1"/>
          <p:nvPr/>
        </p:nvSpPr>
        <p:spPr>
          <a:xfrm>
            <a:off x="5333388" y="5302705"/>
            <a:ext cx="3202107" cy="1015663"/>
          </a:xfrm>
          <a:prstGeom prst="rect">
            <a:avLst/>
          </a:prstGeom>
          <a:noFill/>
        </p:spPr>
        <p:txBody>
          <a:bodyPr wrap="square" rtlCol="0">
            <a:spAutoFit/>
          </a:bodyPr>
          <a:lstStyle/>
          <a:p>
            <a:pPr algn="ctr"/>
            <a:r>
              <a:rPr lang="en-US" sz="2000" dirty="0"/>
              <a:t>Tools and gears: what will help us to reach our destination</a:t>
            </a:r>
          </a:p>
        </p:txBody>
      </p:sp>
    </p:spTree>
    <p:extLst>
      <p:ext uri="{BB962C8B-B14F-4D97-AF65-F5344CB8AC3E}">
        <p14:creationId xmlns:p14="http://schemas.microsoft.com/office/powerpoint/2010/main" val="22973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 fill="hold"/>
                                        <p:tgtEl>
                                          <p:spTgt spid="2054"/>
                                        </p:tgtEl>
                                        <p:attrNameLst>
                                          <p:attrName>ppt_x</p:attrName>
                                        </p:attrNameLst>
                                      </p:cBhvr>
                                      <p:tavLst>
                                        <p:tav tm="0">
                                          <p:val>
                                            <p:strVal val="#ppt_x"/>
                                          </p:val>
                                        </p:tav>
                                        <p:tav tm="100000">
                                          <p:val>
                                            <p:strVal val="#ppt_x"/>
                                          </p:val>
                                        </p:tav>
                                      </p:tavLst>
                                    </p:anim>
                                    <p:anim calcmode="lin" valueType="num">
                                      <p:cBhvr additive="base">
                                        <p:cTn id="8"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 calcmode="lin" valueType="num">
                                      <p:cBhvr additive="base">
                                        <p:cTn id="1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 calcmode="lin" valueType="num">
                                      <p:cBhvr additive="base">
                                        <p:cTn id="4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
                                            <p:txEl>
                                              <p:pRg st="7" end="7"/>
                                            </p:txEl>
                                          </p:spTgt>
                                        </p:tgtEl>
                                        <p:attrNameLst>
                                          <p:attrName>style.visibility</p:attrName>
                                        </p:attrNameLst>
                                      </p:cBhvr>
                                      <p:to>
                                        <p:strVal val="visible"/>
                                      </p:to>
                                    </p:set>
                                    <p:anim calcmode="lin" valueType="num">
                                      <p:cBhvr additive="base">
                                        <p:cTn id="6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How can MTTs apply CSE in conflict settings? </a:t>
            </a:r>
          </a:p>
        </p:txBody>
      </p:sp>
      <p:graphicFrame>
        <p:nvGraphicFramePr>
          <p:cNvPr id="9" name="Diagram 8">
            <a:extLst>
              <a:ext uri="{FF2B5EF4-FFF2-40B4-BE49-F238E27FC236}">
                <a16:creationId xmlns:a16="http://schemas.microsoft.com/office/drawing/2014/main" id="{C7CD5621-2A7A-DB7F-97CE-12A9FEE7FEBC}"/>
              </a:ext>
            </a:extLst>
          </p:cNvPr>
          <p:cNvGraphicFramePr/>
          <p:nvPr/>
        </p:nvGraphicFramePr>
        <p:xfrm>
          <a:off x="1206500" y="2209800"/>
          <a:ext cx="4800570" cy="4004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Left 9">
            <a:extLst>
              <a:ext uri="{FF2B5EF4-FFF2-40B4-BE49-F238E27FC236}">
                <a16:creationId xmlns:a16="http://schemas.microsoft.com/office/drawing/2014/main" id="{2825DC0D-F4A0-F8ED-CE78-CF93C479EBF6}"/>
              </a:ext>
            </a:extLst>
          </p:cNvPr>
          <p:cNvSpPr/>
          <p:nvPr/>
        </p:nvSpPr>
        <p:spPr>
          <a:xfrm>
            <a:off x="4381500" y="2407452"/>
            <a:ext cx="7287064" cy="106269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Minimize the negative/ Maximize the positive impact</a:t>
            </a:r>
          </a:p>
        </p:txBody>
      </p:sp>
      <p:sp>
        <p:nvSpPr>
          <p:cNvPr id="11" name="Arrow: Left 10">
            <a:extLst>
              <a:ext uri="{FF2B5EF4-FFF2-40B4-BE49-F238E27FC236}">
                <a16:creationId xmlns:a16="http://schemas.microsoft.com/office/drawing/2014/main" id="{8244FD3D-F9EB-1FC7-09D8-04D8025E188B}"/>
              </a:ext>
            </a:extLst>
          </p:cNvPr>
          <p:cNvSpPr/>
          <p:nvPr/>
        </p:nvSpPr>
        <p:spPr>
          <a:xfrm>
            <a:off x="5082707" y="3657601"/>
            <a:ext cx="6585857" cy="9906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3-Step Approach: 1) Understand  2) Assess  3) Act</a:t>
            </a:r>
          </a:p>
        </p:txBody>
      </p:sp>
      <p:sp>
        <p:nvSpPr>
          <p:cNvPr id="13" name="Arrow: Left 12">
            <a:extLst>
              <a:ext uri="{FF2B5EF4-FFF2-40B4-BE49-F238E27FC236}">
                <a16:creationId xmlns:a16="http://schemas.microsoft.com/office/drawing/2014/main" id="{F1B9D941-CAEF-61C2-AF23-E20119F5AE84}"/>
              </a:ext>
            </a:extLst>
          </p:cNvPr>
          <p:cNvSpPr/>
          <p:nvPr/>
        </p:nvSpPr>
        <p:spPr>
          <a:xfrm>
            <a:off x="5958154" y="4991891"/>
            <a:ext cx="5812933" cy="9906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34 Areas of Focus integrated into the TCF</a:t>
            </a:r>
          </a:p>
        </p:txBody>
      </p:sp>
      <p:pic>
        <p:nvPicPr>
          <p:cNvPr id="3" name="Picture 2">
            <a:extLst>
              <a:ext uri="{FF2B5EF4-FFF2-40B4-BE49-F238E27FC236}">
                <a16:creationId xmlns:a16="http://schemas.microsoft.com/office/drawing/2014/main" id="{33D9C4F3-F11A-7CA4-55C4-F65214C84A62}"/>
              </a:ext>
            </a:extLst>
          </p:cNvPr>
          <p:cNvPicPr>
            <a:picLocks noChangeAspect="1"/>
          </p:cNvPicPr>
          <p:nvPr/>
        </p:nvPicPr>
        <p:blipFill>
          <a:blip r:embed="rId8"/>
          <a:stretch>
            <a:fillRect/>
          </a:stretch>
        </p:blipFill>
        <p:spPr>
          <a:xfrm>
            <a:off x="339502" y="1191174"/>
            <a:ext cx="4041998" cy="1575467"/>
          </a:xfrm>
          <a:prstGeom prst="rect">
            <a:avLst/>
          </a:prstGeom>
        </p:spPr>
      </p:pic>
    </p:spTree>
    <p:extLst>
      <p:ext uri="{BB962C8B-B14F-4D97-AF65-F5344CB8AC3E}">
        <p14:creationId xmlns:p14="http://schemas.microsoft.com/office/powerpoint/2010/main" val="22867739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How can MTTs apply CSE in conflict settings? </a:t>
            </a:r>
          </a:p>
        </p:txBody>
      </p:sp>
      <p:sp>
        <p:nvSpPr>
          <p:cNvPr id="6" name="Content Placeholder 2"/>
          <p:cNvSpPr txBox="1">
            <a:spLocks/>
          </p:cNvSpPr>
          <p:nvPr/>
        </p:nvSpPr>
        <p:spPr>
          <a:xfrm>
            <a:off x="2208710" y="1257634"/>
            <a:ext cx="9638124" cy="3090850"/>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3200"/>
              </a:lnSpc>
              <a:spcBef>
                <a:spcPts val="0"/>
              </a:spcBef>
              <a:spcAft>
                <a:spcPts val="800"/>
              </a:spcAft>
              <a:buNone/>
            </a:pPr>
            <a:endParaRPr lang="en-US" sz="2000" dirty="0"/>
          </a:p>
          <a:p>
            <a:pPr marL="0" indent="0">
              <a:lnSpc>
                <a:spcPts val="3200"/>
              </a:lnSpc>
              <a:spcBef>
                <a:spcPts val="0"/>
              </a:spcBef>
              <a:spcAft>
                <a:spcPts val="800"/>
              </a:spcAft>
              <a:buNone/>
            </a:pPr>
            <a:r>
              <a:rPr lang="en-US" sz="2000" dirty="0"/>
              <a:t>3. Acting to minimize negative impacts and maximize positive impacts of </a:t>
            </a:r>
          </a:p>
          <a:p>
            <a:pPr marL="0" indent="0">
              <a:lnSpc>
                <a:spcPts val="3200"/>
              </a:lnSpc>
              <a:spcBef>
                <a:spcPts val="0"/>
              </a:spcBef>
              <a:spcAft>
                <a:spcPts val="800"/>
              </a:spcAft>
              <a:buNone/>
            </a:pPr>
            <a:r>
              <a:rPr lang="en-US" sz="2000" dirty="0"/>
              <a:t>(1) education policies and programming on conflict, and of (2) conflict on education, students and other stakeholders</a:t>
            </a:r>
            <a:endParaRPr lang="en-GB" sz="2000" dirty="0">
              <a:solidFill>
                <a:srgbClr val="262626"/>
              </a:solidFill>
            </a:endParaRPr>
          </a:p>
        </p:txBody>
      </p:sp>
      <p:sp>
        <p:nvSpPr>
          <p:cNvPr id="3" name="Content Placeholder 2">
            <a:extLst>
              <a:ext uri="{FF2B5EF4-FFF2-40B4-BE49-F238E27FC236}">
                <a16:creationId xmlns:a16="http://schemas.microsoft.com/office/drawing/2014/main" id="{60F026C7-448C-87C1-EA96-448CBDFB82E5}"/>
              </a:ext>
            </a:extLst>
          </p:cNvPr>
          <p:cNvSpPr txBox="1">
            <a:spLocks/>
          </p:cNvSpPr>
          <p:nvPr/>
        </p:nvSpPr>
        <p:spPr>
          <a:xfrm>
            <a:off x="3317017" y="3026716"/>
            <a:ext cx="8310850" cy="3090850"/>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3200"/>
              </a:lnSpc>
              <a:spcBef>
                <a:spcPts val="0"/>
              </a:spcBef>
              <a:spcAft>
                <a:spcPts val="800"/>
              </a:spcAft>
              <a:buNone/>
            </a:pPr>
            <a:endParaRPr lang="en-US" sz="2400" dirty="0"/>
          </a:p>
          <a:p>
            <a:pPr marL="0" indent="0">
              <a:lnSpc>
                <a:spcPts val="3200"/>
              </a:lnSpc>
              <a:spcBef>
                <a:spcPts val="0"/>
              </a:spcBef>
              <a:spcAft>
                <a:spcPts val="800"/>
              </a:spcAft>
              <a:buNone/>
            </a:pPr>
            <a:r>
              <a:rPr lang="en-US" sz="2000" dirty="0"/>
              <a:t>2. Assessing the context in which education takes place </a:t>
            </a:r>
          </a:p>
          <a:p>
            <a:pPr marL="0" indent="0">
              <a:lnSpc>
                <a:spcPts val="3200"/>
              </a:lnSpc>
              <a:spcBef>
                <a:spcPts val="0"/>
              </a:spcBef>
              <a:spcAft>
                <a:spcPts val="800"/>
              </a:spcAft>
              <a:buNone/>
            </a:pPr>
            <a:endParaRPr lang="en-US" sz="2400" dirty="0"/>
          </a:p>
        </p:txBody>
      </p:sp>
      <p:sp>
        <p:nvSpPr>
          <p:cNvPr id="5" name="Content Placeholder 2">
            <a:extLst>
              <a:ext uri="{FF2B5EF4-FFF2-40B4-BE49-F238E27FC236}">
                <a16:creationId xmlns:a16="http://schemas.microsoft.com/office/drawing/2014/main" id="{CB365F24-2B0E-4DEE-7597-2E4BD0162548}"/>
              </a:ext>
            </a:extLst>
          </p:cNvPr>
          <p:cNvSpPr txBox="1">
            <a:spLocks/>
          </p:cNvSpPr>
          <p:nvPr/>
        </p:nvSpPr>
        <p:spPr>
          <a:xfrm>
            <a:off x="4276041" y="4019666"/>
            <a:ext cx="7521083" cy="3090850"/>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3200"/>
              </a:lnSpc>
              <a:spcBef>
                <a:spcPts val="0"/>
              </a:spcBef>
              <a:spcAft>
                <a:spcPts val="800"/>
              </a:spcAft>
              <a:buNone/>
            </a:pPr>
            <a:endParaRPr lang="en-US" sz="2400" dirty="0"/>
          </a:p>
          <a:p>
            <a:pPr marL="228600" indent="-228600">
              <a:lnSpc>
                <a:spcPts val="3200"/>
              </a:lnSpc>
              <a:spcBef>
                <a:spcPts val="0"/>
              </a:spcBef>
              <a:spcAft>
                <a:spcPts val="800"/>
              </a:spcAft>
              <a:buAutoNum type="arabicPeriod"/>
            </a:pPr>
            <a:r>
              <a:rPr lang="en-US" sz="2000" dirty="0"/>
              <a:t>Understanding the context in which education takes place</a:t>
            </a:r>
          </a:p>
          <a:p>
            <a:pPr marL="0" indent="0">
              <a:lnSpc>
                <a:spcPts val="3200"/>
              </a:lnSpc>
              <a:spcBef>
                <a:spcPts val="0"/>
              </a:spcBef>
              <a:spcAft>
                <a:spcPts val="800"/>
              </a:spcAft>
              <a:buNone/>
            </a:pPr>
            <a:endParaRPr lang="en-GB" sz="2400" dirty="0">
              <a:solidFill>
                <a:srgbClr val="262626"/>
              </a:solidFill>
            </a:endParaRPr>
          </a:p>
        </p:txBody>
      </p:sp>
      <p:pic>
        <p:nvPicPr>
          <p:cNvPr id="8" name="Graphic 7" descr="Upstairs outline">
            <a:extLst>
              <a:ext uri="{FF2B5EF4-FFF2-40B4-BE49-F238E27FC236}">
                <a16:creationId xmlns:a16="http://schemas.microsoft.com/office/drawing/2014/main" id="{9DF51A97-59DF-9FCC-8109-D8DC41828C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5618" y="1139539"/>
            <a:ext cx="5366657" cy="5366657"/>
          </a:xfrm>
          <a:prstGeom prst="rect">
            <a:avLst/>
          </a:prstGeom>
        </p:spPr>
      </p:pic>
    </p:spTree>
    <p:extLst>
      <p:ext uri="{BB962C8B-B14F-4D97-AF65-F5344CB8AC3E}">
        <p14:creationId xmlns:p14="http://schemas.microsoft.com/office/powerpoint/2010/main" val="17026154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How can MTTs apply CSE in conflict settings? </a:t>
            </a:r>
          </a:p>
        </p:txBody>
      </p:sp>
      <p:pic>
        <p:nvPicPr>
          <p:cNvPr id="9" name="Picture 8">
            <a:extLst>
              <a:ext uri="{FF2B5EF4-FFF2-40B4-BE49-F238E27FC236}">
                <a16:creationId xmlns:a16="http://schemas.microsoft.com/office/drawing/2014/main" id="{937CC9FB-AFC2-D7B5-8F33-D10F743040CF}"/>
              </a:ext>
            </a:extLst>
          </p:cNvPr>
          <p:cNvPicPr>
            <a:picLocks noChangeAspect="1"/>
          </p:cNvPicPr>
          <p:nvPr/>
        </p:nvPicPr>
        <p:blipFill rotWithShape="1">
          <a:blip r:embed="rId3"/>
          <a:srcRect l="28684" t="34877" r="20524" b="21631"/>
          <a:stretch/>
        </p:blipFill>
        <p:spPr>
          <a:xfrm>
            <a:off x="4749212" y="2645794"/>
            <a:ext cx="7442788" cy="3584896"/>
          </a:xfrm>
          <a:prstGeom prst="rect">
            <a:avLst/>
          </a:prstGeom>
        </p:spPr>
      </p:pic>
      <p:sp>
        <p:nvSpPr>
          <p:cNvPr id="10" name="TextBox 9">
            <a:extLst>
              <a:ext uri="{FF2B5EF4-FFF2-40B4-BE49-F238E27FC236}">
                <a16:creationId xmlns:a16="http://schemas.microsoft.com/office/drawing/2014/main" id="{FAC78409-0B20-EC7A-0080-6E44C8EC128A}"/>
              </a:ext>
            </a:extLst>
          </p:cNvPr>
          <p:cNvSpPr txBox="1"/>
          <p:nvPr/>
        </p:nvSpPr>
        <p:spPr>
          <a:xfrm>
            <a:off x="420894" y="1034337"/>
            <a:ext cx="10597019" cy="1015663"/>
          </a:xfrm>
          <a:prstGeom prst="rect">
            <a:avLst/>
          </a:prstGeom>
          <a:solidFill>
            <a:schemeClr val="accent1">
              <a:lumMod val="20000"/>
              <a:lumOff val="80000"/>
            </a:schemeClr>
          </a:solidFill>
        </p:spPr>
        <p:txBody>
          <a:bodyPr wrap="square" rtlCol="0">
            <a:spAutoFit/>
          </a:bodyPr>
          <a:lstStyle/>
          <a:p>
            <a:r>
              <a:rPr lang="en-US" sz="2000" dirty="0">
                <a:solidFill>
                  <a:srgbClr val="242729"/>
                </a:solidFill>
              </a:rPr>
              <a:t>CSE Areas of focus (</a:t>
            </a:r>
            <a:r>
              <a:rPr lang="en-US" sz="2000" dirty="0" err="1">
                <a:solidFill>
                  <a:srgbClr val="242729"/>
                </a:solidFill>
              </a:rPr>
              <a:t>AoF</a:t>
            </a:r>
            <a:r>
              <a:rPr lang="en-US" sz="2000" dirty="0">
                <a:solidFill>
                  <a:srgbClr val="242729"/>
                </a:solidFill>
              </a:rPr>
              <a:t>) are a set of supportive competencies smoothly integrated into the TCF that aim to  </a:t>
            </a:r>
            <a:r>
              <a:rPr lang="en-US" sz="2000" b="0" i="0" u="none" strike="noStrike" baseline="0" dirty="0">
                <a:solidFill>
                  <a:srgbClr val="242729"/>
                </a:solidFill>
              </a:rPr>
              <a:t>provide practical guidance for preparing and supporting teachers to deliver inclusive safe, and practical learning opportunities for learners in conflict affected and fragile crisis settings. </a:t>
            </a:r>
            <a:endParaRPr lang="en-US" sz="2000" dirty="0"/>
          </a:p>
        </p:txBody>
      </p:sp>
      <p:sp>
        <p:nvSpPr>
          <p:cNvPr id="12" name="Oval 11">
            <a:extLst>
              <a:ext uri="{FF2B5EF4-FFF2-40B4-BE49-F238E27FC236}">
                <a16:creationId xmlns:a16="http://schemas.microsoft.com/office/drawing/2014/main" id="{4A0622E5-59CC-0CA1-85FC-DB65218033D5}"/>
              </a:ext>
            </a:extLst>
          </p:cNvPr>
          <p:cNvSpPr/>
          <p:nvPr/>
        </p:nvSpPr>
        <p:spPr>
          <a:xfrm rot="14237731" flipV="1">
            <a:off x="6100568" y="4396582"/>
            <a:ext cx="1197685" cy="1560245"/>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7DB9E91-4A0A-8484-434D-3B43A1F450C6}"/>
              </a:ext>
            </a:extLst>
          </p:cNvPr>
          <p:cNvSpPr txBox="1"/>
          <p:nvPr/>
        </p:nvSpPr>
        <p:spPr>
          <a:xfrm>
            <a:off x="420894" y="2912017"/>
            <a:ext cx="6056106" cy="2923877"/>
          </a:xfrm>
          <a:prstGeom prst="rect">
            <a:avLst/>
          </a:prstGeom>
          <a:noFill/>
        </p:spPr>
        <p:txBody>
          <a:bodyPr wrap="square" rtlCol="0">
            <a:spAutoFit/>
          </a:bodyPr>
          <a:lstStyle/>
          <a:p>
            <a:pPr marL="342900" indent="-342900">
              <a:buFont typeface="Arial" panose="020B0604020202020204" pitchFamily="34" charset="0"/>
              <a:buChar char="•"/>
            </a:pPr>
            <a:r>
              <a:rPr lang="en-US" sz="2000" kern="100" dirty="0">
                <a:effectLst/>
                <a:latin typeface="Calibri" panose="020F0502020204030204" pitchFamily="34" charset="0"/>
                <a:ea typeface="Calibri" panose="020F0502020204030204" pitchFamily="34" charset="0"/>
                <a:cs typeface="Arial" panose="020B0604020202020204" pitchFamily="34" charset="0"/>
              </a:rPr>
              <a:t>The CSE </a:t>
            </a:r>
            <a:r>
              <a:rPr lang="en-US" sz="2000" kern="100" dirty="0" err="1">
                <a:effectLst/>
                <a:latin typeface="Calibri" panose="020F0502020204030204" pitchFamily="34" charset="0"/>
                <a:ea typeface="Calibri" panose="020F0502020204030204" pitchFamily="34" charset="0"/>
                <a:cs typeface="Arial" panose="020B0604020202020204" pitchFamily="34" charset="0"/>
              </a:rPr>
              <a:t>AoF</a:t>
            </a:r>
            <a:r>
              <a:rPr lang="en-US" sz="2000" kern="100" dirty="0">
                <a:effectLst/>
                <a:latin typeface="Calibri" panose="020F0502020204030204" pitchFamily="34" charset="0"/>
                <a:ea typeface="Calibri" panose="020F0502020204030204" pitchFamily="34" charset="0"/>
                <a:cs typeface="Arial" panose="020B0604020202020204" pitchFamily="34" charset="0"/>
              </a:rPr>
              <a:t> have been phrased in a very precise and detailed manner  providing clear orientation of what needs to be done. </a:t>
            </a:r>
          </a:p>
          <a:p>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000" kern="100" dirty="0">
                <a:effectLst/>
                <a:latin typeface="Calibri" panose="020F0502020204030204" pitchFamily="34" charset="0"/>
                <a:ea typeface="Calibri" panose="020F0502020204030204" pitchFamily="34" charset="0"/>
                <a:cs typeface="Arial" panose="020B0604020202020204" pitchFamily="34" charset="0"/>
              </a:rPr>
              <a:t>The CSE </a:t>
            </a:r>
            <a:r>
              <a:rPr lang="en-US" sz="2000" kern="100" dirty="0" err="1">
                <a:effectLst/>
                <a:latin typeface="Calibri" panose="020F0502020204030204" pitchFamily="34" charset="0"/>
                <a:ea typeface="Calibri" panose="020F0502020204030204" pitchFamily="34" charset="0"/>
                <a:cs typeface="Arial" panose="020B0604020202020204" pitchFamily="34" charset="0"/>
              </a:rPr>
              <a:t>AoF</a:t>
            </a:r>
            <a:r>
              <a:rPr lang="en-US" sz="2000" kern="100" dirty="0">
                <a:effectLst/>
                <a:latin typeface="Calibri" panose="020F0502020204030204" pitchFamily="34" charset="0"/>
                <a:ea typeface="Calibri" panose="020F0502020204030204" pitchFamily="34" charset="0"/>
                <a:cs typeface="Arial" panose="020B0604020202020204" pitchFamily="34" charset="0"/>
              </a:rPr>
              <a:t> have been well matched to the </a:t>
            </a:r>
          </a:p>
          <a:p>
            <a:r>
              <a:rPr lang="en-US" sz="2000" kern="100" dirty="0">
                <a:latin typeface="Calibri" panose="020F0502020204030204" pitchFamily="34" charset="0"/>
                <a:ea typeface="Calibri" panose="020F0502020204030204" pitchFamily="34" charset="0"/>
                <a:cs typeface="Arial" panose="020B0604020202020204" pitchFamily="34" charset="0"/>
              </a:rPr>
              <a:t>      </a:t>
            </a:r>
            <a:r>
              <a:rPr lang="en-US" sz="2000" kern="100" dirty="0">
                <a:effectLst/>
                <a:latin typeface="Calibri" panose="020F0502020204030204" pitchFamily="34" charset="0"/>
                <a:ea typeface="Calibri" panose="020F0502020204030204" pitchFamily="34" charset="0"/>
                <a:cs typeface="Arial" panose="020B0604020202020204" pitchFamily="34" charset="0"/>
              </a:rPr>
              <a:t>TCF success indicators, so that each </a:t>
            </a:r>
          </a:p>
          <a:p>
            <a:r>
              <a:rPr lang="en-US" sz="2000" kern="100" dirty="0">
                <a:latin typeface="Calibri" panose="020F0502020204030204" pitchFamily="34" charset="0"/>
                <a:ea typeface="Calibri" panose="020F0502020204030204" pitchFamily="34" charset="0"/>
                <a:cs typeface="Arial" panose="020B0604020202020204" pitchFamily="34" charset="0"/>
              </a:rPr>
              <a:t>      </a:t>
            </a:r>
            <a:r>
              <a:rPr lang="en-US" sz="2000" kern="100" dirty="0">
                <a:effectLst/>
                <a:latin typeface="Calibri" panose="020F0502020204030204" pitchFamily="34" charset="0"/>
                <a:ea typeface="Calibri" panose="020F0502020204030204" pitchFamily="34" charset="0"/>
                <a:cs typeface="Arial" panose="020B0604020202020204" pitchFamily="34" charset="0"/>
              </a:rPr>
              <a:t>CSE </a:t>
            </a:r>
            <a:r>
              <a:rPr lang="en-US" sz="2000" kern="100" dirty="0" err="1">
                <a:effectLst/>
                <a:latin typeface="Calibri" panose="020F0502020204030204" pitchFamily="34" charset="0"/>
                <a:ea typeface="Calibri" panose="020F0502020204030204" pitchFamily="34" charset="0"/>
                <a:cs typeface="Arial" panose="020B0604020202020204" pitchFamily="34" charset="0"/>
              </a:rPr>
              <a:t>AoF</a:t>
            </a:r>
            <a:r>
              <a:rPr lang="en-US" sz="2000" kern="100" dirty="0">
                <a:effectLst/>
                <a:latin typeface="Calibri" panose="020F0502020204030204" pitchFamily="34" charset="0"/>
                <a:ea typeface="Calibri" panose="020F0502020204030204" pitchFamily="34" charset="0"/>
                <a:cs typeface="Arial" panose="020B0604020202020204" pitchFamily="34" charset="0"/>
              </a:rPr>
              <a:t> is aligned to an applicable</a:t>
            </a:r>
          </a:p>
          <a:p>
            <a:r>
              <a:rPr lang="en-US" sz="2000" kern="100" dirty="0">
                <a:latin typeface="Calibri" panose="020F0502020204030204" pitchFamily="34" charset="0"/>
                <a:ea typeface="Calibri" panose="020F0502020204030204" pitchFamily="34" charset="0"/>
                <a:cs typeface="Arial" panose="020B0604020202020204" pitchFamily="34" charset="0"/>
              </a:rPr>
              <a:t>     </a:t>
            </a:r>
            <a:r>
              <a:rPr lang="en-US" sz="2000" kern="100" dirty="0">
                <a:effectLst/>
                <a:latin typeface="Calibri" panose="020F0502020204030204" pitchFamily="34" charset="0"/>
                <a:ea typeface="Calibri" panose="020F0502020204030204" pitchFamily="34" charset="0"/>
                <a:cs typeface="Arial" panose="020B0604020202020204" pitchFamily="34" charset="0"/>
              </a:rPr>
              <a:t> competency. </a:t>
            </a:r>
          </a:p>
          <a:p>
            <a:endParaRPr lang="en-US" sz="2400" dirty="0"/>
          </a:p>
        </p:txBody>
      </p:sp>
    </p:spTree>
    <p:extLst>
      <p:ext uri="{BB962C8B-B14F-4D97-AF65-F5344CB8AC3E}">
        <p14:creationId xmlns:p14="http://schemas.microsoft.com/office/powerpoint/2010/main" val="5501520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12AA9EE6-115C-45DA-87F4-F8DAED7B8E4C}"/>
              </a:ext>
            </a:extLst>
          </p:cNvPr>
          <p:cNvSpPr>
            <a:spLocks noGrp="1"/>
          </p:cNvSpPr>
          <p:nvPr>
            <p:ph type="body" sz="quarter" idx="16"/>
          </p:nvPr>
        </p:nvSpPr>
        <p:spPr>
          <a:xfrm>
            <a:off x="420894" y="1448318"/>
            <a:ext cx="7812939" cy="5140820"/>
          </a:xfrm>
        </p:spPr>
        <p:txBody>
          <a:bodyPr>
            <a:noAutofit/>
          </a:bodyPr>
          <a:lstStyle/>
          <a:p>
            <a:pPr>
              <a:spcAft>
                <a:spcPts val="800"/>
              </a:spcAft>
            </a:pPr>
            <a:r>
              <a:rPr lang="en-US" sz="2000" b="0" kern="100" dirty="0">
                <a:effectLst/>
                <a:latin typeface="Calibri" panose="020F0502020204030204" pitchFamily="34" charset="0"/>
                <a:ea typeface="Calibri" panose="020F0502020204030204" pitchFamily="34" charset="0"/>
                <a:cs typeface="Arial" panose="020B0604020202020204" pitchFamily="34" charset="0"/>
              </a:rPr>
              <a:t>If effectively implemented during the teaching and learning process, the CSE AoF: </a:t>
            </a:r>
            <a:endParaRPr lang="en-US" sz="2000" b="0" kern="100" dirty="0">
              <a:latin typeface="Calibri" panose="020F0502020204030204" pitchFamily="34" charset="0"/>
              <a:ea typeface="Calibri" panose="020F0502020204030204" pitchFamily="34" charset="0"/>
              <a:cs typeface="Arial" panose="020B0604020202020204" pitchFamily="34" charset="0"/>
            </a:endParaRPr>
          </a:p>
          <a:p>
            <a:pPr marL="514350" indent="-514350">
              <a:spcAft>
                <a:spcPts val="800"/>
              </a:spcAft>
              <a:buFont typeface="+mj-lt"/>
              <a:buAutoNum type="arabicPeriod"/>
            </a:pPr>
            <a:r>
              <a:rPr lang="en-US" sz="2000" b="0" kern="100" dirty="0">
                <a:effectLst/>
                <a:latin typeface="Calibri" panose="020F0502020204030204" pitchFamily="34" charset="0"/>
                <a:ea typeface="Calibri" panose="020F0502020204030204" pitchFamily="34" charset="0"/>
                <a:cs typeface="Arial" panose="020B0604020202020204" pitchFamily="34" charset="0"/>
              </a:rPr>
              <a:t>Support</a:t>
            </a:r>
            <a:r>
              <a:rPr lang="es-419" sz="2000" b="0" kern="100" dirty="0">
                <a:effectLst/>
                <a:latin typeface="Calibri" panose="020F0502020204030204" pitchFamily="34" charset="0"/>
                <a:ea typeface="Calibri" panose="020F0502020204030204" pitchFamily="34" charset="0"/>
                <a:cs typeface="Arial" panose="020B0604020202020204" pitchFamily="34" charset="0"/>
              </a:rPr>
              <a:t> </a:t>
            </a:r>
            <a:r>
              <a:rPr lang="en-US" sz="2000" b="0" kern="100" dirty="0">
                <a:effectLst/>
                <a:latin typeface="Calibri" panose="020F0502020204030204" pitchFamily="34" charset="0"/>
                <a:ea typeface="Calibri" panose="020F0502020204030204" pitchFamily="34" charset="0"/>
                <a:cs typeface="Arial" panose="020B0604020202020204" pitchFamily="34" charset="0"/>
              </a:rPr>
              <a:t>teachers in their understanding of the context in which education takes place.</a:t>
            </a:r>
          </a:p>
          <a:p>
            <a:pPr marL="514350" indent="-514350">
              <a:spcAft>
                <a:spcPts val="800"/>
              </a:spcAft>
              <a:buFont typeface="+mj-lt"/>
              <a:buAutoNum type="arabicPeriod"/>
            </a:pPr>
            <a:r>
              <a:rPr lang="en-US" sz="2000" b="0" kern="100" dirty="0">
                <a:effectLst/>
                <a:latin typeface="Calibri" panose="020F0502020204030204" pitchFamily="34" charset="0"/>
                <a:ea typeface="Calibri" panose="020F0502020204030204" pitchFamily="34" charset="0"/>
                <a:cs typeface="Arial" panose="020B0604020202020204" pitchFamily="34" charset="0"/>
              </a:rPr>
              <a:t>Direct teachers to constantly analyze the two-way interaction between the context and education programs.</a:t>
            </a:r>
            <a:endParaRPr lang="en-US" sz="2000" b="0" kern="100" dirty="0">
              <a:latin typeface="Calibri" panose="020F0502020204030204" pitchFamily="34" charset="0"/>
              <a:ea typeface="Calibri" panose="020F0502020204030204" pitchFamily="34" charset="0"/>
              <a:cs typeface="Arial" panose="020B0604020202020204" pitchFamily="34" charset="0"/>
            </a:endParaRPr>
          </a:p>
          <a:p>
            <a:pPr marL="514350" indent="-514350">
              <a:spcAft>
                <a:spcPts val="800"/>
              </a:spcAft>
              <a:buFont typeface="+mj-lt"/>
              <a:buAutoNum type="arabicPeriod"/>
            </a:pPr>
            <a:r>
              <a:rPr lang="en-US" sz="2000" b="0" kern="100" dirty="0">
                <a:effectLst/>
                <a:latin typeface="Calibri" panose="020F0502020204030204" pitchFamily="34" charset="0"/>
                <a:ea typeface="Calibri" panose="020F0502020204030204" pitchFamily="34" charset="0"/>
                <a:cs typeface="Arial" panose="020B0604020202020204" pitchFamily="34" charset="0"/>
              </a:rPr>
              <a:t>Provide teachers with the necessary actions to minimize negative impacts and maximize positive impacts of education policies and programming on conflict.</a:t>
            </a:r>
          </a:p>
          <a:p>
            <a:endParaRPr lang="fr-FR" sz="2800" dirty="0"/>
          </a:p>
        </p:txBody>
      </p:sp>
      <p:sp>
        <p:nvSpPr>
          <p:cNvPr id="12" name="Titre 11">
            <a:extLst>
              <a:ext uri="{FF2B5EF4-FFF2-40B4-BE49-F238E27FC236}">
                <a16:creationId xmlns:a16="http://schemas.microsoft.com/office/drawing/2014/main" id="{16A2865F-3C5F-4CA9-8F09-594F89FE6F43}"/>
              </a:ext>
            </a:extLst>
          </p:cNvPr>
          <p:cNvSpPr>
            <a:spLocks noGrp="1"/>
          </p:cNvSpPr>
          <p:nvPr>
            <p:ph type="ctrTitle"/>
          </p:nvPr>
        </p:nvSpPr>
        <p:spPr/>
        <p:txBody>
          <a:bodyPr>
            <a:normAutofit/>
          </a:bodyPr>
          <a:lstStyle/>
          <a:p>
            <a:r>
              <a:rPr lang="en-GB" sz="2800" b="1" dirty="0"/>
              <a:t>What are the Conflict Sensitive Education Areas of Focus (CSE </a:t>
            </a:r>
            <a:r>
              <a:rPr lang="en-GB" sz="2800" b="1" dirty="0" err="1"/>
              <a:t>AoF</a:t>
            </a:r>
            <a:r>
              <a:rPr lang="en-GB" sz="2800" b="1" dirty="0"/>
              <a:t>)? </a:t>
            </a:r>
            <a:endParaRPr lang="fr-FR" sz="2800" b="1" dirty="0"/>
          </a:p>
        </p:txBody>
      </p:sp>
      <p:pic>
        <p:nvPicPr>
          <p:cNvPr id="5" name="Picture 4">
            <a:extLst>
              <a:ext uri="{FF2B5EF4-FFF2-40B4-BE49-F238E27FC236}">
                <a16:creationId xmlns:a16="http://schemas.microsoft.com/office/drawing/2014/main" id="{918832F7-9DC8-3E6F-E3E9-0332A9494F51}"/>
              </a:ext>
            </a:extLst>
          </p:cNvPr>
          <p:cNvPicPr>
            <a:picLocks noChangeAspect="1"/>
          </p:cNvPicPr>
          <p:nvPr/>
        </p:nvPicPr>
        <p:blipFill rotWithShape="1">
          <a:blip r:embed="rId3"/>
          <a:srcRect l="12242" r="9651"/>
          <a:stretch/>
        </p:blipFill>
        <p:spPr>
          <a:xfrm>
            <a:off x="8109254" y="1150436"/>
            <a:ext cx="3661833" cy="3200677"/>
          </a:xfrm>
          <a:prstGeom prst="rect">
            <a:avLst/>
          </a:prstGeom>
        </p:spPr>
      </p:pic>
    </p:spTree>
    <p:extLst>
      <p:ext uri="{BB962C8B-B14F-4D97-AF65-F5344CB8AC3E}">
        <p14:creationId xmlns:p14="http://schemas.microsoft.com/office/powerpoint/2010/main" val="3109408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A5901E-E20B-8644-D3CD-D8B4CEAF4612}"/>
              </a:ext>
            </a:extLst>
          </p:cNvPr>
          <p:cNvPicPr>
            <a:picLocks noChangeAspect="1"/>
          </p:cNvPicPr>
          <p:nvPr/>
        </p:nvPicPr>
        <p:blipFill rotWithShape="1">
          <a:blip r:embed="rId4"/>
          <a:srcRect l="28627" t="61109" r="26968" b="14731"/>
          <a:stretch/>
        </p:blipFill>
        <p:spPr>
          <a:xfrm>
            <a:off x="695065" y="2376954"/>
            <a:ext cx="7020525" cy="3732193"/>
          </a:xfrm>
          <a:prstGeom prst="rect">
            <a:avLst/>
          </a:prstGeom>
          <a:ln>
            <a:noFill/>
          </a:ln>
        </p:spPr>
      </p:pic>
      <p:sp>
        <p:nvSpPr>
          <p:cNvPr id="5" name="Title 4"/>
          <p:cNvSpPr>
            <a:spLocks noGrp="1"/>
          </p:cNvSpPr>
          <p:nvPr>
            <p:ph type="ctrTitle"/>
          </p:nvPr>
        </p:nvSpPr>
        <p:spPr/>
        <p:txBody>
          <a:bodyPr/>
          <a:lstStyle/>
          <a:p>
            <a:r>
              <a:rPr lang="en-US" dirty="0"/>
              <a:t>Competencies </a:t>
            </a:r>
          </a:p>
        </p:txBody>
      </p:sp>
      <p:pic>
        <p:nvPicPr>
          <p:cNvPr id="3" name="Picture 2">
            <a:extLst>
              <a:ext uri="{FF2B5EF4-FFF2-40B4-BE49-F238E27FC236}">
                <a16:creationId xmlns:a16="http://schemas.microsoft.com/office/drawing/2014/main" id="{8A4AB96E-DB4E-D7D3-091F-87F02C19304C}"/>
              </a:ext>
            </a:extLst>
          </p:cNvPr>
          <p:cNvPicPr>
            <a:picLocks noChangeAspect="1"/>
          </p:cNvPicPr>
          <p:nvPr/>
        </p:nvPicPr>
        <p:blipFill rotWithShape="1">
          <a:blip r:embed="rId5"/>
          <a:srcRect l="29169" t="69105" r="66197" b="7085"/>
          <a:stretch/>
        </p:blipFill>
        <p:spPr>
          <a:xfrm>
            <a:off x="774499" y="2316450"/>
            <a:ext cx="850555" cy="3732192"/>
          </a:xfrm>
          <a:prstGeom prst="rect">
            <a:avLst/>
          </a:prstGeom>
          <a:ln>
            <a:noFill/>
          </a:ln>
        </p:spPr>
      </p:pic>
      <p:pic>
        <p:nvPicPr>
          <p:cNvPr id="9" name="Picture 8">
            <a:extLst>
              <a:ext uri="{FF2B5EF4-FFF2-40B4-BE49-F238E27FC236}">
                <a16:creationId xmlns:a16="http://schemas.microsoft.com/office/drawing/2014/main" id="{D4608660-44E2-BE1D-934B-61858340A5BF}"/>
              </a:ext>
            </a:extLst>
          </p:cNvPr>
          <p:cNvPicPr>
            <a:picLocks noChangeAspect="1"/>
          </p:cNvPicPr>
          <p:nvPr/>
        </p:nvPicPr>
        <p:blipFill rotWithShape="1">
          <a:blip r:embed="rId4"/>
          <a:srcRect l="34908" t="27469" r="54391" b="58547"/>
          <a:stretch/>
        </p:blipFill>
        <p:spPr>
          <a:xfrm>
            <a:off x="1793908" y="2598566"/>
            <a:ext cx="1559786" cy="1711967"/>
          </a:xfrm>
          <a:prstGeom prst="rect">
            <a:avLst/>
          </a:prstGeom>
        </p:spPr>
      </p:pic>
      <p:pic>
        <p:nvPicPr>
          <p:cNvPr id="11" name="Picture 10">
            <a:extLst>
              <a:ext uri="{FF2B5EF4-FFF2-40B4-BE49-F238E27FC236}">
                <a16:creationId xmlns:a16="http://schemas.microsoft.com/office/drawing/2014/main" id="{A9DDB911-0AD5-8792-9243-DB481733CB96}"/>
              </a:ext>
            </a:extLst>
          </p:cNvPr>
          <p:cNvPicPr>
            <a:picLocks noChangeAspect="1"/>
          </p:cNvPicPr>
          <p:nvPr/>
        </p:nvPicPr>
        <p:blipFill rotWithShape="1">
          <a:blip r:embed="rId4"/>
          <a:srcRect l="28627" t="16829" r="27074" b="72659"/>
          <a:stretch/>
        </p:blipFill>
        <p:spPr>
          <a:xfrm>
            <a:off x="695066" y="1598799"/>
            <a:ext cx="6999928" cy="934350"/>
          </a:xfrm>
          <a:prstGeom prst="rect">
            <a:avLst/>
          </a:prstGeom>
        </p:spPr>
      </p:pic>
      <p:sp>
        <p:nvSpPr>
          <p:cNvPr id="14" name="TextBox 13">
            <a:extLst>
              <a:ext uri="{FF2B5EF4-FFF2-40B4-BE49-F238E27FC236}">
                <a16:creationId xmlns:a16="http://schemas.microsoft.com/office/drawing/2014/main" id="{CE651B94-CA85-3BD0-D65E-6380C40F2740}"/>
              </a:ext>
            </a:extLst>
          </p:cNvPr>
          <p:cNvSpPr txBox="1"/>
          <p:nvPr/>
        </p:nvSpPr>
        <p:spPr>
          <a:xfrm>
            <a:off x="256478" y="863003"/>
            <a:ext cx="4931691" cy="461665"/>
          </a:xfrm>
          <a:prstGeom prst="rect">
            <a:avLst/>
          </a:prstGeom>
          <a:noFill/>
        </p:spPr>
        <p:txBody>
          <a:bodyPr wrap="square" rtlCol="0">
            <a:spAutoFit/>
          </a:bodyPr>
          <a:lstStyle/>
          <a:p>
            <a:r>
              <a:rPr lang="en-US" sz="2400" dirty="0">
                <a:solidFill>
                  <a:schemeClr val="accent1">
                    <a:lumMod val="50000"/>
                  </a:schemeClr>
                </a:solidFill>
              </a:rPr>
              <a:t>Second Competency covered: </a:t>
            </a:r>
          </a:p>
        </p:txBody>
      </p:sp>
      <p:cxnSp>
        <p:nvCxnSpPr>
          <p:cNvPr id="16" name="Straight Connector 15">
            <a:extLst>
              <a:ext uri="{FF2B5EF4-FFF2-40B4-BE49-F238E27FC236}">
                <a16:creationId xmlns:a16="http://schemas.microsoft.com/office/drawing/2014/main" id="{BF8CEDE9-424A-4BA4-3D62-AAE3E5153336}"/>
              </a:ext>
            </a:extLst>
          </p:cNvPr>
          <p:cNvCxnSpPr>
            <a:cxnSpLocks/>
          </p:cNvCxnSpPr>
          <p:nvPr/>
        </p:nvCxnSpPr>
        <p:spPr>
          <a:xfrm>
            <a:off x="721060" y="6101987"/>
            <a:ext cx="5374940" cy="14317"/>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7" name="Frame 16">
            <a:extLst>
              <a:ext uri="{FF2B5EF4-FFF2-40B4-BE49-F238E27FC236}">
                <a16:creationId xmlns:a16="http://schemas.microsoft.com/office/drawing/2014/main" id="{7FF2D0EE-7408-53BB-69B3-3A0DB2CBF55A}"/>
              </a:ext>
            </a:extLst>
          </p:cNvPr>
          <p:cNvSpPr/>
          <p:nvPr/>
        </p:nvSpPr>
        <p:spPr>
          <a:xfrm>
            <a:off x="5188168" y="4251852"/>
            <a:ext cx="2696275" cy="1904783"/>
          </a:xfrm>
          <a:prstGeom prst="fram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solidFill>
                <a:schemeClr val="tx1"/>
              </a:solidFill>
            </a:endParaRPr>
          </a:p>
        </p:txBody>
      </p:sp>
    </p:spTree>
    <p:custDataLst>
      <p:tags r:id="rId1"/>
    </p:custDataLst>
    <p:extLst>
      <p:ext uri="{BB962C8B-B14F-4D97-AF65-F5344CB8AC3E}">
        <p14:creationId xmlns:p14="http://schemas.microsoft.com/office/powerpoint/2010/main" val="20767797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What are CSE </a:t>
            </a:r>
            <a:r>
              <a:rPr lang="en-GB" sz="2800" b="1" dirty="0" err="1"/>
              <a:t>AoF</a:t>
            </a:r>
            <a:r>
              <a:rPr lang="en-GB" sz="2800" b="1" dirty="0"/>
              <a:t>? (Overview)</a:t>
            </a:r>
          </a:p>
        </p:txBody>
      </p:sp>
      <p:sp>
        <p:nvSpPr>
          <p:cNvPr id="4" name="Rectangle: Rounded Corners 3">
            <a:extLst>
              <a:ext uri="{FF2B5EF4-FFF2-40B4-BE49-F238E27FC236}">
                <a16:creationId xmlns:a16="http://schemas.microsoft.com/office/drawing/2014/main" id="{1CD7CB47-DC2A-A17A-E050-27305CE0135B}"/>
              </a:ext>
            </a:extLst>
          </p:cNvPr>
          <p:cNvSpPr/>
          <p:nvPr/>
        </p:nvSpPr>
        <p:spPr>
          <a:xfrm>
            <a:off x="420894" y="1599523"/>
            <a:ext cx="6384152" cy="3658953"/>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800" dirty="0">
                <a:solidFill>
                  <a:schemeClr val="bg1"/>
                </a:solidFill>
              </a:rPr>
              <a:t>There are exactly 26 Main Areas of Focus. </a:t>
            </a:r>
          </a:p>
          <a:p>
            <a:pPr marL="342900" indent="-342900">
              <a:buFont typeface="Arial" panose="020B0604020202020204" pitchFamily="34" charset="0"/>
              <a:buChar char="•"/>
            </a:pPr>
            <a:r>
              <a:rPr lang="en-US" sz="2800" dirty="0">
                <a:solidFill>
                  <a:schemeClr val="bg1"/>
                </a:solidFill>
              </a:rPr>
              <a:t>CSE </a:t>
            </a:r>
            <a:r>
              <a:rPr lang="en-US" sz="2800" dirty="0" err="1">
                <a:solidFill>
                  <a:schemeClr val="bg1"/>
                </a:solidFill>
              </a:rPr>
              <a:t>AoF</a:t>
            </a:r>
            <a:r>
              <a:rPr lang="en-US" sz="2800" dirty="0">
                <a:solidFill>
                  <a:schemeClr val="bg1"/>
                </a:solidFill>
              </a:rPr>
              <a:t> #4   has 6 sub-areas </a:t>
            </a:r>
          </a:p>
          <a:p>
            <a:pPr marL="342900" indent="-342900">
              <a:buFont typeface="Arial" panose="020B0604020202020204" pitchFamily="34" charset="0"/>
              <a:buChar char="•"/>
            </a:pPr>
            <a:r>
              <a:rPr lang="en-US" sz="2800" dirty="0">
                <a:solidFill>
                  <a:schemeClr val="bg1"/>
                </a:solidFill>
              </a:rPr>
              <a:t>CSE </a:t>
            </a:r>
            <a:r>
              <a:rPr lang="en-US" sz="2800" dirty="0" err="1">
                <a:solidFill>
                  <a:schemeClr val="bg1"/>
                </a:solidFill>
              </a:rPr>
              <a:t>AoF</a:t>
            </a:r>
            <a:r>
              <a:rPr lang="en-US" sz="2800" dirty="0">
                <a:solidFill>
                  <a:schemeClr val="bg1"/>
                </a:solidFill>
              </a:rPr>
              <a:t> #22 has 2 sub-areas</a:t>
            </a:r>
          </a:p>
          <a:p>
            <a:r>
              <a:rPr lang="en-US" sz="2800" dirty="0">
                <a:solidFill>
                  <a:schemeClr val="bg1"/>
                </a:solidFill>
              </a:rPr>
              <a:t>-----------------------------------------------------</a:t>
            </a:r>
          </a:p>
          <a:p>
            <a:pPr algn="ctr"/>
            <a:r>
              <a:rPr lang="en-US" sz="2800" b="1" dirty="0">
                <a:solidFill>
                  <a:schemeClr val="bg1"/>
                </a:solidFill>
              </a:rPr>
              <a:t>TOTAL of 34 CSE Areas of Focus</a:t>
            </a:r>
          </a:p>
        </p:txBody>
      </p:sp>
      <p:pic>
        <p:nvPicPr>
          <p:cNvPr id="5" name="Picture 4">
            <a:extLst>
              <a:ext uri="{FF2B5EF4-FFF2-40B4-BE49-F238E27FC236}">
                <a16:creationId xmlns:a16="http://schemas.microsoft.com/office/drawing/2014/main" id="{2CDAA79D-0835-C82F-0784-54E33A6E7ECF}"/>
              </a:ext>
            </a:extLst>
          </p:cNvPr>
          <p:cNvPicPr>
            <a:picLocks noChangeAspect="1"/>
          </p:cNvPicPr>
          <p:nvPr/>
        </p:nvPicPr>
        <p:blipFill rotWithShape="1">
          <a:blip r:embed="rId3"/>
          <a:srcRect l="52013" t="24234" r="11169" b="33762"/>
          <a:stretch/>
        </p:blipFill>
        <p:spPr>
          <a:xfrm>
            <a:off x="7282214" y="1840097"/>
            <a:ext cx="4488873" cy="2880634"/>
          </a:xfrm>
          <a:prstGeom prst="rect">
            <a:avLst/>
          </a:prstGeom>
        </p:spPr>
      </p:pic>
    </p:spTree>
    <p:extLst>
      <p:ext uri="{BB962C8B-B14F-4D97-AF65-F5344CB8AC3E}">
        <p14:creationId xmlns:p14="http://schemas.microsoft.com/office/powerpoint/2010/main" val="2981695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What are some examples of CSE </a:t>
            </a:r>
            <a:r>
              <a:rPr lang="en-GB" sz="2800" b="1" dirty="0" err="1"/>
              <a:t>AoF</a:t>
            </a:r>
            <a:r>
              <a:rPr lang="en-GB" sz="2800" b="1" dirty="0"/>
              <a:t>? </a:t>
            </a:r>
          </a:p>
        </p:txBody>
      </p:sp>
      <p:pic>
        <p:nvPicPr>
          <p:cNvPr id="4" name="Picture 3">
            <a:extLst>
              <a:ext uri="{FF2B5EF4-FFF2-40B4-BE49-F238E27FC236}">
                <a16:creationId xmlns:a16="http://schemas.microsoft.com/office/drawing/2014/main" id="{C79CDF30-87E2-39D9-D34C-589EFE6EDEA3}"/>
              </a:ext>
            </a:extLst>
          </p:cNvPr>
          <p:cNvPicPr>
            <a:picLocks noChangeAspect="1"/>
          </p:cNvPicPr>
          <p:nvPr/>
        </p:nvPicPr>
        <p:blipFill rotWithShape="1">
          <a:blip r:embed="rId3"/>
          <a:srcRect l="10596" t="17590" r="55183" b="13160"/>
          <a:stretch/>
        </p:blipFill>
        <p:spPr>
          <a:xfrm>
            <a:off x="1164167" y="918283"/>
            <a:ext cx="4931823" cy="5240563"/>
          </a:xfrm>
          <a:prstGeom prst="rect">
            <a:avLst/>
          </a:prstGeom>
        </p:spPr>
      </p:pic>
      <p:sp>
        <p:nvSpPr>
          <p:cNvPr id="6" name="TextBox 5">
            <a:extLst>
              <a:ext uri="{FF2B5EF4-FFF2-40B4-BE49-F238E27FC236}">
                <a16:creationId xmlns:a16="http://schemas.microsoft.com/office/drawing/2014/main" id="{43504B2A-8FCC-343E-C5CD-3D8C30669E84}"/>
              </a:ext>
            </a:extLst>
          </p:cNvPr>
          <p:cNvSpPr txBox="1"/>
          <p:nvPr/>
        </p:nvSpPr>
        <p:spPr>
          <a:xfrm>
            <a:off x="6731021" y="1518594"/>
            <a:ext cx="4493941" cy="3170099"/>
          </a:xfrm>
          <a:prstGeom prst="rect">
            <a:avLst/>
          </a:prstGeom>
          <a:noFill/>
        </p:spPr>
        <p:txBody>
          <a:bodyPr wrap="square" rtlCol="0">
            <a:spAutoFit/>
          </a:bodyPr>
          <a:lstStyle/>
          <a:p>
            <a:r>
              <a:rPr lang="en-US" sz="2000" b="1" i="1" dirty="0"/>
              <a:t>Please note:</a:t>
            </a:r>
          </a:p>
          <a:p>
            <a:pPr marL="342900" indent="-342900">
              <a:buFont typeface="Arial" panose="020B0604020202020204" pitchFamily="34" charset="0"/>
              <a:buChar char="•"/>
            </a:pPr>
            <a:r>
              <a:rPr lang="en-US" sz="2000" dirty="0"/>
              <a:t>Not all the 76 success indicators have a CSE </a:t>
            </a:r>
            <a:r>
              <a:rPr lang="en-US" sz="2000" dirty="0" err="1"/>
              <a:t>AoF</a:t>
            </a:r>
            <a:r>
              <a:rPr lang="en-US" sz="2000" dirty="0"/>
              <a:t> attached to it.</a:t>
            </a:r>
          </a:p>
          <a:p>
            <a:pPr marL="342900" indent="-342900">
              <a:buFont typeface="Arial" panose="020B0604020202020204" pitchFamily="34" charset="0"/>
              <a:buChar char="•"/>
            </a:pPr>
            <a:r>
              <a:rPr lang="en-US" sz="2000" dirty="0"/>
              <a:t>Some success indicators have multiple CSE </a:t>
            </a:r>
            <a:r>
              <a:rPr lang="en-US" sz="2000" dirty="0" err="1"/>
              <a:t>AoF</a:t>
            </a:r>
            <a:endParaRPr lang="en-US" sz="2000" dirty="0"/>
          </a:p>
          <a:p>
            <a:pPr marL="342900" indent="-342900">
              <a:buFont typeface="Arial" panose="020B0604020202020204" pitchFamily="34" charset="0"/>
              <a:buChar char="•"/>
            </a:pPr>
            <a:r>
              <a:rPr lang="en-US" sz="2000" dirty="0"/>
              <a:t>Not all Essential Competencies have CSE </a:t>
            </a:r>
            <a:r>
              <a:rPr lang="en-US" sz="2000" dirty="0" err="1"/>
              <a:t>AoF</a:t>
            </a:r>
            <a:r>
              <a:rPr lang="en-US" sz="2000" dirty="0"/>
              <a:t> (Competency 6 does not have any) </a:t>
            </a:r>
          </a:p>
          <a:p>
            <a:pPr marL="342900" indent="-342900">
              <a:buFont typeface="Arial" panose="020B0604020202020204" pitchFamily="34" charset="0"/>
              <a:buChar char="•"/>
            </a:pPr>
            <a:r>
              <a:rPr lang="en-US" sz="2000" dirty="0"/>
              <a:t>A CSE </a:t>
            </a:r>
            <a:r>
              <a:rPr lang="en-US" sz="2000" dirty="0" err="1"/>
              <a:t>AoF</a:t>
            </a:r>
            <a:r>
              <a:rPr lang="en-US" sz="2000" dirty="0"/>
              <a:t> might appear attached to more than one success factor. </a:t>
            </a:r>
          </a:p>
        </p:txBody>
      </p:sp>
    </p:spTree>
    <p:extLst>
      <p:ext uri="{BB962C8B-B14F-4D97-AF65-F5344CB8AC3E}">
        <p14:creationId xmlns:p14="http://schemas.microsoft.com/office/powerpoint/2010/main" val="14182888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1" descr="Connection and Relationship Icon Design. Link Chain Symbol ...">
            <a:extLst>
              <a:ext uri="{FF2B5EF4-FFF2-40B4-BE49-F238E27FC236}">
                <a16:creationId xmlns:a16="http://schemas.microsoft.com/office/drawing/2014/main" id="{5C7E3E9F-4AB6-BA90-C5BE-33E8F2FC7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850" y="641350"/>
            <a:ext cx="465137" cy="4603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a:extLst>
              <a:ext uri="{FF2B5EF4-FFF2-40B4-BE49-F238E27FC236}">
                <a16:creationId xmlns:a16="http://schemas.microsoft.com/office/drawing/2014/main" id="{3D66C795-9BE1-C147-0332-09310E42B9F5}"/>
              </a:ext>
            </a:extLst>
          </p:cNvPr>
          <p:cNvSpPr>
            <a:spLocks noChangeArrowheads="1"/>
          </p:cNvSpPr>
          <p:nvPr/>
        </p:nvSpPr>
        <p:spPr bwMode="auto">
          <a:xfrm>
            <a:off x="6250329" y="218235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1">
            <a:extLst>
              <a:ext uri="{FF2B5EF4-FFF2-40B4-BE49-F238E27FC236}">
                <a16:creationId xmlns:a16="http://schemas.microsoft.com/office/drawing/2014/main" id="{E2E132E3-09C9-100B-26C1-C9317A0574B7}"/>
              </a:ext>
            </a:extLst>
          </p:cNvPr>
          <p:cNvSpPr>
            <a:spLocks noChangeArrowheads="1"/>
          </p:cNvSpPr>
          <p:nvPr/>
        </p:nvSpPr>
        <p:spPr bwMode="auto">
          <a:xfrm>
            <a:off x="154329" y="151140"/>
            <a:ext cx="93617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sz="2800" b="1" dirty="0">
                <a:solidFill>
                  <a:schemeClr val="bg1"/>
                </a:solidFill>
                <a:latin typeface="+mj-lt"/>
                <a:ea typeface="+mj-ea"/>
                <a:cs typeface="+mj-cs"/>
              </a:rPr>
              <a:t>What should MTTs always remember when introducing CSE </a:t>
            </a:r>
            <a:r>
              <a:rPr lang="en-US" sz="2800" b="1" dirty="0" err="1">
                <a:solidFill>
                  <a:schemeClr val="bg1"/>
                </a:solidFill>
                <a:latin typeface="+mj-lt"/>
                <a:ea typeface="+mj-ea"/>
                <a:cs typeface="+mj-cs"/>
              </a:rPr>
              <a:t>AoF</a:t>
            </a:r>
            <a:r>
              <a:rPr lang="en-US" sz="2800" b="1" dirty="0">
                <a:solidFill>
                  <a:schemeClr val="bg1"/>
                </a:solidFill>
                <a:latin typeface="+mj-lt"/>
                <a:ea typeface="+mj-ea"/>
                <a:cs typeface="+mj-cs"/>
              </a:rPr>
              <a:t>?</a:t>
            </a:r>
          </a:p>
        </p:txBody>
      </p:sp>
      <p:pic>
        <p:nvPicPr>
          <p:cNvPr id="2058" name="Picture 1" descr="Connection and Relationship Icon Design. Link Chain Symbol ...">
            <a:extLst>
              <a:ext uri="{FF2B5EF4-FFF2-40B4-BE49-F238E27FC236}">
                <a16:creationId xmlns:a16="http://schemas.microsoft.com/office/drawing/2014/main" id="{0EA612C7-B307-9EC8-7531-692E56D76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850" y="641350"/>
            <a:ext cx="465137" cy="4603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13EED63-923F-109B-F520-8C99B2073DF9}"/>
              </a:ext>
            </a:extLst>
          </p:cNvPr>
          <p:cNvPicPr>
            <a:picLocks noChangeAspect="1"/>
          </p:cNvPicPr>
          <p:nvPr/>
        </p:nvPicPr>
        <p:blipFill rotWithShape="1">
          <a:blip r:embed="rId4"/>
          <a:srcRect l="60475" t="25246" r="13323" b="44491"/>
          <a:stretch/>
        </p:blipFill>
        <p:spPr>
          <a:xfrm>
            <a:off x="223991" y="1322622"/>
            <a:ext cx="7669851" cy="4942711"/>
          </a:xfrm>
          <a:prstGeom prst="rect">
            <a:avLst/>
          </a:prstGeom>
        </p:spPr>
      </p:pic>
      <p:sp>
        <p:nvSpPr>
          <p:cNvPr id="21" name="Rectangle: Rounded Corners 20">
            <a:extLst>
              <a:ext uri="{FF2B5EF4-FFF2-40B4-BE49-F238E27FC236}">
                <a16:creationId xmlns:a16="http://schemas.microsoft.com/office/drawing/2014/main" id="{25507F72-63D9-24B7-646F-FEFF5CCBA97C}"/>
              </a:ext>
            </a:extLst>
          </p:cNvPr>
          <p:cNvSpPr/>
          <p:nvPr/>
        </p:nvSpPr>
        <p:spPr>
          <a:xfrm>
            <a:off x="5372338" y="1969494"/>
            <a:ext cx="2350252" cy="4197566"/>
          </a:xfrm>
          <a:prstGeom prst="round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20B30C8-7E30-F7A5-F89A-E574E3FE8FE3}"/>
              </a:ext>
            </a:extLst>
          </p:cNvPr>
          <p:cNvSpPr txBox="1"/>
          <p:nvPr/>
        </p:nvSpPr>
        <p:spPr>
          <a:xfrm>
            <a:off x="1365813" y="887223"/>
            <a:ext cx="5069247" cy="461665"/>
          </a:xfrm>
          <a:prstGeom prst="rect">
            <a:avLst/>
          </a:prstGeom>
          <a:noFill/>
        </p:spPr>
        <p:txBody>
          <a:bodyPr wrap="square" rtlCol="0">
            <a:spAutoFit/>
          </a:bodyPr>
          <a:lstStyle/>
          <a:p>
            <a:pPr algn="ctr"/>
            <a:r>
              <a:rPr lang="en-US" sz="2400" b="1" i="1" dirty="0">
                <a:solidFill>
                  <a:schemeClr val="accent6">
                    <a:lumMod val="50000"/>
                  </a:schemeClr>
                </a:solidFill>
              </a:rPr>
              <a:t>Teacher Competency Framework</a:t>
            </a:r>
          </a:p>
        </p:txBody>
      </p:sp>
      <p:sp>
        <p:nvSpPr>
          <p:cNvPr id="2" name="TextBox 1">
            <a:extLst>
              <a:ext uri="{FF2B5EF4-FFF2-40B4-BE49-F238E27FC236}">
                <a16:creationId xmlns:a16="http://schemas.microsoft.com/office/drawing/2014/main" id="{97453DF0-A413-29F3-26FC-A549857511FF}"/>
              </a:ext>
            </a:extLst>
          </p:cNvPr>
          <p:cNvSpPr txBox="1"/>
          <p:nvPr/>
        </p:nvSpPr>
        <p:spPr>
          <a:xfrm>
            <a:off x="8771833" y="2547482"/>
            <a:ext cx="2456658" cy="1938992"/>
          </a:xfrm>
          <a:prstGeom prst="rect">
            <a:avLst/>
          </a:prstGeom>
          <a:solidFill>
            <a:schemeClr val="accent5">
              <a:lumMod val="20000"/>
              <a:lumOff val="80000"/>
            </a:schemeClr>
          </a:solidFill>
        </p:spPr>
        <p:txBody>
          <a:bodyPr wrap="square" rtlCol="0">
            <a:spAutoFit/>
          </a:bodyPr>
          <a:lstStyle/>
          <a:p>
            <a:pPr algn="ctr"/>
            <a:r>
              <a:rPr lang="en-US" sz="2400" b="1" i="1" dirty="0">
                <a:solidFill>
                  <a:schemeClr val="tx1"/>
                </a:solidFill>
                <a:effectLst/>
                <a:ea typeface="Calibri" panose="020F0502020204030204" pitchFamily="34" charset="0"/>
                <a:cs typeface="Arial" panose="020B0604020202020204" pitchFamily="34" charset="0"/>
              </a:rPr>
              <a:t>Rule of Thumb:</a:t>
            </a:r>
          </a:p>
          <a:p>
            <a:pPr algn="ctr"/>
            <a:r>
              <a:rPr lang="en-US" sz="2400" b="0" dirty="0">
                <a:solidFill>
                  <a:schemeClr val="tx1"/>
                </a:solidFill>
                <a:effectLst/>
                <a:ea typeface="Calibri" panose="020F0502020204030204" pitchFamily="34" charset="0"/>
                <a:cs typeface="Arial" panose="020B0604020202020204" pitchFamily="34" charset="0"/>
              </a:rPr>
              <a:t>The more intense the conflict setting, the higher the need for CSE.</a:t>
            </a:r>
            <a:endParaRPr lang="en-US" sz="2400" dirty="0"/>
          </a:p>
        </p:txBody>
      </p:sp>
      <p:sp>
        <p:nvSpPr>
          <p:cNvPr id="4" name="Text Placeholder 3">
            <a:extLst>
              <a:ext uri="{FF2B5EF4-FFF2-40B4-BE49-F238E27FC236}">
                <a16:creationId xmlns:a16="http://schemas.microsoft.com/office/drawing/2014/main" id="{3C8C7066-134C-618C-1E50-B520650BBF93}"/>
              </a:ext>
            </a:extLst>
          </p:cNvPr>
          <p:cNvSpPr>
            <a:spLocks noGrp="1"/>
          </p:cNvSpPr>
          <p:nvPr>
            <p:ph type="body" sz="quarter" idx="14"/>
          </p:nvPr>
        </p:nvSpPr>
        <p:spPr/>
        <p:txBody>
          <a:bodyPr/>
          <a:lstStyle/>
          <a:p>
            <a:endParaRPr lang="en-PE"/>
          </a:p>
        </p:txBody>
      </p:sp>
    </p:spTree>
    <p:extLst>
      <p:ext uri="{BB962C8B-B14F-4D97-AF65-F5344CB8AC3E}">
        <p14:creationId xmlns:p14="http://schemas.microsoft.com/office/powerpoint/2010/main" val="34077945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1" descr="Connection and Relationship Icon Design. Link Chain Symbol ...">
            <a:extLst>
              <a:ext uri="{FF2B5EF4-FFF2-40B4-BE49-F238E27FC236}">
                <a16:creationId xmlns:a16="http://schemas.microsoft.com/office/drawing/2014/main" id="{5C7E3E9F-4AB6-BA90-C5BE-33E8F2FC7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850" y="641350"/>
            <a:ext cx="465137" cy="4603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a:extLst>
              <a:ext uri="{FF2B5EF4-FFF2-40B4-BE49-F238E27FC236}">
                <a16:creationId xmlns:a16="http://schemas.microsoft.com/office/drawing/2014/main" id="{3D66C795-9BE1-C147-0332-09310E42B9F5}"/>
              </a:ext>
            </a:extLst>
          </p:cNvPr>
          <p:cNvSpPr>
            <a:spLocks noChangeArrowheads="1"/>
          </p:cNvSpPr>
          <p:nvPr/>
        </p:nvSpPr>
        <p:spPr bwMode="auto">
          <a:xfrm>
            <a:off x="6250329" y="218235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 Placeholder 9">
            <a:extLst>
              <a:ext uri="{FF2B5EF4-FFF2-40B4-BE49-F238E27FC236}">
                <a16:creationId xmlns:a16="http://schemas.microsoft.com/office/drawing/2014/main" id="{0F0E1DE5-F946-B1B2-4429-C9796207D576}"/>
              </a:ext>
            </a:extLst>
          </p:cNvPr>
          <p:cNvSpPr>
            <a:spLocks noGrp="1"/>
          </p:cNvSpPr>
          <p:nvPr>
            <p:ph type="body" sz="quarter" idx="14"/>
          </p:nvPr>
        </p:nvSpPr>
        <p:spPr>
          <a:xfrm>
            <a:off x="486833" y="1015826"/>
            <a:ext cx="11133668" cy="5315526"/>
          </a:xfrm>
        </p:spPr>
        <p:txBody>
          <a:bodyPr>
            <a:noAutofit/>
          </a:bodyPr>
          <a:lstStyle/>
          <a:p>
            <a:pPr lvl="0" algn="l" rtl="0"/>
            <a:r>
              <a:rPr lang="en-US" sz="2000" b="1" i="1" dirty="0">
                <a:solidFill>
                  <a:schemeClr val="tx1"/>
                </a:solidFill>
                <a:cs typeface="Arial" panose="020B0604020202020204" pitchFamily="34" charset="0"/>
              </a:rPr>
              <a:t>Please remember:</a:t>
            </a:r>
          </a:p>
          <a:p>
            <a:pPr lvl="0" algn="l" rtl="0"/>
            <a:r>
              <a:rPr lang="en-US" sz="2000" b="0" dirty="0">
                <a:solidFill>
                  <a:schemeClr val="tx1"/>
                </a:solidFill>
                <a:cs typeface="Arial" panose="020B0604020202020204" pitchFamily="34" charset="0"/>
              </a:rPr>
              <a:t>Whenever you engage with a teacher, observing, supporting or mentoring him or her; or whenever you are conducting any training about the ‘Teacher Competency Framework’ or related issues: </a:t>
            </a:r>
            <a:endParaRPr lang="en-US" sz="2000" b="0" kern="100" dirty="0">
              <a:solidFill>
                <a:schemeClr val="tx1"/>
              </a:solidFill>
              <a:effectLst/>
              <a:ea typeface="Calibri" panose="020F0502020204030204" pitchFamily="34" charset="0"/>
              <a:cs typeface="Arial" panose="020B0604020202020204" pitchFamily="34" charset="0"/>
            </a:endParaRPr>
          </a:p>
          <a:p>
            <a:pPr marL="342900" lvl="0" indent="-342900" algn="l" rtl="0">
              <a:buFont typeface="Symbol" panose="05050102010706020507" pitchFamily="18" charset="2"/>
              <a:buChar char=""/>
            </a:pPr>
            <a:r>
              <a:rPr lang="en-US" sz="2000" b="0" dirty="0">
                <a:solidFill>
                  <a:schemeClr val="tx1"/>
                </a:solidFill>
                <a:ea typeface="Calibri" panose="020F0502020204030204" pitchFamily="34" charset="0"/>
                <a:cs typeface="Arial" panose="020B0604020202020204" pitchFamily="34" charset="0"/>
              </a:rPr>
              <a:t>Consider and introduce </a:t>
            </a:r>
            <a:r>
              <a:rPr lang="en-US" sz="2000" b="0" dirty="0">
                <a:solidFill>
                  <a:schemeClr val="tx1"/>
                </a:solidFill>
                <a:effectLst/>
                <a:ea typeface="Calibri" panose="020F0502020204030204" pitchFamily="34" charset="0"/>
                <a:cs typeface="Arial" panose="020B0604020202020204" pitchFamily="34" charset="0"/>
              </a:rPr>
              <a:t>the 34 CSE </a:t>
            </a:r>
            <a:r>
              <a:rPr lang="en-US" sz="2000" b="0" dirty="0" err="1">
                <a:solidFill>
                  <a:schemeClr val="tx1"/>
                </a:solidFill>
                <a:effectLst/>
                <a:ea typeface="Calibri" panose="020F0502020204030204" pitchFamily="34" charset="0"/>
                <a:cs typeface="Arial" panose="020B0604020202020204" pitchFamily="34" charset="0"/>
              </a:rPr>
              <a:t>AoF</a:t>
            </a:r>
            <a:r>
              <a:rPr lang="en-US" sz="2000" b="0" dirty="0">
                <a:solidFill>
                  <a:schemeClr val="tx1"/>
                </a:solidFill>
                <a:effectLst/>
                <a:ea typeface="Calibri" panose="020F0502020204030204" pitchFamily="34" charset="0"/>
                <a:cs typeface="Arial" panose="020B0604020202020204" pitchFamily="34" charset="0"/>
              </a:rPr>
              <a:t>, as an integral part of the TCF and not as a separate or stand-alone list of competencies. </a:t>
            </a:r>
          </a:p>
          <a:p>
            <a:pPr marL="342900" lvl="0" indent="-342900" algn="l" rtl="0">
              <a:buFont typeface="Symbol" panose="05050102010706020507" pitchFamily="18" charset="2"/>
              <a:buChar char=""/>
            </a:pPr>
            <a:r>
              <a:rPr lang="en-US" sz="2000" b="0" dirty="0">
                <a:solidFill>
                  <a:schemeClr val="tx1"/>
                </a:solidFill>
                <a:effectLst/>
                <a:ea typeface="Calibri" panose="020F0502020204030204" pitchFamily="34" charset="0"/>
                <a:cs typeface="Arial" panose="020B0604020202020204" pitchFamily="34" charset="0"/>
              </a:rPr>
              <a:t>Emphasize that those competencies are designed to support and help them and not to overburden them. </a:t>
            </a:r>
          </a:p>
          <a:p>
            <a:pPr marL="342900" lvl="0" indent="-342900" algn="l" rtl="0">
              <a:buFont typeface="Symbol" panose="05050102010706020507" pitchFamily="18" charset="2"/>
              <a:buChar char=""/>
            </a:pPr>
            <a:r>
              <a:rPr lang="en-US" sz="2000" b="0" dirty="0">
                <a:solidFill>
                  <a:schemeClr val="tx1"/>
                </a:solidFill>
                <a:effectLst/>
                <a:ea typeface="Calibri" panose="020F0502020204030204" pitchFamily="34" charset="0"/>
                <a:cs typeface="Arial" panose="020B0604020202020204" pitchFamily="34" charset="0"/>
              </a:rPr>
              <a:t>Provide examples that show that these </a:t>
            </a:r>
            <a:r>
              <a:rPr lang="en-US" sz="2000" b="0" dirty="0" err="1">
                <a:solidFill>
                  <a:schemeClr val="tx1"/>
                </a:solidFill>
                <a:effectLst/>
                <a:ea typeface="Calibri" panose="020F0502020204030204" pitchFamily="34" charset="0"/>
                <a:cs typeface="Arial" panose="020B0604020202020204" pitchFamily="34" charset="0"/>
              </a:rPr>
              <a:t>Aof</a:t>
            </a:r>
            <a:r>
              <a:rPr lang="en-US" sz="2000" b="0" dirty="0">
                <a:solidFill>
                  <a:schemeClr val="tx1"/>
                </a:solidFill>
                <a:effectLst/>
                <a:ea typeface="Calibri" panose="020F0502020204030204" pitchFamily="34" charset="0"/>
                <a:cs typeface="Arial" panose="020B0604020202020204" pitchFamily="34" charset="0"/>
              </a:rPr>
              <a:t> are phrased in simple action verbs, outlining key “do’s” </a:t>
            </a:r>
          </a:p>
          <a:p>
            <a:pPr marL="342900" lvl="0" indent="-342900" algn="l">
              <a:buFont typeface="Symbol" panose="05050102010706020507" pitchFamily="18" charset="2"/>
              <a:buChar char=""/>
            </a:pPr>
            <a:r>
              <a:rPr lang="en-US" sz="2000" b="0" kern="100" dirty="0">
                <a:solidFill>
                  <a:schemeClr val="tx1"/>
                </a:solidFill>
                <a:effectLst/>
                <a:ea typeface="Calibri" panose="020F0502020204030204" pitchFamily="34" charset="0"/>
                <a:cs typeface="Arial" panose="020B0604020202020204" pitchFamily="34" charset="0"/>
              </a:rPr>
              <a:t>Incorporate the CSE </a:t>
            </a:r>
            <a:r>
              <a:rPr lang="en-US" sz="2000" b="0" kern="100" dirty="0" err="1">
                <a:solidFill>
                  <a:schemeClr val="tx1"/>
                </a:solidFill>
                <a:effectLst/>
                <a:ea typeface="Calibri" panose="020F0502020204030204" pitchFamily="34" charset="0"/>
                <a:cs typeface="Arial" panose="020B0604020202020204" pitchFamily="34" charset="0"/>
              </a:rPr>
              <a:t>AoF</a:t>
            </a:r>
            <a:r>
              <a:rPr lang="en-US" sz="2000" b="0" kern="100" dirty="0">
                <a:solidFill>
                  <a:schemeClr val="tx1"/>
                </a:solidFill>
                <a:effectLst/>
                <a:ea typeface="Calibri" panose="020F0502020204030204" pitchFamily="34" charset="0"/>
                <a:cs typeface="Arial" panose="020B0604020202020204" pitchFamily="34" charset="0"/>
              </a:rPr>
              <a:t> as part of your training sessions and </a:t>
            </a:r>
            <a:r>
              <a:rPr lang="en-US" sz="2000" b="0" kern="100" dirty="0">
                <a:solidFill>
                  <a:schemeClr val="tx1"/>
                </a:solidFill>
                <a:ea typeface="Calibri" panose="020F0502020204030204" pitchFamily="34" charset="0"/>
                <a:cs typeface="Arial" panose="020B0604020202020204" pitchFamily="34" charset="0"/>
              </a:rPr>
              <a:t>feedback conversations. </a:t>
            </a:r>
            <a:r>
              <a:rPr lang="en-US" sz="2000" b="0" kern="100" dirty="0">
                <a:solidFill>
                  <a:schemeClr val="tx1"/>
                </a:solidFill>
                <a:effectLst/>
                <a:ea typeface="Calibri" panose="020F0502020204030204" pitchFamily="34" charset="0"/>
                <a:cs typeface="Arial" panose="020B0604020202020204" pitchFamily="34" charset="0"/>
              </a:rPr>
              <a:t> </a:t>
            </a:r>
          </a:p>
          <a:p>
            <a:pPr marL="342900" lvl="0" indent="-342900" algn="l">
              <a:buFont typeface="Symbol" panose="05050102010706020507" pitchFamily="18" charset="2"/>
              <a:buChar char=""/>
            </a:pPr>
            <a:r>
              <a:rPr lang="en-US" sz="2000" b="0" dirty="0">
                <a:solidFill>
                  <a:schemeClr val="tx1"/>
                </a:solidFill>
                <a:effectLst/>
                <a:ea typeface="Calibri" panose="020F0502020204030204" pitchFamily="34" charset="0"/>
                <a:cs typeface="Arial" panose="020B0604020202020204" pitchFamily="34" charset="0"/>
              </a:rPr>
              <a:t>To adapt and contextualize the emphasis on CSE based on the intensity of the crisis and conflict context faced by teachers</a:t>
            </a:r>
            <a:endParaRPr lang="en-US" sz="2000" b="0" dirty="0">
              <a:solidFill>
                <a:schemeClr val="tx1"/>
              </a:solidFill>
            </a:endParaRPr>
          </a:p>
        </p:txBody>
      </p:sp>
      <p:sp>
        <p:nvSpPr>
          <p:cNvPr id="11" name="Rectangle 11">
            <a:extLst>
              <a:ext uri="{FF2B5EF4-FFF2-40B4-BE49-F238E27FC236}">
                <a16:creationId xmlns:a16="http://schemas.microsoft.com/office/drawing/2014/main" id="{E2E132E3-09C9-100B-26C1-C9317A0574B7}"/>
              </a:ext>
            </a:extLst>
          </p:cNvPr>
          <p:cNvSpPr>
            <a:spLocks noChangeArrowheads="1"/>
          </p:cNvSpPr>
          <p:nvPr/>
        </p:nvSpPr>
        <p:spPr bwMode="auto">
          <a:xfrm>
            <a:off x="154329" y="151140"/>
            <a:ext cx="93617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sz="2800" b="1" dirty="0">
                <a:solidFill>
                  <a:schemeClr val="bg1"/>
                </a:solidFill>
                <a:latin typeface="+mj-lt"/>
                <a:ea typeface="+mj-ea"/>
                <a:cs typeface="+mj-cs"/>
              </a:rPr>
              <a:t>What should MTTs always remember when introducing CSE </a:t>
            </a:r>
            <a:r>
              <a:rPr lang="en-US" sz="2800" b="1" dirty="0" err="1">
                <a:solidFill>
                  <a:schemeClr val="bg1"/>
                </a:solidFill>
                <a:latin typeface="+mj-lt"/>
                <a:ea typeface="+mj-ea"/>
                <a:cs typeface="+mj-cs"/>
              </a:rPr>
              <a:t>AoF</a:t>
            </a:r>
            <a:r>
              <a:rPr lang="en-US" sz="2800" b="1" dirty="0">
                <a:solidFill>
                  <a:schemeClr val="bg1"/>
                </a:solidFill>
                <a:latin typeface="+mj-lt"/>
                <a:ea typeface="+mj-ea"/>
                <a:cs typeface="+mj-cs"/>
              </a:rPr>
              <a:t>?</a:t>
            </a:r>
          </a:p>
        </p:txBody>
      </p:sp>
      <p:pic>
        <p:nvPicPr>
          <p:cNvPr id="2058" name="Picture 1" descr="Connection and Relationship Icon Design. Link Chain Symbol ...">
            <a:extLst>
              <a:ext uri="{FF2B5EF4-FFF2-40B4-BE49-F238E27FC236}">
                <a16:creationId xmlns:a16="http://schemas.microsoft.com/office/drawing/2014/main" id="{0EA612C7-B307-9EC8-7531-692E56D76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850" y="641350"/>
            <a:ext cx="465137" cy="46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9670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Activity 3: </a:t>
            </a:r>
          </a:p>
        </p:txBody>
      </p:sp>
      <p:sp>
        <p:nvSpPr>
          <p:cNvPr id="5" name="TextBox 4">
            <a:extLst>
              <a:ext uri="{FF2B5EF4-FFF2-40B4-BE49-F238E27FC236}">
                <a16:creationId xmlns:a16="http://schemas.microsoft.com/office/drawing/2014/main" id="{F40B6513-0C79-EAF4-DEFD-B2C6DF45348B}"/>
              </a:ext>
            </a:extLst>
          </p:cNvPr>
          <p:cNvSpPr txBox="1"/>
          <p:nvPr/>
        </p:nvSpPr>
        <p:spPr>
          <a:xfrm>
            <a:off x="420894" y="837108"/>
            <a:ext cx="11350192" cy="54271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b="1" dirty="0"/>
              <a:t>Q3:</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Please select all the correct statements.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Calibri" panose="020F0502020204030204"/>
            </a:endParaRPr>
          </a:p>
          <a:p>
            <a:pPr marL="342900" indent="-342900" defTabSz="457200">
              <a:buFont typeface="+mj-lt"/>
              <a:buAutoNum type="alphaLcParenR"/>
              <a:defRPr/>
            </a:pPr>
            <a:r>
              <a:rPr lang="en-US" sz="2000" dirty="0">
                <a:solidFill>
                  <a:srgbClr val="242729"/>
                </a:solidFill>
              </a:rPr>
              <a:t>CSE Areas of focus (AoF) are a set of supportive competencies integrated into the TCF aiming to </a:t>
            </a:r>
            <a:r>
              <a:rPr lang="en-US" sz="2000" b="0" i="0" u="none" strike="noStrike" baseline="0" dirty="0">
                <a:solidFill>
                  <a:srgbClr val="242729"/>
                </a:solidFill>
              </a:rPr>
              <a:t>provide practical guidance for preparing and supporting teachers to deliver inclusive safe, and practical learning opportunities for learners in conflict affected and crisis settings. </a:t>
            </a:r>
          </a:p>
          <a:p>
            <a:pPr marL="342900" indent="-342900" defTabSz="457200">
              <a:buFont typeface="+mj-lt"/>
              <a:buAutoNum type="alphaLcParenR"/>
              <a:defRPr/>
            </a:pPr>
            <a:r>
              <a:rPr lang="en-US" sz="2000" dirty="0">
                <a:solidFill>
                  <a:srgbClr val="242729"/>
                </a:solidFill>
              </a:rPr>
              <a:t>Mobile teacher trainers are educators who interact with teachers not with students or children, so they should nit focus on the implementation of CSE in the classroom. </a:t>
            </a:r>
          </a:p>
          <a:p>
            <a:pPr marL="342900" indent="-342900" defTabSz="457200">
              <a:buFont typeface="+mj-lt"/>
              <a:buAutoNum type="alphaLcParenR"/>
              <a:defRPr/>
            </a:pPr>
            <a:r>
              <a:rPr lang="en-US" sz="2000" dirty="0">
                <a:solidFill>
                  <a:srgbClr val="242729"/>
                </a:solidFill>
              </a:rPr>
              <a:t>The more tension, violence and unrest in a region, the higher the need for effective implementation of CSE. </a:t>
            </a:r>
          </a:p>
          <a:p>
            <a:pPr marL="342900" marR="0" lvl="0" indent="-342900" algn="l" defTabSz="457200" rtl="0" eaLnBrk="1" fontAlgn="auto" latinLnBrk="0" hangingPunct="1">
              <a:lnSpc>
                <a:spcPct val="100000"/>
              </a:lnSpc>
              <a:spcBef>
                <a:spcPts val="0"/>
              </a:spcBef>
              <a:spcAft>
                <a:spcPts val="0"/>
              </a:spcAft>
              <a:buClrTx/>
              <a:buSzTx/>
              <a:buFont typeface="+mj-lt"/>
              <a:buAutoNum type="alphaL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There are 76 conflict sensitive competencies and 34 essential competencies within the Teacher Competency Framework. </a:t>
            </a:r>
          </a:p>
          <a:p>
            <a:pPr marL="342900" indent="-342900" defTabSz="457200">
              <a:buFont typeface="+mj-lt"/>
              <a:buAutoNum type="alphaLcParenR"/>
              <a:defRPr/>
            </a:pPr>
            <a:r>
              <a:rPr lang="en-US" sz="2000" dirty="0">
                <a:solidFill>
                  <a:prstClr val="black"/>
                </a:solidFill>
                <a:latin typeface="Calibri" panose="020F0502020204030204"/>
              </a:rPr>
              <a:t>When interacting or supporting teachers it is important to </a:t>
            </a:r>
            <a:r>
              <a:rPr lang="en-US" sz="2000" b="0" dirty="0">
                <a:solidFill>
                  <a:schemeClr val="tx1"/>
                </a:solidFill>
                <a:effectLst/>
                <a:ea typeface="Calibri" panose="020F0502020204030204" pitchFamily="34" charset="0"/>
                <a:cs typeface="Arial" panose="020B0604020202020204" pitchFamily="34" charset="0"/>
              </a:rPr>
              <a:t>emphasize that CSE AoF are designed to support and help them and are not designed to overburden them. </a:t>
            </a:r>
          </a:p>
          <a:p>
            <a:pPr marL="342900" indent="-342900">
              <a:spcAft>
                <a:spcPts val="800"/>
              </a:spcAft>
              <a:buFont typeface="+mj-lt"/>
              <a:buAutoNum type="alphaLcParenR"/>
            </a:pPr>
            <a:r>
              <a:rPr lang="en-US" sz="2000" b="0" kern="100" dirty="0">
                <a:effectLst/>
                <a:latin typeface="Calibri" panose="020F0502020204030204" pitchFamily="34" charset="0"/>
                <a:ea typeface="Calibri" panose="020F0502020204030204" pitchFamily="34" charset="0"/>
                <a:cs typeface="Arial" panose="020B0604020202020204" pitchFamily="34" charset="0"/>
              </a:rPr>
              <a:t>The CSE AoF help teachers constantly analyze the two-way interaction between the context and education programs and provide them with the necessary actions to minimize negative impacts and maximize positive impacts of education policies and programming on conflict. </a:t>
            </a:r>
          </a:p>
          <a:p>
            <a:pPr marL="342900" indent="-342900">
              <a:spcAft>
                <a:spcPts val="800"/>
              </a:spcAft>
              <a:buFont typeface="+mj-lt"/>
              <a:buAutoNum type="alphaLcParenR"/>
            </a:pPr>
            <a:r>
              <a:rPr lang="en-US" sz="2000" kern="100" dirty="0">
                <a:latin typeface="Calibri" panose="020F0502020204030204" pitchFamily="34" charset="0"/>
                <a:ea typeface="Calibri" panose="020F0502020204030204" pitchFamily="34" charset="0"/>
                <a:cs typeface="Arial" panose="020B0604020202020204" pitchFamily="34" charset="0"/>
              </a:rPr>
              <a:t>For each success indicator there is an attached CSE AoF. </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85233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Activity 4: </a:t>
            </a:r>
          </a:p>
        </p:txBody>
      </p:sp>
      <p:sp>
        <p:nvSpPr>
          <p:cNvPr id="5" name="TextBox 4">
            <a:extLst>
              <a:ext uri="{FF2B5EF4-FFF2-40B4-BE49-F238E27FC236}">
                <a16:creationId xmlns:a16="http://schemas.microsoft.com/office/drawing/2014/main" id="{F40B6513-0C79-EAF4-DEFD-B2C6DF45348B}"/>
              </a:ext>
            </a:extLst>
          </p:cNvPr>
          <p:cNvSpPr txBox="1"/>
          <p:nvPr/>
        </p:nvSpPr>
        <p:spPr>
          <a:xfrm>
            <a:off x="292096" y="746001"/>
            <a:ext cx="11178457"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Match the success indicator to its respective CSE AoF</a:t>
            </a:r>
          </a:p>
          <a:p>
            <a:pPr marR="0" lvl="0" algn="l" defTabSz="4572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3">
            <a:extLst>
              <a:ext uri="{FF2B5EF4-FFF2-40B4-BE49-F238E27FC236}">
                <a16:creationId xmlns:a16="http://schemas.microsoft.com/office/drawing/2014/main" id="{06949C1E-EC8C-588D-A474-A3C26FA59664}"/>
              </a:ext>
            </a:extLst>
          </p:cNvPr>
          <p:cNvGraphicFramePr>
            <a:graphicFrameLocks noGrp="1"/>
          </p:cNvGraphicFramePr>
          <p:nvPr/>
        </p:nvGraphicFramePr>
        <p:xfrm>
          <a:off x="377964" y="1228873"/>
          <a:ext cx="11436052" cy="5029200"/>
        </p:xfrm>
        <a:graphic>
          <a:graphicData uri="http://schemas.openxmlformats.org/drawingml/2006/table">
            <a:tbl>
              <a:tblPr firstRow="1" bandRow="1">
                <a:tableStyleId>{5C22544A-7EE6-4342-B048-85BDC9FD1C3A}</a:tableStyleId>
              </a:tblPr>
              <a:tblGrid>
                <a:gridCol w="5576941">
                  <a:extLst>
                    <a:ext uri="{9D8B030D-6E8A-4147-A177-3AD203B41FA5}">
                      <a16:colId xmlns:a16="http://schemas.microsoft.com/office/drawing/2014/main" val="1324421117"/>
                    </a:ext>
                  </a:extLst>
                </a:gridCol>
                <a:gridCol w="5859111">
                  <a:extLst>
                    <a:ext uri="{9D8B030D-6E8A-4147-A177-3AD203B41FA5}">
                      <a16:colId xmlns:a16="http://schemas.microsoft.com/office/drawing/2014/main" val="3746519859"/>
                    </a:ext>
                  </a:extLst>
                </a:gridCol>
              </a:tblGrid>
              <a:tr h="365136">
                <a:tc>
                  <a:txBody>
                    <a:bodyPr/>
                    <a:lstStyle/>
                    <a:p>
                      <a:r>
                        <a:rPr lang="en-US" sz="2000" dirty="0"/>
                        <a:t>Success Indicator </a:t>
                      </a:r>
                    </a:p>
                  </a:txBody>
                  <a:tcPr/>
                </a:tc>
                <a:tc>
                  <a:txBody>
                    <a:bodyPr/>
                    <a:lstStyle/>
                    <a:p>
                      <a:r>
                        <a:rPr lang="en-US" sz="2000" dirty="0"/>
                        <a:t>CSE </a:t>
                      </a:r>
                      <a:r>
                        <a:rPr lang="en-US" sz="2000" dirty="0" err="1"/>
                        <a:t>AoF</a:t>
                      </a:r>
                      <a:endParaRPr lang="en-US" sz="2000" dirty="0"/>
                    </a:p>
                  </a:txBody>
                  <a:tcPr/>
                </a:tc>
                <a:extLst>
                  <a:ext uri="{0D108BD9-81ED-4DB2-BD59-A6C34878D82A}">
                    <a16:rowId xmlns:a16="http://schemas.microsoft.com/office/drawing/2014/main" val="2351539497"/>
                  </a:ext>
                </a:extLst>
              </a:tr>
              <a:tr h="1207759">
                <a:tc>
                  <a:txBody>
                    <a:bodyPr/>
                    <a:lstStyle/>
                    <a:p>
                      <a:r>
                        <a:rPr lang="en-GB" sz="2000" kern="1200" dirty="0">
                          <a:solidFill>
                            <a:schemeClr val="dk1"/>
                          </a:solidFill>
                          <a:effectLst/>
                          <a:latin typeface="+mn-lt"/>
                          <a:ea typeface="+mn-ea"/>
                          <a:cs typeface="+mn-cs"/>
                        </a:rPr>
                        <a:t>Use appropriate teaching and learning strategies to develop your students' creative, innovative, collaborative and critical thinking skills</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Teacher models and instructs on non-violence, critical thinking, peaceful conflict resolution and respect for different opinions</a:t>
                      </a:r>
                      <a:endParaRPr lang="en-US" sz="2000" kern="1200" dirty="0">
                        <a:solidFill>
                          <a:schemeClr val="dk1"/>
                        </a:solidFill>
                        <a:effectLst/>
                        <a:latin typeface="+mn-lt"/>
                        <a:ea typeface="+mn-ea"/>
                        <a:cs typeface="+mn-cs"/>
                      </a:endParaRPr>
                    </a:p>
                    <a:p>
                      <a:endParaRPr lang="en-US" sz="2000" dirty="0"/>
                    </a:p>
                  </a:txBody>
                  <a:tcPr/>
                </a:tc>
                <a:extLst>
                  <a:ext uri="{0D108BD9-81ED-4DB2-BD59-A6C34878D82A}">
                    <a16:rowId xmlns:a16="http://schemas.microsoft.com/office/drawing/2014/main" val="330231347"/>
                  </a:ext>
                </a:extLst>
              </a:tr>
              <a:tr h="1207759">
                <a:tc>
                  <a:txBody>
                    <a:bodyPr/>
                    <a:lstStyle/>
                    <a:p>
                      <a:r>
                        <a:rPr lang="en-GB" sz="2000" kern="1200" dirty="0">
                          <a:solidFill>
                            <a:schemeClr val="dk1"/>
                          </a:solidFill>
                          <a:effectLst/>
                          <a:latin typeface="+mn-lt"/>
                          <a:ea typeface="+mn-ea"/>
                          <a:cs typeface="+mn-cs"/>
                        </a:rPr>
                        <a:t>Talk to parents and caregivers regularly about how they can support their child’s learning at school</a:t>
                      </a:r>
                      <a:endParaRPr lang="en-US" sz="2000" dirty="0"/>
                    </a:p>
                  </a:txBody>
                  <a:tcPr/>
                </a:tc>
                <a:tc>
                  <a:txBody>
                    <a:bodyPr/>
                    <a:lstStyle/>
                    <a:p>
                      <a:r>
                        <a:rPr lang="en-GB" sz="2000" kern="1200" dirty="0">
                          <a:solidFill>
                            <a:schemeClr val="dk1"/>
                          </a:solidFill>
                          <a:effectLst/>
                          <a:latin typeface="+mn-lt"/>
                          <a:ea typeface="+mn-ea"/>
                          <a:cs typeface="+mn-cs"/>
                        </a:rPr>
                        <a:t>Teacher promotes a classroom and school environment free from abuse, discrimination, exploitation and violence, including sexual and gender-based violence</a:t>
                      </a:r>
                      <a:endParaRPr lang="en-US" sz="2000" dirty="0"/>
                    </a:p>
                  </a:txBody>
                  <a:tcPr/>
                </a:tc>
                <a:extLst>
                  <a:ext uri="{0D108BD9-81ED-4DB2-BD59-A6C34878D82A}">
                    <a16:rowId xmlns:a16="http://schemas.microsoft.com/office/drawing/2014/main" val="3327524354"/>
                  </a:ext>
                </a:extLst>
              </a:tr>
              <a:tr h="926885">
                <a:tc>
                  <a:txBody>
                    <a:bodyPr/>
                    <a:lstStyle/>
                    <a:p>
                      <a:r>
                        <a:rPr lang="en-GB" sz="2000" kern="1200" dirty="0">
                          <a:solidFill>
                            <a:schemeClr val="dk1"/>
                          </a:solidFill>
                          <a:effectLst/>
                          <a:latin typeface="+mn-lt"/>
                          <a:ea typeface="+mn-ea"/>
                          <a:cs typeface="+mn-cs"/>
                        </a:rPr>
                        <a:t>Develop procedures and routines inside the classroom including rules and consequences that enable all students to learn and feel safe</a:t>
                      </a:r>
                      <a:endParaRPr lang="en-US" sz="2000" dirty="0"/>
                    </a:p>
                  </a:txBody>
                  <a:tcPr/>
                </a:tc>
                <a:tc>
                  <a:txBody>
                    <a:bodyPr/>
                    <a:lstStyle/>
                    <a:p>
                      <a:r>
                        <a:rPr lang="en-GB" sz="2000" kern="1200" dirty="0">
                          <a:solidFill>
                            <a:schemeClr val="dk1"/>
                          </a:solidFill>
                          <a:effectLst/>
                          <a:latin typeface="+mn-lt"/>
                          <a:ea typeface="+mn-ea"/>
                          <a:cs typeface="+mn-cs"/>
                        </a:rPr>
                        <a:t>Teacher uses culturally, socially and linguistically relevant curricula to provide formal and non-formal education</a:t>
                      </a:r>
                      <a:endParaRPr lang="en-US" sz="2000" dirty="0"/>
                    </a:p>
                  </a:txBody>
                  <a:tcPr/>
                </a:tc>
                <a:extLst>
                  <a:ext uri="{0D108BD9-81ED-4DB2-BD59-A6C34878D82A}">
                    <a16:rowId xmlns:a16="http://schemas.microsoft.com/office/drawing/2014/main" val="1560769184"/>
                  </a:ext>
                </a:extLst>
              </a:tr>
              <a:tr h="926885">
                <a:tc>
                  <a:txBody>
                    <a:bodyPr/>
                    <a:lstStyle/>
                    <a:p>
                      <a:r>
                        <a:rPr lang="en-GB" sz="2000" kern="1200" dirty="0">
                          <a:solidFill>
                            <a:schemeClr val="dk1"/>
                          </a:solidFill>
                          <a:effectLst/>
                          <a:latin typeface="+mn-lt"/>
                          <a:ea typeface="+mn-ea"/>
                          <a:cs typeface="+mn-cs"/>
                        </a:rPr>
                        <a:t>Build a foundation for students in their mother tongue before progressing to their second language</a:t>
                      </a:r>
                      <a:endParaRPr lang="en-US" sz="2000" dirty="0"/>
                    </a:p>
                  </a:txBody>
                  <a:tcPr/>
                </a:tc>
                <a:tc>
                  <a:txBody>
                    <a:bodyPr/>
                    <a:lstStyle/>
                    <a:p>
                      <a:r>
                        <a:rPr lang="en-GB" sz="2000" kern="1200" dirty="0">
                          <a:solidFill>
                            <a:schemeClr val="dk1"/>
                          </a:solidFill>
                          <a:effectLst/>
                          <a:latin typeface="+mn-lt"/>
                          <a:ea typeface="+mn-ea"/>
                          <a:cs typeface="+mn-cs"/>
                        </a:rPr>
                        <a:t>Teacher communicates regularly with parents, guardians, and other education stakeholders in order to promote a safe and effective learning environment</a:t>
                      </a:r>
                      <a:endParaRPr lang="en-US" sz="2000" dirty="0"/>
                    </a:p>
                  </a:txBody>
                  <a:tcPr/>
                </a:tc>
                <a:extLst>
                  <a:ext uri="{0D108BD9-81ED-4DB2-BD59-A6C34878D82A}">
                    <a16:rowId xmlns:a16="http://schemas.microsoft.com/office/drawing/2014/main" val="1653795169"/>
                  </a:ext>
                </a:extLst>
              </a:tr>
            </a:tbl>
          </a:graphicData>
        </a:graphic>
      </p:graphicFrame>
    </p:spTree>
    <p:extLst>
      <p:ext uri="{BB962C8B-B14F-4D97-AF65-F5344CB8AC3E}">
        <p14:creationId xmlns:p14="http://schemas.microsoft.com/office/powerpoint/2010/main" val="39063990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Activity 5: </a:t>
            </a:r>
          </a:p>
        </p:txBody>
      </p:sp>
      <p:sp>
        <p:nvSpPr>
          <p:cNvPr id="5" name="TextBox 4">
            <a:extLst>
              <a:ext uri="{FF2B5EF4-FFF2-40B4-BE49-F238E27FC236}">
                <a16:creationId xmlns:a16="http://schemas.microsoft.com/office/drawing/2014/main" id="{F40B6513-0C79-EAF4-DEFD-B2C6DF45348B}"/>
              </a:ext>
            </a:extLst>
          </p:cNvPr>
          <p:cNvSpPr txBox="1"/>
          <p:nvPr/>
        </p:nvSpPr>
        <p:spPr>
          <a:xfrm>
            <a:off x="420894" y="923992"/>
            <a:ext cx="11178457"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True of False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3">
            <a:extLst>
              <a:ext uri="{FF2B5EF4-FFF2-40B4-BE49-F238E27FC236}">
                <a16:creationId xmlns:a16="http://schemas.microsoft.com/office/drawing/2014/main" id="{06949C1E-EC8C-588D-A474-A3C26FA59664}"/>
              </a:ext>
            </a:extLst>
          </p:cNvPr>
          <p:cNvGraphicFramePr>
            <a:graphicFrameLocks noGrp="1"/>
          </p:cNvGraphicFramePr>
          <p:nvPr/>
        </p:nvGraphicFramePr>
        <p:xfrm>
          <a:off x="420892" y="1775461"/>
          <a:ext cx="11350193" cy="3717485"/>
        </p:xfrm>
        <a:graphic>
          <a:graphicData uri="http://schemas.openxmlformats.org/drawingml/2006/table">
            <a:tbl>
              <a:tblPr firstRow="1" bandRow="1">
                <a:tableStyleId>{5C22544A-7EE6-4342-B048-85BDC9FD1C3A}</a:tableStyleId>
              </a:tblPr>
              <a:tblGrid>
                <a:gridCol w="9687067">
                  <a:extLst>
                    <a:ext uri="{9D8B030D-6E8A-4147-A177-3AD203B41FA5}">
                      <a16:colId xmlns:a16="http://schemas.microsoft.com/office/drawing/2014/main" val="1324421117"/>
                    </a:ext>
                  </a:extLst>
                </a:gridCol>
                <a:gridCol w="704721">
                  <a:extLst>
                    <a:ext uri="{9D8B030D-6E8A-4147-A177-3AD203B41FA5}">
                      <a16:colId xmlns:a16="http://schemas.microsoft.com/office/drawing/2014/main" val="3746519859"/>
                    </a:ext>
                  </a:extLst>
                </a:gridCol>
                <a:gridCol w="958405">
                  <a:extLst>
                    <a:ext uri="{9D8B030D-6E8A-4147-A177-3AD203B41FA5}">
                      <a16:colId xmlns:a16="http://schemas.microsoft.com/office/drawing/2014/main" val="2113001868"/>
                    </a:ext>
                  </a:extLst>
                </a:gridCol>
              </a:tblGrid>
              <a:tr h="589544">
                <a:tc>
                  <a:txBody>
                    <a:bodyPr/>
                    <a:lstStyle/>
                    <a:p>
                      <a:r>
                        <a:rPr lang="en-US" sz="2000" dirty="0"/>
                        <a:t>MTT are reminded to _____________</a:t>
                      </a:r>
                    </a:p>
                  </a:txBody>
                  <a:tcPr/>
                </a:tc>
                <a:tc>
                  <a:txBody>
                    <a:bodyPr/>
                    <a:lstStyle/>
                    <a:p>
                      <a:r>
                        <a:rPr lang="en-US" sz="2000" dirty="0"/>
                        <a:t>True</a:t>
                      </a:r>
                    </a:p>
                  </a:txBody>
                  <a:tcPr/>
                </a:tc>
                <a:tc>
                  <a:txBody>
                    <a:bodyPr/>
                    <a:lstStyle/>
                    <a:p>
                      <a:r>
                        <a:rPr lang="en-US" sz="2000" dirty="0"/>
                        <a:t>False</a:t>
                      </a:r>
                    </a:p>
                  </a:txBody>
                  <a:tcPr/>
                </a:tc>
                <a:extLst>
                  <a:ext uri="{0D108BD9-81ED-4DB2-BD59-A6C34878D82A}">
                    <a16:rowId xmlns:a16="http://schemas.microsoft.com/office/drawing/2014/main" val="2351539497"/>
                  </a:ext>
                </a:extLst>
              </a:tr>
              <a:tr h="537141">
                <a:tc>
                  <a:txBody>
                    <a:body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Introduce the 34 CSE </a:t>
                      </a:r>
                      <a:r>
                        <a:rPr kumimoji="0" lang="en-US" sz="20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Arial" panose="020B0604020202020204" pitchFamily="34" charset="0"/>
                        </a:rPr>
                        <a:t>AoF</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as a separate or stand-alone list of competencies.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330231347"/>
                  </a:ext>
                </a:extLst>
              </a:tr>
              <a:tr h="622023">
                <a:tc>
                  <a:txBody>
                    <a:body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eriod" startAt="2"/>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Emphasize that the CSE competencies are designed to support and help teachers and not to overburden them. </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3327524354"/>
                  </a:ext>
                </a:extLst>
              </a:tr>
              <a:tr h="622023">
                <a:tc>
                  <a:txBody>
                    <a:body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eriod" startAt="3"/>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Provide examples that show that the CSE </a:t>
                      </a:r>
                      <a:r>
                        <a:rPr kumimoji="0" lang="en-US" sz="20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Arial" panose="020B0604020202020204" pitchFamily="34" charset="0"/>
                        </a:rPr>
                        <a:t>AoF</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are phrased in simple action verbs, outlining key “do’s” </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560769184"/>
                  </a:ext>
                </a:extLst>
              </a:tr>
              <a:tr h="379282">
                <a:tc>
                  <a:txBody>
                    <a:body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eriod" startAt="4"/>
                        <a:tabLst/>
                        <a:defRPr/>
                      </a:pPr>
                      <a:r>
                        <a:rPr kumimoji="0" lang="en-US" sz="20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Neglect the CSE </a:t>
                      </a:r>
                      <a:r>
                        <a:rPr kumimoji="0" lang="en-US" sz="2000" b="0" i="0" u="none" strike="noStrike" kern="100" cap="none" spc="0" normalizeH="0" baseline="0" noProof="0" dirty="0" err="1">
                          <a:ln>
                            <a:noFill/>
                          </a:ln>
                          <a:solidFill>
                            <a:prstClr val="black"/>
                          </a:solidFill>
                          <a:effectLst/>
                          <a:uLnTx/>
                          <a:uFillTx/>
                          <a:latin typeface="Calibri" panose="020F0502020204030204"/>
                          <a:ea typeface="Calibri" panose="020F0502020204030204" pitchFamily="34" charset="0"/>
                          <a:cs typeface="Arial" panose="020B0604020202020204" pitchFamily="34" charset="0"/>
                        </a:rPr>
                        <a:t>AoF</a:t>
                      </a:r>
                      <a:r>
                        <a:rPr kumimoji="0" lang="en-US" sz="20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in their training sessions and feedback conversations.  </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653795169"/>
                  </a:ext>
                </a:extLst>
              </a:tr>
              <a:tr h="895106">
                <a:tc>
                  <a:txBody>
                    <a:body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eriod" startAt="5"/>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adapt and contextualize the emphasis on CSE based on the intensity of the crisis and conflict context faced by teachers and remember that ‘the more intense the conflict setting, the higher the need for CSE’.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3814531036"/>
                  </a:ext>
                </a:extLst>
              </a:tr>
            </a:tbl>
          </a:graphicData>
        </a:graphic>
      </p:graphicFrame>
    </p:spTree>
    <p:extLst>
      <p:ext uri="{BB962C8B-B14F-4D97-AF65-F5344CB8AC3E}">
        <p14:creationId xmlns:p14="http://schemas.microsoft.com/office/powerpoint/2010/main" val="15996638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endParaRPr lang="en-US" dirty="0"/>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a:p>
            <a:pPr algn="ctr"/>
            <a:endParaRPr lang="en-US" b="0" dirty="0"/>
          </a:p>
          <a:p>
            <a:pPr algn="ctr"/>
            <a:r>
              <a:rPr lang="en-US" sz="2800" dirty="0"/>
              <a:t>PART III</a:t>
            </a:r>
          </a:p>
          <a:p>
            <a:pPr algn="ctr"/>
            <a:r>
              <a:rPr lang="en-US" sz="2800" b="0" dirty="0"/>
              <a:t>Implementation Scenarios </a:t>
            </a:r>
            <a:endParaRPr lang="en-US" sz="2800" dirty="0"/>
          </a:p>
        </p:txBody>
      </p:sp>
    </p:spTree>
    <p:custDataLst>
      <p:tags r:id="rId1"/>
    </p:custDataLst>
    <p:extLst>
      <p:ext uri="{BB962C8B-B14F-4D97-AF65-F5344CB8AC3E}">
        <p14:creationId xmlns:p14="http://schemas.microsoft.com/office/powerpoint/2010/main" val="19432872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pic>
        <p:nvPicPr>
          <p:cNvPr id="3" name="Picture 2">
            <a:extLst>
              <a:ext uri="{FF2B5EF4-FFF2-40B4-BE49-F238E27FC236}">
                <a16:creationId xmlns:a16="http://schemas.microsoft.com/office/drawing/2014/main" id="{9A8483DF-248F-12E5-2475-D738C5DD5A81}"/>
              </a:ext>
            </a:extLst>
          </p:cNvPr>
          <p:cNvPicPr>
            <a:picLocks noChangeAspect="1"/>
          </p:cNvPicPr>
          <p:nvPr/>
        </p:nvPicPr>
        <p:blipFill rotWithShape="1">
          <a:blip r:embed="rId4"/>
          <a:srcRect l="56159" t="19350" r="8811" b="26992"/>
          <a:stretch/>
        </p:blipFill>
        <p:spPr>
          <a:xfrm>
            <a:off x="6638871" y="1002895"/>
            <a:ext cx="5382533" cy="4952769"/>
          </a:xfrm>
          <a:prstGeom prst="rect">
            <a:avLst/>
          </a:prstGeom>
        </p:spPr>
      </p:pic>
      <p:pic>
        <p:nvPicPr>
          <p:cNvPr id="7" name="Picture 6">
            <a:extLst>
              <a:ext uri="{FF2B5EF4-FFF2-40B4-BE49-F238E27FC236}">
                <a16:creationId xmlns:a16="http://schemas.microsoft.com/office/drawing/2014/main" id="{C8D69392-79E3-F5F4-EE81-9195B2861D6A}"/>
              </a:ext>
            </a:extLst>
          </p:cNvPr>
          <p:cNvPicPr>
            <a:picLocks noChangeAspect="1"/>
          </p:cNvPicPr>
          <p:nvPr/>
        </p:nvPicPr>
        <p:blipFill>
          <a:blip r:embed="rId5"/>
          <a:stretch>
            <a:fillRect/>
          </a:stretch>
        </p:blipFill>
        <p:spPr>
          <a:xfrm>
            <a:off x="10146344" y="2376128"/>
            <a:ext cx="1760034" cy="1433871"/>
          </a:xfrm>
          <a:prstGeom prst="rect">
            <a:avLst/>
          </a:prstGeom>
        </p:spPr>
      </p:pic>
      <p:sp>
        <p:nvSpPr>
          <p:cNvPr id="8" name="TextBox 7">
            <a:extLst>
              <a:ext uri="{FF2B5EF4-FFF2-40B4-BE49-F238E27FC236}">
                <a16:creationId xmlns:a16="http://schemas.microsoft.com/office/drawing/2014/main" id="{79872014-8005-7B55-77D7-5C5BC0CA009A}"/>
              </a:ext>
            </a:extLst>
          </p:cNvPr>
          <p:cNvSpPr txBox="1"/>
          <p:nvPr/>
        </p:nvSpPr>
        <p:spPr>
          <a:xfrm>
            <a:off x="420688" y="1690062"/>
            <a:ext cx="6074683" cy="3477875"/>
          </a:xfrm>
          <a:prstGeom prst="rect">
            <a:avLst/>
          </a:prstGeom>
          <a:noFill/>
        </p:spPr>
        <p:txBody>
          <a:bodyPr wrap="square">
            <a:spAutoFit/>
          </a:bodyPr>
          <a:lstStyle/>
          <a:p>
            <a:pPr algn="l"/>
            <a:r>
              <a:rPr lang="en-US" sz="2000" b="1" i="1" dirty="0">
                <a:effectLst/>
              </a:rPr>
              <a:t>Task: </a:t>
            </a:r>
            <a:r>
              <a:rPr lang="en-US" sz="2000" b="0" i="0" dirty="0">
                <a:effectLst/>
              </a:rPr>
              <a:t>Review the biased or stereotypes inherent in a story, a literature artifact, or an artwork (</a:t>
            </a:r>
            <a:r>
              <a:rPr lang="en-US" sz="2000" b="0" i="0" dirty="0" err="1">
                <a:effectLst/>
              </a:rPr>
              <a:t>e.g</a:t>
            </a:r>
            <a:r>
              <a:rPr lang="en-US" sz="2000" b="0" i="0" dirty="0">
                <a:effectLst/>
              </a:rPr>
              <a:t> painting). </a:t>
            </a:r>
          </a:p>
          <a:p>
            <a:pPr algn="l"/>
            <a:endParaRPr lang="en-US" sz="2000" b="0" i="0" dirty="0">
              <a:effectLst/>
            </a:endParaRPr>
          </a:p>
          <a:p>
            <a:pPr algn="l"/>
            <a:r>
              <a:rPr lang="en-US" sz="2000" b="1" i="1" dirty="0">
                <a:effectLst/>
              </a:rPr>
              <a:t>Activity: </a:t>
            </a:r>
            <a:r>
              <a:rPr lang="en-US" sz="2000" b="0" i="0" dirty="0">
                <a:effectLst/>
              </a:rPr>
              <a:t>Identify stories, or artifacts that may perpetuate stereotypes or exclude certain groups. Have students create  alternative storylines that embrace diversity and challenge biases.</a:t>
            </a:r>
          </a:p>
          <a:p>
            <a:pPr algn="l"/>
            <a:endParaRPr lang="en-US" sz="2000" b="0" i="0" dirty="0">
              <a:effectLst/>
            </a:endParaRPr>
          </a:p>
          <a:p>
            <a:pPr algn="l"/>
            <a:r>
              <a:rPr lang="en-US" sz="2000" b="1" i="1" dirty="0">
                <a:effectLst/>
              </a:rPr>
              <a:t>Outcome: </a:t>
            </a:r>
            <a:r>
              <a:rPr lang="en-US" sz="2000" b="0" i="0" dirty="0">
                <a:effectLst/>
              </a:rPr>
              <a:t>Students understand the importance of inclusivity in storytelling and/</a:t>
            </a:r>
            <a:r>
              <a:rPr lang="en-US" sz="2000" dirty="0"/>
              <a:t>or in art </a:t>
            </a:r>
            <a:r>
              <a:rPr lang="en-US" sz="2000" b="0" i="0" dirty="0">
                <a:effectLst/>
              </a:rPr>
              <a:t>and practice creating narratives that celebrate differences.</a:t>
            </a:r>
          </a:p>
        </p:txBody>
      </p:sp>
      <p:sp>
        <p:nvSpPr>
          <p:cNvPr id="11" name="Title 4">
            <a:extLst>
              <a:ext uri="{FF2B5EF4-FFF2-40B4-BE49-F238E27FC236}">
                <a16:creationId xmlns:a16="http://schemas.microsoft.com/office/drawing/2014/main" id="{5BC6A37A-3158-A0E4-3F57-A594339F7C73}"/>
              </a:ext>
            </a:extLst>
          </p:cNvPr>
          <p:cNvSpPr>
            <a:spLocks noGrp="1"/>
          </p:cNvSpPr>
          <p:nvPr>
            <p:ph type="ctrTitle"/>
          </p:nvPr>
        </p:nvSpPr>
        <p:spPr>
          <a:xfrm>
            <a:off x="420688" y="152400"/>
            <a:ext cx="11350625" cy="454025"/>
          </a:xfrm>
        </p:spPr>
        <p:txBody>
          <a:bodyPr>
            <a:normAutofit/>
          </a:bodyPr>
          <a:lstStyle/>
          <a:p>
            <a:r>
              <a:rPr lang="en-US" dirty="0"/>
              <a:t>Scenario 1: Reflecting on biases and stereotypes</a:t>
            </a:r>
          </a:p>
        </p:txBody>
      </p:sp>
    </p:spTree>
    <p:custDataLst>
      <p:tags r:id="rId1"/>
    </p:custDataLst>
    <p:extLst>
      <p:ext uri="{BB962C8B-B14F-4D97-AF65-F5344CB8AC3E}">
        <p14:creationId xmlns:p14="http://schemas.microsoft.com/office/powerpoint/2010/main" val="42263770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Scenario 2: Debating Differences</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3" name="TextBox 2">
            <a:extLst>
              <a:ext uri="{FF2B5EF4-FFF2-40B4-BE49-F238E27FC236}">
                <a16:creationId xmlns:a16="http://schemas.microsoft.com/office/drawing/2014/main" id="{6496B4CF-C6E3-0A1B-F0BD-119CE52F6BD8}"/>
              </a:ext>
            </a:extLst>
          </p:cNvPr>
          <p:cNvSpPr txBox="1"/>
          <p:nvPr/>
        </p:nvSpPr>
        <p:spPr>
          <a:xfrm>
            <a:off x="420894" y="1534137"/>
            <a:ext cx="5657385" cy="3847207"/>
          </a:xfrm>
          <a:prstGeom prst="rect">
            <a:avLst/>
          </a:prstGeom>
          <a:noFill/>
        </p:spPr>
        <p:txBody>
          <a:bodyPr wrap="square">
            <a:spAutoFit/>
          </a:bodyPr>
          <a:lstStyle/>
          <a:p>
            <a:pPr algn="l"/>
            <a:r>
              <a:rPr lang="en-US" sz="2000" b="1" i="1" dirty="0">
                <a:effectLst/>
              </a:rPr>
              <a:t>Task: </a:t>
            </a:r>
            <a:r>
              <a:rPr lang="en-US" sz="2000" b="0" i="0" dirty="0">
                <a:effectLst/>
              </a:rPr>
              <a:t>Divide students into pairs. Assign each pair a topic that can have differing opinions, such as "school uniforms" or "homework.“</a:t>
            </a:r>
          </a:p>
          <a:p>
            <a:pPr algn="l"/>
            <a:endParaRPr lang="en-US" sz="2000" b="0" i="0" dirty="0">
              <a:effectLst/>
            </a:endParaRPr>
          </a:p>
          <a:p>
            <a:pPr algn="l"/>
            <a:r>
              <a:rPr lang="en-US" sz="2000" b="1" i="1" dirty="0">
                <a:effectLst/>
              </a:rPr>
              <a:t>Activity: </a:t>
            </a:r>
            <a:r>
              <a:rPr lang="en-US" sz="2000" b="0" i="0" dirty="0">
                <a:effectLst/>
              </a:rPr>
              <a:t>Each pair must research their topic and prepare arguments from both sides. They will then participate in a classroom debate, taking turns presenting their arguments respectfully.</a:t>
            </a:r>
          </a:p>
          <a:p>
            <a:pPr algn="l"/>
            <a:endParaRPr lang="en-US" sz="2000" b="0" i="0" dirty="0">
              <a:effectLst/>
            </a:endParaRPr>
          </a:p>
          <a:p>
            <a:pPr algn="l"/>
            <a:r>
              <a:rPr lang="en-US" sz="2000" b="1" i="1" dirty="0">
                <a:effectLst/>
              </a:rPr>
              <a:t>Outcome: </a:t>
            </a:r>
            <a:r>
              <a:rPr lang="en-US" sz="2000" b="0" i="0" dirty="0">
                <a:effectLst/>
              </a:rPr>
              <a:t>Students learn to articulate their viewpoints, listen to opposing perspectives, and practice respectful communication</a:t>
            </a:r>
            <a:r>
              <a:rPr lang="en-US" sz="2400" b="0" i="0" dirty="0">
                <a:effectLst/>
                <a:latin typeface="Söhne"/>
              </a:rPr>
              <a:t>.</a:t>
            </a:r>
          </a:p>
        </p:txBody>
      </p:sp>
      <p:pic>
        <p:nvPicPr>
          <p:cNvPr id="7" name="Picture 6">
            <a:extLst>
              <a:ext uri="{FF2B5EF4-FFF2-40B4-BE49-F238E27FC236}">
                <a16:creationId xmlns:a16="http://schemas.microsoft.com/office/drawing/2014/main" id="{7C74BE6F-DCAC-851E-596A-BEBC1DE596C3}"/>
              </a:ext>
            </a:extLst>
          </p:cNvPr>
          <p:cNvPicPr>
            <a:picLocks noChangeAspect="1"/>
          </p:cNvPicPr>
          <p:nvPr/>
        </p:nvPicPr>
        <p:blipFill rotWithShape="1">
          <a:blip r:embed="rId4"/>
          <a:srcRect l="28627" t="16830" r="26343" b="39369"/>
          <a:stretch/>
        </p:blipFill>
        <p:spPr>
          <a:xfrm>
            <a:off x="6424678" y="1486476"/>
            <a:ext cx="5490134" cy="3942531"/>
          </a:xfrm>
          <a:prstGeom prst="rect">
            <a:avLst/>
          </a:prstGeom>
        </p:spPr>
      </p:pic>
      <p:pic>
        <p:nvPicPr>
          <p:cNvPr id="8" name="Picture 7">
            <a:extLst>
              <a:ext uri="{FF2B5EF4-FFF2-40B4-BE49-F238E27FC236}">
                <a16:creationId xmlns:a16="http://schemas.microsoft.com/office/drawing/2014/main" id="{E29E2912-ECEE-A6B2-0AFB-9D6296983DCC}"/>
              </a:ext>
            </a:extLst>
          </p:cNvPr>
          <p:cNvPicPr>
            <a:picLocks noChangeAspect="1"/>
          </p:cNvPicPr>
          <p:nvPr/>
        </p:nvPicPr>
        <p:blipFill rotWithShape="1">
          <a:blip r:embed="rId5"/>
          <a:srcRect l="28960" t="74528" r="65728" b="8534"/>
          <a:stretch/>
        </p:blipFill>
        <p:spPr>
          <a:xfrm>
            <a:off x="6484714" y="2453292"/>
            <a:ext cx="660276" cy="1527703"/>
          </a:xfrm>
          <a:prstGeom prst="rect">
            <a:avLst/>
          </a:prstGeom>
        </p:spPr>
      </p:pic>
      <p:sp>
        <p:nvSpPr>
          <p:cNvPr id="9" name="Rectangle 8">
            <a:extLst>
              <a:ext uri="{FF2B5EF4-FFF2-40B4-BE49-F238E27FC236}">
                <a16:creationId xmlns:a16="http://schemas.microsoft.com/office/drawing/2014/main" id="{87AA41EB-552D-DC3C-3722-99A34E04FD89}"/>
              </a:ext>
            </a:extLst>
          </p:cNvPr>
          <p:cNvSpPr/>
          <p:nvPr/>
        </p:nvSpPr>
        <p:spPr>
          <a:xfrm>
            <a:off x="10080424" y="2448704"/>
            <a:ext cx="1677986" cy="76844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34196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Competencies </a:t>
            </a:r>
          </a:p>
        </p:txBody>
      </p:sp>
      <p:sp>
        <p:nvSpPr>
          <p:cNvPr id="14" name="TextBox 13">
            <a:extLst>
              <a:ext uri="{FF2B5EF4-FFF2-40B4-BE49-F238E27FC236}">
                <a16:creationId xmlns:a16="http://schemas.microsoft.com/office/drawing/2014/main" id="{CE651B94-CA85-3BD0-D65E-6380C40F2740}"/>
              </a:ext>
            </a:extLst>
          </p:cNvPr>
          <p:cNvSpPr txBox="1"/>
          <p:nvPr/>
        </p:nvSpPr>
        <p:spPr>
          <a:xfrm>
            <a:off x="256478" y="863003"/>
            <a:ext cx="4931691" cy="461665"/>
          </a:xfrm>
          <a:prstGeom prst="rect">
            <a:avLst/>
          </a:prstGeom>
          <a:noFill/>
        </p:spPr>
        <p:txBody>
          <a:bodyPr wrap="square" rtlCol="0">
            <a:spAutoFit/>
          </a:bodyPr>
          <a:lstStyle/>
          <a:p>
            <a:r>
              <a:rPr lang="en-US" sz="2400" dirty="0">
                <a:solidFill>
                  <a:schemeClr val="accent1">
                    <a:lumMod val="50000"/>
                  </a:schemeClr>
                </a:solidFill>
              </a:rPr>
              <a:t>Third Competency covered: </a:t>
            </a:r>
          </a:p>
        </p:txBody>
      </p:sp>
      <p:pic>
        <p:nvPicPr>
          <p:cNvPr id="12" name="Picture 11">
            <a:extLst>
              <a:ext uri="{FF2B5EF4-FFF2-40B4-BE49-F238E27FC236}">
                <a16:creationId xmlns:a16="http://schemas.microsoft.com/office/drawing/2014/main" id="{C8685AA6-9A3C-BA6B-F9A4-2935FB96E2C2}"/>
              </a:ext>
            </a:extLst>
          </p:cNvPr>
          <p:cNvPicPr>
            <a:picLocks noChangeAspect="1"/>
          </p:cNvPicPr>
          <p:nvPr/>
        </p:nvPicPr>
        <p:blipFill rotWithShape="1">
          <a:blip r:embed="rId4"/>
          <a:srcRect l="28170" t="56701" r="27233" b="8130"/>
          <a:stretch/>
        </p:blipFill>
        <p:spPr>
          <a:xfrm>
            <a:off x="420893" y="2485376"/>
            <a:ext cx="8196623" cy="3635944"/>
          </a:xfrm>
          <a:prstGeom prst="rect">
            <a:avLst/>
          </a:prstGeom>
        </p:spPr>
      </p:pic>
      <p:pic>
        <p:nvPicPr>
          <p:cNvPr id="17" name="Picture 16">
            <a:extLst>
              <a:ext uri="{FF2B5EF4-FFF2-40B4-BE49-F238E27FC236}">
                <a16:creationId xmlns:a16="http://schemas.microsoft.com/office/drawing/2014/main" id="{BB718145-2114-5EDE-DE11-BB1F7F377A97}"/>
              </a:ext>
            </a:extLst>
          </p:cNvPr>
          <p:cNvPicPr>
            <a:picLocks noChangeAspect="1"/>
          </p:cNvPicPr>
          <p:nvPr/>
        </p:nvPicPr>
        <p:blipFill rotWithShape="1">
          <a:blip r:embed="rId5"/>
          <a:srcRect l="29070" t="23049" r="65793" b="53333"/>
          <a:stretch/>
        </p:blipFill>
        <p:spPr>
          <a:xfrm>
            <a:off x="566467" y="2351284"/>
            <a:ext cx="986484" cy="2551190"/>
          </a:xfrm>
          <a:prstGeom prst="rect">
            <a:avLst/>
          </a:prstGeom>
        </p:spPr>
      </p:pic>
      <p:pic>
        <p:nvPicPr>
          <p:cNvPr id="8" name="Picture 7">
            <a:extLst>
              <a:ext uri="{FF2B5EF4-FFF2-40B4-BE49-F238E27FC236}">
                <a16:creationId xmlns:a16="http://schemas.microsoft.com/office/drawing/2014/main" id="{B5913F02-ADF8-946D-8D12-ED10378F9631}"/>
              </a:ext>
            </a:extLst>
          </p:cNvPr>
          <p:cNvPicPr>
            <a:picLocks noChangeAspect="1"/>
          </p:cNvPicPr>
          <p:nvPr/>
        </p:nvPicPr>
        <p:blipFill rotWithShape="1">
          <a:blip r:embed="rId6"/>
          <a:srcRect l="28521" t="24227" r="27286" b="65366"/>
          <a:stretch/>
        </p:blipFill>
        <p:spPr>
          <a:xfrm>
            <a:off x="481829" y="1407735"/>
            <a:ext cx="8135686" cy="1077642"/>
          </a:xfrm>
          <a:prstGeom prst="rect">
            <a:avLst/>
          </a:prstGeom>
        </p:spPr>
      </p:pic>
      <p:sp>
        <p:nvSpPr>
          <p:cNvPr id="16" name="Frame 15">
            <a:extLst>
              <a:ext uri="{FF2B5EF4-FFF2-40B4-BE49-F238E27FC236}">
                <a16:creationId xmlns:a16="http://schemas.microsoft.com/office/drawing/2014/main" id="{EEA1B36D-DEBB-FB5B-A2DC-A953465BEB90}"/>
              </a:ext>
            </a:extLst>
          </p:cNvPr>
          <p:cNvSpPr/>
          <p:nvPr/>
        </p:nvSpPr>
        <p:spPr>
          <a:xfrm>
            <a:off x="5835733" y="4779570"/>
            <a:ext cx="2781781" cy="1201720"/>
          </a:xfrm>
          <a:prstGeom prst="fram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solidFill>
                <a:schemeClr val="tx1"/>
              </a:solidFill>
            </a:endParaRPr>
          </a:p>
        </p:txBody>
      </p:sp>
    </p:spTree>
    <p:custDataLst>
      <p:tags r:id="rId1"/>
    </p:custDataLst>
    <p:extLst>
      <p:ext uri="{BB962C8B-B14F-4D97-AF65-F5344CB8AC3E}">
        <p14:creationId xmlns:p14="http://schemas.microsoft.com/office/powerpoint/2010/main" val="5532741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sp>
        <p:nvSpPr>
          <p:cNvPr id="8" name="TextBox 7">
            <a:extLst>
              <a:ext uri="{FF2B5EF4-FFF2-40B4-BE49-F238E27FC236}">
                <a16:creationId xmlns:a16="http://schemas.microsoft.com/office/drawing/2014/main" id="{D5DE7328-893A-0FAB-F86C-BD64D08DA539}"/>
              </a:ext>
            </a:extLst>
          </p:cNvPr>
          <p:cNvSpPr txBox="1"/>
          <p:nvPr/>
        </p:nvSpPr>
        <p:spPr>
          <a:xfrm>
            <a:off x="6623824" y="4583151"/>
            <a:ext cx="524108" cy="1159728"/>
          </a:xfrm>
          <a:prstGeom prst="rect">
            <a:avLst/>
          </a:prstGeom>
          <a:solidFill>
            <a:schemeClr val="bg1"/>
          </a:solidFill>
          <a:ln>
            <a:solidFill>
              <a:schemeClr val="bg1"/>
            </a:solidFill>
          </a:ln>
        </p:spPr>
        <p:txBody>
          <a:bodyPr wrap="square" rtlCol="0">
            <a:spAutoFit/>
          </a:bodyPr>
          <a:lstStyle/>
          <a:p>
            <a:endParaRPr lang="en-US" dirty="0"/>
          </a:p>
        </p:txBody>
      </p:sp>
      <p:pic>
        <p:nvPicPr>
          <p:cNvPr id="14" name="Picture 13">
            <a:extLst>
              <a:ext uri="{FF2B5EF4-FFF2-40B4-BE49-F238E27FC236}">
                <a16:creationId xmlns:a16="http://schemas.microsoft.com/office/drawing/2014/main" id="{5D4A00F9-C329-F2B9-B6E8-6B283BAF9929}"/>
              </a:ext>
            </a:extLst>
          </p:cNvPr>
          <p:cNvPicPr>
            <a:picLocks noChangeAspect="1"/>
          </p:cNvPicPr>
          <p:nvPr/>
        </p:nvPicPr>
        <p:blipFill rotWithShape="1">
          <a:blip r:embed="rId4"/>
          <a:srcRect l="61829" t="27216" r="13110" b="32459"/>
          <a:stretch/>
        </p:blipFill>
        <p:spPr>
          <a:xfrm>
            <a:off x="6239708" y="1013086"/>
            <a:ext cx="5761454" cy="5214833"/>
          </a:xfrm>
          <a:prstGeom prst="rect">
            <a:avLst/>
          </a:prstGeom>
        </p:spPr>
      </p:pic>
      <p:pic>
        <p:nvPicPr>
          <p:cNvPr id="15" name="Picture 14">
            <a:extLst>
              <a:ext uri="{FF2B5EF4-FFF2-40B4-BE49-F238E27FC236}">
                <a16:creationId xmlns:a16="http://schemas.microsoft.com/office/drawing/2014/main" id="{043BE864-4C9E-1509-11DE-F76C7F10D856}"/>
              </a:ext>
            </a:extLst>
          </p:cNvPr>
          <p:cNvPicPr>
            <a:picLocks noChangeAspect="1"/>
          </p:cNvPicPr>
          <p:nvPr/>
        </p:nvPicPr>
        <p:blipFill>
          <a:blip r:embed="rId5"/>
          <a:stretch>
            <a:fillRect/>
          </a:stretch>
        </p:blipFill>
        <p:spPr>
          <a:xfrm>
            <a:off x="10007374" y="4132539"/>
            <a:ext cx="1755402" cy="933403"/>
          </a:xfrm>
          <a:prstGeom prst="rect">
            <a:avLst/>
          </a:prstGeom>
        </p:spPr>
      </p:pic>
      <p:sp>
        <p:nvSpPr>
          <p:cNvPr id="17" name="TextBox 16">
            <a:extLst>
              <a:ext uri="{FF2B5EF4-FFF2-40B4-BE49-F238E27FC236}">
                <a16:creationId xmlns:a16="http://schemas.microsoft.com/office/drawing/2014/main" id="{C743C983-4612-7362-50EB-6F0E0CD1D372}"/>
              </a:ext>
            </a:extLst>
          </p:cNvPr>
          <p:cNvSpPr txBox="1"/>
          <p:nvPr/>
        </p:nvSpPr>
        <p:spPr>
          <a:xfrm>
            <a:off x="429224" y="1195164"/>
            <a:ext cx="5707858" cy="3477875"/>
          </a:xfrm>
          <a:prstGeom prst="rect">
            <a:avLst/>
          </a:prstGeom>
          <a:noFill/>
        </p:spPr>
        <p:txBody>
          <a:bodyPr wrap="square">
            <a:spAutoFit/>
          </a:bodyPr>
          <a:lstStyle/>
          <a:p>
            <a:pPr algn="l"/>
            <a:r>
              <a:rPr lang="en-US" sz="2000" b="1" i="1" dirty="0">
                <a:effectLst/>
              </a:rPr>
              <a:t>Task: </a:t>
            </a:r>
            <a:r>
              <a:rPr lang="en-US" sz="2000" b="0" i="0" dirty="0">
                <a:effectLst/>
              </a:rPr>
              <a:t>Have students conduct interviews with members of their community, focusing on local knowledge and practices.</a:t>
            </a:r>
          </a:p>
          <a:p>
            <a:pPr algn="l"/>
            <a:endParaRPr lang="en-US" sz="2000" b="0" i="0" dirty="0">
              <a:effectLst/>
            </a:endParaRPr>
          </a:p>
          <a:p>
            <a:pPr algn="l"/>
            <a:r>
              <a:rPr lang="en-US" sz="2000" b="1" i="1" dirty="0">
                <a:effectLst/>
              </a:rPr>
              <a:t>Activity: </a:t>
            </a:r>
            <a:r>
              <a:rPr lang="en-US" sz="2000" b="0" i="0" dirty="0">
                <a:effectLst/>
              </a:rPr>
              <a:t>Students prepare questions, conduct interviews, and compile their findings into presentations or reports to share with the class.</a:t>
            </a:r>
          </a:p>
          <a:p>
            <a:pPr algn="l"/>
            <a:endParaRPr lang="en-US" sz="2000" b="0" i="0" dirty="0">
              <a:effectLst/>
            </a:endParaRPr>
          </a:p>
          <a:p>
            <a:pPr algn="l"/>
            <a:r>
              <a:rPr lang="en-US" sz="2000" b="1" i="1" dirty="0">
                <a:effectLst/>
              </a:rPr>
              <a:t>Outcome: </a:t>
            </a:r>
            <a:r>
              <a:rPr lang="en-US" sz="2000" b="0" i="0" dirty="0">
                <a:effectLst/>
              </a:rPr>
              <a:t>Students connect classroom learning to their surroundings, recognizing the value of community wisdom and diverse perspectives.</a:t>
            </a:r>
          </a:p>
        </p:txBody>
      </p:sp>
      <p:sp>
        <p:nvSpPr>
          <p:cNvPr id="20" name="Title 4">
            <a:extLst>
              <a:ext uri="{FF2B5EF4-FFF2-40B4-BE49-F238E27FC236}">
                <a16:creationId xmlns:a16="http://schemas.microsoft.com/office/drawing/2014/main" id="{8B5B1379-5773-DEDC-736E-AC2EC3FE8CA1}"/>
              </a:ext>
            </a:extLst>
          </p:cNvPr>
          <p:cNvSpPr>
            <a:spLocks noGrp="1"/>
          </p:cNvSpPr>
          <p:nvPr>
            <p:ph type="ctrTitle"/>
          </p:nvPr>
        </p:nvSpPr>
        <p:spPr>
          <a:xfrm>
            <a:off x="420688" y="152400"/>
            <a:ext cx="11350625" cy="454025"/>
          </a:xfrm>
        </p:spPr>
        <p:txBody>
          <a:bodyPr>
            <a:normAutofit/>
          </a:bodyPr>
          <a:lstStyle/>
          <a:p>
            <a:r>
              <a:rPr lang="en-US" dirty="0"/>
              <a:t>Scenario 3: Community Interview Project</a:t>
            </a:r>
          </a:p>
        </p:txBody>
      </p:sp>
    </p:spTree>
    <p:custDataLst>
      <p:tags r:id="rId1"/>
    </p:custDataLst>
    <p:extLst>
      <p:ext uri="{BB962C8B-B14F-4D97-AF65-F5344CB8AC3E}">
        <p14:creationId xmlns:p14="http://schemas.microsoft.com/office/powerpoint/2010/main" val="23733751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Scenario 4: Conflict Case Study Analysis</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pic>
        <p:nvPicPr>
          <p:cNvPr id="3" name="Picture 2">
            <a:extLst>
              <a:ext uri="{FF2B5EF4-FFF2-40B4-BE49-F238E27FC236}">
                <a16:creationId xmlns:a16="http://schemas.microsoft.com/office/drawing/2014/main" id="{4C5F9706-8856-F8A3-AE49-75397A3BCC82}"/>
              </a:ext>
            </a:extLst>
          </p:cNvPr>
          <p:cNvPicPr>
            <a:picLocks noChangeAspect="1"/>
          </p:cNvPicPr>
          <p:nvPr/>
        </p:nvPicPr>
        <p:blipFill rotWithShape="1">
          <a:blip r:embed="rId4"/>
          <a:srcRect l="10152" t="23706" r="55000" b="18079"/>
          <a:stretch/>
        </p:blipFill>
        <p:spPr>
          <a:xfrm>
            <a:off x="6264019" y="769189"/>
            <a:ext cx="5719826" cy="4925327"/>
          </a:xfrm>
          <a:prstGeom prst="rect">
            <a:avLst/>
          </a:prstGeom>
        </p:spPr>
      </p:pic>
      <p:pic>
        <p:nvPicPr>
          <p:cNvPr id="7" name="Picture 6">
            <a:extLst>
              <a:ext uri="{FF2B5EF4-FFF2-40B4-BE49-F238E27FC236}">
                <a16:creationId xmlns:a16="http://schemas.microsoft.com/office/drawing/2014/main" id="{FD2BDC27-A34D-8A19-51B6-111BE1B864A6}"/>
              </a:ext>
            </a:extLst>
          </p:cNvPr>
          <p:cNvPicPr>
            <a:picLocks noChangeAspect="1"/>
          </p:cNvPicPr>
          <p:nvPr/>
        </p:nvPicPr>
        <p:blipFill rotWithShape="1">
          <a:blip r:embed="rId4"/>
          <a:srcRect l="10152" t="66237" r="84786" b="10256"/>
          <a:stretch/>
        </p:blipFill>
        <p:spPr>
          <a:xfrm>
            <a:off x="6264019" y="3543523"/>
            <a:ext cx="823400" cy="2150994"/>
          </a:xfrm>
          <a:prstGeom prst="rect">
            <a:avLst/>
          </a:prstGeom>
        </p:spPr>
      </p:pic>
      <p:sp>
        <p:nvSpPr>
          <p:cNvPr id="9" name="Rectangle 8">
            <a:extLst>
              <a:ext uri="{FF2B5EF4-FFF2-40B4-BE49-F238E27FC236}">
                <a16:creationId xmlns:a16="http://schemas.microsoft.com/office/drawing/2014/main" id="{FA7BC080-541F-38EE-24F9-8FDFF64121B6}"/>
              </a:ext>
            </a:extLst>
          </p:cNvPr>
          <p:cNvSpPr/>
          <p:nvPr/>
        </p:nvSpPr>
        <p:spPr>
          <a:xfrm>
            <a:off x="10091719" y="1952797"/>
            <a:ext cx="1823093" cy="374172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F2213FA-7015-E4C5-A801-4ADA79A33F9F}"/>
              </a:ext>
            </a:extLst>
          </p:cNvPr>
          <p:cNvSpPr txBox="1"/>
          <p:nvPr/>
        </p:nvSpPr>
        <p:spPr>
          <a:xfrm>
            <a:off x="420884" y="883673"/>
            <a:ext cx="5675106" cy="3539430"/>
          </a:xfrm>
          <a:prstGeom prst="rect">
            <a:avLst/>
          </a:prstGeom>
          <a:noFill/>
        </p:spPr>
        <p:txBody>
          <a:bodyPr wrap="square">
            <a:spAutoFit/>
          </a:bodyPr>
          <a:lstStyle/>
          <a:p>
            <a:pPr algn="l"/>
            <a:r>
              <a:rPr lang="en-US" sz="2000" b="1" i="1" dirty="0">
                <a:solidFill>
                  <a:srgbClr val="374151"/>
                </a:solidFill>
                <a:effectLst/>
              </a:rPr>
              <a:t>Activity Steps:</a:t>
            </a:r>
            <a:endParaRPr lang="en-US" sz="2000" b="1" i="1" dirty="0">
              <a:solidFill>
                <a:srgbClr val="374151"/>
              </a:solidFill>
            </a:endParaRPr>
          </a:p>
          <a:p>
            <a:pPr algn="l"/>
            <a:endParaRPr lang="en-US" sz="2000" b="1" i="1" dirty="0">
              <a:solidFill>
                <a:srgbClr val="374151"/>
              </a:solidFill>
              <a:effectLst/>
            </a:endParaRPr>
          </a:p>
          <a:p>
            <a:pPr algn="l">
              <a:buFont typeface="+mj-lt"/>
              <a:buAutoNum type="arabicPeriod"/>
            </a:pPr>
            <a:r>
              <a:rPr lang="en-US" sz="2000" b="1" i="0" dirty="0">
                <a:solidFill>
                  <a:srgbClr val="374151"/>
                </a:solidFill>
                <a:effectLst/>
              </a:rPr>
              <a:t>Introduce the Topic:</a:t>
            </a:r>
            <a:r>
              <a:rPr lang="en-US" sz="2000" b="0" i="0" dirty="0">
                <a:solidFill>
                  <a:srgbClr val="374151"/>
                </a:solidFill>
                <a:effectLst/>
              </a:rPr>
              <a:t> Begin by discussing the concept of conflict and its different forms. Highlight that conflicts can arise due to various reasons and that they can be transformed into positive outcomes.</a:t>
            </a:r>
          </a:p>
          <a:p>
            <a:pPr algn="l">
              <a:buFont typeface="+mj-lt"/>
              <a:buAutoNum type="arabicPeriod"/>
            </a:pPr>
            <a:endParaRPr lang="en-US" sz="2000" b="0" i="0" dirty="0">
              <a:solidFill>
                <a:srgbClr val="374151"/>
              </a:solidFill>
              <a:effectLst/>
            </a:endParaRPr>
          </a:p>
          <a:p>
            <a:pPr algn="l">
              <a:buFont typeface="+mj-lt"/>
              <a:buAutoNum type="arabicPeriod"/>
            </a:pPr>
            <a:r>
              <a:rPr lang="en-US" sz="2000" b="1" i="0" dirty="0">
                <a:solidFill>
                  <a:srgbClr val="374151"/>
                </a:solidFill>
                <a:effectLst/>
              </a:rPr>
              <a:t>Case Study Selection:</a:t>
            </a:r>
            <a:r>
              <a:rPr lang="en-US" sz="2000" b="0" i="0" dirty="0">
                <a:solidFill>
                  <a:srgbClr val="374151"/>
                </a:solidFill>
                <a:effectLst/>
              </a:rPr>
              <a:t> Choose a real or fictional conflict scenario relevant to the students' context, such as a dispute over limited resources, cultural differences, or a misunderstanding between peers</a:t>
            </a:r>
            <a:r>
              <a:rPr lang="en-US" sz="2400" b="0" i="0" dirty="0">
                <a:solidFill>
                  <a:srgbClr val="374151"/>
                </a:solidFill>
                <a:effectLst/>
              </a:rPr>
              <a:t>.</a:t>
            </a:r>
          </a:p>
        </p:txBody>
      </p:sp>
    </p:spTree>
    <p:custDataLst>
      <p:tags r:id="rId1"/>
    </p:custDataLst>
    <p:extLst>
      <p:ext uri="{BB962C8B-B14F-4D97-AF65-F5344CB8AC3E}">
        <p14:creationId xmlns:p14="http://schemas.microsoft.com/office/powerpoint/2010/main" val="38521926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Scenario 4: Conflict Case Study Analysis (Cont.)</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pic>
        <p:nvPicPr>
          <p:cNvPr id="3" name="Picture 2">
            <a:extLst>
              <a:ext uri="{FF2B5EF4-FFF2-40B4-BE49-F238E27FC236}">
                <a16:creationId xmlns:a16="http://schemas.microsoft.com/office/drawing/2014/main" id="{4C5F9706-8856-F8A3-AE49-75397A3BCC82}"/>
              </a:ext>
            </a:extLst>
          </p:cNvPr>
          <p:cNvPicPr>
            <a:picLocks noChangeAspect="1"/>
          </p:cNvPicPr>
          <p:nvPr/>
        </p:nvPicPr>
        <p:blipFill rotWithShape="1">
          <a:blip r:embed="rId4"/>
          <a:srcRect l="10152" t="24946" r="55000" b="17594"/>
          <a:stretch/>
        </p:blipFill>
        <p:spPr>
          <a:xfrm>
            <a:off x="6264019" y="883673"/>
            <a:ext cx="5719826" cy="5305254"/>
          </a:xfrm>
          <a:prstGeom prst="rect">
            <a:avLst/>
          </a:prstGeom>
        </p:spPr>
      </p:pic>
      <p:pic>
        <p:nvPicPr>
          <p:cNvPr id="7" name="Picture 6">
            <a:extLst>
              <a:ext uri="{FF2B5EF4-FFF2-40B4-BE49-F238E27FC236}">
                <a16:creationId xmlns:a16="http://schemas.microsoft.com/office/drawing/2014/main" id="{FD2BDC27-A34D-8A19-51B6-111BE1B864A6}"/>
              </a:ext>
            </a:extLst>
          </p:cNvPr>
          <p:cNvPicPr>
            <a:picLocks noChangeAspect="1"/>
          </p:cNvPicPr>
          <p:nvPr/>
        </p:nvPicPr>
        <p:blipFill rotWithShape="1">
          <a:blip r:embed="rId4"/>
          <a:srcRect l="10152" t="66236" r="84887" b="7643"/>
          <a:stretch/>
        </p:blipFill>
        <p:spPr>
          <a:xfrm>
            <a:off x="6264019" y="3848788"/>
            <a:ext cx="806996" cy="2390197"/>
          </a:xfrm>
          <a:prstGeom prst="rect">
            <a:avLst/>
          </a:prstGeom>
        </p:spPr>
      </p:pic>
      <p:sp>
        <p:nvSpPr>
          <p:cNvPr id="9" name="Rectangle 8">
            <a:extLst>
              <a:ext uri="{FF2B5EF4-FFF2-40B4-BE49-F238E27FC236}">
                <a16:creationId xmlns:a16="http://schemas.microsoft.com/office/drawing/2014/main" id="{FA7BC080-541F-38EE-24F9-8FDFF64121B6}"/>
              </a:ext>
            </a:extLst>
          </p:cNvPr>
          <p:cNvSpPr/>
          <p:nvPr/>
        </p:nvSpPr>
        <p:spPr>
          <a:xfrm>
            <a:off x="10002644" y="2029522"/>
            <a:ext cx="1981201" cy="4159405"/>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F2213FA-7015-E4C5-A801-4ADA79A33F9F}"/>
              </a:ext>
            </a:extLst>
          </p:cNvPr>
          <p:cNvSpPr txBox="1"/>
          <p:nvPr/>
        </p:nvSpPr>
        <p:spPr>
          <a:xfrm>
            <a:off x="420884" y="883673"/>
            <a:ext cx="5675106" cy="4462760"/>
          </a:xfrm>
          <a:prstGeom prst="rect">
            <a:avLst/>
          </a:prstGeom>
          <a:noFill/>
        </p:spPr>
        <p:txBody>
          <a:bodyPr wrap="square">
            <a:spAutoFit/>
          </a:bodyPr>
          <a:lstStyle/>
          <a:p>
            <a:pPr algn="l"/>
            <a:r>
              <a:rPr lang="en-US" sz="2000" b="1" i="1" dirty="0">
                <a:effectLst/>
              </a:rPr>
              <a:t>Activity Steps:</a:t>
            </a:r>
          </a:p>
          <a:p>
            <a:pPr algn="l"/>
            <a:endParaRPr lang="en-US" sz="2000" b="1" i="1" dirty="0">
              <a:effectLst/>
            </a:endParaRPr>
          </a:p>
          <a:p>
            <a:pPr algn="l"/>
            <a:r>
              <a:rPr lang="en-US" sz="2000" b="1" i="0" dirty="0">
                <a:effectLst/>
              </a:rPr>
              <a:t>3. Small Group Discussions:</a:t>
            </a:r>
            <a:r>
              <a:rPr lang="en-US" sz="2000" b="0" i="0" dirty="0">
                <a:effectLst/>
              </a:rPr>
              <a:t> Divide the class into small groups. Provide each group with the chosen case study to analyze. </a:t>
            </a:r>
          </a:p>
          <a:p>
            <a:pPr algn="l"/>
            <a:r>
              <a:rPr lang="en-US" sz="2000" b="0" i="0" dirty="0">
                <a:effectLst/>
              </a:rPr>
              <a:t>Encourage them to discuss the following:</a:t>
            </a:r>
          </a:p>
          <a:p>
            <a:pPr marL="714375" indent="-268288" algn="l">
              <a:buFont typeface="Wingdings" panose="05000000000000000000" pitchFamily="2" charset="2"/>
              <a:buChar char="Ø"/>
            </a:pPr>
            <a:r>
              <a:rPr lang="en-US" sz="2000" b="0" i="0" dirty="0">
                <a:effectLst/>
              </a:rPr>
              <a:t>What are the main issues and </a:t>
            </a:r>
            <a:r>
              <a:rPr lang="es-419" sz="2000" b="0" i="0" dirty="0" err="1">
                <a:effectLst/>
              </a:rPr>
              <a:t>who</a:t>
            </a:r>
            <a:r>
              <a:rPr lang="es-419" sz="2000" b="0" i="0" dirty="0">
                <a:effectLst/>
              </a:rPr>
              <a:t> are </a:t>
            </a:r>
            <a:r>
              <a:rPr lang="es-419" sz="2000" b="0" i="0" dirty="0" err="1">
                <a:effectLst/>
              </a:rPr>
              <a:t>the</a:t>
            </a:r>
            <a:r>
              <a:rPr lang="es-419" sz="2000" b="0" i="0" dirty="0">
                <a:effectLst/>
              </a:rPr>
              <a:t> </a:t>
            </a:r>
            <a:r>
              <a:rPr lang="en-US" sz="2000" b="0" i="0" dirty="0">
                <a:effectLst/>
              </a:rPr>
              <a:t>stakeholders involved?</a:t>
            </a:r>
          </a:p>
          <a:p>
            <a:pPr marL="714375" indent="-268288" algn="l">
              <a:buFont typeface="Wingdings" panose="05000000000000000000" pitchFamily="2" charset="2"/>
              <a:buChar char="Ø"/>
            </a:pPr>
            <a:r>
              <a:rPr lang="en-US" sz="2000" b="0" i="0" dirty="0">
                <a:effectLst/>
              </a:rPr>
              <a:t>What might be the underlying causes of the conflict?</a:t>
            </a:r>
          </a:p>
          <a:p>
            <a:pPr marL="714375" indent="-268288" algn="l">
              <a:buFont typeface="Wingdings" panose="05000000000000000000" pitchFamily="2" charset="2"/>
              <a:buChar char="Ø"/>
            </a:pPr>
            <a:r>
              <a:rPr lang="en-US" sz="2000" b="0" i="0" dirty="0">
                <a:effectLst/>
              </a:rPr>
              <a:t>How do different groups perceive the situation?</a:t>
            </a:r>
          </a:p>
          <a:p>
            <a:pPr marL="714375" indent="-268288" algn="l">
              <a:buFont typeface="Wingdings" panose="05000000000000000000" pitchFamily="2" charset="2"/>
              <a:buChar char="Ø"/>
            </a:pPr>
            <a:r>
              <a:rPr lang="en-US" sz="2000" b="0" i="0" dirty="0">
                <a:effectLst/>
              </a:rPr>
              <a:t>What are potential ways to transform this conflict positively</a:t>
            </a:r>
            <a:r>
              <a:rPr lang="en-US" sz="2400" b="0" i="0" dirty="0">
                <a:effectLst/>
              </a:rPr>
              <a:t>?</a:t>
            </a:r>
          </a:p>
        </p:txBody>
      </p:sp>
    </p:spTree>
    <p:custDataLst>
      <p:tags r:id="rId1"/>
    </p:custDataLst>
    <p:extLst>
      <p:ext uri="{BB962C8B-B14F-4D97-AF65-F5344CB8AC3E}">
        <p14:creationId xmlns:p14="http://schemas.microsoft.com/office/powerpoint/2010/main" val="38618402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dirty="0"/>
              <a:t>Scenario 4: Conflict Case Study Analysis (Cont.)</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p:txBody>
      </p:sp>
      <p:pic>
        <p:nvPicPr>
          <p:cNvPr id="3" name="Picture 2">
            <a:extLst>
              <a:ext uri="{FF2B5EF4-FFF2-40B4-BE49-F238E27FC236}">
                <a16:creationId xmlns:a16="http://schemas.microsoft.com/office/drawing/2014/main" id="{4C5F9706-8856-F8A3-AE49-75397A3BCC82}"/>
              </a:ext>
            </a:extLst>
          </p:cNvPr>
          <p:cNvPicPr>
            <a:picLocks noChangeAspect="1"/>
          </p:cNvPicPr>
          <p:nvPr/>
        </p:nvPicPr>
        <p:blipFill rotWithShape="1">
          <a:blip r:embed="rId4"/>
          <a:srcRect l="10152" t="23706" r="55000" b="17594"/>
          <a:stretch/>
        </p:blipFill>
        <p:spPr>
          <a:xfrm>
            <a:off x="6264019" y="769189"/>
            <a:ext cx="5719826" cy="5419738"/>
          </a:xfrm>
          <a:prstGeom prst="rect">
            <a:avLst/>
          </a:prstGeom>
        </p:spPr>
      </p:pic>
      <p:pic>
        <p:nvPicPr>
          <p:cNvPr id="7" name="Picture 6">
            <a:extLst>
              <a:ext uri="{FF2B5EF4-FFF2-40B4-BE49-F238E27FC236}">
                <a16:creationId xmlns:a16="http://schemas.microsoft.com/office/drawing/2014/main" id="{FD2BDC27-A34D-8A19-51B6-111BE1B864A6}"/>
              </a:ext>
            </a:extLst>
          </p:cNvPr>
          <p:cNvPicPr>
            <a:picLocks noChangeAspect="1"/>
          </p:cNvPicPr>
          <p:nvPr/>
        </p:nvPicPr>
        <p:blipFill rotWithShape="1">
          <a:blip r:embed="rId4"/>
          <a:srcRect l="10152" t="66236" r="84887" b="7643"/>
          <a:stretch/>
        </p:blipFill>
        <p:spPr>
          <a:xfrm>
            <a:off x="6264019" y="3848788"/>
            <a:ext cx="806996" cy="2390197"/>
          </a:xfrm>
          <a:prstGeom prst="rect">
            <a:avLst/>
          </a:prstGeom>
        </p:spPr>
      </p:pic>
      <p:sp>
        <p:nvSpPr>
          <p:cNvPr id="9" name="Rectangle 8">
            <a:extLst>
              <a:ext uri="{FF2B5EF4-FFF2-40B4-BE49-F238E27FC236}">
                <a16:creationId xmlns:a16="http://schemas.microsoft.com/office/drawing/2014/main" id="{FA7BC080-541F-38EE-24F9-8FDFF64121B6}"/>
              </a:ext>
            </a:extLst>
          </p:cNvPr>
          <p:cNvSpPr/>
          <p:nvPr/>
        </p:nvSpPr>
        <p:spPr>
          <a:xfrm>
            <a:off x="10002644" y="2029522"/>
            <a:ext cx="1981201" cy="4159405"/>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F2213FA-7015-E4C5-A801-4ADA79A33F9F}"/>
              </a:ext>
            </a:extLst>
          </p:cNvPr>
          <p:cNvSpPr txBox="1"/>
          <p:nvPr/>
        </p:nvSpPr>
        <p:spPr>
          <a:xfrm>
            <a:off x="420895" y="982176"/>
            <a:ext cx="5675106" cy="4708981"/>
          </a:xfrm>
          <a:prstGeom prst="rect">
            <a:avLst/>
          </a:prstGeom>
          <a:noFill/>
        </p:spPr>
        <p:txBody>
          <a:bodyPr wrap="square">
            <a:spAutoFit/>
          </a:bodyPr>
          <a:lstStyle/>
          <a:p>
            <a:pPr algn="l"/>
            <a:r>
              <a:rPr lang="en-US" sz="2000" b="1" i="1" dirty="0">
                <a:solidFill>
                  <a:srgbClr val="374151"/>
                </a:solidFill>
                <a:effectLst/>
                <a:latin typeface="Söhne"/>
              </a:rPr>
              <a:t>Activity Steps:</a:t>
            </a:r>
          </a:p>
          <a:p>
            <a:pPr algn="l"/>
            <a:r>
              <a:rPr lang="en-US" sz="2000" b="1" i="0" dirty="0">
                <a:solidFill>
                  <a:srgbClr val="374151"/>
                </a:solidFill>
                <a:effectLst/>
              </a:rPr>
              <a:t>4. Group Presentations:</a:t>
            </a:r>
            <a:r>
              <a:rPr lang="en-US" sz="2000" b="0" i="0" dirty="0">
                <a:solidFill>
                  <a:srgbClr val="374151"/>
                </a:solidFill>
                <a:effectLst/>
              </a:rPr>
              <a:t> Have each group present their analysis to the class. Encourage them to discuss their findings, emphasizing the complexity of conflicts and the importance of understanding multiple perspectives.</a:t>
            </a:r>
          </a:p>
          <a:p>
            <a:pPr algn="l"/>
            <a:r>
              <a:rPr lang="en-US" sz="2000" b="1" i="0" dirty="0">
                <a:solidFill>
                  <a:srgbClr val="374151"/>
                </a:solidFill>
                <a:effectLst/>
              </a:rPr>
              <a:t>5. Reflective Discussion:</a:t>
            </a:r>
            <a:r>
              <a:rPr lang="en-US" sz="2000" b="0" i="0" dirty="0">
                <a:solidFill>
                  <a:srgbClr val="374151"/>
                </a:solidFill>
                <a:effectLst/>
              </a:rPr>
              <a:t> Lead a class discussion about the key takeaways from the activity. Address the importance of self-awareness, inter-cultural sensitivity, and challenging assumptions when dealing with conflicts. Relate this back to the competencies outlined.</a:t>
            </a:r>
            <a:endParaRPr lang="en-US" sz="2000" b="0" i="0" dirty="0">
              <a:solidFill>
                <a:srgbClr val="374151"/>
              </a:solidFill>
              <a:effectLst/>
              <a:latin typeface="Söhne"/>
            </a:endParaRPr>
          </a:p>
          <a:p>
            <a:pPr algn="l"/>
            <a:r>
              <a:rPr lang="en-US" sz="2000" b="1" i="1" dirty="0">
                <a:solidFill>
                  <a:srgbClr val="374151"/>
                </a:solidFill>
                <a:effectLst/>
                <a:latin typeface="Söhne"/>
              </a:rPr>
              <a:t>Outcome: </a:t>
            </a:r>
            <a:r>
              <a:rPr lang="en-US" sz="2000" b="0" i="0" dirty="0">
                <a:solidFill>
                  <a:srgbClr val="374151"/>
                </a:solidFill>
                <a:effectLst/>
                <a:latin typeface="Söhne"/>
              </a:rPr>
              <a:t>Students understand the complexities of conflicts, their root causes, and potential paths towards resolution.</a:t>
            </a:r>
          </a:p>
        </p:txBody>
      </p:sp>
    </p:spTree>
    <p:custDataLst>
      <p:tags r:id="rId1"/>
    </p:custDataLst>
    <p:extLst>
      <p:ext uri="{BB962C8B-B14F-4D97-AF65-F5344CB8AC3E}">
        <p14:creationId xmlns:p14="http://schemas.microsoft.com/office/powerpoint/2010/main" val="14652410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body" idx="2"/>
          </p:nvPr>
        </p:nvSpPr>
        <p:spPr>
          <a:xfrm>
            <a:off x="4467277" y="6488753"/>
            <a:ext cx="3255313" cy="22351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lt1"/>
              </a:buClr>
              <a:buSzPct val="100000"/>
              <a:buNone/>
            </a:pPr>
            <a:r>
              <a:rPr lang="en-PH" sz="900">
                <a:solidFill>
                  <a:schemeClr val="lt1"/>
                </a:solidFill>
              </a:rPr>
              <a:t>Introduction to Media and Information Literacy (MIL) for Mobile Teachers</a:t>
            </a:r>
            <a:endParaRPr sz="900">
              <a:solidFill>
                <a:schemeClr val="lt1"/>
              </a:solidFill>
            </a:endParaRPr>
          </a:p>
          <a:p>
            <a:pPr marL="0" lvl="0" indent="0" algn="ctr" rtl="0">
              <a:lnSpc>
                <a:spcPct val="90000"/>
              </a:lnSpc>
              <a:spcBef>
                <a:spcPts val="1000"/>
              </a:spcBef>
              <a:spcAft>
                <a:spcPts val="0"/>
              </a:spcAft>
              <a:buClr>
                <a:schemeClr val="lt1"/>
              </a:buClr>
              <a:buSzPct val="100000"/>
              <a:buNone/>
            </a:pPr>
            <a:endParaRPr/>
          </a:p>
        </p:txBody>
      </p:sp>
      <p:sp>
        <p:nvSpPr>
          <p:cNvPr id="227" name="Google Shape;227;p11"/>
          <p:cNvSpPr txBox="1"/>
          <p:nvPr/>
        </p:nvSpPr>
        <p:spPr>
          <a:xfrm>
            <a:off x="419836" y="928041"/>
            <a:ext cx="11350193" cy="45540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r>
              <a:rPr kumimoji="0" lang="en-US" sz="2400" b="1" i="0" u="none" strike="noStrike" kern="1200" cap="none" spc="0" normalizeH="0" baseline="0" noProof="0" dirty="0">
                <a:ln>
                  <a:noFill/>
                </a:ln>
                <a:solidFill>
                  <a:prstClr val="black"/>
                </a:solidFill>
                <a:effectLst/>
                <a:uLnTx/>
                <a:uFillTx/>
                <a:latin typeface="Calibri"/>
                <a:ea typeface="Calibri"/>
                <a:cs typeface="Calibri"/>
                <a:sym typeface="Calibri"/>
              </a:rPr>
              <a:t>Which of the activities in Column A</a:t>
            </a:r>
            <a:r>
              <a:rPr lang="en-US" sz="2400" b="1" dirty="0">
                <a:solidFill>
                  <a:prstClr val="black"/>
                </a:solidFill>
                <a:latin typeface="Calibri"/>
                <a:ea typeface="Calibri"/>
                <a:cs typeface="Calibri"/>
                <a:sym typeface="Calibri"/>
              </a:rPr>
              <a:t>, </a:t>
            </a:r>
            <a:r>
              <a:rPr kumimoji="0" lang="en-US" sz="2400" b="1" i="0" u="none" strike="noStrike" kern="1200" cap="none" spc="0" normalizeH="0" baseline="0" noProof="0" dirty="0">
                <a:ln>
                  <a:noFill/>
                </a:ln>
                <a:solidFill>
                  <a:prstClr val="black"/>
                </a:solidFill>
                <a:effectLst/>
                <a:uLnTx/>
                <a:uFillTx/>
                <a:latin typeface="Calibri"/>
                <a:ea typeface="Calibri"/>
                <a:cs typeface="Calibri"/>
                <a:sym typeface="Calibri"/>
              </a:rPr>
              <a:t>is an implementation of the CSE AoF in Column B </a:t>
            </a:r>
          </a:p>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rPr>
              <a:t> </a:t>
            </a:r>
            <a:endParaRPr kumimoji="0" sz="2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560"/>
              </a:spcBef>
              <a:spcAft>
                <a:spcPts val="0"/>
              </a:spcAft>
              <a:buClr>
                <a:prstClr val="black"/>
              </a:buClr>
              <a:buSzPts val="2800"/>
              <a:buFont typeface="Arial"/>
              <a:buNone/>
              <a:tabLst/>
              <a:defRPr/>
            </a:pPr>
            <a:endParaRPr kumimoji="0" sz="24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29" name="Google Shape;229;p11"/>
          <p:cNvSpPr txBox="1">
            <a:spLocks noGrp="1"/>
          </p:cNvSpPr>
          <p:nvPr>
            <p:ph type="ctrTitle"/>
          </p:nvPr>
        </p:nvSpPr>
        <p:spPr>
          <a:xfrm>
            <a:off x="420894" y="151609"/>
            <a:ext cx="11350193" cy="455408"/>
          </a:xfrm>
          <a:prstGeom prst="rect">
            <a:avLst/>
          </a:prstGeom>
          <a:noFill/>
          <a:ln>
            <a:noFill/>
          </a:ln>
        </p:spPr>
        <p:txBody>
          <a:bodyPr spcFirstLastPara="1" wrap="square" lIns="0" tIns="0" rIns="0" bIns="0" anchor="ctr" anchorCtr="0">
            <a:normAutofit fontScale="90000"/>
          </a:bodyPr>
          <a:lstStyle/>
          <a:p>
            <a:pPr marL="0" lvl="0" indent="0" algn="l" rtl="0">
              <a:lnSpc>
                <a:spcPct val="115625"/>
              </a:lnSpc>
              <a:spcBef>
                <a:spcPts val="0"/>
              </a:spcBef>
              <a:spcAft>
                <a:spcPts val="0"/>
              </a:spcAft>
              <a:buClr>
                <a:schemeClr val="lt1"/>
              </a:buClr>
              <a:buSzPts val="2400"/>
              <a:buFont typeface="Calibri"/>
              <a:buNone/>
            </a:pPr>
            <a:r>
              <a:rPr lang="en-PH" sz="2800" b="1" dirty="0"/>
              <a:t>Activity 4</a:t>
            </a:r>
            <a:endParaRPr sz="2800" b="1" dirty="0"/>
          </a:p>
        </p:txBody>
      </p:sp>
      <p:graphicFrame>
        <p:nvGraphicFramePr>
          <p:cNvPr id="3" name="Table 4">
            <a:extLst>
              <a:ext uri="{FF2B5EF4-FFF2-40B4-BE49-F238E27FC236}">
                <a16:creationId xmlns:a16="http://schemas.microsoft.com/office/drawing/2014/main" id="{15C62D8C-8038-A5ED-2440-EC7A8FC4BA61}"/>
              </a:ext>
            </a:extLst>
          </p:cNvPr>
          <p:cNvGraphicFramePr>
            <a:graphicFrameLocks noGrp="1"/>
          </p:cNvGraphicFramePr>
          <p:nvPr/>
        </p:nvGraphicFramePr>
        <p:xfrm>
          <a:off x="419836" y="1383450"/>
          <a:ext cx="11490395" cy="4836136"/>
        </p:xfrm>
        <a:graphic>
          <a:graphicData uri="http://schemas.openxmlformats.org/drawingml/2006/table">
            <a:tbl>
              <a:tblPr firstRow="1" bandRow="1">
                <a:tableStyleId>{5C22544A-7EE6-4342-B048-85BDC9FD1C3A}</a:tableStyleId>
              </a:tblPr>
              <a:tblGrid>
                <a:gridCol w="6120108">
                  <a:extLst>
                    <a:ext uri="{9D8B030D-6E8A-4147-A177-3AD203B41FA5}">
                      <a16:colId xmlns:a16="http://schemas.microsoft.com/office/drawing/2014/main" val="1233159697"/>
                    </a:ext>
                  </a:extLst>
                </a:gridCol>
                <a:gridCol w="5370287">
                  <a:extLst>
                    <a:ext uri="{9D8B030D-6E8A-4147-A177-3AD203B41FA5}">
                      <a16:colId xmlns:a16="http://schemas.microsoft.com/office/drawing/2014/main" val="3654349068"/>
                    </a:ext>
                  </a:extLst>
                </a:gridCol>
              </a:tblGrid>
              <a:tr h="349371">
                <a:tc>
                  <a:txBody>
                    <a:bodyPr/>
                    <a:lstStyle/>
                    <a:p>
                      <a:r>
                        <a:rPr lang="en-US" sz="2000" dirty="0"/>
                        <a:t>Column A</a:t>
                      </a:r>
                    </a:p>
                  </a:txBody>
                  <a:tcPr/>
                </a:tc>
                <a:tc>
                  <a:txBody>
                    <a:bodyPr/>
                    <a:lstStyle/>
                    <a:p>
                      <a:r>
                        <a:rPr lang="en-US" sz="2000" dirty="0"/>
                        <a:t>Column B</a:t>
                      </a:r>
                    </a:p>
                  </a:txBody>
                  <a:tcPr/>
                </a:tc>
                <a:extLst>
                  <a:ext uri="{0D108BD9-81ED-4DB2-BD59-A6C34878D82A}">
                    <a16:rowId xmlns:a16="http://schemas.microsoft.com/office/drawing/2014/main" val="1299494634"/>
                  </a:ext>
                </a:extLst>
              </a:tr>
              <a:tr h="812776">
                <a:tc>
                  <a:txBody>
                    <a:bodyPr/>
                    <a:lstStyle/>
                    <a:p>
                      <a:r>
                        <a:rPr lang="en-US" sz="2000" dirty="0"/>
                        <a:t>Teacher begins </a:t>
                      </a:r>
                      <a:r>
                        <a:rPr lang="en-US" sz="2000" kern="1200" dirty="0">
                          <a:solidFill>
                            <a:schemeClr val="dk1"/>
                          </a:solidFill>
                          <a:latin typeface="+mn-lt"/>
                          <a:ea typeface="+mn-ea"/>
                          <a:cs typeface="+mn-cs"/>
                        </a:rPr>
                        <a:t>each day with a short circle time dedicated to discussing emotions and well-being.</a:t>
                      </a:r>
                    </a:p>
                  </a:txBody>
                  <a:tcPr/>
                </a:tc>
                <a:tc>
                  <a:txBody>
                    <a:bodyPr/>
                    <a:lstStyle/>
                    <a:p>
                      <a:r>
                        <a:rPr lang="en-GB" sz="2000" kern="1200" dirty="0">
                          <a:solidFill>
                            <a:schemeClr val="dk1"/>
                          </a:solidFill>
                          <a:effectLst/>
                          <a:latin typeface="+mn-lt"/>
                          <a:ea typeface="+mn-ea"/>
                          <a:cs typeface="+mn-cs"/>
                        </a:rPr>
                        <a:t>CSE 15: Knows education for all is a human right and included in indigenous rights </a:t>
                      </a:r>
                      <a:endParaRPr lang="en-US" sz="2000" kern="1200" dirty="0">
                        <a:solidFill>
                          <a:schemeClr val="dk1"/>
                        </a:solidFill>
                        <a:effectLst/>
                        <a:latin typeface="+mn-lt"/>
                        <a:ea typeface="+mn-ea"/>
                        <a:cs typeface="+mn-cs"/>
                      </a:endParaRPr>
                    </a:p>
                  </a:txBody>
                  <a:tcPr/>
                </a:tc>
                <a:extLst>
                  <a:ext uri="{0D108BD9-81ED-4DB2-BD59-A6C34878D82A}">
                    <a16:rowId xmlns:a16="http://schemas.microsoft.com/office/drawing/2014/main" val="1009195320"/>
                  </a:ext>
                </a:extLst>
              </a:tr>
              <a:tr h="775317">
                <a:tc>
                  <a:txBody>
                    <a:bodyPr/>
                    <a:lstStyle/>
                    <a:p>
                      <a:r>
                        <a:rPr lang="en-US" sz="2000" b="0" i="0" kern="1200" dirty="0">
                          <a:solidFill>
                            <a:schemeClr val="dk1"/>
                          </a:solidFill>
                          <a:effectLst/>
                          <a:latin typeface="+mn-lt"/>
                          <a:ea typeface="+mn-ea"/>
                          <a:cs typeface="+mn-cs"/>
                        </a:rPr>
                        <a:t>Students are provided with hypothetical conflict scenarios, like a disagreement over sharing classroom supplies or a misunderstanding during a group project.</a:t>
                      </a:r>
                      <a:endParaRPr lang="en-US" sz="2000" dirty="0"/>
                    </a:p>
                  </a:txBody>
                  <a:tcPr/>
                </a:tc>
                <a:tc>
                  <a:txBody>
                    <a:bodyPr/>
                    <a:lstStyle/>
                    <a:p>
                      <a:r>
                        <a:rPr lang="en-GB" sz="2000" kern="1200" dirty="0">
                          <a:solidFill>
                            <a:schemeClr val="dk1"/>
                          </a:solidFill>
                          <a:effectLst/>
                          <a:latin typeface="+mn-lt"/>
                          <a:ea typeface="+mn-ea"/>
                          <a:cs typeface="+mn-cs"/>
                        </a:rPr>
                        <a:t>CSE 2: Identify biased learning content and materials in the curricula, including prejudiced or discriminatory information about individuals or groups </a:t>
                      </a:r>
                      <a:endParaRPr lang="en-US" sz="2000" b="1" dirty="0"/>
                    </a:p>
                  </a:txBody>
                  <a:tcPr/>
                </a:tc>
                <a:extLst>
                  <a:ext uri="{0D108BD9-81ED-4DB2-BD59-A6C34878D82A}">
                    <a16:rowId xmlns:a16="http://schemas.microsoft.com/office/drawing/2014/main" val="1010271347"/>
                  </a:ext>
                </a:extLst>
              </a:tr>
              <a:tr h="775317">
                <a:tc>
                  <a:txBody>
                    <a:bodyPr/>
                    <a:lstStyle/>
                    <a:p>
                      <a:r>
                        <a:rPr lang="en-US" sz="2000" b="0" i="0" kern="1200" dirty="0">
                          <a:solidFill>
                            <a:schemeClr val="dk1"/>
                          </a:solidFill>
                          <a:effectLst/>
                          <a:latin typeface="+mn-lt"/>
                          <a:ea typeface="+mn-ea"/>
                          <a:cs typeface="+mn-cs"/>
                        </a:rPr>
                        <a:t>Analyze a history lesson or textbook chapter related to a historical event or figure.</a:t>
                      </a:r>
                      <a:endParaRPr lang="en-US" sz="2000" dirty="0"/>
                    </a:p>
                  </a:txBody>
                  <a:tcPr/>
                </a:tc>
                <a:tc>
                  <a:txBody>
                    <a:bodyPr/>
                    <a:lstStyle/>
                    <a:p>
                      <a:r>
                        <a:rPr lang="en-GB" sz="2000" kern="1200" dirty="0">
                          <a:solidFill>
                            <a:schemeClr val="dk1"/>
                          </a:solidFill>
                          <a:effectLst/>
                          <a:latin typeface="+mn-lt"/>
                          <a:ea typeface="+mn-ea"/>
                          <a:cs typeface="+mn-cs"/>
                        </a:rPr>
                        <a:t>CSE 6: Model and instruct on non-violence, critical thinking, peaceful conflict resolution and respect for different opinions</a:t>
                      </a:r>
                      <a:endParaRPr lang="en-US" sz="2000" kern="1200" dirty="0">
                        <a:solidFill>
                          <a:schemeClr val="dk1"/>
                        </a:solidFill>
                        <a:effectLst/>
                        <a:latin typeface="+mn-lt"/>
                        <a:ea typeface="+mn-ea"/>
                        <a:cs typeface="+mn-cs"/>
                      </a:endParaRPr>
                    </a:p>
                  </a:txBody>
                  <a:tcPr/>
                </a:tc>
                <a:extLst>
                  <a:ext uri="{0D108BD9-81ED-4DB2-BD59-A6C34878D82A}">
                    <a16:rowId xmlns:a16="http://schemas.microsoft.com/office/drawing/2014/main" val="3871427787"/>
                  </a:ext>
                </a:extLst>
              </a:tr>
              <a:tr h="775317">
                <a:tc>
                  <a:txBody>
                    <a:bodyPr/>
                    <a:lstStyle/>
                    <a:p>
                      <a:r>
                        <a:rPr lang="en-US" sz="2000" b="0" i="0" kern="1200" dirty="0">
                          <a:solidFill>
                            <a:schemeClr val="dk1"/>
                          </a:solidFill>
                          <a:effectLst/>
                          <a:latin typeface="+mn-lt"/>
                          <a:ea typeface="+mn-ea"/>
                          <a:cs typeface="+mn-cs"/>
                        </a:rPr>
                        <a:t>Ask each group to design a poster that illustrates the importance of education for indigenous communities. The poster should highlight the connection between education, human rights, and indigenous rights.</a:t>
                      </a:r>
                      <a:endParaRPr lang="en-US" sz="2000" dirty="0"/>
                    </a:p>
                  </a:txBody>
                  <a:tcPr/>
                </a:tc>
                <a:tc>
                  <a:txBody>
                    <a:bodyPr/>
                    <a:lstStyle/>
                    <a:p>
                      <a:r>
                        <a:rPr lang="en-GB" sz="2000" kern="1200" dirty="0">
                          <a:solidFill>
                            <a:schemeClr val="dk1"/>
                          </a:solidFill>
                          <a:effectLst/>
                          <a:latin typeface="+mn-lt"/>
                          <a:ea typeface="+mn-ea"/>
                          <a:cs typeface="+mn-cs"/>
                        </a:rPr>
                        <a:t>CSE 4.5 Teacher demonstrates understanding of and promotes context appropriate life-skills (social-emotional well-being, …etc)</a:t>
                      </a:r>
                      <a:endParaRPr lang="en-US" sz="2000" b="1" dirty="0"/>
                    </a:p>
                  </a:txBody>
                  <a:tcPr/>
                </a:tc>
                <a:extLst>
                  <a:ext uri="{0D108BD9-81ED-4DB2-BD59-A6C34878D82A}">
                    <a16:rowId xmlns:a16="http://schemas.microsoft.com/office/drawing/2014/main" val="3499003697"/>
                  </a:ext>
                </a:extLst>
              </a:tr>
            </a:tbl>
          </a:graphicData>
        </a:graphic>
      </p:graphicFrame>
    </p:spTree>
    <p:extLst>
      <p:ext uri="{BB962C8B-B14F-4D97-AF65-F5344CB8AC3E}">
        <p14:creationId xmlns:p14="http://schemas.microsoft.com/office/powerpoint/2010/main" val="21907629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Activity 5 (Self-Reflection)</a:t>
            </a:r>
          </a:p>
        </p:txBody>
      </p:sp>
      <p:sp>
        <p:nvSpPr>
          <p:cNvPr id="3" name="Text Placeholder 2"/>
          <p:cNvSpPr>
            <a:spLocks noGrp="1"/>
          </p:cNvSpPr>
          <p:nvPr>
            <p:ph type="body" sz="quarter" idx="16"/>
          </p:nvPr>
        </p:nvSpPr>
        <p:spPr>
          <a:xfrm>
            <a:off x="420894" y="971334"/>
            <a:ext cx="11015384" cy="5265874"/>
          </a:xfrm>
        </p:spPr>
        <p:txBody>
          <a:bodyPr>
            <a:normAutofit/>
          </a:bodyPr>
          <a:lstStyle/>
          <a:p>
            <a:r>
              <a:rPr lang="en-GB" sz="2400" dirty="0"/>
              <a:t>In your opinion what are the three key benefits of applying the CSE AoF in your context? </a:t>
            </a:r>
            <a:endParaRPr lang="es-419" sz="2400" dirty="0"/>
          </a:p>
          <a:p>
            <a:endParaRPr lang="en-GB" sz="2400" dirty="0"/>
          </a:p>
          <a:p>
            <a:pPr marL="457200" indent="-457200">
              <a:buFont typeface="+mj-lt"/>
              <a:buAutoNum type="arabicPeriod"/>
            </a:pPr>
            <a:r>
              <a:rPr lang="en-US" sz="2400" b="0" dirty="0"/>
              <a:t>------------------------------------------------------------------------------------</a:t>
            </a:r>
          </a:p>
          <a:p>
            <a:pPr marL="457200" indent="-457200">
              <a:buFont typeface="+mj-lt"/>
              <a:buAutoNum type="arabicPeriod"/>
            </a:pPr>
            <a:r>
              <a:rPr lang="en-US" sz="2400" b="0" dirty="0"/>
              <a:t>------------------------------------------------------------------------------------</a:t>
            </a:r>
          </a:p>
          <a:p>
            <a:pPr marL="457200" indent="-457200">
              <a:buFont typeface="+mj-lt"/>
              <a:buAutoNum type="arabicPeriod"/>
            </a:pPr>
            <a:r>
              <a:rPr lang="en-US" sz="2400" b="0" dirty="0"/>
              <a:t>------------------------------------------------------------------------------------</a:t>
            </a:r>
          </a:p>
          <a:p>
            <a:endParaRPr lang="en-US" sz="2400" b="0" dirty="0"/>
          </a:p>
          <a:p>
            <a:pPr marL="457200" indent="-457200">
              <a:buFont typeface="+mj-lt"/>
              <a:buAutoNum type="alphaLcParenR"/>
            </a:pPr>
            <a:endParaRPr lang="en-GB" sz="2400" b="0" dirty="0"/>
          </a:p>
          <a:p>
            <a:endParaRPr lang="en-GB" sz="2400" b="0" dirty="0"/>
          </a:p>
        </p:txBody>
      </p:sp>
      <p:sp>
        <p:nvSpPr>
          <p:cNvPr id="9" name="TextBox 8">
            <a:extLst>
              <a:ext uri="{FF2B5EF4-FFF2-40B4-BE49-F238E27FC236}">
                <a16:creationId xmlns:a16="http://schemas.microsoft.com/office/drawing/2014/main" id="{3B2D6BF9-1C59-8F50-FFE3-0F7C132B608D}"/>
              </a:ext>
            </a:extLst>
          </p:cNvPr>
          <p:cNvSpPr txBox="1"/>
          <p:nvPr/>
        </p:nvSpPr>
        <p:spPr>
          <a:xfrm>
            <a:off x="3015641" y="3234939"/>
            <a:ext cx="615654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6373182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Activity 6 (Self-Reflection)</a:t>
            </a:r>
          </a:p>
        </p:txBody>
      </p:sp>
      <p:sp>
        <p:nvSpPr>
          <p:cNvPr id="3" name="Text Placeholder 2"/>
          <p:cNvSpPr>
            <a:spLocks noGrp="1"/>
          </p:cNvSpPr>
          <p:nvPr>
            <p:ph type="body" sz="quarter" idx="16"/>
          </p:nvPr>
        </p:nvSpPr>
        <p:spPr>
          <a:xfrm>
            <a:off x="420879" y="959562"/>
            <a:ext cx="10985058" cy="1915985"/>
          </a:xfrm>
        </p:spPr>
        <p:txBody>
          <a:bodyPr>
            <a:normAutofit/>
          </a:bodyPr>
          <a:lstStyle/>
          <a:p>
            <a:r>
              <a:rPr lang="en-GB" sz="2400" dirty="0"/>
              <a:t>Rate your current level of understanding of the conflict-related context of the schools you are visiting</a:t>
            </a:r>
            <a:r>
              <a:rPr lang="es-419" sz="2400" dirty="0"/>
              <a:t> (</a:t>
            </a:r>
            <a:r>
              <a:rPr lang="en-GB" sz="2400" dirty="0"/>
              <a:t>Poor, fair, good, very good)</a:t>
            </a:r>
            <a:r>
              <a:rPr lang="es-419" sz="2400" dirty="0"/>
              <a:t>.</a:t>
            </a:r>
          </a:p>
          <a:p>
            <a:r>
              <a:rPr lang="en-GB" sz="2400" dirty="0"/>
              <a:t>What would you do to enhance your understanding </a:t>
            </a:r>
            <a:r>
              <a:rPr lang="en-GB" sz="1600" dirty="0"/>
              <a:t>?  </a:t>
            </a:r>
          </a:p>
        </p:txBody>
      </p:sp>
      <p:sp>
        <p:nvSpPr>
          <p:cNvPr id="9" name="TextBox 8">
            <a:extLst>
              <a:ext uri="{FF2B5EF4-FFF2-40B4-BE49-F238E27FC236}">
                <a16:creationId xmlns:a16="http://schemas.microsoft.com/office/drawing/2014/main" id="{3B2D6BF9-1C59-8F50-FFE3-0F7C132B608D}"/>
              </a:ext>
            </a:extLst>
          </p:cNvPr>
          <p:cNvSpPr txBox="1"/>
          <p:nvPr/>
        </p:nvSpPr>
        <p:spPr>
          <a:xfrm>
            <a:off x="3015641" y="3234939"/>
            <a:ext cx="615654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7303ED0B-55D9-CAD7-F7E3-20CE8F806E23}"/>
              </a:ext>
            </a:extLst>
          </p:cNvPr>
          <p:cNvSpPr txBox="1"/>
          <p:nvPr/>
        </p:nvSpPr>
        <p:spPr>
          <a:xfrm>
            <a:off x="508090" y="2366999"/>
            <a:ext cx="10810636" cy="3693319"/>
          </a:xfrm>
          <a:prstGeom prst="rect">
            <a:avLst/>
          </a:prstGeom>
          <a:noFill/>
          <a:ln>
            <a:solidFill>
              <a:schemeClr val="accent1">
                <a:lumMod val="20000"/>
                <a:lumOff val="80000"/>
              </a:schemeClr>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472212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Activity 7 (Self-Reflection)</a:t>
            </a:r>
          </a:p>
        </p:txBody>
      </p:sp>
      <p:sp>
        <p:nvSpPr>
          <p:cNvPr id="3" name="Text Placeholder 2"/>
          <p:cNvSpPr>
            <a:spLocks noGrp="1"/>
          </p:cNvSpPr>
          <p:nvPr>
            <p:ph type="body" sz="quarter" idx="16"/>
          </p:nvPr>
        </p:nvSpPr>
        <p:spPr>
          <a:xfrm>
            <a:off x="420879" y="959562"/>
            <a:ext cx="11062560" cy="5265874"/>
          </a:xfrm>
        </p:spPr>
        <p:txBody>
          <a:bodyPr>
            <a:normAutofit lnSpcReduction="10000"/>
          </a:bodyPr>
          <a:lstStyle/>
          <a:p>
            <a:r>
              <a:rPr lang="en-GB" sz="2400" dirty="0"/>
              <a:t>CSE6 is focusing on supporting teachers to use non-violence, and peaceful teaching strategies and to respect the different opinions within the classroom. What would be three teaching activities that you would suggest to your teacher?</a:t>
            </a:r>
            <a:endParaRPr lang="es-419" sz="2400" dirty="0"/>
          </a:p>
          <a:p>
            <a:endParaRPr lang="en-GB" sz="2400" dirty="0"/>
          </a:p>
          <a:p>
            <a:r>
              <a:rPr lang="en-GB" sz="2400" b="0" dirty="0"/>
              <a:t>1----------------------------------------------------------------------------------------------------------------------------------------------------------------------------------------------------------------------------------------------------------------------------------------------------------------------------------------------------------</a:t>
            </a:r>
          </a:p>
          <a:p>
            <a:endParaRPr lang="en-GB" sz="2400" b="0" dirty="0"/>
          </a:p>
          <a:p>
            <a:r>
              <a:rPr lang="en-GB" sz="2400" b="0" dirty="0"/>
              <a:t>2----------------------------------------------------------------------------------------------------------------------------------------------------------------------------------------------------------------------------------------------------------------------------------------------------------------------------------------------------------</a:t>
            </a:r>
          </a:p>
          <a:p>
            <a:endParaRPr lang="en-GB" sz="2400" b="0" dirty="0"/>
          </a:p>
          <a:p>
            <a:r>
              <a:rPr lang="en-GB" sz="2400" b="0" dirty="0"/>
              <a:t>3----------------------------------------------------------------------------------------------------------------------------------------------------------------------------------------------------------------------------------------------------------------------------------------------------------------------------------------------------------</a:t>
            </a:r>
          </a:p>
          <a:p>
            <a:endParaRPr lang="en-GB" sz="2400" b="0" dirty="0"/>
          </a:p>
        </p:txBody>
      </p:sp>
      <p:sp>
        <p:nvSpPr>
          <p:cNvPr id="9" name="TextBox 8">
            <a:extLst>
              <a:ext uri="{FF2B5EF4-FFF2-40B4-BE49-F238E27FC236}">
                <a16:creationId xmlns:a16="http://schemas.microsoft.com/office/drawing/2014/main" id="{3B2D6BF9-1C59-8F50-FFE3-0F7C132B608D}"/>
              </a:ext>
            </a:extLst>
          </p:cNvPr>
          <p:cNvSpPr txBox="1"/>
          <p:nvPr/>
        </p:nvSpPr>
        <p:spPr>
          <a:xfrm>
            <a:off x="3015641" y="3234939"/>
            <a:ext cx="615654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5247410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Reflection </a:t>
            </a:r>
          </a:p>
        </p:txBody>
      </p:sp>
      <p:sp>
        <p:nvSpPr>
          <p:cNvPr id="3" name="Text Placeholder 2"/>
          <p:cNvSpPr>
            <a:spLocks noGrp="1"/>
          </p:cNvSpPr>
          <p:nvPr>
            <p:ph type="body" sz="quarter" idx="16"/>
          </p:nvPr>
        </p:nvSpPr>
        <p:spPr>
          <a:xfrm>
            <a:off x="420894" y="971334"/>
            <a:ext cx="11062560" cy="5265874"/>
          </a:xfrm>
        </p:spPr>
        <p:txBody>
          <a:bodyPr>
            <a:noAutofit/>
          </a:bodyPr>
          <a:lstStyle/>
          <a:p>
            <a:pPr marR="0" lvl="0" algn="l" defTabSz="914400" rtl="0" eaLnBrk="1" fontAlgn="auto" latinLnBrk="0" hangingPunct="1">
              <a:lnSpc>
                <a:spcPct val="100000"/>
              </a:lnSpc>
              <a:spcBef>
                <a:spcPts val="0"/>
              </a:spcBef>
              <a:spcAft>
                <a:spcPts val="0"/>
              </a:spcAft>
              <a:buClrTx/>
              <a:buSzTx/>
              <a:tabLst/>
              <a:defRPr/>
            </a:pPr>
            <a:r>
              <a:rPr lang="en-US" sz="2400" b="0" dirty="0"/>
              <a:t>In order to appreciate and value the importance of implementing a CSE, remember: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kern="0" dirty="0"/>
              <a:t>Approximately 449 million children – globally, one child out of six – lived in a conflict zone in 2021. There is an alarming 9% increase from the previous year</a:t>
            </a:r>
            <a:r>
              <a:rPr lang="en-US" sz="2400" b="0" kern="0" dirty="0">
                <a:effectLst/>
                <a:ea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kern="0" dirty="0"/>
              <a:t>Studies have shown that investing in conflict-sensitive education can save children’s lives and helps to prevent new conflicts and their effects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kern="0" dirty="0"/>
          </a:p>
          <a:p>
            <a:pPr marR="0" lvl="0" algn="l" defTabSz="914400" rtl="0" eaLnBrk="1" fontAlgn="auto" latinLnBrk="0" hangingPunct="1">
              <a:lnSpc>
                <a:spcPct val="100000"/>
              </a:lnSpc>
              <a:spcBef>
                <a:spcPts val="0"/>
              </a:spcBef>
              <a:spcAft>
                <a:spcPts val="0"/>
              </a:spcAft>
              <a:buClrTx/>
              <a:buSzTx/>
              <a:tabLst/>
              <a:defRPr/>
            </a:pPr>
            <a:r>
              <a:rPr lang="en-US" sz="2400" b="0" kern="0" dirty="0"/>
              <a:t>When you promote the implementation of the CSE </a:t>
            </a:r>
            <a:r>
              <a:rPr lang="en-US" sz="2400" b="0" kern="0" dirty="0" err="1"/>
              <a:t>AoF</a:t>
            </a:r>
            <a:r>
              <a:rPr lang="en-US" sz="2400" b="0" kern="0" dirty="0"/>
              <a:t>, remember:</a:t>
            </a:r>
          </a:p>
          <a:p>
            <a:pPr marL="342900" indent="-342900">
              <a:buFont typeface="Arial" panose="020B0604020202020204" pitchFamily="34" charset="0"/>
              <a:buChar char="•"/>
            </a:pPr>
            <a:r>
              <a:rPr lang="en-US" sz="2400" b="0" kern="0" dirty="0"/>
              <a:t>There are 26 main and 8 sub- CSE competencies called CSE Areas of focus (</a:t>
            </a:r>
            <a:r>
              <a:rPr lang="en-US" sz="2400" b="0" kern="0" dirty="0" err="1"/>
              <a:t>AoF</a:t>
            </a:r>
            <a:r>
              <a:rPr lang="en-US" sz="2400" b="0" kern="0" dirty="0"/>
              <a:t>). </a:t>
            </a:r>
          </a:p>
          <a:p>
            <a:pPr marL="342900" indent="-342900">
              <a:buFont typeface="Arial" panose="020B0604020202020204" pitchFamily="34" charset="0"/>
              <a:buChar char="•"/>
            </a:pPr>
            <a:r>
              <a:rPr lang="es-419" sz="2400" b="0" dirty="0">
                <a:solidFill>
                  <a:schemeClr val="tx1"/>
                </a:solidFill>
                <a:effectLst/>
                <a:ea typeface="Calibri" panose="020F0502020204030204" pitchFamily="34" charset="0"/>
                <a:cs typeface="Arial" panose="020B0604020202020204" pitchFamily="34" charset="0"/>
              </a:rPr>
              <a:t>The </a:t>
            </a:r>
            <a:r>
              <a:rPr lang="en-US" sz="2400" b="0" dirty="0">
                <a:solidFill>
                  <a:schemeClr val="tx1"/>
                </a:solidFill>
                <a:effectLst/>
                <a:ea typeface="Calibri" panose="020F0502020204030204" pitchFamily="34" charset="0"/>
                <a:cs typeface="Arial" panose="020B0604020202020204" pitchFamily="34" charset="0"/>
              </a:rPr>
              <a:t>34 CSE AoF are an integral part of the TCF and not as a separate or stand-alone list of competencies. </a:t>
            </a:r>
            <a:r>
              <a:rPr lang="en-US" sz="2400" b="0" kern="0" dirty="0"/>
              <a:t>They have been well matched to the TCF success indicators. </a:t>
            </a:r>
          </a:p>
          <a:p>
            <a:pPr marL="342900" indent="-342900">
              <a:buFont typeface="Arial" panose="020B0604020202020204" pitchFamily="34" charset="0"/>
              <a:buChar char="•"/>
            </a:pPr>
            <a:r>
              <a:rPr lang="en-US" sz="2400" b="0" dirty="0">
                <a:solidFill>
                  <a:schemeClr val="tx1"/>
                </a:solidFill>
                <a:effectLst/>
                <a:ea typeface="Calibri" panose="020F0502020204030204" pitchFamily="34" charset="0"/>
                <a:cs typeface="Arial" panose="020B0604020202020204" pitchFamily="34" charset="0"/>
              </a:rPr>
              <a:t>These 34 AoF are designed to support and help teachers and not to overburden them. </a:t>
            </a:r>
          </a:p>
          <a:p>
            <a:pPr marL="342900" indent="-342900">
              <a:buFont typeface="Arial" panose="020B0604020202020204" pitchFamily="34" charset="0"/>
              <a:buChar char="•"/>
            </a:pPr>
            <a:r>
              <a:rPr lang="en-US" sz="2400" b="0" dirty="0">
                <a:solidFill>
                  <a:schemeClr val="tx1"/>
                </a:solidFill>
                <a:effectLst/>
                <a:ea typeface="Calibri" panose="020F0502020204030204" pitchFamily="34" charset="0"/>
                <a:cs typeface="Arial" panose="020B0604020202020204" pitchFamily="34" charset="0"/>
              </a:rPr>
              <a:t>They are phrased in simple action verbs, outlining key “do’s”.</a:t>
            </a:r>
            <a:endParaRPr lang="en-US" sz="2400" b="0" kern="0"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b="0" dirty="0"/>
          </a:p>
        </p:txBody>
      </p:sp>
      <p:sp>
        <p:nvSpPr>
          <p:cNvPr id="9" name="TextBox 8">
            <a:extLst>
              <a:ext uri="{FF2B5EF4-FFF2-40B4-BE49-F238E27FC236}">
                <a16:creationId xmlns:a16="http://schemas.microsoft.com/office/drawing/2014/main" id="{3B2D6BF9-1C59-8F50-FFE3-0F7C132B608D}"/>
              </a:ext>
            </a:extLst>
          </p:cNvPr>
          <p:cNvSpPr txBox="1"/>
          <p:nvPr/>
        </p:nvSpPr>
        <p:spPr>
          <a:xfrm>
            <a:off x="3015641" y="3234939"/>
            <a:ext cx="615654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7205718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Reflection </a:t>
            </a:r>
          </a:p>
        </p:txBody>
      </p:sp>
      <p:sp>
        <p:nvSpPr>
          <p:cNvPr id="3" name="Text Placeholder 2"/>
          <p:cNvSpPr>
            <a:spLocks noGrp="1"/>
          </p:cNvSpPr>
          <p:nvPr>
            <p:ph type="body" sz="quarter" idx="16"/>
          </p:nvPr>
        </p:nvSpPr>
        <p:spPr>
          <a:xfrm>
            <a:off x="420894" y="971334"/>
            <a:ext cx="11062560" cy="5265874"/>
          </a:xfrm>
        </p:spPr>
        <p:txBody>
          <a:bodyPr>
            <a:noAutofit/>
          </a:bodyPr>
          <a:lstStyle/>
          <a:p>
            <a:pPr lvl="0" algn="l" rtl="0"/>
            <a:r>
              <a:rPr lang="en-US" sz="2400" b="0" dirty="0">
                <a:solidFill>
                  <a:schemeClr val="tx1"/>
                </a:solidFill>
                <a:effectLst/>
                <a:ea typeface="Calibri" panose="020F0502020204030204" pitchFamily="34" charset="0"/>
                <a:cs typeface="Arial" panose="020B0604020202020204" pitchFamily="34" charset="0"/>
              </a:rPr>
              <a:t>When interacting, supporting and guiding teachers, do not forget to:</a:t>
            </a:r>
            <a:endParaRPr lang="es-419" sz="2400" b="0" dirty="0">
              <a:solidFill>
                <a:schemeClr val="tx1"/>
              </a:solidFill>
              <a:effectLst/>
              <a:ea typeface="Calibri" panose="020F0502020204030204" pitchFamily="34" charset="0"/>
              <a:cs typeface="Arial" panose="020B0604020202020204" pitchFamily="34" charset="0"/>
            </a:endParaRPr>
          </a:p>
          <a:p>
            <a:pPr lvl="0" algn="l" rtl="0"/>
            <a:endParaRPr lang="en-US" sz="2400" b="0" dirty="0">
              <a:solidFill>
                <a:schemeClr val="tx1"/>
              </a:solidFill>
              <a:effectLst/>
              <a:ea typeface="Calibri" panose="020F0502020204030204" pitchFamily="34" charset="0"/>
              <a:cs typeface="Arial" panose="020B0604020202020204" pitchFamily="34" charset="0"/>
            </a:endParaRPr>
          </a:p>
          <a:p>
            <a:pPr marL="342900" lvl="0" indent="-342900" algn="l">
              <a:buFont typeface="Symbol" panose="05050102010706020507" pitchFamily="18" charset="2"/>
              <a:buChar char=""/>
            </a:pPr>
            <a:r>
              <a:rPr lang="es-419" sz="2400" b="0" kern="100" dirty="0">
                <a:solidFill>
                  <a:schemeClr val="tx1"/>
                </a:solidFill>
                <a:effectLst/>
                <a:ea typeface="Calibri" panose="020F0502020204030204" pitchFamily="34" charset="0"/>
                <a:cs typeface="Arial" panose="020B0604020202020204" pitchFamily="34" charset="0"/>
              </a:rPr>
              <a:t>i</a:t>
            </a:r>
            <a:r>
              <a:rPr lang="en-US" sz="2400" b="0" kern="100" dirty="0" err="1">
                <a:solidFill>
                  <a:schemeClr val="tx1"/>
                </a:solidFill>
                <a:effectLst/>
                <a:ea typeface="Calibri" panose="020F0502020204030204" pitchFamily="34" charset="0"/>
                <a:cs typeface="Arial" panose="020B0604020202020204" pitchFamily="34" charset="0"/>
              </a:rPr>
              <a:t>ncorporate</a:t>
            </a:r>
            <a:r>
              <a:rPr lang="en-US" sz="2400" b="0" kern="100" dirty="0">
                <a:solidFill>
                  <a:schemeClr val="tx1"/>
                </a:solidFill>
                <a:effectLst/>
                <a:ea typeface="Calibri" panose="020F0502020204030204" pitchFamily="34" charset="0"/>
                <a:cs typeface="Arial" panose="020B0604020202020204" pitchFamily="34" charset="0"/>
              </a:rPr>
              <a:t> the CSE AoF as part of your training sessions and </a:t>
            </a:r>
            <a:r>
              <a:rPr lang="en-US" sz="2400" b="0" kern="100" dirty="0">
                <a:solidFill>
                  <a:schemeClr val="tx1"/>
                </a:solidFill>
                <a:ea typeface="Calibri" panose="020F0502020204030204" pitchFamily="34" charset="0"/>
                <a:cs typeface="Arial" panose="020B0604020202020204" pitchFamily="34" charset="0"/>
              </a:rPr>
              <a:t>feedback conversations. </a:t>
            </a:r>
            <a:r>
              <a:rPr lang="en-US" sz="2400" b="0" kern="100" dirty="0">
                <a:solidFill>
                  <a:schemeClr val="tx1"/>
                </a:solidFill>
                <a:effectLst/>
                <a:ea typeface="Calibri" panose="020F0502020204030204" pitchFamily="34" charset="0"/>
                <a:cs typeface="Arial" panose="020B0604020202020204" pitchFamily="34" charset="0"/>
              </a:rPr>
              <a:t> </a:t>
            </a:r>
          </a:p>
          <a:p>
            <a:pPr marL="342900" lvl="0" indent="-342900" algn="l">
              <a:buFont typeface="Symbol" panose="05050102010706020507" pitchFamily="18" charset="2"/>
              <a:buChar char=""/>
            </a:pPr>
            <a:r>
              <a:rPr lang="en-US" sz="2400" b="0" dirty="0">
                <a:solidFill>
                  <a:schemeClr val="tx1"/>
                </a:solidFill>
                <a:effectLst/>
                <a:ea typeface="Calibri" panose="020F0502020204030204" pitchFamily="34" charset="0"/>
                <a:cs typeface="Arial" panose="020B0604020202020204" pitchFamily="34" charset="0"/>
              </a:rPr>
              <a:t>adapt the emphasis on CSE based on the intensity of the crisis and conflict context faced by teachers.</a:t>
            </a:r>
            <a:endParaRPr lang="en-US" sz="2400" b="0" dirty="0">
              <a:solidFill>
                <a:schemeClr val="tx1"/>
              </a:solidFill>
            </a:endParaRPr>
          </a:p>
        </p:txBody>
      </p:sp>
      <p:sp>
        <p:nvSpPr>
          <p:cNvPr id="9" name="TextBox 8">
            <a:extLst>
              <a:ext uri="{FF2B5EF4-FFF2-40B4-BE49-F238E27FC236}">
                <a16:creationId xmlns:a16="http://schemas.microsoft.com/office/drawing/2014/main" id="{3B2D6BF9-1C59-8F50-FFE3-0F7C132B608D}"/>
              </a:ext>
            </a:extLst>
          </p:cNvPr>
          <p:cNvSpPr txBox="1"/>
          <p:nvPr/>
        </p:nvSpPr>
        <p:spPr>
          <a:xfrm>
            <a:off x="3015641" y="3234939"/>
            <a:ext cx="615654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512299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endParaRPr lang="en-US" b="0" dirty="0"/>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n-US" b="0" dirty="0"/>
          </a:p>
          <a:p>
            <a:pPr algn="ctr"/>
            <a:r>
              <a:rPr lang="en-US" sz="2800" dirty="0"/>
              <a:t>PART I</a:t>
            </a:r>
          </a:p>
          <a:p>
            <a:pPr algn="ctr"/>
            <a:r>
              <a:rPr lang="en-US" sz="2800" b="0" dirty="0"/>
              <a:t>Media and Information Literacy (MIL): Important Definitions</a:t>
            </a:r>
            <a:endParaRPr lang="en-US" dirty="0"/>
          </a:p>
        </p:txBody>
      </p:sp>
    </p:spTree>
    <p:custDataLst>
      <p:tags r:id="rId1"/>
    </p:custDataLst>
    <p:extLst>
      <p:ext uri="{BB962C8B-B14F-4D97-AF65-F5344CB8AC3E}">
        <p14:creationId xmlns:p14="http://schemas.microsoft.com/office/powerpoint/2010/main" val="27545941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Summary</a:t>
            </a:r>
          </a:p>
        </p:txBody>
      </p:sp>
      <p:sp>
        <p:nvSpPr>
          <p:cNvPr id="3" name="Text Placeholder 2"/>
          <p:cNvSpPr>
            <a:spLocks noGrp="1"/>
          </p:cNvSpPr>
          <p:nvPr>
            <p:ph type="body" sz="quarter" idx="16"/>
          </p:nvPr>
        </p:nvSpPr>
        <p:spPr>
          <a:xfrm>
            <a:off x="420894" y="1026389"/>
            <a:ext cx="11062560" cy="4805221"/>
          </a:xfrm>
        </p:spPr>
        <p:txBody>
          <a:bodyPr>
            <a:noAutofit/>
          </a:bodyPr>
          <a:lstStyle/>
          <a:p>
            <a:pPr marL="342900" marR="0" lvl="0" indent="-342900" algn="l" defTabSz="457200" rtl="0" eaLnBrk="1" fontAlgn="auto" latinLnBrk="0" hangingPunct="1">
              <a:lnSpc>
                <a:spcPts val="32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Conflict Sensitive Education (CSE) is defined as </a:t>
            </a:r>
            <a:r>
              <a:rPr lang="en-US" sz="2000" b="0" dirty="0">
                <a:solidFill>
                  <a:prstClr val="black"/>
                </a:solidFill>
                <a:latin typeface="Calibri" panose="020F0502020204030204"/>
              </a:rPr>
              <a:t>the delivery of education </a:t>
            </a:r>
            <a:r>
              <a:rPr lang="en-US" sz="2000" b="0" dirty="0" err="1">
                <a:solidFill>
                  <a:prstClr val="black"/>
                </a:solidFill>
                <a:latin typeface="Calibri" panose="020F0502020204030204"/>
              </a:rPr>
              <a:t>programmes</a:t>
            </a:r>
            <a:r>
              <a:rPr lang="en-US" sz="2000" b="0" dirty="0">
                <a:solidFill>
                  <a:prstClr val="black"/>
                </a:solidFill>
                <a:latin typeface="Calibri" panose="020F0502020204030204"/>
              </a:rPr>
              <a:t> and policies in a way that considers the conflict context and aims to minimize negative impact (i.e. contribution to conflict) and maximize positive impact. </a:t>
            </a:r>
          </a:p>
          <a:p>
            <a:pPr marL="342900" indent="-342900" defTabSz="457200">
              <a:lnSpc>
                <a:spcPts val="3200"/>
              </a:lnSpc>
              <a:spcBef>
                <a:spcPts val="0"/>
              </a:spcBef>
              <a:spcAft>
                <a:spcPts val="800"/>
              </a:spcAft>
              <a:buClrTx/>
              <a:buFont typeface="Arial" panose="020B0604020202020204" pitchFamily="34" charset="0"/>
              <a:buChar char="•"/>
              <a:defRPr/>
            </a:pPr>
            <a:r>
              <a:rPr lang="en-US" sz="2000" b="0" dirty="0"/>
              <a:t>There is a complex and bi-directional relationship between education and conflict which means that the impact is </a:t>
            </a:r>
            <a:r>
              <a:rPr lang="es-419" sz="2000" b="0" dirty="0"/>
              <a:t>happens in both directions</a:t>
            </a:r>
            <a:r>
              <a:rPr lang="en-US" sz="2000" b="0" dirty="0"/>
              <a:t>, education is having an impact on conflict and vise verse. </a:t>
            </a:r>
          </a:p>
          <a:p>
            <a:pPr marL="342900" indent="-342900" defTabSz="457200">
              <a:lnSpc>
                <a:spcPts val="3200"/>
              </a:lnSpc>
              <a:spcBef>
                <a:spcPts val="0"/>
              </a:spcBef>
              <a:spcAft>
                <a:spcPts val="800"/>
              </a:spcAft>
              <a:buClrTx/>
              <a:buFont typeface="Arial" panose="020B0604020202020204" pitchFamily="34" charset="0"/>
              <a:buChar char="•"/>
              <a:defRPr/>
            </a:pPr>
            <a:r>
              <a:rPr lang="en-US" sz="2000" b="0" dirty="0"/>
              <a:t>A three-step approach consists of 1) understanding the context in which education takes place; 2) </a:t>
            </a:r>
            <a:r>
              <a:rPr lang="en-US" sz="2000" b="0" dirty="0" err="1"/>
              <a:t>evaluat</a:t>
            </a:r>
            <a:r>
              <a:rPr lang="es-419" sz="2000" b="0" dirty="0" err="1"/>
              <a:t>ing</a:t>
            </a:r>
            <a:r>
              <a:rPr lang="en-US" sz="2000" b="0" dirty="0"/>
              <a:t> that context and 3) taking action to minimize negative impacts and maximize positive impacts of education on conflict, and the impact of conflict on education.</a:t>
            </a:r>
          </a:p>
          <a:p>
            <a:pPr marL="342900" indent="-342900" defTabSz="457200">
              <a:lnSpc>
                <a:spcPts val="3200"/>
              </a:lnSpc>
              <a:spcBef>
                <a:spcPts val="0"/>
              </a:spcBef>
              <a:spcAft>
                <a:spcPts val="800"/>
              </a:spcAft>
              <a:buClrTx/>
              <a:buFont typeface="Arial" panose="020B0604020202020204" pitchFamily="34" charset="0"/>
              <a:buChar char="•"/>
              <a:defRPr/>
            </a:pPr>
            <a:r>
              <a:rPr lang="en-US" sz="2000" b="0" dirty="0"/>
              <a:t>These CSE areas of focus are</a:t>
            </a:r>
            <a:r>
              <a:rPr lang="en-US" sz="2000" b="0" dirty="0">
                <a:solidFill>
                  <a:srgbClr val="242729"/>
                </a:solidFill>
              </a:rPr>
              <a:t> a set of supportive competencies smoothly integrated into the TCF aiming to  </a:t>
            </a:r>
            <a:r>
              <a:rPr lang="en-US" sz="2000" b="0" i="0" u="none" strike="noStrike" baseline="0" dirty="0">
                <a:solidFill>
                  <a:srgbClr val="242729"/>
                </a:solidFill>
              </a:rPr>
              <a:t>provide practical guidance for preparing and supporting teachers to deliver inclusive safe, and practical learning opportunities for learners in conflict affected and fragile crisis settings. </a:t>
            </a:r>
            <a:endParaRPr lang="en-US" sz="2000" dirty="0"/>
          </a:p>
          <a:p>
            <a:pPr marL="342900" indent="-342900" defTabSz="457200">
              <a:lnSpc>
                <a:spcPts val="3200"/>
              </a:lnSpc>
              <a:spcBef>
                <a:spcPts val="0"/>
              </a:spcBef>
              <a:spcAft>
                <a:spcPts val="800"/>
              </a:spcAft>
              <a:buClrTx/>
              <a:buFont typeface="Arial" panose="020B0604020202020204" pitchFamily="34" charset="0"/>
              <a:buChar char="•"/>
              <a:defRPr/>
            </a:pPr>
            <a:r>
              <a:rPr lang="en-US" sz="2000" dirty="0"/>
              <a:t> </a:t>
            </a:r>
          </a:p>
        </p:txBody>
      </p:sp>
    </p:spTree>
    <p:extLst>
      <p:ext uri="{BB962C8B-B14F-4D97-AF65-F5344CB8AC3E}">
        <p14:creationId xmlns:p14="http://schemas.microsoft.com/office/powerpoint/2010/main" val="39628137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References</a:t>
            </a:r>
          </a:p>
        </p:txBody>
      </p:sp>
      <p:sp>
        <p:nvSpPr>
          <p:cNvPr id="3" name="Text Placeholder 2"/>
          <p:cNvSpPr>
            <a:spLocks noGrp="1"/>
          </p:cNvSpPr>
          <p:nvPr>
            <p:ph type="body" sz="quarter" idx="16"/>
          </p:nvPr>
        </p:nvSpPr>
        <p:spPr>
          <a:xfrm>
            <a:off x="562632" y="1068419"/>
            <a:ext cx="11062560" cy="5265874"/>
          </a:xfrm>
        </p:spPr>
        <p:txBody>
          <a:bodyPr>
            <a:normAutofit lnSpcReduction="10000"/>
          </a:bodyPr>
          <a:lstStyle/>
          <a:p>
            <a:pPr marL="533400" indent="-533400">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Bush, K. and </a:t>
            </a:r>
            <a:r>
              <a:rPr lang="en-US" sz="2000" b="0" kern="100" dirty="0" err="1">
                <a:effectLst/>
                <a:latin typeface="Calibri" panose="020F0502020204030204" pitchFamily="34" charset="0"/>
                <a:ea typeface="Calibri" panose="020F0502020204030204" pitchFamily="34" charset="0"/>
                <a:cs typeface="Calibri" panose="020F0502020204030204" pitchFamily="34" charset="0"/>
              </a:rPr>
              <a:t>Saltarelli</a:t>
            </a:r>
            <a:r>
              <a:rPr lang="en-US" sz="2000" b="0" kern="100" dirty="0">
                <a:effectLst/>
                <a:latin typeface="Calibri" panose="020F0502020204030204" pitchFamily="34" charset="0"/>
                <a:ea typeface="Calibri" panose="020F0502020204030204" pitchFamily="34" charset="0"/>
                <a:cs typeface="Calibri" panose="020F0502020204030204" pitchFamily="34" charset="0"/>
              </a:rPr>
              <a:t>, D. (Eds.). (2000). The Two Faces of Education in Ethnic Conflict: Towards a </a:t>
            </a:r>
            <a:r>
              <a:rPr lang="en-US" sz="2000" b="0" kern="100" dirty="0" err="1">
                <a:effectLst/>
                <a:latin typeface="Calibri" panose="020F0502020204030204" pitchFamily="34" charset="0"/>
                <a:ea typeface="Calibri" panose="020F0502020204030204" pitchFamily="34" charset="0"/>
                <a:cs typeface="Calibri" panose="020F0502020204030204" pitchFamily="34" charset="0"/>
              </a:rPr>
              <a:t>Peacebuilding</a:t>
            </a:r>
            <a:r>
              <a:rPr lang="en-US" sz="2000" b="0" kern="100" dirty="0">
                <a:effectLst/>
                <a:latin typeface="Calibri" panose="020F0502020204030204" pitchFamily="34" charset="0"/>
                <a:ea typeface="Calibri" panose="020F0502020204030204" pitchFamily="34" charset="0"/>
                <a:cs typeface="Calibri" panose="020F0502020204030204" pitchFamily="34" charset="0"/>
              </a:rPr>
              <a:t> Education for Children. Florence, Italy: UNICEF </a:t>
            </a:r>
            <a:r>
              <a:rPr lang="en-US" sz="2000" b="0" kern="100" dirty="0" err="1">
                <a:effectLst/>
                <a:latin typeface="Calibri" panose="020F0502020204030204" pitchFamily="34" charset="0"/>
                <a:ea typeface="Calibri" panose="020F0502020204030204" pitchFamily="34" charset="0"/>
                <a:cs typeface="Calibri" panose="020F0502020204030204" pitchFamily="34" charset="0"/>
              </a:rPr>
              <a:t>Innocenti</a:t>
            </a:r>
            <a:r>
              <a:rPr lang="en-US" sz="2000" b="0" kern="100" dirty="0">
                <a:effectLst/>
                <a:latin typeface="Calibri" panose="020F0502020204030204" pitchFamily="34" charset="0"/>
                <a:ea typeface="Calibri" panose="020F0502020204030204" pitchFamily="34" charset="0"/>
                <a:cs typeface="Calibri" panose="020F0502020204030204" pitchFamily="34" charset="0"/>
              </a:rPr>
              <a:t> Research Center. Retrieved from </a:t>
            </a:r>
            <a:r>
              <a:rPr lang="en-US" sz="2000" b="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a:t>
            </a:r>
            <a:r>
              <a:rPr lang="en-US" sz="2000" b="0" u="sng" kern="1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www.unicef-irc.org</a:t>
            </a:r>
            <a:r>
              <a:rPr lang="en-US" sz="2000" b="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/publications/pdf/insight4.pdf</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533400" indent="-533400">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Davies, L. 2004. Education and Conflict: Complexity and Chaos. London: </a:t>
            </a:r>
            <a:r>
              <a:rPr lang="en-US" sz="2000" b="0" kern="100" dirty="0" err="1">
                <a:effectLst/>
                <a:latin typeface="Calibri" panose="020F0502020204030204" pitchFamily="34" charset="0"/>
                <a:ea typeface="Calibri" panose="020F0502020204030204" pitchFamily="34" charset="0"/>
                <a:cs typeface="Calibri" panose="020F0502020204030204" pitchFamily="34" charset="0"/>
              </a:rPr>
              <a:t>Routledge</a:t>
            </a:r>
            <a:r>
              <a:rPr lang="en-US" sz="2000" b="0" kern="100" dirty="0">
                <a:effectLst/>
                <a:latin typeface="Calibri" panose="020F0502020204030204" pitchFamily="34" charset="0"/>
                <a:ea typeface="Calibri" panose="020F0502020204030204" pitchFamily="34" charset="0"/>
                <a:cs typeface="Calibri" panose="020F0502020204030204" pitchFamily="34" charset="0"/>
              </a:rPr>
              <a:t> Falmer.</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533400" indent="-533400">
              <a:spcAft>
                <a:spcPts val="800"/>
              </a:spcAft>
            </a:pPr>
            <a:r>
              <a:rPr lang="en-GB" sz="2000" b="0" kern="100" dirty="0">
                <a:effectLst/>
                <a:latin typeface="Calibri" panose="020F0502020204030204" pitchFamily="34" charset="0"/>
                <a:ea typeface="Calibri" panose="020F0502020204030204" pitchFamily="34" charset="0"/>
                <a:cs typeface="Calibri" panose="020F0502020204030204" pitchFamily="34" charset="0"/>
              </a:rPr>
              <a:t>ECCN. (2019). Conflict-Sensitive Conflict Indicators. Retrieved from </a:t>
            </a:r>
            <a:r>
              <a:rPr lang="en-US" sz="2000" b="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Conflict Sensitive Education Indicators | Education Links (edu-links.org)</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533400" indent="-533400">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Education Above All. (2012). Conflict-Sensitive Education Policy. Retrieved from </a:t>
            </a:r>
            <a:r>
              <a:rPr lang="en-US" sz="2000" b="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5"/>
              </a:rPr>
              <a:t>EAA_Conflict_sensitive_education_Policy_2012_ENG.pdf (</a:t>
            </a:r>
            <a:r>
              <a:rPr lang="en-US" sz="2000" b="0" u="sng" kern="1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5"/>
              </a:rPr>
              <a:t>inee.org</a:t>
            </a:r>
            <a:r>
              <a:rPr lang="en-US" sz="2000" b="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5"/>
              </a:rPr>
              <a:t>)</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533400" indent="-533400">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Global Coalition to Protect Education from Attack, 2022 The impacts of Attacks on Education and Military Use in Myanmar, September 2022. </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533400" indent="-533400">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INEE (2013). INEE Guidance Note on Conflict Sensitive Education. Retrieved from : </a:t>
            </a:r>
            <a:r>
              <a:rPr lang="en-US" sz="2000" b="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6"/>
              </a:rPr>
              <a:t>INEE_CSE_Guidance_Note_EN.pdf</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pPr marL="533400" indent="-533400">
              <a:spcAft>
                <a:spcPts val="800"/>
              </a:spcAft>
            </a:pPr>
            <a:r>
              <a:rPr lang="en-US" sz="2000" b="0" kern="100" dirty="0">
                <a:effectLst/>
                <a:latin typeface="Calibri" panose="020F0502020204030204" pitchFamily="34" charset="0"/>
                <a:ea typeface="Calibri" panose="020F0502020204030204" pitchFamily="34" charset="0"/>
                <a:cs typeface="Calibri" panose="020F0502020204030204" pitchFamily="34" charset="0"/>
              </a:rPr>
              <a:t>INEE. (2013). INEE Conflict Sensitive Education Guiding Principles. Retrieved from </a:t>
            </a:r>
            <a:r>
              <a:rPr lang="en-US" sz="2000" b="0" u="sng" kern="1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7"/>
              </a:rPr>
              <a:t>inee.org</a:t>
            </a:r>
            <a:r>
              <a:rPr lang="en-US" sz="2000" b="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7"/>
              </a:rPr>
              <a:t>/sites/default/files/resources/INEE_CSE_Guiding_Principles_EN.pdf</a:t>
            </a:r>
            <a:endParaRPr lang="en-US" sz="2000" b="0" kern="100" dirty="0">
              <a:effectLst/>
              <a:latin typeface="Calibri" panose="020F0502020204030204" pitchFamily="34" charset="0"/>
              <a:ea typeface="Calibri" panose="020F0502020204030204" pitchFamily="34" charset="0"/>
              <a:cs typeface="Arial" panose="020B0604020202020204" pitchFamily="34" charset="0"/>
            </a:endParaRPr>
          </a:p>
          <a:p>
            <a:endParaRPr lang="en-US" sz="2000" dirty="0"/>
          </a:p>
          <a:p>
            <a:endParaRPr lang="en-US" sz="3200" dirty="0"/>
          </a:p>
          <a:p>
            <a:endParaRPr lang="en-GB" sz="2400" b="0" dirty="0"/>
          </a:p>
        </p:txBody>
      </p:sp>
      <p:sp>
        <p:nvSpPr>
          <p:cNvPr id="9" name="TextBox 8">
            <a:extLst>
              <a:ext uri="{FF2B5EF4-FFF2-40B4-BE49-F238E27FC236}">
                <a16:creationId xmlns:a16="http://schemas.microsoft.com/office/drawing/2014/main" id="{3B2D6BF9-1C59-8F50-FFE3-0F7C132B608D}"/>
              </a:ext>
            </a:extLst>
          </p:cNvPr>
          <p:cNvSpPr txBox="1"/>
          <p:nvPr/>
        </p:nvSpPr>
        <p:spPr>
          <a:xfrm>
            <a:off x="3015641" y="3234939"/>
            <a:ext cx="615654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4460797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References</a:t>
            </a:r>
          </a:p>
        </p:txBody>
      </p:sp>
      <p:sp>
        <p:nvSpPr>
          <p:cNvPr id="3" name="Text Placeholder 2"/>
          <p:cNvSpPr>
            <a:spLocks noGrp="1"/>
          </p:cNvSpPr>
          <p:nvPr>
            <p:ph type="body" sz="quarter" idx="16"/>
          </p:nvPr>
        </p:nvSpPr>
        <p:spPr>
          <a:xfrm>
            <a:off x="562632" y="1068419"/>
            <a:ext cx="11062560" cy="5265874"/>
          </a:xfrm>
        </p:spPr>
        <p:txBody>
          <a:bodyPr>
            <a:normAutofit/>
          </a:bodyPr>
          <a:lstStyle/>
          <a:p>
            <a:endParaRPr lang="en-US" sz="4000" dirty="0"/>
          </a:p>
          <a:p>
            <a:endParaRPr lang="en-US" sz="4000" dirty="0"/>
          </a:p>
          <a:p>
            <a:endParaRPr lang="en-US" sz="4000" dirty="0"/>
          </a:p>
          <a:p>
            <a:endParaRPr lang="en-US" sz="3200" dirty="0"/>
          </a:p>
          <a:p>
            <a:endParaRPr lang="en-GB" sz="2400" b="0" dirty="0"/>
          </a:p>
        </p:txBody>
      </p:sp>
      <p:sp>
        <p:nvSpPr>
          <p:cNvPr id="9" name="TextBox 8">
            <a:extLst>
              <a:ext uri="{FF2B5EF4-FFF2-40B4-BE49-F238E27FC236}">
                <a16:creationId xmlns:a16="http://schemas.microsoft.com/office/drawing/2014/main" id="{3B2D6BF9-1C59-8F50-FFE3-0F7C132B608D}"/>
              </a:ext>
            </a:extLst>
          </p:cNvPr>
          <p:cNvSpPr txBox="1"/>
          <p:nvPr/>
        </p:nvSpPr>
        <p:spPr>
          <a:xfrm>
            <a:off x="3015641" y="3234939"/>
            <a:ext cx="615654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01891243-FEEF-134D-6C49-6404B97F58C4}"/>
              </a:ext>
            </a:extLst>
          </p:cNvPr>
          <p:cNvSpPr txBox="1"/>
          <p:nvPr/>
        </p:nvSpPr>
        <p:spPr>
          <a:xfrm>
            <a:off x="772885" y="845707"/>
            <a:ext cx="10390007" cy="6871625"/>
          </a:xfrm>
          <a:prstGeom prst="rect">
            <a:avLst/>
          </a:prstGeom>
          <a:noFill/>
        </p:spPr>
        <p:txBody>
          <a:bodyPr wrap="square" rtlCol="0">
            <a:spAutoFit/>
          </a:bodyPr>
          <a:lstStyle/>
          <a:p>
            <a:pPr marL="446088" marR="0" lvl="0" indent="-446088" algn="l" defTabSz="457200" rtl="0" eaLnBrk="1" fontAlgn="auto" latinLnBrk="0" hangingPunct="1">
              <a:lnSpc>
                <a:spcPct val="90000"/>
              </a:lnSpc>
              <a:spcBef>
                <a:spcPts val="1000"/>
              </a:spcBef>
              <a:spcAft>
                <a:spcPts val="80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INEE. (2013). Three Steps to Conflict Sensitive Education. Retrieved from </a:t>
            </a:r>
            <a:r>
              <a:rPr kumimoji="0" lang="en-US" sz="2000" b="0" i="0" u="sng" strike="noStrike" kern="100" cap="none" spc="0" normalizeH="0" baseline="0" noProof="0" dirty="0" err="1">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hlinkClick r:id="rId3"/>
              </a:rPr>
              <a:t>F_INEE_Graphics_mech</a:t>
            </a:r>
            <a:r>
              <a:rPr kumimoji="0" lang="en-US" sz="2000" b="0" i="0" u="sng" strike="noStrike" kern="1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hlinkClick r:id="rId3"/>
              </a:rPr>
              <a:t> (unesco.org)</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446088" marR="0" lvl="0" indent="-446088" algn="l" defTabSz="457200" rtl="0" eaLnBrk="1" fontAlgn="auto" latinLnBrk="0" hangingPunct="1">
              <a:lnSpc>
                <a:spcPct val="90000"/>
              </a:lnSpc>
              <a:spcBef>
                <a:spcPts val="1000"/>
              </a:spcBef>
              <a:spcAft>
                <a:spcPts val="80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INEE. (2017). INEE Conflict Sensitive Education Training. Retrieved from </a:t>
            </a:r>
            <a:r>
              <a:rPr kumimoji="0" lang="en-US" sz="2000" b="0" i="0" u="sng" strike="noStrike" kern="1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hlinkClick r:id="rId4"/>
              </a:rPr>
              <a:t>INEE-CSE-Training-Day-1-Modules-1-4_0.pptx (live.com)</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446088" marR="0" lvl="0" indent="-446088" algn="l" defTabSz="457200" rtl="0" eaLnBrk="1" fontAlgn="auto" latinLnBrk="0" hangingPunct="1">
              <a:lnSpc>
                <a:spcPct val="90000"/>
              </a:lnSpc>
              <a:spcBef>
                <a:spcPts val="1000"/>
              </a:spcBef>
              <a:spcAft>
                <a:spcPts val="80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INEE.(2013). INEE Conflict Sensitive Education Pack. Retrieved from </a:t>
            </a:r>
            <a:r>
              <a:rPr kumimoji="0" lang="en-US" sz="2000" b="0" i="0" u="sng" strike="noStrike" kern="1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hlinkClick r:id="rId5"/>
              </a:rPr>
              <a:t>INEE Conflict Sensitive Education Pack | INEE</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446088" marR="0" lvl="0" indent="-446088" algn="l" defTabSz="457200" rtl="0" eaLnBrk="1" fontAlgn="auto" latinLnBrk="0" hangingPunct="1">
              <a:lnSpc>
                <a:spcPct val="90000"/>
              </a:lnSpc>
              <a:spcBef>
                <a:spcPts val="1000"/>
              </a:spcBef>
              <a:spcAft>
                <a:spcPts val="80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O’Malley, B. (2010). Education under Attack 2010: a Global Study on Targeted Political and Military Violence against Students, Teachers, Union and Government Officials and Institutions. Paris: UNESCO</a:t>
            </a:r>
          </a:p>
          <a:p>
            <a:pPr marL="446088" marR="0" lvl="0" indent="-446088" algn="l" defTabSz="457200" rtl="0" eaLnBrk="1" fontAlgn="auto" latinLnBrk="0" hangingPunct="1">
              <a:lnSpc>
                <a:spcPct val="90000"/>
              </a:lnSpc>
              <a:spcBef>
                <a:spcPts val="1000"/>
              </a:spcBef>
              <a:spcAft>
                <a:spcPts val="800"/>
              </a:spcAft>
              <a:buClrTx/>
              <a:buSzTx/>
              <a:buFontTx/>
              <a:buNone/>
              <a:tabLst/>
              <a:defRPr/>
            </a:pPr>
            <a:r>
              <a:rPr lang="en-US" sz="2000" kern="100" dirty="0">
                <a:solidFill>
                  <a:prstClr val="black"/>
                </a:solidFill>
                <a:latin typeface="Calibri" panose="020F0502020204030204" pitchFamily="34" charset="0"/>
                <a:ea typeface="Calibri" panose="020F0502020204030204" pitchFamily="34" charset="0"/>
                <a:cs typeface="Calibri" panose="020F0502020204030204" pitchFamily="34" charset="0"/>
              </a:rPr>
              <a:t>RISE. (2022). Teacher Competency Framework.</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446088" marR="0" lvl="0" indent="-446088" algn="l" defTabSz="457200" rtl="0" eaLnBrk="1" fontAlgn="auto" latinLnBrk="0" hangingPunct="1">
              <a:lnSpc>
                <a:spcPct val="90000"/>
              </a:lnSpc>
              <a:spcBef>
                <a:spcPts val="1000"/>
              </a:spcBef>
              <a:spcAft>
                <a:spcPts val="80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Save the Children (2022). Stop the War on Children: the Forgotten Ones. Save the Children. Retrieved from: </a:t>
            </a:r>
            <a:r>
              <a:rPr kumimoji="0" lang="en-US" sz="2000" b="0" i="0" u="sng" strike="noStrike" kern="1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hlinkClick r:id="rId6"/>
              </a:rPr>
              <a:t>Stop the War on Children: The forgotten ones | Save the Children’s Resource Centre</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446088" marR="0" lvl="0" indent="-446088" algn="l" defTabSz="457200" rtl="0" eaLnBrk="1" fontAlgn="auto" latinLnBrk="0" hangingPunct="1">
              <a:lnSpc>
                <a:spcPct val="90000"/>
              </a:lnSpc>
              <a:spcBef>
                <a:spcPts val="1000"/>
              </a:spcBef>
              <a:spcAft>
                <a:spcPts val="80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UNESCO. (2013). Conflict Sensitive Education- Why and How? Retrieved from </a:t>
            </a:r>
            <a:r>
              <a:rPr kumimoji="0" lang="en-US" sz="2000" b="0" i="0" u="sng" strike="noStrike" kern="1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hlinkClick r:id="rId7"/>
              </a:rPr>
              <a:t>Conflict-sensitive education – why and how? | UNESCO</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90000"/>
              </a:lnSpc>
              <a:spcBef>
                <a:spcPts val="1000"/>
              </a:spcBef>
              <a:spcAft>
                <a:spcPts val="80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4538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2800" b="1" dirty="0"/>
              <a:t>References</a:t>
            </a:r>
          </a:p>
        </p:txBody>
      </p:sp>
      <p:sp>
        <p:nvSpPr>
          <p:cNvPr id="3" name="Text Placeholder 2"/>
          <p:cNvSpPr>
            <a:spLocks noGrp="1"/>
          </p:cNvSpPr>
          <p:nvPr>
            <p:ph type="body" sz="quarter" idx="16"/>
          </p:nvPr>
        </p:nvSpPr>
        <p:spPr>
          <a:xfrm>
            <a:off x="562632" y="1068419"/>
            <a:ext cx="11062560" cy="5265874"/>
          </a:xfrm>
        </p:spPr>
        <p:txBody>
          <a:bodyPr>
            <a:normAutofit/>
          </a:bodyPr>
          <a:lstStyle/>
          <a:p>
            <a:endParaRPr lang="en-US" sz="4000" dirty="0"/>
          </a:p>
          <a:p>
            <a:endParaRPr lang="en-US" sz="4000" dirty="0"/>
          </a:p>
          <a:p>
            <a:endParaRPr lang="en-US" sz="4000" dirty="0"/>
          </a:p>
          <a:p>
            <a:endParaRPr lang="en-US" sz="3200" dirty="0"/>
          </a:p>
          <a:p>
            <a:endParaRPr lang="en-GB" sz="2400" b="0" dirty="0"/>
          </a:p>
        </p:txBody>
      </p:sp>
      <p:sp>
        <p:nvSpPr>
          <p:cNvPr id="9" name="TextBox 8">
            <a:extLst>
              <a:ext uri="{FF2B5EF4-FFF2-40B4-BE49-F238E27FC236}">
                <a16:creationId xmlns:a16="http://schemas.microsoft.com/office/drawing/2014/main" id="{3B2D6BF9-1C59-8F50-FFE3-0F7C132B608D}"/>
              </a:ext>
            </a:extLst>
          </p:cNvPr>
          <p:cNvSpPr txBox="1"/>
          <p:nvPr/>
        </p:nvSpPr>
        <p:spPr>
          <a:xfrm>
            <a:off x="3015641" y="3234939"/>
            <a:ext cx="615654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01891243-FEEF-134D-6C49-6404B97F58C4}"/>
              </a:ext>
            </a:extLst>
          </p:cNvPr>
          <p:cNvSpPr txBox="1"/>
          <p:nvPr/>
        </p:nvSpPr>
        <p:spPr>
          <a:xfrm>
            <a:off x="772885" y="845707"/>
            <a:ext cx="10390007" cy="3819507"/>
          </a:xfrm>
          <a:prstGeom prst="rect">
            <a:avLst/>
          </a:prstGeom>
          <a:noFill/>
        </p:spPr>
        <p:txBody>
          <a:bodyPr wrap="square" rtlCol="0">
            <a:spAutoFit/>
          </a:bodyPr>
          <a:lstStyle/>
          <a:p>
            <a:pPr marL="446088" marR="0" lvl="0" indent="-446088" algn="l" defTabSz="457200" rtl="0" eaLnBrk="1" fontAlgn="auto" latinLnBrk="0" hangingPunct="1">
              <a:lnSpc>
                <a:spcPct val="90000"/>
              </a:lnSpc>
              <a:spcBef>
                <a:spcPts val="1000"/>
              </a:spcBef>
              <a:spcAft>
                <a:spcPts val="80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UNICEF. (2016) Conflict Sensitivity and Peacebuilding Programming Guide. Retrieved from </a:t>
            </a:r>
            <a:r>
              <a:rPr kumimoji="0" lang="en-US" sz="2000" b="0" i="0" u="sng" strike="noStrike" kern="1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hlinkClick r:id="rId3"/>
              </a:rPr>
              <a:t>Programming-Guide-Conflict-Sensitivity-and-Peacebuilding.pdf (unicef.org)</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446088" marR="0" lvl="0" indent="-446088" algn="l" defTabSz="457200" rtl="0" eaLnBrk="1" fontAlgn="auto" latinLnBrk="0" hangingPunct="1">
              <a:lnSpc>
                <a:spcPct val="90000"/>
              </a:lnSpc>
              <a:spcBef>
                <a:spcPts val="1000"/>
              </a:spcBef>
              <a:spcAft>
                <a:spcPts val="80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USAID. Checklist for Conflict Sensitivity Education Programs. Retrieved from </a:t>
            </a:r>
            <a:r>
              <a:rPr kumimoji="0" lang="en-US" sz="2000" b="0" i="0" u="sng" strike="noStrike" kern="1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hlinkClick r:id="rId4"/>
              </a:rPr>
              <a:t>PBAAA582.pdf (usaid.gov)</a:t>
            </a:r>
            <a:endParaRPr kumimoji="0" lang="en-US" sz="2000" b="0" i="0" u="sng" strike="noStrike" kern="1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2000" u="sng" kern="100" dirty="0">
                <a:solidFill>
                  <a:srgbClr val="0000FF"/>
                </a:solidFill>
                <a:latin typeface="Calibri" panose="020F0502020204030204" pitchFamily="34" charset="0"/>
                <a:ea typeface="Calibri" panose="020F0502020204030204" pitchFamily="34" charset="0"/>
                <a:cs typeface="Calibri" panose="020F0502020204030204" pitchFamily="34" charset="0"/>
              </a:rPr>
              <a:t>Younes. M. (2023). </a:t>
            </a:r>
            <a:r>
              <a:rPr lang="en-PH" sz="2000" dirty="0">
                <a:effectLst/>
                <a:latin typeface="Calibri" panose="020F0502020204030204" pitchFamily="34" charset="0"/>
                <a:ea typeface="Calibri" panose="020F0502020204030204" pitchFamily="34" charset="0"/>
              </a:rPr>
              <a:t>What are Conflict-Sensitive Education (CSE) areas of focus? Why are they important</a:t>
            </a:r>
            <a:r>
              <a:rPr lang="en-PH" sz="2000">
                <a:effectLst/>
                <a:latin typeface="Calibri" panose="020F0502020204030204" pitchFamily="34" charset="0"/>
                <a:ea typeface="Calibri" panose="020F0502020204030204" pitchFamily="34" charset="0"/>
              </a:rPr>
              <a:t>? How </a:t>
            </a:r>
            <a:r>
              <a:rPr lang="en-PH" sz="2000" dirty="0">
                <a:effectLst/>
                <a:latin typeface="Calibri" panose="020F0502020204030204" pitchFamily="34" charset="0"/>
                <a:ea typeface="Calibri" panose="020F0502020204030204" pitchFamily="34" charset="0"/>
              </a:rPr>
              <a:t>to integrate them in daily instruction? [Presentation on August 09, 2023 provided to MTTs]</a:t>
            </a:r>
            <a:endParaRPr kumimoji="0" lang="en-US" sz="20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defTabSz="457200" rtl="0" eaLnBrk="1" fontAlgn="auto" latinLnBrk="0" hangingPunct="1">
              <a:lnSpc>
                <a:spcPct val="90000"/>
              </a:lnSpc>
              <a:spcBef>
                <a:spcPts val="1000"/>
              </a:spcBef>
              <a:spcAft>
                <a:spcPts val="800"/>
              </a:spcAft>
              <a:buClrTx/>
              <a:buSzTx/>
              <a:buFontTx/>
              <a:buNone/>
              <a:tabLst/>
              <a:defRPr/>
            </a:pPr>
            <a:r>
              <a:rPr kumimoji="0" lang="en-US" sz="20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20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defTabSz="457200" rtl="0" eaLnBrk="1" fontAlgn="auto" latinLnBrk="0" hangingPunct="1">
              <a:lnSpc>
                <a:spcPct val="100000"/>
              </a:lnSpc>
              <a:spcBef>
                <a:spcPts val="0"/>
              </a:spcBef>
              <a:spcAft>
                <a:spcPts val="800"/>
              </a:spcAft>
              <a:buClrTx/>
              <a:buSzTx/>
              <a:buFontTx/>
              <a:buNone/>
              <a:tabLst/>
              <a:defRPr/>
            </a:pPr>
            <a:r>
              <a:rPr kumimoji="0" lang="en-US" sz="20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200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2565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8763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05160" y="2486421"/>
            <a:ext cx="7981680" cy="1152782"/>
          </a:xfrm>
        </p:spPr>
        <p:txBody>
          <a:bodyPr>
            <a:noAutofit/>
          </a:bodyPr>
          <a:lstStyle/>
          <a:p>
            <a:pPr algn="ctr"/>
            <a:r>
              <a:rPr lang="en-US" dirty="0"/>
              <a:t>Media and Information Literacy </a:t>
            </a:r>
            <a:br>
              <a:rPr lang="es-419" dirty="0"/>
            </a:br>
            <a:r>
              <a:rPr lang="en-US" dirty="0"/>
              <a:t>through Conflict</a:t>
            </a:r>
            <a:r>
              <a:rPr lang="es-419" dirty="0"/>
              <a:t> </a:t>
            </a:r>
            <a:r>
              <a:rPr lang="en-US" dirty="0"/>
              <a:t>SensitiveEducation (MIL-CSE)</a:t>
            </a:r>
          </a:p>
        </p:txBody>
      </p:sp>
      <p:sp>
        <p:nvSpPr>
          <p:cNvPr id="5" name="Subtitle 4"/>
          <p:cNvSpPr>
            <a:spLocks noGrp="1"/>
          </p:cNvSpPr>
          <p:nvPr>
            <p:ph type="subTitle" idx="1"/>
          </p:nvPr>
        </p:nvSpPr>
        <p:spPr>
          <a:xfrm>
            <a:off x="1286605" y="4371579"/>
            <a:ext cx="9112560" cy="397532"/>
          </a:xfrm>
        </p:spPr>
        <p:txBody>
          <a:bodyPr>
            <a:normAutofit fontScale="25000" lnSpcReduction="20000"/>
          </a:bodyPr>
          <a:lstStyle/>
          <a:p>
            <a:pPr algn="ctr"/>
            <a:endParaRPr lang="en-US" sz="11200" dirty="0"/>
          </a:p>
          <a:p>
            <a:pPr algn="ctr"/>
            <a:r>
              <a:rPr lang="en-US" sz="11200" b="0" dirty="0"/>
              <a:t>Module 1. 3. </a:t>
            </a:r>
          </a:p>
          <a:p>
            <a:pPr algn="ctr"/>
            <a:r>
              <a:rPr lang="en-US" sz="12800" b="1" dirty="0"/>
              <a:t>Relationship between MIL and CSE and Their Position within the Teacher Competency Framework</a:t>
            </a:r>
            <a:endParaRPr lang="en-US" sz="4000" b="0" dirty="0"/>
          </a:p>
          <a:p>
            <a:endParaRPr lang="en-US" dirty="0"/>
          </a:p>
        </p:txBody>
      </p:sp>
    </p:spTree>
    <p:custDataLst>
      <p:tags r:id="rId1"/>
    </p:custDataLst>
    <p:extLst>
      <p:ext uri="{BB962C8B-B14F-4D97-AF65-F5344CB8AC3E}">
        <p14:creationId xmlns:p14="http://schemas.microsoft.com/office/powerpoint/2010/main" val="25143454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rmAutofit/>
          </a:bodyPr>
          <a:lstStyle/>
          <a:p>
            <a:r>
              <a:rPr lang="en-US" sz="2800" dirty="0"/>
              <a:t>Media </a:t>
            </a:r>
            <a:r>
              <a:rPr lang="es-419" sz="2800" dirty="0"/>
              <a:t>&amp;</a:t>
            </a:r>
            <a:r>
              <a:rPr lang="en-US" sz="2800" dirty="0"/>
              <a:t> Information Literacy through Conflict Sensitive Education (MIL-CSE)</a:t>
            </a:r>
            <a:endParaRPr lang="en-US" b="0" dirty="0"/>
          </a:p>
        </p:txBody>
      </p:sp>
      <p:sp>
        <p:nvSpPr>
          <p:cNvPr id="6" name="Text Placeholder 5"/>
          <p:cNvSpPr>
            <a:spLocks noGrp="1"/>
          </p:cNvSpPr>
          <p:nvPr>
            <p:ph type="body" sz="quarter" idx="16"/>
          </p:nvPr>
        </p:nvSpPr>
        <p:spPr>
          <a:xfrm>
            <a:off x="332944" y="1197478"/>
            <a:ext cx="11350208" cy="4463043"/>
          </a:xfrm>
        </p:spPr>
        <p:txBody>
          <a:bodyPr/>
          <a:lstStyle/>
          <a:p>
            <a:pPr algn="ctr"/>
            <a:endParaRPr lang="en-US" b="0" dirty="0"/>
          </a:p>
          <a:p>
            <a:pPr algn="ctr"/>
            <a:endParaRPr lang="en-US" b="0" dirty="0"/>
          </a:p>
        </p:txBody>
      </p:sp>
      <p:sp>
        <p:nvSpPr>
          <p:cNvPr id="3" name="TextBox 2">
            <a:extLst>
              <a:ext uri="{FF2B5EF4-FFF2-40B4-BE49-F238E27FC236}">
                <a16:creationId xmlns:a16="http://schemas.microsoft.com/office/drawing/2014/main" id="{A870582F-0898-A2A5-65C2-559ABAAA3E32}"/>
              </a:ext>
            </a:extLst>
          </p:cNvPr>
          <p:cNvSpPr txBox="1"/>
          <p:nvPr/>
        </p:nvSpPr>
        <p:spPr>
          <a:xfrm>
            <a:off x="621680" y="948690"/>
            <a:ext cx="11061472" cy="5232202"/>
          </a:xfrm>
          <a:prstGeom prst="rect">
            <a:avLst/>
          </a:prstGeom>
          <a:noFill/>
        </p:spPr>
        <p:txBody>
          <a:bodyPr wrap="square">
            <a:spAutoFit/>
          </a:bodyPr>
          <a:lstStyle/>
          <a:p>
            <a:pPr marL="342900" indent="-342900">
              <a:buFont typeface="Arial" panose="020B0604020202020204" pitchFamily="34" charset="0"/>
              <a:buChar char="•"/>
            </a:pPr>
            <a:r>
              <a:rPr lang="en-US" sz="2400" dirty="0"/>
              <a:t>Module 1.1: Media and Information Literacy: Definition, Importance and Implementation Scenarios</a:t>
            </a:r>
          </a:p>
          <a:p>
            <a:pPr marL="342900" indent="-342900">
              <a:buFont typeface="Arial" panose="020B0604020202020204" pitchFamily="34" charset="0"/>
              <a:buChar char="•"/>
            </a:pPr>
            <a:r>
              <a:rPr lang="en-US" sz="2400" dirty="0"/>
              <a:t>Module 1.2: Conflict Sensitive Education: Definition, Importance and Competencies</a:t>
            </a:r>
          </a:p>
          <a:p>
            <a:pPr marL="342900" indent="-342900">
              <a:buFont typeface="Arial" panose="020B0604020202020204" pitchFamily="34" charset="0"/>
              <a:buChar char="•"/>
            </a:pPr>
            <a:r>
              <a:rPr lang="en-US" sz="2400" b="1" dirty="0"/>
              <a:t>Module 1.3.: The Relationship between MIL and CSE and Their Position within the Teacher Competency Framework</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GB" sz="2400" b="0" dirty="0">
                <a:effectLst/>
                <a:ea typeface="Calibri" panose="020F0502020204030204" pitchFamily="34" charset="0"/>
                <a:cs typeface="Arial" panose="020B0604020202020204" pitchFamily="34" charset="0"/>
              </a:rPr>
              <a:t>Module 2.1.: </a:t>
            </a:r>
            <a:r>
              <a:rPr lang="en-US" sz="2400" b="0" dirty="0">
                <a:effectLst/>
                <a:ea typeface="Calibri" panose="020F0502020204030204" pitchFamily="34" charset="0"/>
                <a:cs typeface="Arial" panose="020B0604020202020204" pitchFamily="34" charset="0"/>
              </a:rPr>
              <a:t>MIL &amp; CSE to Combat Conflict Triggering Hate Speech</a:t>
            </a:r>
            <a:endParaRPr lang="en-GB" sz="2400" b="0" dirty="0">
              <a:effectLst/>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GB" sz="2400" b="0" dirty="0">
                <a:effectLst/>
                <a:ea typeface="Calibri" panose="020F0502020204030204" pitchFamily="34" charset="0"/>
                <a:cs typeface="Arial" panose="020B0604020202020204" pitchFamily="34" charset="0"/>
              </a:rPr>
              <a:t>Module 2.2.: MIL &amp; CSE to Address Bias, Discrimination and Misrepresentation</a:t>
            </a:r>
          </a:p>
          <a:p>
            <a:pPr marL="342900" indent="-342900">
              <a:buFont typeface="Arial" panose="020B0604020202020204" pitchFamily="34" charset="0"/>
              <a:buChar char="•"/>
            </a:pPr>
            <a:r>
              <a:rPr lang="en-GB" sz="2400" b="0" dirty="0">
                <a:effectLst/>
                <a:ea typeface="Calibri" panose="020F0502020204030204" pitchFamily="34" charset="0"/>
                <a:cs typeface="Arial" panose="020B0604020202020204" pitchFamily="34" charset="0"/>
              </a:rPr>
              <a:t>Module 2.3: MIL and CSE </a:t>
            </a:r>
            <a:r>
              <a:rPr lang="en-US" sz="2400" dirty="0">
                <a:ea typeface="Calibri" panose="020F0502020204030204" pitchFamily="34" charset="0"/>
                <a:cs typeface="Arial" panose="020B0604020202020204" pitchFamily="34" charset="0"/>
              </a:rPr>
              <a:t>to Combat Information Disorder</a:t>
            </a:r>
          </a:p>
          <a:p>
            <a:endParaRPr lang="en-GB" sz="2400" b="0" dirty="0">
              <a:effectLst/>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0" dirty="0"/>
              <a:t>Module 3.1: MIL &amp; CSE </a:t>
            </a:r>
            <a:r>
              <a:rPr lang="en-US" sz="2400" dirty="0"/>
              <a:t>for Intercultural and Interreligious Dialogue</a:t>
            </a:r>
            <a:endParaRPr lang="en-GB" sz="2400" b="0"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0" dirty="0"/>
              <a:t>Module 3.2: MIL and CSE </a:t>
            </a:r>
            <a:r>
              <a:rPr lang="en-US" sz="2400" b="0" dirty="0"/>
              <a:t>to Foster Cyber Safety and Security</a:t>
            </a:r>
            <a:endParaRPr lang="en-GB" sz="2400" b="0" dirty="0"/>
          </a:p>
          <a:p>
            <a:endParaRPr lang="en-US" sz="2800" dirty="0"/>
          </a:p>
          <a:p>
            <a:endParaRPr lang="en-US" dirty="0"/>
          </a:p>
        </p:txBody>
      </p:sp>
    </p:spTree>
    <p:custDataLst>
      <p:tags r:id="rId1"/>
    </p:custDataLst>
    <p:extLst>
      <p:ext uri="{BB962C8B-B14F-4D97-AF65-F5344CB8AC3E}">
        <p14:creationId xmlns:p14="http://schemas.microsoft.com/office/powerpoint/2010/main" val="10364693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Learning Objectives</a:t>
            </a:r>
          </a:p>
        </p:txBody>
      </p:sp>
      <p:sp>
        <p:nvSpPr>
          <p:cNvPr id="6" name="Text Placeholder 5"/>
          <p:cNvSpPr>
            <a:spLocks noGrp="1"/>
          </p:cNvSpPr>
          <p:nvPr>
            <p:ph type="body" sz="quarter" idx="16"/>
          </p:nvPr>
        </p:nvSpPr>
        <p:spPr>
          <a:xfrm>
            <a:off x="420879" y="1215376"/>
            <a:ext cx="11350208" cy="4829740"/>
          </a:xfrm>
        </p:spPr>
        <p:txBody>
          <a:bodyPr>
            <a:normAutofit/>
          </a:bodyPr>
          <a:lstStyle/>
          <a:p>
            <a:pPr marL="0" marR="0" lvl="0" indent="0" algn="l" rtl="0">
              <a:lnSpc>
                <a:spcPct val="100000"/>
              </a:lnSpc>
              <a:spcBef>
                <a:spcPts val="0"/>
              </a:spcBef>
              <a:spcAft>
                <a:spcPts val="0"/>
              </a:spcAft>
              <a:buClr>
                <a:schemeClr val="dk1"/>
              </a:buClr>
              <a:buSzPts val="2600"/>
              <a:buFont typeface="Arial"/>
              <a:buNone/>
            </a:pPr>
            <a:r>
              <a:rPr lang="en-US" i="0" u="none" strike="noStrike" cap="none" dirty="0">
                <a:solidFill>
                  <a:schemeClr val="dk1"/>
                </a:solidFill>
                <a:latin typeface="Calibri"/>
                <a:ea typeface="Calibri"/>
                <a:cs typeface="Calibri"/>
                <a:sym typeface="Calibri"/>
              </a:rPr>
              <a:t>After the completion of this module, participants will be able to:</a:t>
            </a:r>
            <a:endParaRPr lang="en-US" i="0" u="none" strike="noStrike" cap="none" dirty="0">
              <a:solidFill>
                <a:srgbClr val="000000"/>
              </a:solidFill>
              <a:latin typeface="Arial"/>
              <a:ea typeface="Arial"/>
              <a:cs typeface="Arial"/>
              <a:sym typeface="Arial"/>
            </a:endParaRPr>
          </a:p>
          <a:p>
            <a:pPr marL="0" marR="0" lvl="0" indent="0" algn="l" rtl="0">
              <a:lnSpc>
                <a:spcPct val="100000"/>
              </a:lnSpc>
              <a:spcBef>
                <a:spcPts val="520"/>
              </a:spcBef>
              <a:spcAft>
                <a:spcPts val="0"/>
              </a:spcAft>
              <a:buClr>
                <a:schemeClr val="dk1"/>
              </a:buClr>
              <a:buSzPts val="2600"/>
              <a:buFont typeface="Arial"/>
              <a:buNone/>
            </a:pPr>
            <a:endParaRPr lang="en-US" b="0" i="0" u="none" strike="noStrike" cap="none" dirty="0">
              <a:solidFill>
                <a:schemeClr val="dk1"/>
              </a:solidFill>
              <a:latin typeface="Calibri"/>
              <a:ea typeface="Calibri"/>
              <a:cs typeface="Calibri"/>
              <a:sym typeface="Calibri"/>
            </a:endParaRPr>
          </a:p>
          <a:p>
            <a:pPr marL="863600" marR="0" lvl="2" indent="-463550" algn="l" rtl="0">
              <a:lnSpc>
                <a:spcPct val="100000"/>
              </a:lnSpc>
              <a:spcBef>
                <a:spcPts val="480"/>
              </a:spcBef>
              <a:spcAft>
                <a:spcPts val="0"/>
              </a:spcAft>
              <a:buClr>
                <a:schemeClr val="dk1"/>
              </a:buClr>
              <a:buSzPts val="2160"/>
              <a:buFont typeface="Noto Sans Symbols"/>
              <a:buChar char="❑"/>
            </a:pPr>
            <a:r>
              <a:rPr lang="en-US" sz="2400" b="0" i="0" u="none" strike="noStrike" cap="none" dirty="0">
                <a:solidFill>
                  <a:schemeClr val="dk1"/>
                </a:solidFill>
                <a:latin typeface="Calibri"/>
                <a:ea typeface="Calibri"/>
                <a:cs typeface="Calibri"/>
                <a:sym typeface="Calibri"/>
              </a:rPr>
              <a:t>Explain the interrelationship between MIL and CSE</a:t>
            </a:r>
          </a:p>
          <a:p>
            <a:pPr marL="863600" marR="0" lvl="2" indent="-463550" algn="l" rtl="0">
              <a:lnSpc>
                <a:spcPct val="100000"/>
              </a:lnSpc>
              <a:spcBef>
                <a:spcPts val="480"/>
              </a:spcBef>
              <a:spcAft>
                <a:spcPts val="0"/>
              </a:spcAft>
              <a:buClr>
                <a:schemeClr val="dk1"/>
              </a:buClr>
              <a:buSzPts val="2160"/>
              <a:buFont typeface="Noto Sans Symbols"/>
              <a:buChar char="❑"/>
            </a:pPr>
            <a:r>
              <a:rPr lang="en-US" sz="2400" dirty="0">
                <a:solidFill>
                  <a:schemeClr val="dk1"/>
                </a:solidFill>
                <a:latin typeface="Calibri"/>
                <a:ea typeface="Arial"/>
                <a:cs typeface="Calibri"/>
                <a:sym typeface="Calibri"/>
              </a:rPr>
              <a:t>Describe the importance of observing MIL and CSE in educational settings </a:t>
            </a:r>
            <a:endParaRPr lang="en-US" sz="2400" b="0" i="0" u="none" strike="noStrike" cap="none" dirty="0">
              <a:solidFill>
                <a:srgbClr val="000000"/>
              </a:solidFill>
              <a:latin typeface="Arial"/>
              <a:ea typeface="Arial"/>
              <a:cs typeface="Arial"/>
              <a:sym typeface="Arial"/>
            </a:endParaRPr>
          </a:p>
          <a:p>
            <a:pPr marL="863600" marR="0" lvl="2" indent="-463550" algn="l" rtl="0">
              <a:lnSpc>
                <a:spcPct val="100000"/>
              </a:lnSpc>
              <a:spcBef>
                <a:spcPts val="480"/>
              </a:spcBef>
              <a:spcAft>
                <a:spcPts val="0"/>
              </a:spcAft>
              <a:buClr>
                <a:schemeClr val="dk1"/>
              </a:buClr>
              <a:buSzPts val="2160"/>
              <a:buFont typeface="Noto Sans Symbols"/>
              <a:buChar char="❑"/>
            </a:pPr>
            <a:r>
              <a:rPr lang="en-US" sz="2400" b="0" i="0" u="none" strike="noStrike" cap="none" dirty="0">
                <a:solidFill>
                  <a:schemeClr val="dk1"/>
                </a:solidFill>
                <a:latin typeface="Calibri"/>
                <a:ea typeface="Calibri"/>
                <a:cs typeface="Calibri"/>
                <a:sym typeface="Calibri"/>
              </a:rPr>
              <a:t>Identify the CSE </a:t>
            </a:r>
            <a:r>
              <a:rPr lang="en-US" sz="2400" b="0" i="0" u="none" strike="noStrike" cap="none" dirty="0" err="1">
                <a:solidFill>
                  <a:schemeClr val="dk1"/>
                </a:solidFill>
                <a:latin typeface="Calibri"/>
                <a:ea typeface="Calibri"/>
                <a:cs typeface="Calibri"/>
                <a:sym typeface="Calibri"/>
              </a:rPr>
              <a:t>AoF</a:t>
            </a:r>
            <a:r>
              <a:rPr lang="en-US" sz="2400" b="0" i="0" u="none" strike="noStrike" cap="none" dirty="0">
                <a:solidFill>
                  <a:schemeClr val="dk1"/>
                </a:solidFill>
                <a:latin typeface="Calibri"/>
                <a:ea typeface="Calibri"/>
                <a:cs typeface="Calibri"/>
                <a:sym typeface="Calibri"/>
              </a:rPr>
              <a:t> that explicitly and implicitly mention MIL </a:t>
            </a:r>
          </a:p>
          <a:p>
            <a:pPr marL="863600" marR="0" lvl="2" indent="-463550" algn="l" rtl="0">
              <a:lnSpc>
                <a:spcPct val="100000"/>
              </a:lnSpc>
              <a:spcBef>
                <a:spcPts val="480"/>
              </a:spcBef>
              <a:spcAft>
                <a:spcPts val="0"/>
              </a:spcAft>
              <a:buClr>
                <a:schemeClr val="dk1"/>
              </a:buClr>
              <a:buSzPts val="2160"/>
              <a:buFont typeface="Noto Sans Symbols"/>
              <a:buChar char="❑"/>
            </a:pPr>
            <a:r>
              <a:rPr lang="en-US" sz="2400" dirty="0">
                <a:solidFill>
                  <a:schemeClr val="dk1"/>
                </a:solidFill>
                <a:latin typeface="Calibri"/>
                <a:ea typeface="Arial"/>
                <a:cs typeface="Calibri"/>
                <a:sym typeface="Calibri"/>
              </a:rPr>
              <a:t>Explain how to implement MIL and CSE competencies in conflict prone educational settings. </a:t>
            </a:r>
            <a:endParaRPr lang="en-US" sz="2400" dirty="0">
              <a:solidFill>
                <a:schemeClr val="dk1"/>
              </a:solidFill>
              <a:latin typeface="Calibri"/>
              <a:cs typeface="Calibri"/>
              <a:sym typeface="Arial"/>
            </a:endParaRPr>
          </a:p>
          <a:p>
            <a:pPr marL="863600" marR="0" lvl="2" indent="-463550" algn="l" rtl="0">
              <a:lnSpc>
                <a:spcPct val="100000"/>
              </a:lnSpc>
              <a:spcBef>
                <a:spcPts val="480"/>
              </a:spcBef>
              <a:spcAft>
                <a:spcPts val="0"/>
              </a:spcAft>
              <a:buClr>
                <a:schemeClr val="dk1"/>
              </a:buClr>
              <a:buSzPts val="2160"/>
              <a:buFont typeface="Noto Sans Symbols"/>
              <a:buChar char="❑"/>
            </a:pPr>
            <a:endParaRPr lang="en-US" sz="1400" b="0" i="0" u="none" strike="noStrike" cap="none" dirty="0">
              <a:solidFill>
                <a:srgbClr val="000000"/>
              </a:solidFill>
              <a:latin typeface="Arial"/>
              <a:ea typeface="Arial"/>
              <a:cs typeface="Arial"/>
              <a:sym typeface="Arial"/>
            </a:endParaRPr>
          </a:p>
          <a:p>
            <a:endParaRPr lang="en-US" dirty="0"/>
          </a:p>
        </p:txBody>
      </p:sp>
    </p:spTree>
    <p:custDataLst>
      <p:tags r:id="rId1"/>
    </p:custDataLst>
    <p:extLst>
      <p:ext uri="{BB962C8B-B14F-4D97-AF65-F5344CB8AC3E}">
        <p14:creationId xmlns:p14="http://schemas.microsoft.com/office/powerpoint/2010/main" val="37408867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Module Outcomes</a:t>
            </a:r>
          </a:p>
        </p:txBody>
      </p:sp>
      <p:sp>
        <p:nvSpPr>
          <p:cNvPr id="6" name="Text Placeholder 5"/>
          <p:cNvSpPr>
            <a:spLocks noGrp="1"/>
          </p:cNvSpPr>
          <p:nvPr>
            <p:ph type="body" sz="quarter" idx="16"/>
          </p:nvPr>
        </p:nvSpPr>
        <p:spPr>
          <a:xfrm>
            <a:off x="420879" y="1623060"/>
            <a:ext cx="11350208" cy="4422056"/>
          </a:xfrm>
        </p:spPr>
        <p:txBody>
          <a:bodyPr>
            <a:normAutofit/>
          </a:bodyPr>
          <a:lstStyle/>
          <a:p>
            <a:pPr marL="514350" marR="0" lvl="0" indent="-514350" algn="l" rtl="0">
              <a:lnSpc>
                <a:spcPct val="100000"/>
              </a:lnSpc>
              <a:spcBef>
                <a:spcPts val="520"/>
              </a:spcBef>
              <a:spcAft>
                <a:spcPts val="0"/>
              </a:spcAft>
              <a:buClr>
                <a:schemeClr val="dk1"/>
              </a:buClr>
              <a:buSzPts val="2600"/>
              <a:buFont typeface="+mj-lt"/>
              <a:buAutoNum type="arabicPeriod"/>
            </a:pPr>
            <a:r>
              <a:rPr lang="en-US" sz="2600" b="0" i="0" u="none" strike="noStrike" cap="none" dirty="0">
                <a:solidFill>
                  <a:schemeClr val="dk1"/>
                </a:solidFill>
                <a:latin typeface="Calibri"/>
                <a:ea typeface="Calibri"/>
                <a:cs typeface="Calibri"/>
                <a:sym typeface="Calibri"/>
              </a:rPr>
              <a:t>Raised understanding of </a:t>
            </a:r>
            <a:r>
              <a:rPr lang="en-US" sz="2600" b="0" dirty="0">
                <a:solidFill>
                  <a:schemeClr val="dk1"/>
                </a:solidFill>
                <a:latin typeface="Calibri"/>
                <a:ea typeface="Calibri"/>
                <a:cs typeface="Calibri"/>
                <a:sym typeface="Calibri"/>
              </a:rPr>
              <a:t>the interrelationship between MIL and CSE</a:t>
            </a:r>
            <a:endParaRPr lang="en-US" sz="2600" b="0" i="0" u="none" strike="noStrike" cap="none" dirty="0">
              <a:solidFill>
                <a:schemeClr val="dk1"/>
              </a:solidFill>
              <a:latin typeface="Calibri"/>
              <a:ea typeface="Calibri"/>
              <a:cs typeface="Calibri"/>
              <a:sym typeface="Calibri"/>
            </a:endParaRPr>
          </a:p>
          <a:p>
            <a:pPr marL="514350" marR="0" lvl="0" indent="-514350" algn="l" rtl="0">
              <a:lnSpc>
                <a:spcPct val="100000"/>
              </a:lnSpc>
              <a:spcBef>
                <a:spcPts val="520"/>
              </a:spcBef>
              <a:spcAft>
                <a:spcPts val="0"/>
              </a:spcAft>
              <a:buClr>
                <a:schemeClr val="dk1"/>
              </a:buClr>
              <a:buSzPts val="2600"/>
              <a:buFont typeface="+mj-lt"/>
              <a:buAutoNum type="arabicPeriod"/>
            </a:pPr>
            <a:r>
              <a:rPr lang="en-US" sz="2600" b="0" dirty="0">
                <a:solidFill>
                  <a:schemeClr val="dk1"/>
                </a:solidFill>
                <a:latin typeface="Calibri"/>
                <a:ea typeface="Calibri"/>
                <a:cs typeface="Calibri"/>
                <a:sym typeface="Calibri"/>
              </a:rPr>
              <a:t>Appreciation of the importance of </a:t>
            </a:r>
            <a:r>
              <a:rPr lang="es-419" sz="2600" b="0" dirty="0">
                <a:solidFill>
                  <a:schemeClr val="dk1"/>
                </a:solidFill>
                <a:latin typeface="Calibri"/>
                <a:ea typeface="Calibri"/>
                <a:cs typeface="Calibri"/>
                <a:sym typeface="Calibri"/>
              </a:rPr>
              <a:t>implementing </a:t>
            </a:r>
            <a:r>
              <a:rPr lang="en-US" sz="2600" b="0" dirty="0">
                <a:solidFill>
                  <a:schemeClr val="dk1"/>
                </a:solidFill>
                <a:latin typeface="Calibri"/>
                <a:ea typeface="Calibri"/>
                <a:cs typeface="Calibri"/>
                <a:sym typeface="Calibri"/>
              </a:rPr>
              <a:t>MIL and CSE competencies for the creation of safe, inclusive, and effective learning environments.</a:t>
            </a:r>
          </a:p>
          <a:p>
            <a:pPr marL="400050" marR="0" lvl="2" algn="l" rtl="0">
              <a:lnSpc>
                <a:spcPct val="100000"/>
              </a:lnSpc>
              <a:spcBef>
                <a:spcPts val="480"/>
              </a:spcBef>
              <a:spcAft>
                <a:spcPts val="0"/>
              </a:spcAft>
              <a:buClr>
                <a:schemeClr val="dk1"/>
              </a:buClr>
              <a:buSzPts val="2160"/>
            </a:pPr>
            <a:endParaRPr lang="en-US" sz="1400" b="0" i="0" u="none" strike="noStrike" cap="none" dirty="0">
              <a:solidFill>
                <a:srgbClr val="000000"/>
              </a:solidFill>
              <a:latin typeface="Arial"/>
              <a:ea typeface="Arial"/>
              <a:cs typeface="Arial"/>
              <a:sym typeface="Arial"/>
            </a:endParaRPr>
          </a:p>
          <a:p>
            <a:endParaRPr lang="en-US" dirty="0"/>
          </a:p>
        </p:txBody>
      </p:sp>
    </p:spTree>
    <p:custDataLst>
      <p:tags r:id="rId1"/>
    </p:custDataLst>
    <p:extLst>
      <p:ext uri="{BB962C8B-B14F-4D97-AF65-F5344CB8AC3E}">
        <p14:creationId xmlns:p14="http://schemas.microsoft.com/office/powerpoint/2010/main" val="23222906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Competencies </a:t>
            </a:r>
          </a:p>
        </p:txBody>
      </p:sp>
      <p:sp>
        <p:nvSpPr>
          <p:cNvPr id="14" name="TextBox 13">
            <a:extLst>
              <a:ext uri="{FF2B5EF4-FFF2-40B4-BE49-F238E27FC236}">
                <a16:creationId xmlns:a16="http://schemas.microsoft.com/office/drawing/2014/main" id="{CE651B94-CA85-3BD0-D65E-6380C40F2740}"/>
              </a:ext>
            </a:extLst>
          </p:cNvPr>
          <p:cNvSpPr txBox="1"/>
          <p:nvPr/>
        </p:nvSpPr>
        <p:spPr>
          <a:xfrm>
            <a:off x="256478" y="863003"/>
            <a:ext cx="4931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First Competency covered: </a:t>
            </a:r>
          </a:p>
        </p:txBody>
      </p:sp>
      <p:pic>
        <p:nvPicPr>
          <p:cNvPr id="3" name="Picture 2">
            <a:extLst>
              <a:ext uri="{FF2B5EF4-FFF2-40B4-BE49-F238E27FC236}">
                <a16:creationId xmlns:a16="http://schemas.microsoft.com/office/drawing/2014/main" id="{3E6BE780-7EE9-3C3F-555E-08B29A456B29}"/>
              </a:ext>
            </a:extLst>
          </p:cNvPr>
          <p:cNvPicPr>
            <a:picLocks noChangeAspect="1"/>
          </p:cNvPicPr>
          <p:nvPr/>
        </p:nvPicPr>
        <p:blipFill rotWithShape="1">
          <a:blip r:embed="rId4"/>
          <a:srcRect l="42554" t="17561" r="23079" b="21626"/>
          <a:stretch/>
        </p:blipFill>
        <p:spPr>
          <a:xfrm>
            <a:off x="4021006" y="863003"/>
            <a:ext cx="5294747" cy="5270168"/>
          </a:xfrm>
          <a:prstGeom prst="rect">
            <a:avLst/>
          </a:prstGeom>
        </p:spPr>
      </p:pic>
      <p:sp>
        <p:nvSpPr>
          <p:cNvPr id="13" name="TextBox 12">
            <a:extLst>
              <a:ext uri="{FF2B5EF4-FFF2-40B4-BE49-F238E27FC236}">
                <a16:creationId xmlns:a16="http://schemas.microsoft.com/office/drawing/2014/main" id="{977CD3C1-8B79-5C42-4F49-61B3F57CC847}"/>
              </a:ext>
            </a:extLst>
          </p:cNvPr>
          <p:cNvSpPr txBox="1"/>
          <p:nvPr/>
        </p:nvSpPr>
        <p:spPr>
          <a:xfrm flipH="1">
            <a:off x="7598833" y="4992256"/>
            <a:ext cx="1716920" cy="1200329"/>
          </a:xfrm>
          <a:prstGeom prst="rect">
            <a:avLst/>
          </a:prstGeom>
          <a:noFill/>
          <a:ln w="38100">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860874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kumimoji="0" lang="en-PH" i="0" u="none" strike="noStrike" kern="0" cap="none" spc="0" normalizeH="0" baseline="0" noProof="0" dirty="0">
                <a:ln>
                  <a:noFill/>
                </a:ln>
                <a:solidFill>
                  <a:srgbClr val="FFFFFF"/>
                </a:solidFill>
                <a:effectLst/>
                <a:uLnTx/>
                <a:uFillTx/>
                <a:cs typeface="Calibri"/>
                <a:sym typeface="Calibri"/>
              </a:rPr>
              <a:t>What</a:t>
            </a:r>
            <a:r>
              <a:rPr kumimoji="0" lang="en-US" i="0" u="none" strike="noStrike" kern="0" cap="none" spc="0" normalizeH="0" baseline="0" noProof="0" dirty="0">
                <a:ln>
                  <a:noFill/>
                </a:ln>
                <a:solidFill>
                  <a:srgbClr val="FFFFFF"/>
                </a:solidFill>
                <a:effectLst/>
                <a:uLnTx/>
                <a:uFillTx/>
                <a:cs typeface="Calibri"/>
                <a:sym typeface="Calibri"/>
              </a:rPr>
              <a:t> does the word ‘media’ refer to</a:t>
            </a:r>
            <a:r>
              <a:rPr kumimoji="0" lang="en-PH" i="0" u="none" strike="noStrike" kern="0" cap="none" spc="0" normalizeH="0" baseline="0" noProof="0" dirty="0">
                <a:ln>
                  <a:noFill/>
                </a:ln>
                <a:solidFill>
                  <a:srgbClr val="FFFFFF"/>
                </a:solidFill>
                <a:effectLst/>
                <a:uLnTx/>
                <a:uFillTx/>
                <a:cs typeface="Calibri"/>
                <a:sym typeface="Calibri"/>
              </a:rPr>
              <a:t>? What does it entail?</a:t>
            </a:r>
            <a:endParaRPr lang="en-US" sz="3200" dirty="0"/>
          </a:p>
        </p:txBody>
      </p:sp>
      <p:sp>
        <p:nvSpPr>
          <p:cNvPr id="6" name="Text Placeholder 5"/>
          <p:cNvSpPr>
            <a:spLocks noGrp="1"/>
          </p:cNvSpPr>
          <p:nvPr>
            <p:ph type="body" sz="quarter" idx="16"/>
          </p:nvPr>
        </p:nvSpPr>
        <p:spPr>
          <a:xfrm>
            <a:off x="420879" y="1632857"/>
            <a:ext cx="11350208" cy="3789748"/>
          </a:xfrm>
        </p:spPr>
        <p:txBody>
          <a:bodyPr/>
          <a:lstStyle/>
          <a:p>
            <a:pPr marL="0" marR="0" lvl="0" indent="0" algn="l" defTabSz="914400" rtl="0" eaLnBrk="1" fontAlgn="auto" latinLnBrk="0" hangingPunct="1">
              <a:lnSpc>
                <a:spcPct val="100000"/>
              </a:lnSpc>
              <a:spcBef>
                <a:spcPts val="520"/>
              </a:spcBef>
              <a:spcAft>
                <a:spcPts val="0"/>
              </a:spcAft>
              <a:buClr>
                <a:srgbClr val="000000"/>
              </a:buClr>
              <a:buSzPts val="2600"/>
              <a:buFont typeface="Arial"/>
              <a:buNone/>
              <a:tabLst/>
              <a:defRPr/>
            </a:pPr>
            <a:r>
              <a:rPr kumimoji="0" lang="en-US" b="0" i="0" u="none" strike="noStrike" kern="0" cap="none" spc="0" normalizeH="0" baseline="0" noProof="0" dirty="0">
                <a:ln>
                  <a:noFill/>
                </a:ln>
                <a:solidFill>
                  <a:srgbClr val="000000"/>
                </a:solidFill>
                <a:effectLst/>
                <a:uLnTx/>
                <a:uFillTx/>
                <a:latin typeface="Calibri"/>
                <a:ea typeface="Calibri"/>
                <a:cs typeface="Calibri"/>
                <a:sym typeface="Calibri"/>
              </a:rPr>
              <a:t>Media refers to communication channels or platforms for sharing and exchange of content (messages). Media can refer to mass media such as print (newspapers, journals, and magazines), broadcast (radio and television), and cinema (movies). It can also refer to social media channels such as Facebook, Instagram, YouTube, Twitter, TikTok, …etc.</a:t>
            </a:r>
          </a:p>
          <a:p>
            <a:endParaRPr lang="en-US" dirty="0"/>
          </a:p>
        </p:txBody>
      </p:sp>
    </p:spTree>
    <p:custDataLst>
      <p:tags r:id="rId1"/>
    </p:custDataLst>
    <p:extLst>
      <p:ext uri="{BB962C8B-B14F-4D97-AF65-F5344CB8AC3E}">
        <p14:creationId xmlns:p14="http://schemas.microsoft.com/office/powerpoint/2010/main" val="36432450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A5901E-E20B-8644-D3CD-D8B4CEAF4612}"/>
              </a:ext>
            </a:extLst>
          </p:cNvPr>
          <p:cNvPicPr>
            <a:picLocks noChangeAspect="1"/>
          </p:cNvPicPr>
          <p:nvPr/>
        </p:nvPicPr>
        <p:blipFill rotWithShape="1">
          <a:blip r:embed="rId4"/>
          <a:srcRect l="28627" t="16830" r="26343" b="37300"/>
          <a:stretch/>
        </p:blipFill>
        <p:spPr>
          <a:xfrm>
            <a:off x="420893" y="1387749"/>
            <a:ext cx="7431940" cy="4816604"/>
          </a:xfrm>
          <a:prstGeom prst="rect">
            <a:avLst/>
          </a:prstGeom>
        </p:spPr>
      </p:pic>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Competencies </a:t>
            </a:r>
          </a:p>
        </p:txBody>
      </p:sp>
      <p:pic>
        <p:nvPicPr>
          <p:cNvPr id="3" name="Picture 2">
            <a:extLst>
              <a:ext uri="{FF2B5EF4-FFF2-40B4-BE49-F238E27FC236}">
                <a16:creationId xmlns:a16="http://schemas.microsoft.com/office/drawing/2014/main" id="{8A4AB96E-DB4E-D7D3-091F-87F02C19304C}"/>
              </a:ext>
            </a:extLst>
          </p:cNvPr>
          <p:cNvPicPr>
            <a:picLocks noChangeAspect="1"/>
          </p:cNvPicPr>
          <p:nvPr/>
        </p:nvPicPr>
        <p:blipFill rotWithShape="1">
          <a:blip r:embed="rId5"/>
          <a:srcRect l="28720" t="69106" r="65152" b="5434"/>
          <a:stretch/>
        </p:blipFill>
        <p:spPr>
          <a:xfrm>
            <a:off x="420893" y="2505671"/>
            <a:ext cx="983486" cy="2964578"/>
          </a:xfrm>
          <a:prstGeom prst="rect">
            <a:avLst/>
          </a:prstGeom>
        </p:spPr>
      </p:pic>
      <p:sp>
        <p:nvSpPr>
          <p:cNvPr id="14" name="TextBox 13">
            <a:extLst>
              <a:ext uri="{FF2B5EF4-FFF2-40B4-BE49-F238E27FC236}">
                <a16:creationId xmlns:a16="http://schemas.microsoft.com/office/drawing/2014/main" id="{1C956E2F-CE65-B141-6791-DF18DD33534B}"/>
              </a:ext>
            </a:extLst>
          </p:cNvPr>
          <p:cNvSpPr txBox="1"/>
          <p:nvPr/>
        </p:nvSpPr>
        <p:spPr>
          <a:xfrm>
            <a:off x="256478" y="863003"/>
            <a:ext cx="4931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Second Competency covered: </a:t>
            </a:r>
          </a:p>
        </p:txBody>
      </p:sp>
      <p:sp>
        <p:nvSpPr>
          <p:cNvPr id="13" name="TextBox 12">
            <a:extLst>
              <a:ext uri="{FF2B5EF4-FFF2-40B4-BE49-F238E27FC236}">
                <a16:creationId xmlns:a16="http://schemas.microsoft.com/office/drawing/2014/main" id="{A84ABC30-7FB3-116B-9C48-FBF801A8857B}"/>
              </a:ext>
            </a:extLst>
          </p:cNvPr>
          <p:cNvSpPr txBox="1"/>
          <p:nvPr/>
        </p:nvSpPr>
        <p:spPr>
          <a:xfrm flipH="1">
            <a:off x="5397500" y="3387795"/>
            <a:ext cx="2286000" cy="1200329"/>
          </a:xfrm>
          <a:prstGeom prst="rect">
            <a:avLst/>
          </a:prstGeom>
          <a:noFill/>
          <a:ln w="38100">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3716720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A5901E-E20B-8644-D3CD-D8B4CEAF4612}"/>
              </a:ext>
            </a:extLst>
          </p:cNvPr>
          <p:cNvPicPr>
            <a:picLocks noChangeAspect="1"/>
          </p:cNvPicPr>
          <p:nvPr/>
        </p:nvPicPr>
        <p:blipFill rotWithShape="1">
          <a:blip r:embed="rId4"/>
          <a:srcRect l="28627" t="16829" r="26343" b="39057"/>
          <a:stretch/>
        </p:blipFill>
        <p:spPr>
          <a:xfrm>
            <a:off x="256478" y="1338508"/>
            <a:ext cx="7246950" cy="4246250"/>
          </a:xfrm>
          <a:prstGeom prst="rect">
            <a:avLst/>
          </a:prstGeom>
        </p:spPr>
      </p:pic>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Competencies </a:t>
            </a:r>
          </a:p>
        </p:txBody>
      </p:sp>
      <p:pic>
        <p:nvPicPr>
          <p:cNvPr id="3" name="Picture 2">
            <a:extLst>
              <a:ext uri="{FF2B5EF4-FFF2-40B4-BE49-F238E27FC236}">
                <a16:creationId xmlns:a16="http://schemas.microsoft.com/office/drawing/2014/main" id="{8A4AB96E-DB4E-D7D3-091F-87F02C19304C}"/>
              </a:ext>
            </a:extLst>
          </p:cNvPr>
          <p:cNvPicPr>
            <a:picLocks noChangeAspect="1"/>
          </p:cNvPicPr>
          <p:nvPr/>
        </p:nvPicPr>
        <p:blipFill rotWithShape="1">
          <a:blip r:embed="rId5"/>
          <a:srcRect l="29338" t="74303" r="66020" b="7651"/>
          <a:stretch/>
        </p:blipFill>
        <p:spPr>
          <a:xfrm>
            <a:off x="420894" y="2324813"/>
            <a:ext cx="782918" cy="2208373"/>
          </a:xfrm>
          <a:prstGeom prst="rect">
            <a:avLst/>
          </a:prstGeom>
        </p:spPr>
      </p:pic>
      <p:sp>
        <p:nvSpPr>
          <p:cNvPr id="10" name="TextBox 9">
            <a:extLst>
              <a:ext uri="{FF2B5EF4-FFF2-40B4-BE49-F238E27FC236}">
                <a16:creationId xmlns:a16="http://schemas.microsoft.com/office/drawing/2014/main" id="{2D657584-EEF2-0B85-1D94-11F0DDF9C5DD}"/>
              </a:ext>
            </a:extLst>
          </p:cNvPr>
          <p:cNvSpPr txBox="1"/>
          <p:nvPr/>
        </p:nvSpPr>
        <p:spPr>
          <a:xfrm>
            <a:off x="5028799" y="4219833"/>
            <a:ext cx="2331740" cy="1200329"/>
          </a:xfrm>
          <a:prstGeom prst="rect">
            <a:avLst/>
          </a:prstGeom>
          <a:noFill/>
          <a:ln w="38100">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C956E2F-CE65-B141-6791-DF18DD33534B}"/>
              </a:ext>
            </a:extLst>
          </p:cNvPr>
          <p:cNvSpPr txBox="1"/>
          <p:nvPr/>
        </p:nvSpPr>
        <p:spPr>
          <a:xfrm>
            <a:off x="256478" y="863003"/>
            <a:ext cx="4931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Third Competency covered: </a:t>
            </a:r>
          </a:p>
        </p:txBody>
      </p:sp>
    </p:spTree>
    <p:custDataLst>
      <p:tags r:id="rId1"/>
    </p:custDataLst>
    <p:extLst>
      <p:ext uri="{BB962C8B-B14F-4D97-AF65-F5344CB8AC3E}">
        <p14:creationId xmlns:p14="http://schemas.microsoft.com/office/powerpoint/2010/main" val="9778606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A5901E-E20B-8644-D3CD-D8B4CEAF4612}"/>
              </a:ext>
            </a:extLst>
          </p:cNvPr>
          <p:cNvPicPr>
            <a:picLocks noChangeAspect="1"/>
          </p:cNvPicPr>
          <p:nvPr/>
        </p:nvPicPr>
        <p:blipFill rotWithShape="1">
          <a:blip r:embed="rId4"/>
          <a:srcRect l="28627" t="61109" r="26968" b="15415"/>
          <a:stretch/>
        </p:blipFill>
        <p:spPr>
          <a:xfrm>
            <a:off x="256478" y="2444532"/>
            <a:ext cx="7866737" cy="3407925"/>
          </a:xfrm>
          <a:prstGeom prst="rect">
            <a:avLst/>
          </a:prstGeom>
          <a:ln>
            <a:noFill/>
          </a:ln>
        </p:spPr>
      </p:pic>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Competencies </a:t>
            </a:r>
          </a:p>
        </p:txBody>
      </p:sp>
      <p:pic>
        <p:nvPicPr>
          <p:cNvPr id="3" name="Picture 2">
            <a:extLst>
              <a:ext uri="{FF2B5EF4-FFF2-40B4-BE49-F238E27FC236}">
                <a16:creationId xmlns:a16="http://schemas.microsoft.com/office/drawing/2014/main" id="{8A4AB96E-DB4E-D7D3-091F-87F02C19304C}"/>
              </a:ext>
            </a:extLst>
          </p:cNvPr>
          <p:cNvPicPr>
            <a:picLocks noChangeAspect="1"/>
          </p:cNvPicPr>
          <p:nvPr/>
        </p:nvPicPr>
        <p:blipFill rotWithShape="1">
          <a:blip r:embed="rId5"/>
          <a:srcRect l="29081" t="69106" r="66207" b="10143"/>
          <a:stretch/>
        </p:blipFill>
        <p:spPr>
          <a:xfrm>
            <a:off x="328365" y="2677245"/>
            <a:ext cx="862861" cy="3244646"/>
          </a:xfrm>
          <a:prstGeom prst="rect">
            <a:avLst/>
          </a:prstGeom>
          <a:ln>
            <a:noFill/>
          </a:ln>
        </p:spPr>
      </p:pic>
      <p:sp>
        <p:nvSpPr>
          <p:cNvPr id="13" name="TextBox 12">
            <a:extLst>
              <a:ext uri="{FF2B5EF4-FFF2-40B4-BE49-F238E27FC236}">
                <a16:creationId xmlns:a16="http://schemas.microsoft.com/office/drawing/2014/main" id="{977CD3C1-8B79-5C42-4F49-61B3F57CC847}"/>
              </a:ext>
            </a:extLst>
          </p:cNvPr>
          <p:cNvSpPr txBox="1"/>
          <p:nvPr/>
        </p:nvSpPr>
        <p:spPr>
          <a:xfrm>
            <a:off x="5598118" y="4488582"/>
            <a:ext cx="2295109" cy="1200329"/>
          </a:xfrm>
          <a:prstGeom prst="rect">
            <a:avLst/>
          </a:prstGeom>
          <a:noFill/>
          <a:ln w="38100">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4608660-44E2-BE1D-934B-61858340A5BF}"/>
              </a:ext>
            </a:extLst>
          </p:cNvPr>
          <p:cNvPicPr>
            <a:picLocks noChangeAspect="1"/>
          </p:cNvPicPr>
          <p:nvPr/>
        </p:nvPicPr>
        <p:blipFill rotWithShape="1">
          <a:blip r:embed="rId4"/>
          <a:srcRect l="34908" t="27469" r="54391" b="58547"/>
          <a:stretch/>
        </p:blipFill>
        <p:spPr>
          <a:xfrm>
            <a:off x="1421214" y="2617697"/>
            <a:ext cx="1728111" cy="1896714"/>
          </a:xfrm>
          <a:prstGeom prst="rect">
            <a:avLst/>
          </a:prstGeom>
        </p:spPr>
      </p:pic>
      <p:pic>
        <p:nvPicPr>
          <p:cNvPr id="11" name="Picture 10">
            <a:extLst>
              <a:ext uri="{FF2B5EF4-FFF2-40B4-BE49-F238E27FC236}">
                <a16:creationId xmlns:a16="http://schemas.microsoft.com/office/drawing/2014/main" id="{A9DDB911-0AD5-8792-9243-DB481733CB96}"/>
              </a:ext>
            </a:extLst>
          </p:cNvPr>
          <p:cNvPicPr>
            <a:picLocks noChangeAspect="1"/>
          </p:cNvPicPr>
          <p:nvPr/>
        </p:nvPicPr>
        <p:blipFill rotWithShape="1">
          <a:blip r:embed="rId4"/>
          <a:srcRect l="28627" t="16829" r="27074" b="72659"/>
          <a:stretch/>
        </p:blipFill>
        <p:spPr>
          <a:xfrm>
            <a:off x="256478" y="1394481"/>
            <a:ext cx="7866736" cy="1050051"/>
          </a:xfrm>
          <a:prstGeom prst="rect">
            <a:avLst/>
          </a:prstGeom>
        </p:spPr>
      </p:pic>
      <p:sp>
        <p:nvSpPr>
          <p:cNvPr id="14" name="TextBox 13">
            <a:extLst>
              <a:ext uri="{FF2B5EF4-FFF2-40B4-BE49-F238E27FC236}">
                <a16:creationId xmlns:a16="http://schemas.microsoft.com/office/drawing/2014/main" id="{CE651B94-CA85-3BD0-D65E-6380C40F2740}"/>
              </a:ext>
            </a:extLst>
          </p:cNvPr>
          <p:cNvSpPr txBox="1"/>
          <p:nvPr/>
        </p:nvSpPr>
        <p:spPr>
          <a:xfrm>
            <a:off x="256478" y="863003"/>
            <a:ext cx="4931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5B9BD5">
                    <a:lumMod val="50000"/>
                  </a:srgbClr>
                </a:solidFill>
                <a:latin typeface="Calibri" panose="020F0502020204030204"/>
              </a:rPr>
              <a:t>Fourth</a:t>
            </a:r>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Competency covered: </a:t>
            </a:r>
          </a:p>
        </p:txBody>
      </p:sp>
    </p:spTree>
    <p:custDataLst>
      <p:tags r:id="rId1"/>
    </p:custDataLst>
    <p:extLst>
      <p:ext uri="{BB962C8B-B14F-4D97-AF65-F5344CB8AC3E}">
        <p14:creationId xmlns:p14="http://schemas.microsoft.com/office/powerpoint/2010/main" val="13030847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Competencies </a:t>
            </a:r>
          </a:p>
        </p:txBody>
      </p:sp>
      <p:sp>
        <p:nvSpPr>
          <p:cNvPr id="14" name="TextBox 13">
            <a:extLst>
              <a:ext uri="{FF2B5EF4-FFF2-40B4-BE49-F238E27FC236}">
                <a16:creationId xmlns:a16="http://schemas.microsoft.com/office/drawing/2014/main" id="{CE651B94-CA85-3BD0-D65E-6380C40F2740}"/>
              </a:ext>
            </a:extLst>
          </p:cNvPr>
          <p:cNvSpPr txBox="1"/>
          <p:nvPr/>
        </p:nvSpPr>
        <p:spPr>
          <a:xfrm>
            <a:off x="256478" y="863003"/>
            <a:ext cx="4931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Fifth Competency covered: </a:t>
            </a:r>
          </a:p>
        </p:txBody>
      </p:sp>
      <p:pic>
        <p:nvPicPr>
          <p:cNvPr id="8" name="Picture 7">
            <a:extLst>
              <a:ext uri="{FF2B5EF4-FFF2-40B4-BE49-F238E27FC236}">
                <a16:creationId xmlns:a16="http://schemas.microsoft.com/office/drawing/2014/main" id="{DF13B51A-F89A-E447-6853-F25787E9FCA0}"/>
              </a:ext>
            </a:extLst>
          </p:cNvPr>
          <p:cNvPicPr>
            <a:picLocks noChangeAspect="1"/>
          </p:cNvPicPr>
          <p:nvPr/>
        </p:nvPicPr>
        <p:blipFill rotWithShape="1">
          <a:blip r:embed="rId4"/>
          <a:srcRect l="46661" t="20976" r="22805" b="55447"/>
          <a:stretch/>
        </p:blipFill>
        <p:spPr>
          <a:xfrm>
            <a:off x="7021198" y="3906904"/>
            <a:ext cx="4520393" cy="1963391"/>
          </a:xfrm>
          <a:prstGeom prst="rect">
            <a:avLst/>
          </a:prstGeom>
        </p:spPr>
      </p:pic>
      <p:pic>
        <p:nvPicPr>
          <p:cNvPr id="12" name="Picture 11">
            <a:extLst>
              <a:ext uri="{FF2B5EF4-FFF2-40B4-BE49-F238E27FC236}">
                <a16:creationId xmlns:a16="http://schemas.microsoft.com/office/drawing/2014/main" id="{6C2DAA44-75F9-BAA9-19D5-7A8D2AAD91C1}"/>
              </a:ext>
            </a:extLst>
          </p:cNvPr>
          <p:cNvPicPr>
            <a:picLocks noChangeAspect="1"/>
          </p:cNvPicPr>
          <p:nvPr/>
        </p:nvPicPr>
        <p:blipFill rotWithShape="1">
          <a:blip r:embed="rId5"/>
          <a:srcRect l="42554" t="29780" r="22805" b="33496"/>
          <a:stretch/>
        </p:blipFill>
        <p:spPr>
          <a:xfrm>
            <a:off x="6410267" y="987705"/>
            <a:ext cx="5113092" cy="3049036"/>
          </a:xfrm>
          <a:prstGeom prst="rect">
            <a:avLst/>
          </a:prstGeom>
        </p:spPr>
      </p:pic>
      <p:pic>
        <p:nvPicPr>
          <p:cNvPr id="17" name="Picture 16">
            <a:extLst>
              <a:ext uri="{FF2B5EF4-FFF2-40B4-BE49-F238E27FC236}">
                <a16:creationId xmlns:a16="http://schemas.microsoft.com/office/drawing/2014/main" id="{2B1FB186-4467-2474-2BFB-1D9A653A8045}"/>
              </a:ext>
            </a:extLst>
          </p:cNvPr>
          <p:cNvPicPr>
            <a:picLocks noChangeAspect="1"/>
          </p:cNvPicPr>
          <p:nvPr/>
        </p:nvPicPr>
        <p:blipFill rotWithShape="1">
          <a:blip r:embed="rId6"/>
          <a:srcRect l="42555" t="37723" r="52577" b="25692"/>
          <a:stretch/>
        </p:blipFill>
        <p:spPr>
          <a:xfrm>
            <a:off x="6410267" y="1796728"/>
            <a:ext cx="731450" cy="3091871"/>
          </a:xfrm>
          <a:prstGeom prst="rect">
            <a:avLst/>
          </a:prstGeom>
        </p:spPr>
      </p:pic>
      <p:cxnSp>
        <p:nvCxnSpPr>
          <p:cNvPr id="19" name="Straight Connector 18">
            <a:extLst>
              <a:ext uri="{FF2B5EF4-FFF2-40B4-BE49-F238E27FC236}">
                <a16:creationId xmlns:a16="http://schemas.microsoft.com/office/drawing/2014/main" id="{210CDB67-964D-03AA-C97C-98C1E6871EBA}"/>
              </a:ext>
            </a:extLst>
          </p:cNvPr>
          <p:cNvCxnSpPr>
            <a:cxnSpLocks/>
          </p:cNvCxnSpPr>
          <p:nvPr/>
        </p:nvCxnSpPr>
        <p:spPr>
          <a:xfrm>
            <a:off x="6410267" y="1093835"/>
            <a:ext cx="0" cy="46601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13E7092-B051-CEC0-F558-294E23465BAC}"/>
              </a:ext>
            </a:extLst>
          </p:cNvPr>
          <p:cNvCxnSpPr>
            <a:cxnSpLocks/>
          </p:cNvCxnSpPr>
          <p:nvPr/>
        </p:nvCxnSpPr>
        <p:spPr>
          <a:xfrm flipH="1">
            <a:off x="6410267" y="5787482"/>
            <a:ext cx="50308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77CD3C1-8B79-5C42-4F49-61B3F57CC847}"/>
              </a:ext>
            </a:extLst>
          </p:cNvPr>
          <p:cNvSpPr txBox="1"/>
          <p:nvPr/>
        </p:nvSpPr>
        <p:spPr>
          <a:xfrm>
            <a:off x="9802080" y="4847426"/>
            <a:ext cx="1739511" cy="923330"/>
          </a:xfrm>
          <a:prstGeom prst="rect">
            <a:avLst/>
          </a:prstGeom>
          <a:noFill/>
          <a:ln w="38100">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0733148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lstStyle/>
          <a:p>
            <a:r>
              <a:rPr lang="en-US" dirty="0"/>
              <a:t>Competencies </a:t>
            </a:r>
          </a:p>
        </p:txBody>
      </p:sp>
      <p:sp>
        <p:nvSpPr>
          <p:cNvPr id="14" name="TextBox 13">
            <a:extLst>
              <a:ext uri="{FF2B5EF4-FFF2-40B4-BE49-F238E27FC236}">
                <a16:creationId xmlns:a16="http://schemas.microsoft.com/office/drawing/2014/main" id="{CE651B94-CA85-3BD0-D65E-6380C40F2740}"/>
              </a:ext>
            </a:extLst>
          </p:cNvPr>
          <p:cNvSpPr txBox="1"/>
          <p:nvPr/>
        </p:nvSpPr>
        <p:spPr>
          <a:xfrm>
            <a:off x="256478" y="863003"/>
            <a:ext cx="4931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Sixth Competency covered: </a:t>
            </a:r>
          </a:p>
        </p:txBody>
      </p:sp>
      <p:pic>
        <p:nvPicPr>
          <p:cNvPr id="8" name="Picture 7">
            <a:extLst>
              <a:ext uri="{FF2B5EF4-FFF2-40B4-BE49-F238E27FC236}">
                <a16:creationId xmlns:a16="http://schemas.microsoft.com/office/drawing/2014/main" id="{B5913F02-ADF8-946D-8D12-ED10378F9631}"/>
              </a:ext>
            </a:extLst>
          </p:cNvPr>
          <p:cNvPicPr>
            <a:picLocks noChangeAspect="1"/>
          </p:cNvPicPr>
          <p:nvPr/>
        </p:nvPicPr>
        <p:blipFill rotWithShape="1">
          <a:blip r:embed="rId4"/>
          <a:srcRect l="28521" t="24227" r="27286" b="65366"/>
          <a:stretch/>
        </p:blipFill>
        <p:spPr>
          <a:xfrm>
            <a:off x="3308611" y="1418084"/>
            <a:ext cx="8462476" cy="1120928"/>
          </a:xfrm>
          <a:prstGeom prst="rect">
            <a:avLst/>
          </a:prstGeom>
        </p:spPr>
      </p:pic>
      <p:pic>
        <p:nvPicPr>
          <p:cNvPr id="12" name="Picture 11">
            <a:extLst>
              <a:ext uri="{FF2B5EF4-FFF2-40B4-BE49-F238E27FC236}">
                <a16:creationId xmlns:a16="http://schemas.microsoft.com/office/drawing/2014/main" id="{C8685AA6-9A3C-BA6B-F9A4-2935FB96E2C2}"/>
              </a:ext>
            </a:extLst>
          </p:cNvPr>
          <p:cNvPicPr>
            <a:picLocks noChangeAspect="1"/>
          </p:cNvPicPr>
          <p:nvPr/>
        </p:nvPicPr>
        <p:blipFill rotWithShape="1">
          <a:blip r:embed="rId5"/>
          <a:srcRect l="28170" t="56701" r="27233" b="8130"/>
          <a:stretch/>
        </p:blipFill>
        <p:spPr>
          <a:xfrm>
            <a:off x="3246986" y="2516202"/>
            <a:ext cx="8524101" cy="3781210"/>
          </a:xfrm>
          <a:prstGeom prst="rect">
            <a:avLst/>
          </a:prstGeom>
        </p:spPr>
      </p:pic>
      <p:pic>
        <p:nvPicPr>
          <p:cNvPr id="17" name="Picture 16">
            <a:extLst>
              <a:ext uri="{FF2B5EF4-FFF2-40B4-BE49-F238E27FC236}">
                <a16:creationId xmlns:a16="http://schemas.microsoft.com/office/drawing/2014/main" id="{BB718145-2114-5EDE-DE11-BB1F7F377A97}"/>
              </a:ext>
            </a:extLst>
          </p:cNvPr>
          <p:cNvPicPr>
            <a:picLocks noChangeAspect="1"/>
          </p:cNvPicPr>
          <p:nvPr/>
        </p:nvPicPr>
        <p:blipFill rotWithShape="1">
          <a:blip r:embed="rId6"/>
          <a:srcRect l="29070" t="23049" r="65793" b="53333"/>
          <a:stretch/>
        </p:blipFill>
        <p:spPr>
          <a:xfrm>
            <a:off x="3490531" y="2508404"/>
            <a:ext cx="848636" cy="2194696"/>
          </a:xfrm>
          <a:prstGeom prst="rect">
            <a:avLst/>
          </a:prstGeom>
        </p:spPr>
      </p:pic>
      <p:sp>
        <p:nvSpPr>
          <p:cNvPr id="13" name="TextBox 12">
            <a:extLst>
              <a:ext uri="{FF2B5EF4-FFF2-40B4-BE49-F238E27FC236}">
                <a16:creationId xmlns:a16="http://schemas.microsoft.com/office/drawing/2014/main" id="{977CD3C1-8B79-5C42-4F49-61B3F57CC847}"/>
              </a:ext>
            </a:extLst>
          </p:cNvPr>
          <p:cNvSpPr txBox="1"/>
          <p:nvPr/>
        </p:nvSpPr>
        <p:spPr>
          <a:xfrm>
            <a:off x="9019840" y="5116750"/>
            <a:ext cx="2751247" cy="646331"/>
          </a:xfrm>
          <a:prstGeom prst="rect">
            <a:avLst/>
          </a:prstGeom>
          <a:noFill/>
          <a:ln w="38100">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7888184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EA83B-93C0-4C87-6C0E-C911B5D78E52}"/>
              </a:ext>
            </a:extLst>
          </p:cNvPr>
          <p:cNvSpPr>
            <a:spLocks noGrp="1"/>
          </p:cNvSpPr>
          <p:nvPr>
            <p:ph type="body" sz="quarter" idx="14"/>
          </p:nvPr>
        </p:nvSpPr>
        <p:spPr/>
        <p:txBody>
          <a:bodyPr>
            <a:normAutofit lnSpcReduction="10000"/>
          </a:bodyPr>
          <a:lstStyle/>
          <a:p>
            <a:endParaRPr lang="en-GB"/>
          </a:p>
        </p:txBody>
      </p:sp>
      <p:sp>
        <p:nvSpPr>
          <p:cNvPr id="5" name="Title 4"/>
          <p:cNvSpPr>
            <a:spLocks noGrp="1"/>
          </p:cNvSpPr>
          <p:nvPr>
            <p:ph type="ctrTitle"/>
          </p:nvPr>
        </p:nvSpPr>
        <p:spPr/>
        <p:txBody>
          <a:bodyPr>
            <a:noAutofit/>
          </a:bodyPr>
          <a:lstStyle/>
          <a:p>
            <a:r>
              <a:rPr lang="es-419" dirty="0"/>
              <a:t>PART</a:t>
            </a:r>
            <a:r>
              <a:rPr lang="en-US" dirty="0"/>
              <a:t> 1:MIL and CSE: The What, Why and How?</a:t>
            </a:r>
          </a:p>
        </p:txBody>
      </p:sp>
      <p:sp>
        <p:nvSpPr>
          <p:cNvPr id="6" name="Text Placeholder 5"/>
          <p:cNvSpPr>
            <a:spLocks noGrp="1"/>
          </p:cNvSpPr>
          <p:nvPr>
            <p:ph type="body" sz="quarter" idx="16"/>
          </p:nvPr>
        </p:nvSpPr>
        <p:spPr>
          <a:xfrm>
            <a:off x="277188" y="1625768"/>
            <a:ext cx="11350208" cy="4463043"/>
          </a:xfrm>
        </p:spPr>
        <p:txBody>
          <a:bodyPr/>
          <a:lstStyle/>
          <a:p>
            <a:pPr algn="ctr"/>
            <a:endParaRPr lang="en-US" b="0" dirty="0"/>
          </a:p>
          <a:p>
            <a:pPr algn="ctr"/>
            <a:endParaRPr lang="es-419" b="0" dirty="0"/>
          </a:p>
          <a:p>
            <a:pPr algn="ctr"/>
            <a:endParaRPr lang="en-US" b="0" dirty="0"/>
          </a:p>
          <a:p>
            <a:pPr algn="ctr"/>
            <a:r>
              <a:rPr lang="en-US" sz="2800" dirty="0"/>
              <a:t>PART I</a:t>
            </a:r>
          </a:p>
          <a:p>
            <a:pPr algn="ctr"/>
            <a:r>
              <a:rPr lang="en-US" sz="2800" b="0" dirty="0"/>
              <a:t>The Interrelationship between MIL and CSE</a:t>
            </a:r>
            <a:endParaRPr lang="en-US" sz="2800" dirty="0"/>
          </a:p>
        </p:txBody>
      </p:sp>
    </p:spTree>
    <p:custDataLst>
      <p:tags r:id="rId1"/>
    </p:custDataLst>
    <p:extLst>
      <p:ext uri="{BB962C8B-B14F-4D97-AF65-F5344CB8AC3E}">
        <p14:creationId xmlns:p14="http://schemas.microsoft.com/office/powerpoint/2010/main" val="21661764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4078B3-B013-6B44-8717-4EF1B64DF7BF}"/>
              </a:ext>
            </a:extLst>
          </p:cNvPr>
          <p:cNvPicPr>
            <a:picLocks noChangeAspect="1"/>
          </p:cNvPicPr>
          <p:nvPr/>
        </p:nvPicPr>
        <p:blipFill rotWithShape="1">
          <a:blip r:embed="rId3"/>
          <a:srcRect l="51750" t="28834" r="16094" b="35713"/>
          <a:stretch/>
        </p:blipFill>
        <p:spPr>
          <a:xfrm>
            <a:off x="3354090" y="2626783"/>
            <a:ext cx="5814470" cy="3606056"/>
          </a:xfrm>
          <a:prstGeom prst="rect">
            <a:avLst/>
          </a:prstGeom>
        </p:spPr>
      </p:pic>
      <p:sp>
        <p:nvSpPr>
          <p:cNvPr id="2" name="Title 1"/>
          <p:cNvSpPr>
            <a:spLocks noGrp="1"/>
          </p:cNvSpPr>
          <p:nvPr>
            <p:ph type="ctrTitle"/>
          </p:nvPr>
        </p:nvSpPr>
        <p:spPr/>
        <p:txBody>
          <a:bodyPr>
            <a:normAutofit/>
          </a:bodyPr>
          <a:lstStyle/>
          <a:p>
            <a:r>
              <a:rPr lang="fr-FR" sz="2800" b="1" dirty="0"/>
              <a:t>How are CSE and MIL </a:t>
            </a:r>
            <a:r>
              <a:rPr lang="fr-FR" sz="2800" b="1" dirty="0" err="1"/>
              <a:t>related</a:t>
            </a:r>
            <a:r>
              <a:rPr lang="fr-FR" sz="2800" b="1" dirty="0"/>
              <a:t>?</a:t>
            </a:r>
            <a:endParaRPr lang="en-GB" sz="2800" dirty="0"/>
          </a:p>
        </p:txBody>
      </p:sp>
      <p:sp>
        <p:nvSpPr>
          <p:cNvPr id="6" name="TextBox 5">
            <a:extLst>
              <a:ext uri="{FF2B5EF4-FFF2-40B4-BE49-F238E27FC236}">
                <a16:creationId xmlns:a16="http://schemas.microsoft.com/office/drawing/2014/main" id="{B326A25B-AB9B-B944-8CD2-B6B03D30E9F6}"/>
              </a:ext>
            </a:extLst>
          </p:cNvPr>
          <p:cNvSpPr txBox="1"/>
          <p:nvPr/>
        </p:nvSpPr>
        <p:spPr>
          <a:xfrm>
            <a:off x="538620" y="997565"/>
            <a:ext cx="11445410"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dirty="0">
              <a:solidFill>
                <a:srgbClr val="111111"/>
              </a:solidFill>
              <a:effectLst/>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accent1">
                    <a:lumMod val="75000"/>
                  </a:schemeClr>
                </a:solidFill>
                <a:ea typeface="Calibri" panose="020F0502020204030204" pitchFamily="34" charset="0"/>
                <a:cs typeface="Arial" panose="020B0604020202020204" pitchFamily="34" charset="0"/>
              </a:rPr>
              <a:t>Conflict-Sensitive Education  &amp; Media and Information Literacy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a:solidFill>
                <a:schemeClr val="accent1">
                  <a:lumMod val="75000"/>
                </a:schemeClr>
              </a:solidFill>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schemeClr val="tx2">
                    <a:lumMod val="75000"/>
                  </a:schemeClr>
                </a:solidFill>
                <a:effectLst/>
                <a:ea typeface="Calibri" panose="020F0502020204030204" pitchFamily="34" charset="0"/>
                <a:cs typeface="Arial" panose="020B0604020202020204" pitchFamily="34" charset="0"/>
              </a:rPr>
              <a:t>Both emphasize a critical approach to literacy. They</a:t>
            </a:r>
            <a:r>
              <a:rPr lang="en-US" sz="2400" dirty="0">
                <a:solidFill>
                  <a:schemeClr val="tx2">
                    <a:lumMod val="75000"/>
                  </a:schemeClr>
                </a:solidFill>
                <a:ea typeface="Calibri" panose="020F0502020204030204" pitchFamily="34" charset="0"/>
                <a:cs typeface="Arial" panose="020B0604020202020204" pitchFamily="34" charset="0"/>
              </a:rPr>
              <a:t> </a:t>
            </a:r>
            <a:r>
              <a:rPr lang="en-US" sz="2400" b="0" i="0" dirty="0">
                <a:solidFill>
                  <a:schemeClr val="tx2">
                    <a:lumMod val="75000"/>
                  </a:schemeClr>
                </a:solidFill>
                <a:effectLst/>
              </a:rPr>
              <a:t>complement each other in promoting peaceful and inclusive societies.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83604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r-FR" sz="2800" b="1" dirty="0"/>
              <a:t>How are CSE and MIL </a:t>
            </a:r>
            <a:r>
              <a:rPr lang="fr-FR" sz="2800" b="1" dirty="0" err="1"/>
              <a:t>related</a:t>
            </a:r>
            <a:r>
              <a:rPr lang="fr-FR" sz="2800" b="1" dirty="0"/>
              <a:t>? (</a:t>
            </a:r>
            <a:r>
              <a:rPr lang="fr-FR" sz="2800" b="1" dirty="0" err="1"/>
              <a:t>cont</a:t>
            </a:r>
            <a:r>
              <a:rPr lang="fr-FR" sz="2800" b="1" dirty="0"/>
              <a:t>.)</a:t>
            </a:r>
            <a:endParaRPr lang="en-GB" sz="2800" b="1" dirty="0"/>
          </a:p>
        </p:txBody>
      </p:sp>
      <p:sp>
        <p:nvSpPr>
          <p:cNvPr id="6" name="Content Placeholder 2"/>
          <p:cNvSpPr txBox="1">
            <a:spLocks/>
          </p:cNvSpPr>
          <p:nvPr/>
        </p:nvSpPr>
        <p:spPr>
          <a:xfrm>
            <a:off x="783771" y="947750"/>
            <a:ext cx="10299198" cy="4945708"/>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902034E3-F397-59FF-E0EE-654BBD697F5A}"/>
              </a:ext>
            </a:extLst>
          </p:cNvPr>
          <p:cNvSpPr txBox="1"/>
          <p:nvPr/>
        </p:nvSpPr>
        <p:spPr>
          <a:xfrm>
            <a:off x="6449303" y="1521543"/>
            <a:ext cx="5513132" cy="2677656"/>
          </a:xfrm>
          <a:prstGeom prst="rect">
            <a:avLst/>
          </a:prstGeom>
          <a:noFill/>
        </p:spPr>
        <p:txBody>
          <a:bodyPr wrap="square" rtlCol="0">
            <a:spAutoFit/>
          </a:bodyPr>
          <a:lstStyle/>
          <a:p>
            <a:r>
              <a:rPr lang="en-US" sz="2000" dirty="0">
                <a:solidFill>
                  <a:srgbClr val="0077D4"/>
                </a:solidFill>
              </a:rPr>
              <a:t>CSE </a:t>
            </a:r>
            <a:r>
              <a:rPr lang="en-US" sz="2000" dirty="0" err="1">
                <a:solidFill>
                  <a:srgbClr val="0077D4"/>
                </a:solidFill>
              </a:rPr>
              <a:t>AoF</a:t>
            </a:r>
            <a:r>
              <a:rPr lang="en-US" sz="2000" dirty="0">
                <a:solidFill>
                  <a:srgbClr val="0077D4"/>
                </a:solidFill>
              </a:rPr>
              <a:t> </a:t>
            </a:r>
            <a:r>
              <a:rPr lang="en-US" sz="2000" dirty="0">
                <a:sym typeface="Wingdings" panose="05000000000000000000" pitchFamily="2" charset="2"/>
              </a:rPr>
              <a:t> </a:t>
            </a:r>
            <a:r>
              <a:rPr lang="en-US" sz="2000" dirty="0"/>
              <a:t>a set of supportive competencies seamlessly integrated into the TCF aiming to </a:t>
            </a:r>
            <a:r>
              <a:rPr lang="en-US" sz="2000" u="sng" strike="noStrike" baseline="0" dirty="0"/>
              <a:t>provide practical guidance to suppor</a:t>
            </a:r>
            <a:r>
              <a:rPr lang="en-US" sz="2000" u="none" strike="noStrike" baseline="0" dirty="0"/>
              <a:t>t teachers and prepare them for delivering inclusive, safe, and practical learning opportunities for learners in conflict affected and fragile crisis settings. </a:t>
            </a:r>
            <a:endParaRPr lang="en-US" sz="2000" dirty="0"/>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i="1" u="none" strike="noStrike" kern="1200" cap="none" spc="0" normalizeH="0" baseline="0" noProof="0" dirty="0">
              <a:ln>
                <a:noFill/>
              </a:ln>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61CE539-D84A-A810-E571-A8A52BEC0311}"/>
              </a:ext>
            </a:extLst>
          </p:cNvPr>
          <p:cNvSpPr txBox="1"/>
          <p:nvPr/>
        </p:nvSpPr>
        <p:spPr>
          <a:xfrm>
            <a:off x="936171" y="1521543"/>
            <a:ext cx="5513132" cy="3046988"/>
          </a:xfrm>
          <a:prstGeom prst="rect">
            <a:avLst/>
          </a:prstGeom>
          <a:noFill/>
        </p:spPr>
        <p:txBody>
          <a:bodyPr wrap="square" rtlCol="0">
            <a:spAutoFit/>
          </a:bodyPr>
          <a:lstStyle/>
          <a:p>
            <a:pPr rtl="0">
              <a:spcBef>
                <a:spcPts val="0"/>
              </a:spcBef>
              <a:spcAft>
                <a:spcPts val="0"/>
              </a:spcAft>
            </a:pPr>
            <a:r>
              <a:rPr lang="en-US" sz="2000" dirty="0">
                <a:solidFill>
                  <a:srgbClr val="0077D4"/>
                </a:solidFill>
              </a:rPr>
              <a:t>MIL </a:t>
            </a:r>
            <a:r>
              <a:rPr lang="en-US" sz="2000" dirty="0">
                <a:solidFill>
                  <a:srgbClr val="0077D4"/>
                </a:solidFill>
                <a:sym typeface="Wingdings" panose="05000000000000000000" pitchFamily="2" charset="2"/>
              </a:rPr>
              <a:t></a:t>
            </a:r>
            <a:r>
              <a:rPr lang="en-US" sz="2000" dirty="0">
                <a:sym typeface="Wingdings" panose="05000000000000000000" pitchFamily="2" charset="2"/>
              </a:rPr>
              <a:t> </a:t>
            </a:r>
            <a:r>
              <a:rPr lang="en-US" sz="2000" dirty="0"/>
              <a:t>a set of competencies that </a:t>
            </a:r>
            <a:r>
              <a:rPr lang="en-US" sz="2000" u="sng" dirty="0"/>
              <a:t>empowers individuals </a:t>
            </a:r>
            <a:r>
              <a:rPr lang="en-US" sz="2000" dirty="0"/>
              <a:t>to access, retrieve, understand, evaluate and use, create as well as share media, information, and digital content or messages. </a:t>
            </a:r>
          </a:p>
          <a:p>
            <a:r>
              <a:rPr lang="en-US" sz="2000" dirty="0"/>
              <a:t>These activities should be undertaken in critical, responsible, ethical, and effective way.</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dirty="0">
              <a:solidFill>
                <a:srgbClr val="0077D4"/>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4472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r-FR" sz="2800" b="1" dirty="0"/>
              <a:t>How are CSE and MIL </a:t>
            </a:r>
            <a:r>
              <a:rPr lang="fr-FR" sz="2800" b="1" dirty="0" err="1"/>
              <a:t>related</a:t>
            </a:r>
            <a:r>
              <a:rPr lang="fr-FR" sz="2800" b="1" dirty="0"/>
              <a:t>? (</a:t>
            </a:r>
            <a:r>
              <a:rPr lang="fr-FR" sz="2800" b="1" dirty="0" err="1"/>
              <a:t>cont</a:t>
            </a:r>
            <a:r>
              <a:rPr lang="fr-FR" sz="2800" b="1" dirty="0"/>
              <a:t>.)</a:t>
            </a:r>
            <a:endParaRPr lang="en-GB" sz="2800" b="1" dirty="0"/>
          </a:p>
        </p:txBody>
      </p:sp>
      <p:sp>
        <p:nvSpPr>
          <p:cNvPr id="6" name="Content Placeholder 2"/>
          <p:cNvSpPr txBox="1">
            <a:spLocks/>
          </p:cNvSpPr>
          <p:nvPr/>
        </p:nvSpPr>
        <p:spPr>
          <a:xfrm>
            <a:off x="783771" y="947750"/>
            <a:ext cx="10299198" cy="4945708"/>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A61CE539-D84A-A810-E571-A8A52BEC0311}"/>
              </a:ext>
            </a:extLst>
          </p:cNvPr>
          <p:cNvSpPr txBox="1"/>
          <p:nvPr/>
        </p:nvSpPr>
        <p:spPr>
          <a:xfrm>
            <a:off x="936170" y="2107806"/>
            <a:ext cx="5246915" cy="3600986"/>
          </a:xfrm>
          <a:prstGeom prst="rect">
            <a:avLst/>
          </a:prstGeom>
          <a:noFill/>
        </p:spPr>
        <p:txBody>
          <a:bodyPr wrap="square" rtlCol="0">
            <a:spAutoFit/>
          </a:bodyPr>
          <a:lstStyle/>
          <a:p>
            <a:pPr rtl="0">
              <a:spcBef>
                <a:spcPts val="0"/>
              </a:spcBef>
              <a:spcAft>
                <a:spcPts val="0"/>
              </a:spcAft>
            </a:pPr>
            <a:r>
              <a:rPr lang="en-US" sz="2000" b="1" i="0" dirty="0">
                <a:solidFill>
                  <a:srgbClr val="0077D4"/>
                </a:solidFill>
                <a:effectLst/>
              </a:rPr>
              <a:t>MIL</a:t>
            </a:r>
            <a:r>
              <a:rPr lang="en-US" sz="2000" b="0" i="0" dirty="0">
                <a:solidFill>
                  <a:srgbClr val="374151"/>
                </a:solidFill>
                <a:effectLst/>
              </a:rPr>
              <a:t> can help students understand how media can play a role in either perpetuating conflicts or mitigating them. Through </a:t>
            </a:r>
            <a:r>
              <a:rPr lang="en-US" sz="2000" b="1" i="1" dirty="0">
                <a:solidFill>
                  <a:srgbClr val="374151"/>
                </a:solidFill>
                <a:effectLst/>
              </a:rPr>
              <a:t>analyzing</a:t>
            </a:r>
            <a:r>
              <a:rPr lang="en-US" sz="2000" b="0" i="0" dirty="0">
                <a:solidFill>
                  <a:srgbClr val="374151"/>
                </a:solidFill>
                <a:effectLst/>
              </a:rPr>
              <a:t> media coverage, teachers and students can recognize the biases and narratives that might exacerbate tensions or promote understanding. This awareness enables them to consume media critically and contribute to more balanced discourse.</a:t>
            </a:r>
            <a:endParaRPr lang="en-US" sz="2000" dirty="0">
              <a:solidFill>
                <a:srgbClr val="0077D4"/>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5" name="TextBox 4">
            <a:extLst>
              <a:ext uri="{FF2B5EF4-FFF2-40B4-BE49-F238E27FC236}">
                <a16:creationId xmlns:a16="http://schemas.microsoft.com/office/drawing/2014/main" id="{56B8DD2F-24B9-C169-D18A-F955AAEBBCE1}"/>
              </a:ext>
            </a:extLst>
          </p:cNvPr>
          <p:cNvSpPr txBox="1"/>
          <p:nvPr/>
        </p:nvSpPr>
        <p:spPr>
          <a:xfrm>
            <a:off x="4838043" y="1244942"/>
            <a:ext cx="3035957" cy="461665"/>
          </a:xfrm>
          <a:prstGeom prst="rect">
            <a:avLst/>
          </a:prstGeom>
          <a:noFill/>
        </p:spPr>
        <p:txBody>
          <a:bodyPr wrap="square" rtlCol="0">
            <a:spAutoFit/>
          </a:bodyPr>
          <a:lstStyle/>
          <a:p>
            <a:pPr fontAlgn="base">
              <a:defRPr/>
            </a:pPr>
            <a:r>
              <a:rPr lang="en-US" sz="2400" b="1" dirty="0">
                <a:solidFill>
                  <a:srgbClr val="002060"/>
                </a:solidFill>
              </a:rPr>
              <a:t>Mitigating Conflict </a:t>
            </a:r>
          </a:p>
        </p:txBody>
      </p:sp>
      <p:sp>
        <p:nvSpPr>
          <p:cNvPr id="7" name="TextBox 6">
            <a:extLst>
              <a:ext uri="{FF2B5EF4-FFF2-40B4-BE49-F238E27FC236}">
                <a16:creationId xmlns:a16="http://schemas.microsoft.com/office/drawing/2014/main" id="{CF05EE36-D890-2EBD-7A0B-F06629B887EF}"/>
              </a:ext>
            </a:extLst>
          </p:cNvPr>
          <p:cNvSpPr txBox="1"/>
          <p:nvPr/>
        </p:nvSpPr>
        <p:spPr>
          <a:xfrm>
            <a:off x="6335484" y="2107806"/>
            <a:ext cx="5246915" cy="2862322"/>
          </a:xfrm>
          <a:prstGeom prst="rect">
            <a:avLst/>
          </a:prstGeom>
          <a:noFill/>
        </p:spPr>
        <p:txBody>
          <a:bodyPr wrap="square" rtlCol="0">
            <a:spAutoFit/>
          </a:bodyPr>
          <a:lstStyle/>
          <a:p>
            <a:pPr rtl="0">
              <a:spcBef>
                <a:spcPts val="0"/>
              </a:spcBef>
              <a:spcAft>
                <a:spcPts val="0"/>
              </a:spcAft>
            </a:pPr>
            <a:r>
              <a:rPr lang="en-US" sz="2000" b="1" i="0" dirty="0">
                <a:solidFill>
                  <a:srgbClr val="0077D4"/>
                </a:solidFill>
                <a:effectLst/>
              </a:rPr>
              <a:t>CSE </a:t>
            </a:r>
            <a:r>
              <a:rPr lang="en-US" sz="2000" i="0" dirty="0">
                <a:solidFill>
                  <a:schemeClr val="tx2">
                    <a:lumMod val="75000"/>
                  </a:schemeClr>
                </a:solidFill>
                <a:effectLst/>
              </a:rPr>
              <a:t>is based on three actions ‘Understand’, ‘Analyze’ and ‘Act’. MIL and CSE intersect in the ‘</a:t>
            </a:r>
            <a:r>
              <a:rPr lang="en-US" sz="2000" b="1" i="1" dirty="0">
                <a:solidFill>
                  <a:schemeClr val="tx2">
                    <a:lumMod val="75000"/>
                  </a:schemeClr>
                </a:solidFill>
                <a:effectLst/>
              </a:rPr>
              <a:t>Analyze</a:t>
            </a:r>
            <a:r>
              <a:rPr lang="en-US" sz="2000" i="0" dirty="0">
                <a:solidFill>
                  <a:schemeClr val="tx2">
                    <a:lumMod val="75000"/>
                  </a:schemeClr>
                </a:solidFill>
                <a:effectLst/>
              </a:rPr>
              <a:t>’ step. Both entail some assessment actions</a:t>
            </a:r>
            <a:r>
              <a:rPr lang="en-US" sz="2000" b="1" i="0" dirty="0">
                <a:solidFill>
                  <a:schemeClr val="tx2">
                    <a:lumMod val="75000"/>
                  </a:schemeClr>
                </a:solidFill>
                <a:effectLst/>
              </a:rPr>
              <a:t>. </a:t>
            </a:r>
          </a:p>
          <a:p>
            <a:pPr rtl="0">
              <a:spcBef>
                <a:spcPts val="0"/>
              </a:spcBef>
              <a:spcAft>
                <a:spcPts val="0"/>
              </a:spcAft>
            </a:pPr>
            <a:endParaRPr lang="en-US" sz="2000" b="1" dirty="0">
              <a:solidFill>
                <a:srgbClr val="0077D4"/>
              </a:solidFill>
            </a:endParaRPr>
          </a:p>
          <a:p>
            <a:pPr rtl="0">
              <a:spcBef>
                <a:spcPts val="0"/>
              </a:spcBef>
              <a:spcAft>
                <a:spcPts val="0"/>
              </a:spcAft>
            </a:pPr>
            <a:r>
              <a:rPr lang="en-US" sz="2000" dirty="0">
                <a:solidFill>
                  <a:schemeClr val="tx2">
                    <a:lumMod val="75000"/>
                  </a:schemeClr>
                </a:solidFill>
              </a:rPr>
              <a:t>Through the implementation of </a:t>
            </a:r>
            <a:r>
              <a:rPr lang="en-US" sz="2000" b="1" dirty="0">
                <a:solidFill>
                  <a:schemeClr val="accent1"/>
                </a:solidFill>
              </a:rPr>
              <a:t>CSE </a:t>
            </a:r>
            <a:r>
              <a:rPr lang="en-US" sz="2000" b="1" dirty="0" err="1">
                <a:solidFill>
                  <a:schemeClr val="accent1"/>
                </a:solidFill>
              </a:rPr>
              <a:t>AoF</a:t>
            </a:r>
            <a:r>
              <a:rPr lang="en-US" sz="2000" b="1" dirty="0">
                <a:solidFill>
                  <a:schemeClr val="accent1"/>
                </a:solidFill>
              </a:rPr>
              <a:t> </a:t>
            </a:r>
            <a:r>
              <a:rPr lang="en-US" sz="2000" dirty="0">
                <a:solidFill>
                  <a:schemeClr val="tx2">
                    <a:lumMod val="75000"/>
                  </a:schemeClr>
                </a:solidFill>
              </a:rPr>
              <a:t>teachers analyze the material, curriculum and media to mitigate any conflict, biases, stereotypes or tension in a critical manner. </a:t>
            </a:r>
            <a:endParaRPr kumimoji="0" lang="en-US" sz="2000" b="0" i="0" u="none" strike="noStrike" kern="1200" cap="none" spc="0" normalizeH="0" baseline="0" noProof="0" dirty="0">
              <a:ln>
                <a:noFill/>
              </a:ln>
              <a:solidFill>
                <a:schemeClr val="tx2">
                  <a:lumMod val="75000"/>
                </a:schemeClr>
              </a:solidFill>
              <a:effectLst/>
              <a:uLnTx/>
              <a:uFillTx/>
              <a:ea typeface="+mn-ea"/>
              <a:cs typeface="+mn-cs"/>
            </a:endParaRPr>
          </a:p>
        </p:txBody>
      </p:sp>
    </p:spTree>
    <p:extLst>
      <p:ext uri="{BB962C8B-B14F-4D97-AF65-F5344CB8AC3E}">
        <p14:creationId xmlns:p14="http://schemas.microsoft.com/office/powerpoint/2010/main" val="4625585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r-FR" sz="2800" b="1" dirty="0"/>
              <a:t>How are CSE and MIL </a:t>
            </a:r>
            <a:r>
              <a:rPr lang="fr-FR" sz="2800" b="1" dirty="0" err="1"/>
              <a:t>related</a:t>
            </a:r>
            <a:r>
              <a:rPr lang="fr-FR" sz="2800" b="1" dirty="0"/>
              <a:t>? (</a:t>
            </a:r>
            <a:r>
              <a:rPr lang="fr-FR" sz="2800" b="1" dirty="0" err="1"/>
              <a:t>cont</a:t>
            </a:r>
            <a:r>
              <a:rPr lang="fr-FR" sz="2800" b="1" dirty="0"/>
              <a:t>.)</a:t>
            </a:r>
            <a:endParaRPr lang="en-GB" sz="2800" b="1" dirty="0"/>
          </a:p>
        </p:txBody>
      </p:sp>
      <p:sp>
        <p:nvSpPr>
          <p:cNvPr id="6" name="Content Placeholder 2"/>
          <p:cNvSpPr txBox="1">
            <a:spLocks/>
          </p:cNvSpPr>
          <p:nvPr/>
        </p:nvSpPr>
        <p:spPr>
          <a:xfrm>
            <a:off x="783771" y="947750"/>
            <a:ext cx="10299198" cy="4945708"/>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A61CE539-D84A-A810-E571-A8A52BEC0311}"/>
              </a:ext>
            </a:extLst>
          </p:cNvPr>
          <p:cNvSpPr txBox="1"/>
          <p:nvPr/>
        </p:nvSpPr>
        <p:spPr>
          <a:xfrm>
            <a:off x="589141" y="1483452"/>
            <a:ext cx="10657113"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0" i="0" dirty="0">
              <a:solidFill>
                <a:srgbClr val="374151"/>
              </a:solidFill>
              <a:effectLst/>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2000" b="0" i="0" dirty="0">
                <a:solidFill>
                  <a:srgbClr val="374151"/>
                </a:solidFill>
                <a:effectLst/>
              </a:rPr>
              <a:t>In conflict scenarios, disinformation and propaganda can spread rapidly through digital platforms, further fueling divisions. </a:t>
            </a:r>
          </a:p>
          <a:p>
            <a:pPr marL="0" marR="0" lvl="0" indent="0" defTabSz="457200" rtl="0" eaLnBrk="1" fontAlgn="auto" latinLnBrk="0" hangingPunct="1">
              <a:lnSpc>
                <a:spcPct val="100000"/>
              </a:lnSpc>
              <a:spcBef>
                <a:spcPts val="0"/>
              </a:spcBef>
              <a:spcAft>
                <a:spcPts val="0"/>
              </a:spcAft>
              <a:buClrTx/>
              <a:buSzTx/>
              <a:buFontTx/>
              <a:buNone/>
              <a:tabLst/>
              <a:defRPr/>
            </a:pPr>
            <a:endParaRPr lang="en-US" sz="2400" dirty="0">
              <a:solidFill>
                <a:srgbClr val="37415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5" name="TextBox 4">
            <a:extLst>
              <a:ext uri="{FF2B5EF4-FFF2-40B4-BE49-F238E27FC236}">
                <a16:creationId xmlns:a16="http://schemas.microsoft.com/office/drawing/2014/main" id="{56B8DD2F-24B9-C169-D18A-F955AAEBBCE1}"/>
              </a:ext>
            </a:extLst>
          </p:cNvPr>
          <p:cNvSpPr txBox="1"/>
          <p:nvPr/>
        </p:nvSpPr>
        <p:spPr>
          <a:xfrm>
            <a:off x="2492661" y="991009"/>
            <a:ext cx="7206657" cy="461665"/>
          </a:xfrm>
          <a:prstGeom prst="rect">
            <a:avLst/>
          </a:prstGeom>
          <a:noFill/>
        </p:spPr>
        <p:txBody>
          <a:bodyPr wrap="square" rtlCol="0">
            <a:spAutoFit/>
          </a:bodyPr>
          <a:lstStyle/>
          <a:p>
            <a:pPr fontAlgn="base">
              <a:defRPr/>
            </a:pPr>
            <a:r>
              <a:rPr lang="en-US" sz="2400" b="1" dirty="0">
                <a:solidFill>
                  <a:srgbClr val="002060"/>
                </a:solidFill>
              </a:rPr>
              <a:t>Countering Digital Disinformation and Propaganda</a:t>
            </a:r>
          </a:p>
        </p:txBody>
      </p:sp>
      <p:sp>
        <p:nvSpPr>
          <p:cNvPr id="8" name="TextBox 7">
            <a:extLst>
              <a:ext uri="{FF2B5EF4-FFF2-40B4-BE49-F238E27FC236}">
                <a16:creationId xmlns:a16="http://schemas.microsoft.com/office/drawing/2014/main" id="{4CA5D406-8B42-66ED-4108-A53266ED0FBF}"/>
              </a:ext>
            </a:extLst>
          </p:cNvPr>
          <p:cNvSpPr txBox="1"/>
          <p:nvPr/>
        </p:nvSpPr>
        <p:spPr>
          <a:xfrm>
            <a:off x="589141" y="3005894"/>
            <a:ext cx="5246914" cy="144655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2000" b="0" i="0" dirty="0">
                <a:solidFill>
                  <a:schemeClr val="accent1"/>
                </a:solidFill>
                <a:effectLst/>
              </a:rPr>
              <a:t>MIL </a:t>
            </a:r>
            <a:r>
              <a:rPr lang="en-US" sz="2000" b="0" i="0" dirty="0">
                <a:solidFill>
                  <a:srgbClr val="374151"/>
                </a:solidFill>
                <a:effectLst/>
              </a:rPr>
              <a:t>equips individuals with the skills to identify and counteract such misinformation. </a:t>
            </a:r>
          </a:p>
          <a:p>
            <a:pPr marL="0" marR="0" lvl="0" indent="0" defTabSz="457200" rtl="0" eaLnBrk="1" fontAlgn="auto" latinLnBrk="0" hangingPunct="1">
              <a:lnSpc>
                <a:spcPct val="100000"/>
              </a:lnSpc>
              <a:spcBef>
                <a:spcPts val="0"/>
              </a:spcBef>
              <a:spcAft>
                <a:spcPts val="0"/>
              </a:spcAft>
              <a:buClrTx/>
              <a:buSzTx/>
              <a:buFontTx/>
              <a:buNone/>
              <a:tabLst/>
              <a:defRPr/>
            </a:pPr>
            <a:endParaRPr lang="en-US" sz="2400" dirty="0">
              <a:solidFill>
                <a:srgbClr val="37415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9" name="TextBox 8">
            <a:extLst>
              <a:ext uri="{FF2B5EF4-FFF2-40B4-BE49-F238E27FC236}">
                <a16:creationId xmlns:a16="http://schemas.microsoft.com/office/drawing/2014/main" id="{BA4AAC12-9675-96B4-491C-A876A46F8C12}"/>
              </a:ext>
            </a:extLst>
          </p:cNvPr>
          <p:cNvSpPr txBox="1"/>
          <p:nvPr/>
        </p:nvSpPr>
        <p:spPr>
          <a:xfrm>
            <a:off x="6210298" y="2977295"/>
            <a:ext cx="5426529" cy="1754326"/>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2000" b="0" i="0" dirty="0">
                <a:solidFill>
                  <a:srgbClr val="374151"/>
                </a:solidFill>
                <a:effectLst/>
              </a:rPr>
              <a:t>The </a:t>
            </a:r>
            <a:r>
              <a:rPr lang="en-US" sz="2000" b="0" i="0" dirty="0">
                <a:solidFill>
                  <a:schemeClr val="accent1"/>
                </a:solidFill>
                <a:effectLst/>
              </a:rPr>
              <a:t>application of CSE </a:t>
            </a:r>
            <a:r>
              <a:rPr lang="en-US" sz="2000" b="0" i="0" dirty="0" err="1">
                <a:solidFill>
                  <a:schemeClr val="accent1"/>
                </a:solidFill>
                <a:effectLst/>
              </a:rPr>
              <a:t>AoF</a:t>
            </a:r>
            <a:r>
              <a:rPr lang="en-US" sz="2000" b="0" i="0" dirty="0">
                <a:solidFill>
                  <a:schemeClr val="accent1"/>
                </a:solidFill>
                <a:effectLst/>
              </a:rPr>
              <a:t> </a:t>
            </a:r>
            <a:r>
              <a:rPr lang="en-US" sz="2000" b="0" i="0" dirty="0">
                <a:solidFill>
                  <a:srgbClr val="374151"/>
                </a:solidFill>
                <a:effectLst/>
              </a:rPr>
              <a:t>helps teachers to leverage MIL techniques to help students become digital detectives who fact-check and critically assess information before believing or sharing it</a:t>
            </a:r>
            <a:r>
              <a:rPr lang="en-US" sz="2400" b="0" i="0" dirty="0">
                <a:solidFill>
                  <a:srgbClr val="374151"/>
                </a:solidFill>
                <a:effectLst/>
              </a:rPr>
              <a:t>.</a:t>
            </a:r>
            <a:endParaRPr kumimoji="0" lang="en-US" sz="2400" b="0" i="0" u="none" strike="noStrike" kern="1200" cap="none" spc="0" normalizeH="0" baseline="0" noProof="0" dirty="0">
              <a:ln>
                <a:noFill/>
              </a:ln>
              <a:solidFill>
                <a:prstClr val="black"/>
              </a:solidFill>
              <a:effectLst/>
              <a:uLnTx/>
              <a:uFillTx/>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ea typeface="+mn-ea"/>
              <a:cs typeface="+mn-cs"/>
            </a:endParaRPr>
          </a:p>
        </p:txBody>
      </p:sp>
      <p:pic>
        <p:nvPicPr>
          <p:cNvPr id="11" name="Picture 10">
            <a:extLst>
              <a:ext uri="{FF2B5EF4-FFF2-40B4-BE49-F238E27FC236}">
                <a16:creationId xmlns:a16="http://schemas.microsoft.com/office/drawing/2014/main" id="{0EAD06B7-9A9C-C9CC-27BB-2F9E75B25F6D}"/>
              </a:ext>
            </a:extLst>
          </p:cNvPr>
          <p:cNvPicPr>
            <a:picLocks noChangeAspect="1"/>
          </p:cNvPicPr>
          <p:nvPr/>
        </p:nvPicPr>
        <p:blipFill rotWithShape="1">
          <a:blip r:embed="rId3"/>
          <a:srcRect l="57500" t="37619" r="26250" b="35238"/>
          <a:stretch/>
        </p:blipFill>
        <p:spPr>
          <a:xfrm>
            <a:off x="1786569" y="4096694"/>
            <a:ext cx="1981200" cy="1861457"/>
          </a:xfrm>
          <a:prstGeom prst="rect">
            <a:avLst/>
          </a:prstGeom>
        </p:spPr>
      </p:pic>
    </p:spTree>
    <p:extLst>
      <p:ext uri="{BB962C8B-B14F-4D97-AF65-F5344CB8AC3E}">
        <p14:creationId xmlns:p14="http://schemas.microsoft.com/office/powerpoint/2010/main" val="24624015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54335BECF21B40B6CCFAE91E076EEB" ma:contentTypeVersion="18" ma:contentTypeDescription="Create a new document." ma:contentTypeScope="" ma:versionID="969d715efb601fe2e3e582c3b4f58360">
  <xsd:schema xmlns:xsd="http://www.w3.org/2001/XMLSchema" xmlns:xs="http://www.w3.org/2001/XMLSchema" xmlns:p="http://schemas.microsoft.com/office/2006/metadata/properties" xmlns:ns2="f8ef70f3-4e3d-42be-bd40-fbc1cacc1519" xmlns:ns3="5b799ec2-212c-48b5-b7ff-d14ec6cbce2b" targetNamespace="http://schemas.microsoft.com/office/2006/metadata/properties" ma:root="true" ma:fieldsID="57e78e5457c51dae7a126fa1b5db5135" ns2:_="" ns3:_="">
    <xsd:import namespace="f8ef70f3-4e3d-42be-bd40-fbc1cacc1519"/>
    <xsd:import namespace="5b799ec2-212c-48b5-b7ff-d14ec6cbce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ef70f3-4e3d-42be-bd40-fbc1cacc15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0cec18f-64e3-475c-b7ef-ac8bd502240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799ec2-212c-48b5-b7ff-d14ec6cbce2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bea937c-e0f5-48c9-8c2c-e5ecc0322dfb}" ma:internalName="TaxCatchAll" ma:showField="CatchAllData" ma:web="5b799ec2-212c-48b5-b7ff-d14ec6cbce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b799ec2-212c-48b5-b7ff-d14ec6cbce2b" xsi:nil="true"/>
    <lcf76f155ced4ddcb4097134ff3c332f xmlns="f8ef70f3-4e3d-42be-bd40-fbc1cacc151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A6882A3-2E41-45E9-8EF1-55321CBD0067}"/>
</file>

<file path=customXml/itemProps2.xml><?xml version="1.0" encoding="utf-8"?>
<ds:datastoreItem xmlns:ds="http://schemas.openxmlformats.org/officeDocument/2006/customXml" ds:itemID="{A8BFC819-20EF-4007-80B9-262018FAE872}"/>
</file>

<file path=customXml/itemProps3.xml><?xml version="1.0" encoding="utf-8"?>
<ds:datastoreItem xmlns:ds="http://schemas.openxmlformats.org/officeDocument/2006/customXml" ds:itemID="{E3232EF7-6ACA-4122-B3B8-E2AADA960928}"/>
</file>

<file path=docProps/app.xml><?xml version="1.0" encoding="utf-8"?>
<Properties xmlns="http://schemas.openxmlformats.org/officeDocument/2006/extended-properties" xmlns:vt="http://schemas.openxmlformats.org/officeDocument/2006/docPropsVTypes">
  <TotalTime>0</TotalTime>
  <Words>9659</Words>
  <Application>Microsoft Office PowerPoint</Application>
  <PresentationFormat>Widescreen</PresentationFormat>
  <Paragraphs>956</Paragraphs>
  <Slides>122</Slides>
  <Notes>119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122</vt:i4>
      </vt:variant>
    </vt:vector>
  </HeadingPairs>
  <TitlesOfParts>
    <vt:vector size="132" baseType="lpstr">
      <vt:lpstr>Arial</vt:lpstr>
      <vt:lpstr>Arial Unicode MS</vt:lpstr>
      <vt:lpstr>Calibri</vt:lpstr>
      <vt:lpstr>Calibri Light</vt:lpstr>
      <vt:lpstr>Noto Sans Symbols</vt:lpstr>
      <vt:lpstr>Söhne</vt:lpstr>
      <vt:lpstr>Symbol</vt:lpstr>
      <vt:lpstr>Times New Roman</vt:lpstr>
      <vt:lpstr>Wingdings</vt:lpstr>
      <vt:lpstr>Office Theme</vt:lpstr>
      <vt:lpstr>Media and Information Literacy through Conflict Sensitive Education (MIL-CSE)</vt:lpstr>
      <vt:lpstr>Media and Information Literacy through Conflict Sensitive Education  (MIL-CSE)</vt:lpstr>
      <vt:lpstr>Learning Objectives</vt:lpstr>
      <vt:lpstr>Module Outcomes</vt:lpstr>
      <vt:lpstr>Competencies </vt:lpstr>
      <vt:lpstr>Competencies </vt:lpstr>
      <vt:lpstr>Competencies </vt:lpstr>
      <vt:lpstr>PowerPoint Presentation</vt:lpstr>
      <vt:lpstr>What does the word ‘media’ refer to? What does it entail?</vt:lpstr>
      <vt:lpstr>What are different information resources?</vt:lpstr>
      <vt:lpstr>What are the most common media and information sources? </vt:lpstr>
      <vt:lpstr>What is Media and Information Literacy?</vt:lpstr>
      <vt:lpstr>How should we deal with media, information and digital content?</vt:lpstr>
      <vt:lpstr>Activity 1</vt:lpstr>
      <vt:lpstr>Activity 2</vt:lpstr>
      <vt:lpstr>PowerPoint Presentation</vt:lpstr>
      <vt:lpstr>Why are MIL competencies so important for educators?</vt:lpstr>
      <vt:lpstr>Why are MIL competencies so important for educators? (cont.)</vt:lpstr>
      <vt:lpstr>PowerPoint Presentation</vt:lpstr>
      <vt:lpstr>What are priority MIL competencies for MTTs?</vt:lpstr>
      <vt:lpstr>What are priority media literacy competencies for MTTs?</vt:lpstr>
      <vt:lpstr>Scenario 1 : Critically evaluate media content in the light of media functions</vt:lpstr>
      <vt:lpstr>Scenario 2: Review skills needed to produce user-generated content</vt:lpstr>
      <vt:lpstr>Activity 3</vt:lpstr>
      <vt:lpstr>What are priority information literacy competencies for MTTs?</vt:lpstr>
      <vt:lpstr>Scenario 3: Locate, access and communicate information</vt:lpstr>
      <vt:lpstr>Activity 4</vt:lpstr>
      <vt:lpstr>Activity 5</vt:lpstr>
      <vt:lpstr>What are priority digital literacy competencies for MTTs?</vt:lpstr>
      <vt:lpstr>Why are digital literacy competencies so crucial?</vt:lpstr>
      <vt:lpstr>Why are digital literacy competencies so crucial? (cont.)</vt:lpstr>
      <vt:lpstr>Scenario 4:  Protect and promote clean digital Identity</vt:lpstr>
      <vt:lpstr>Activity 6</vt:lpstr>
      <vt:lpstr>Activity 7</vt:lpstr>
      <vt:lpstr>Reflection </vt:lpstr>
      <vt:lpstr>Summary</vt:lpstr>
      <vt:lpstr>References</vt:lpstr>
      <vt:lpstr>PowerPoint Presentation</vt:lpstr>
      <vt:lpstr>Media and Information Literacy through Conflict Sensitive Education (MIL-CSE)</vt:lpstr>
      <vt:lpstr>Media and Information Literacy through Conflict Sensitive Education (MIL-CSE)</vt:lpstr>
      <vt:lpstr>Learning Objectives</vt:lpstr>
      <vt:lpstr>Module Outcomes</vt:lpstr>
      <vt:lpstr>Competencies </vt:lpstr>
      <vt:lpstr>Competencies </vt:lpstr>
      <vt:lpstr>Competencies </vt:lpstr>
      <vt:lpstr>PowerPoint Presentation</vt:lpstr>
      <vt:lpstr>What is Conflict Sensitive Education?</vt:lpstr>
      <vt:lpstr>PowerPoint Presentation</vt:lpstr>
      <vt:lpstr>Why is Conflict Sensitive Education important?</vt:lpstr>
      <vt:lpstr>Why is Conflict-Sensitive Education Important?</vt:lpstr>
      <vt:lpstr>PowerPoint Presentation</vt:lpstr>
      <vt:lpstr>Activity 1:</vt:lpstr>
      <vt:lpstr>Activity 2</vt:lpstr>
      <vt:lpstr>PowerPoint Presentation</vt:lpstr>
      <vt:lpstr>How can MTTs apply CSE in conflict settings? </vt:lpstr>
      <vt:lpstr>How can MTTs apply CSE in conflict settings? </vt:lpstr>
      <vt:lpstr>How can MTTs apply CSE in conflict settings? </vt:lpstr>
      <vt:lpstr>How can MTTs apply CSE in conflict settings? </vt:lpstr>
      <vt:lpstr>What are the Conflict Sensitive Education Areas of Focus (CSE AoF)? </vt:lpstr>
      <vt:lpstr>What are CSE AoF? (Overview)</vt:lpstr>
      <vt:lpstr>What are some examples of CSE AoF? </vt:lpstr>
      <vt:lpstr>PowerPoint Presentation</vt:lpstr>
      <vt:lpstr>PowerPoint Presentation</vt:lpstr>
      <vt:lpstr>Activity 3: </vt:lpstr>
      <vt:lpstr>Activity 4: </vt:lpstr>
      <vt:lpstr>Activity 5: </vt:lpstr>
      <vt:lpstr>PowerPoint Presentation</vt:lpstr>
      <vt:lpstr>Scenario 1: Reflecting on biases and stereotypes</vt:lpstr>
      <vt:lpstr>Scenario 2: Debating Differences</vt:lpstr>
      <vt:lpstr>Scenario 3: Community Interview Project</vt:lpstr>
      <vt:lpstr>Scenario 4: Conflict Case Study Analysis</vt:lpstr>
      <vt:lpstr>Scenario 4: Conflict Case Study Analysis (Cont.)</vt:lpstr>
      <vt:lpstr>Scenario 4: Conflict Case Study Analysis (Cont.)</vt:lpstr>
      <vt:lpstr>Activity 4</vt:lpstr>
      <vt:lpstr>Activity 5 (Self-Reflection)</vt:lpstr>
      <vt:lpstr>Activity 6 (Self-Reflection)</vt:lpstr>
      <vt:lpstr>Activity 7 (Self-Reflection)</vt:lpstr>
      <vt:lpstr>Reflection </vt:lpstr>
      <vt:lpstr>Reflection </vt:lpstr>
      <vt:lpstr>Summary</vt:lpstr>
      <vt:lpstr>References</vt:lpstr>
      <vt:lpstr>References</vt:lpstr>
      <vt:lpstr>References</vt:lpstr>
      <vt:lpstr>PowerPoint Presentation</vt:lpstr>
      <vt:lpstr>Media and Information Literacy  through Conflict SensitiveEducation (MIL-CSE)</vt:lpstr>
      <vt:lpstr>Media &amp; Information Literacy through Conflict Sensitive Education (MIL-CSE)</vt:lpstr>
      <vt:lpstr>Learning Objectives</vt:lpstr>
      <vt:lpstr>Module Outcomes</vt:lpstr>
      <vt:lpstr>Competencies </vt:lpstr>
      <vt:lpstr>Competencies </vt:lpstr>
      <vt:lpstr>Competencies </vt:lpstr>
      <vt:lpstr>Competencies </vt:lpstr>
      <vt:lpstr>Competencies </vt:lpstr>
      <vt:lpstr>Competencies </vt:lpstr>
      <vt:lpstr>PART 1:MIL and CSE: The What, Why and How?</vt:lpstr>
      <vt:lpstr>How are CSE and MIL related?</vt:lpstr>
      <vt:lpstr>How are CSE and MIL related? (cont.)</vt:lpstr>
      <vt:lpstr>How are CSE and MIL related? (cont.)</vt:lpstr>
      <vt:lpstr>How are CSE and MIL related? (cont.)</vt:lpstr>
      <vt:lpstr>How are CSE and MIL related? (cont.)</vt:lpstr>
      <vt:lpstr>How are CSE and MIL related? (cont.)</vt:lpstr>
      <vt:lpstr>How are CSE and MIL related? (cont.)</vt:lpstr>
      <vt:lpstr>What is the role of media in education during conflicts and crises? </vt:lpstr>
      <vt:lpstr>Summary</vt:lpstr>
      <vt:lpstr>Activity 1</vt:lpstr>
      <vt:lpstr>Activity 2</vt:lpstr>
      <vt:lpstr>Activity 3: </vt:lpstr>
      <vt:lpstr>PowerPoint Presentation</vt:lpstr>
      <vt:lpstr>What are some of the explicit mentions of MIL in the TCF? </vt:lpstr>
      <vt:lpstr>What are some of the explicit mentions of MIL in the TCF? (cont.) </vt:lpstr>
      <vt:lpstr>What are some of the implicit mentions of MIL in the TCF? (cont.) </vt:lpstr>
      <vt:lpstr>What are some of the implicit mentions of MIL in the TCF? </vt:lpstr>
      <vt:lpstr>Activity 4</vt:lpstr>
      <vt:lpstr>Activity 5: </vt:lpstr>
      <vt:lpstr>Activity 6 (Self-Reflection)</vt:lpstr>
      <vt:lpstr>Activity 7 (Self-Reflection)</vt:lpstr>
      <vt:lpstr>Reflection </vt:lpstr>
      <vt:lpstr>Summary</vt:lpstr>
      <vt:lpstr>References</vt:lpstr>
      <vt:lpstr>References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2024-11-08T08:10:58Z</dcterms:created>
  <dcterms:modified xsi:type="dcterms:W3CDTF">2024-11-08T08:25:10Z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0x0101009354335BECF21B40B6CCFAE91E076EEB</vt:lpwstr>
  </property>
</Properties>
</file>